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tif" ContentType="image/tif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99" r:id="rId4"/>
    <p:sldId id="300" r:id="rId5"/>
    <p:sldId id="307" r:id="rId6"/>
    <p:sldId id="258" r:id="rId7"/>
    <p:sldId id="301" r:id="rId8"/>
    <p:sldId id="297" r:id="rId9"/>
    <p:sldId id="298" r:id="rId10"/>
    <p:sldId id="261" r:id="rId11"/>
    <p:sldId id="260" r:id="rId12"/>
    <p:sldId id="263" r:id="rId13"/>
    <p:sldId id="265" r:id="rId14"/>
    <p:sldId id="267" r:id="rId15"/>
    <p:sldId id="269" r:id="rId16"/>
    <p:sldId id="270" r:id="rId17"/>
    <p:sldId id="271" r:id="rId18"/>
    <p:sldId id="273" r:id="rId19"/>
    <p:sldId id="274" r:id="rId20"/>
    <p:sldId id="275" r:id="rId21"/>
    <p:sldId id="272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304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305" r:id="rId4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all" spc="0" normalizeH="0" baseline="0">
        <a:ln>
          <a:noFill/>
        </a:ln>
        <a:solidFill>
          <a:srgbClr val="5C554F"/>
        </a:solidFill>
        <a:effectLst/>
        <a:uFillTx/>
        <a:latin typeface="Bradley Hand ITC TT-Bold"/>
        <a:ea typeface="Bradley Hand ITC TT-Bold"/>
        <a:cs typeface="Bradley Hand ITC TT-Bold"/>
        <a:sym typeface="Bradley Hand ITC TT-Bold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all" spc="0" normalizeH="0" baseline="0">
        <a:ln>
          <a:noFill/>
        </a:ln>
        <a:solidFill>
          <a:srgbClr val="5C554F"/>
        </a:solidFill>
        <a:effectLst/>
        <a:uFillTx/>
        <a:latin typeface="Bradley Hand ITC TT-Bold"/>
        <a:ea typeface="Bradley Hand ITC TT-Bold"/>
        <a:cs typeface="Bradley Hand ITC TT-Bold"/>
        <a:sym typeface="Bradley Hand ITC TT-Bold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all" spc="0" normalizeH="0" baseline="0">
        <a:ln>
          <a:noFill/>
        </a:ln>
        <a:solidFill>
          <a:srgbClr val="5C554F"/>
        </a:solidFill>
        <a:effectLst/>
        <a:uFillTx/>
        <a:latin typeface="Bradley Hand ITC TT-Bold"/>
        <a:ea typeface="Bradley Hand ITC TT-Bold"/>
        <a:cs typeface="Bradley Hand ITC TT-Bold"/>
        <a:sym typeface="Bradley Hand ITC TT-Bold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all" spc="0" normalizeH="0" baseline="0">
        <a:ln>
          <a:noFill/>
        </a:ln>
        <a:solidFill>
          <a:srgbClr val="5C554F"/>
        </a:solidFill>
        <a:effectLst/>
        <a:uFillTx/>
        <a:latin typeface="Bradley Hand ITC TT-Bold"/>
        <a:ea typeface="Bradley Hand ITC TT-Bold"/>
        <a:cs typeface="Bradley Hand ITC TT-Bold"/>
        <a:sym typeface="Bradley Hand ITC TT-Bold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all" spc="0" normalizeH="0" baseline="0">
        <a:ln>
          <a:noFill/>
        </a:ln>
        <a:solidFill>
          <a:srgbClr val="5C554F"/>
        </a:solidFill>
        <a:effectLst/>
        <a:uFillTx/>
        <a:latin typeface="Bradley Hand ITC TT-Bold"/>
        <a:ea typeface="Bradley Hand ITC TT-Bold"/>
        <a:cs typeface="Bradley Hand ITC TT-Bold"/>
        <a:sym typeface="Bradley Hand ITC TT-Bold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all" spc="0" normalizeH="0" baseline="0">
        <a:ln>
          <a:noFill/>
        </a:ln>
        <a:solidFill>
          <a:srgbClr val="5C554F"/>
        </a:solidFill>
        <a:effectLst/>
        <a:uFillTx/>
        <a:latin typeface="Bradley Hand ITC TT-Bold"/>
        <a:ea typeface="Bradley Hand ITC TT-Bold"/>
        <a:cs typeface="Bradley Hand ITC TT-Bold"/>
        <a:sym typeface="Bradley Hand ITC TT-Bold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all" spc="0" normalizeH="0" baseline="0">
        <a:ln>
          <a:noFill/>
        </a:ln>
        <a:solidFill>
          <a:srgbClr val="5C554F"/>
        </a:solidFill>
        <a:effectLst/>
        <a:uFillTx/>
        <a:latin typeface="Bradley Hand ITC TT-Bold"/>
        <a:ea typeface="Bradley Hand ITC TT-Bold"/>
        <a:cs typeface="Bradley Hand ITC TT-Bold"/>
        <a:sym typeface="Bradley Hand ITC TT-Bold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all" spc="0" normalizeH="0" baseline="0">
        <a:ln>
          <a:noFill/>
        </a:ln>
        <a:solidFill>
          <a:srgbClr val="5C554F"/>
        </a:solidFill>
        <a:effectLst/>
        <a:uFillTx/>
        <a:latin typeface="Bradley Hand ITC TT-Bold"/>
        <a:ea typeface="Bradley Hand ITC TT-Bold"/>
        <a:cs typeface="Bradley Hand ITC TT-Bold"/>
        <a:sym typeface="Bradley Hand ITC TT-Bold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all" spc="0" normalizeH="0" baseline="0">
        <a:ln>
          <a:noFill/>
        </a:ln>
        <a:solidFill>
          <a:srgbClr val="5C554F"/>
        </a:solidFill>
        <a:effectLst/>
        <a:uFillTx/>
        <a:latin typeface="Bradley Hand ITC TT-Bold"/>
        <a:ea typeface="Bradley Hand ITC TT-Bold"/>
        <a:cs typeface="Bradley Hand ITC TT-Bold"/>
        <a:sym typeface="Bradley Hand ITC TT-Bold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929292"/>
      </a:tcTxStyle>
      <a:tcStyle>
        <a:tcBdr>
          <a:left>
            <a:ln w="12700" cap="flat">
              <a:solidFill>
                <a:srgbClr val="C0BDBB"/>
              </a:solidFill>
              <a:prstDash val="solid"/>
              <a:miter lim="400000"/>
            </a:ln>
          </a:left>
          <a:right>
            <a:ln w="12700" cap="flat">
              <a:solidFill>
                <a:srgbClr val="C0BDBB"/>
              </a:solidFill>
              <a:prstDash val="solid"/>
              <a:miter lim="400000"/>
            </a:ln>
          </a:right>
          <a:top>
            <a:ln w="12700" cap="flat">
              <a:solidFill>
                <a:srgbClr val="C0BDBB"/>
              </a:solidFill>
              <a:prstDash val="solid"/>
              <a:miter lim="400000"/>
            </a:ln>
          </a:top>
          <a:bottom>
            <a:ln w="12700" cap="flat">
              <a:solidFill>
                <a:srgbClr val="C0BDBB"/>
              </a:solidFill>
              <a:prstDash val="solid"/>
              <a:miter lim="400000"/>
            </a:ln>
          </a:bottom>
          <a:insideH>
            <a:ln w="12700" cap="flat">
              <a:solidFill>
                <a:srgbClr val="C0BDBB"/>
              </a:solidFill>
              <a:prstDash val="solid"/>
              <a:miter lim="400000"/>
            </a:ln>
          </a:insideH>
          <a:insideV>
            <a:ln w="12700" cap="flat">
              <a:solidFill>
                <a:srgbClr val="C0BDB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4D6">
              <a:alpha val="68000"/>
            </a:srgbClr>
          </a:solidFill>
        </a:fill>
      </a:tcStyle>
    </a:band2H>
    <a:firstCol>
      <a:tcTxStyle b="on" i="off">
        <a:font>
          <a:latin typeface="Bradley Hand ITC TT-Bold"/>
          <a:ea typeface="Bradley Hand ITC TT-Bold"/>
          <a:cs typeface="Bradley Hand ITC TT-Bold"/>
        </a:font>
        <a:srgbClr val="FFFFFF"/>
      </a:tcTxStyle>
      <a:tcStyle>
        <a:tcBdr>
          <a:left>
            <a:ln w="12700" cap="flat">
              <a:solidFill>
                <a:srgbClr val="C0BDBB"/>
              </a:solidFill>
              <a:prstDash val="solid"/>
              <a:miter lim="400000"/>
            </a:ln>
          </a:left>
          <a:right>
            <a:ln w="12700" cap="flat">
              <a:solidFill>
                <a:srgbClr val="C0BDBB"/>
              </a:solidFill>
              <a:prstDash val="solid"/>
              <a:miter lim="400000"/>
            </a:ln>
          </a:right>
          <a:top>
            <a:ln w="12700" cap="flat">
              <a:solidFill>
                <a:srgbClr val="C0BDBB"/>
              </a:solidFill>
              <a:prstDash val="solid"/>
              <a:miter lim="400000"/>
            </a:ln>
          </a:top>
          <a:bottom>
            <a:ln w="12700" cap="flat">
              <a:solidFill>
                <a:srgbClr val="C0BDBB"/>
              </a:solidFill>
              <a:prstDash val="solid"/>
              <a:miter lim="400000"/>
            </a:ln>
          </a:bottom>
          <a:insideH>
            <a:ln w="12700" cap="flat">
              <a:solidFill>
                <a:srgbClr val="C0BDBB"/>
              </a:solidFill>
              <a:prstDash val="solid"/>
              <a:miter lim="400000"/>
            </a:ln>
          </a:insideH>
          <a:insideV>
            <a:ln w="12700" cap="flat">
              <a:solidFill>
                <a:srgbClr val="C0BDBB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Bradley Hand ITC TT-Bold"/>
          <a:ea typeface="Bradley Hand ITC TT-Bold"/>
          <a:cs typeface="Bradley Hand ITC TT-Bold"/>
        </a:font>
        <a:srgbClr val="FFFFFF"/>
      </a:tcTxStyle>
      <a:tcStyle>
        <a:tcBdr>
          <a:left>
            <a:ln w="12700" cap="flat">
              <a:solidFill>
                <a:srgbClr val="C0BDBB"/>
              </a:solidFill>
              <a:prstDash val="solid"/>
              <a:miter lim="400000"/>
            </a:ln>
          </a:left>
          <a:right>
            <a:ln w="12700" cap="flat">
              <a:solidFill>
                <a:srgbClr val="C0BDBB"/>
              </a:solidFill>
              <a:prstDash val="solid"/>
              <a:miter lim="400000"/>
            </a:ln>
          </a:right>
          <a:top>
            <a:ln w="25400" cap="flat">
              <a:solidFill>
                <a:srgbClr val="C0BDBB"/>
              </a:solidFill>
              <a:prstDash val="solid"/>
              <a:miter lim="400000"/>
            </a:ln>
          </a:top>
          <a:bottom>
            <a:ln w="12700" cap="flat">
              <a:solidFill>
                <a:srgbClr val="C0BDBB"/>
              </a:solidFill>
              <a:prstDash val="solid"/>
              <a:miter lim="400000"/>
            </a:ln>
          </a:bottom>
          <a:insideH>
            <a:ln w="12700" cap="flat">
              <a:solidFill>
                <a:srgbClr val="C0BDBB"/>
              </a:solidFill>
              <a:prstDash val="solid"/>
              <a:miter lim="400000"/>
            </a:ln>
          </a:insideH>
          <a:insideV>
            <a:ln w="12700" cap="flat">
              <a:solidFill>
                <a:srgbClr val="C0BDB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Bradley Hand ITC TT-Bold"/>
          <a:ea typeface="Bradley Hand ITC TT-Bold"/>
          <a:cs typeface="Bradley Hand ITC TT-Bold"/>
        </a:font>
        <a:srgbClr val="FFFFFF"/>
      </a:tcTxStyle>
      <a:tcStyle>
        <a:tcBdr>
          <a:left>
            <a:ln w="12700" cap="flat">
              <a:solidFill>
                <a:srgbClr val="C0BDBB"/>
              </a:solidFill>
              <a:prstDash val="solid"/>
              <a:miter lim="400000"/>
            </a:ln>
          </a:left>
          <a:right>
            <a:ln w="12700" cap="flat">
              <a:solidFill>
                <a:srgbClr val="C0BDBB"/>
              </a:solidFill>
              <a:prstDash val="solid"/>
              <a:miter lim="400000"/>
            </a:ln>
          </a:right>
          <a:top>
            <a:ln w="12700" cap="flat">
              <a:solidFill>
                <a:srgbClr val="C0BDBB"/>
              </a:solidFill>
              <a:prstDash val="solid"/>
              <a:miter lim="400000"/>
            </a:ln>
          </a:top>
          <a:bottom>
            <a:ln w="12700" cap="flat">
              <a:solidFill>
                <a:srgbClr val="C0BDBB"/>
              </a:solidFill>
              <a:prstDash val="solid"/>
              <a:miter lim="400000"/>
            </a:ln>
          </a:bottom>
          <a:insideH>
            <a:ln w="12700" cap="flat">
              <a:solidFill>
                <a:srgbClr val="C0BDBB"/>
              </a:solidFill>
              <a:prstDash val="solid"/>
              <a:miter lim="400000"/>
            </a:ln>
          </a:insideH>
          <a:insideV>
            <a:ln w="12700" cap="flat">
              <a:solidFill>
                <a:srgbClr val="C0BDBB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48"/>
    <p:restoredTop sz="94630"/>
  </p:normalViewPr>
  <p:slideViewPr>
    <p:cSldViewPr snapToGrid="0" snapToObjects="1">
      <p:cViewPr varScale="1">
        <p:scale>
          <a:sx n="116" d="100"/>
          <a:sy n="116" d="100"/>
        </p:scale>
        <p:origin x="22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E:\Chemisttry\CHEM%201A\Lab\Graphing\Kinetics%20Practic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E:\Chemisttry\CHEM%201A\Lab\Graphing\Kinetics%20Practic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/E:\Chemisttry\CHEM%201A\Lab\Graphing\Graphing%202016\Graphing%20on%20Excel%20(Sample%20Graphs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>
                <a:solidFill>
                  <a:sysClr val="windowText" lastClr="000000"/>
                </a:solidFill>
              </a:rPr>
              <a:t>Decomposition of nitrogen dioxide (NO</a:t>
            </a:r>
            <a:r>
              <a:rPr lang="en-US" sz="1800" baseline="-25000">
                <a:solidFill>
                  <a:sysClr val="windowText" lastClr="000000"/>
                </a:solidFill>
              </a:rPr>
              <a:t>2</a:t>
            </a:r>
            <a:r>
              <a:rPr lang="en-US" sz="1800">
                <a:solidFill>
                  <a:sysClr val="windowText" lastClr="000000"/>
                </a:solidFill>
              </a:rPr>
              <a:t>) into nitrogen monoxide (N</a:t>
            </a:r>
            <a:r>
              <a:rPr lang="en-US" sz="1800" baseline="-25000">
                <a:solidFill>
                  <a:sysClr val="windowText" lastClr="000000"/>
                </a:solidFill>
              </a:rPr>
              <a:t>2</a:t>
            </a:r>
            <a:r>
              <a:rPr lang="en-US" sz="1800">
                <a:solidFill>
                  <a:sysClr val="windowText" lastClr="000000"/>
                </a:solidFill>
              </a:rPr>
              <a:t>) and oxygen </a:t>
            </a:r>
            <a:r>
              <a:rPr lang="en-US" sz="1800" b="0" i="0" u="none" strike="noStrike" baseline="0">
                <a:effectLst/>
              </a:rPr>
              <a:t>(O</a:t>
            </a:r>
            <a:r>
              <a:rPr lang="en-US" sz="1800" b="0" i="0" u="none" strike="noStrike" baseline="-25000">
                <a:effectLst/>
              </a:rPr>
              <a:t>2</a:t>
            </a:r>
            <a:r>
              <a:rPr lang="en-US" sz="1800" b="0" i="0" u="none" strike="noStrike" baseline="0">
                <a:effectLst/>
              </a:rPr>
              <a:t>)</a:t>
            </a:r>
            <a:r>
              <a:rPr lang="en-US" sz="1800">
                <a:solidFill>
                  <a:sysClr val="windowText" lastClr="000000"/>
                </a:solidFill>
              </a:rPr>
              <a:t> at 330 °C and 1 atm.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'Kinetics Practice'!$D$2</c:f>
              <c:strCache>
                <c:ptCount val="1"/>
                <c:pt idx="0">
                  <c:v>1/[NO2] (M-1)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0286472192626875"/>
                  <c:y val="0.22410366993372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'Kinetics Practice'!$A$3:$A$9</c:f>
              <c:numCache>
                <c:formatCode>General</c:formatCode>
                <c:ptCount val="7"/>
                <c:pt idx="0">
                  <c:v>0.0</c:v>
                </c:pt>
                <c:pt idx="1">
                  <c:v>60.0</c:v>
                </c:pt>
                <c:pt idx="2">
                  <c:v>120.0</c:v>
                </c:pt>
                <c:pt idx="3">
                  <c:v>180.0</c:v>
                </c:pt>
                <c:pt idx="4">
                  <c:v>240.0</c:v>
                </c:pt>
                <c:pt idx="5">
                  <c:v>300.0</c:v>
                </c:pt>
                <c:pt idx="6">
                  <c:v>360.0</c:v>
                </c:pt>
              </c:numCache>
            </c:numRef>
          </c:xVal>
          <c:yVal>
            <c:numRef>
              <c:f>'Kinetics Practice'!$D$3:$D$9</c:f>
              <c:numCache>
                <c:formatCode>0.00E+00</c:formatCode>
                <c:ptCount val="7"/>
                <c:pt idx="0">
                  <c:v>100.0</c:v>
                </c:pt>
                <c:pt idx="1">
                  <c:v>146.4128843338214</c:v>
                </c:pt>
                <c:pt idx="2">
                  <c:v>193.0501930501931</c:v>
                </c:pt>
                <c:pt idx="3">
                  <c:v>239.2344497607656</c:v>
                </c:pt>
                <c:pt idx="4">
                  <c:v>285.7142857142857</c:v>
                </c:pt>
                <c:pt idx="5">
                  <c:v>332.2259136212624</c:v>
                </c:pt>
                <c:pt idx="6">
                  <c:v>378.7878787878788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406-4754-B72D-D68C01F460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8038896"/>
        <c:axId val="-208413744"/>
      </c:scatterChart>
      <c:valAx>
        <c:axId val="-208038896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</a:rPr>
                  <a:t>Time</a:t>
                </a:r>
                <a:r>
                  <a:rPr lang="en-US" sz="1400" b="1" baseline="0">
                    <a:solidFill>
                      <a:sysClr val="windowText" lastClr="000000"/>
                    </a:solidFill>
                  </a:rPr>
                  <a:t> (sec)</a:t>
                </a:r>
                <a:endParaRPr lang="en-US" sz="1400" b="1">
                  <a:solidFill>
                    <a:sysClr val="windowText" lastClr="000000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8413744"/>
        <c:crosses val="autoZero"/>
        <c:crossBetween val="midCat"/>
      </c:valAx>
      <c:valAx>
        <c:axId val="-208413744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</a:rPr>
                  <a:t>Inverse</a:t>
                </a:r>
                <a:r>
                  <a:rPr lang="en-US" sz="1400" b="1" baseline="0">
                    <a:solidFill>
                      <a:sysClr val="windowText" lastClr="000000"/>
                    </a:solidFill>
                  </a:rPr>
                  <a:t> of NO</a:t>
                </a:r>
                <a:r>
                  <a:rPr lang="en-US" sz="1400" b="1" baseline="-25000">
                    <a:solidFill>
                      <a:sysClr val="windowText" lastClr="000000"/>
                    </a:solidFill>
                  </a:rPr>
                  <a:t>2</a:t>
                </a:r>
                <a:r>
                  <a:rPr lang="en-US" sz="1400" b="1" baseline="0">
                    <a:solidFill>
                      <a:sysClr val="windowText" lastClr="000000"/>
                    </a:solidFill>
                  </a:rPr>
                  <a:t> Concentration (mol/L)</a:t>
                </a:r>
                <a:r>
                  <a:rPr lang="en-US" sz="1400" b="1" baseline="30000">
                    <a:solidFill>
                      <a:sysClr val="windowText" lastClr="000000"/>
                    </a:solidFill>
                  </a:rPr>
                  <a:t>-1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8038896"/>
        <c:crosses val="autoZero"/>
        <c:crossBetween val="midCat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>
                <a:solidFill>
                  <a:sysClr val="windowText" lastClr="000000"/>
                </a:solidFill>
              </a:rPr>
              <a:t>Decomposition of nitrogen dioxide (NO</a:t>
            </a:r>
            <a:r>
              <a:rPr lang="en-US" sz="1800" baseline="-25000">
                <a:solidFill>
                  <a:sysClr val="windowText" lastClr="000000"/>
                </a:solidFill>
              </a:rPr>
              <a:t>2</a:t>
            </a:r>
            <a:r>
              <a:rPr lang="en-US" sz="1800">
                <a:solidFill>
                  <a:sysClr val="windowText" lastClr="000000"/>
                </a:solidFill>
              </a:rPr>
              <a:t>) into nitrogen monoxide (N</a:t>
            </a:r>
            <a:r>
              <a:rPr lang="en-US" sz="1800" baseline="-25000">
                <a:solidFill>
                  <a:sysClr val="windowText" lastClr="000000"/>
                </a:solidFill>
              </a:rPr>
              <a:t>2</a:t>
            </a:r>
            <a:r>
              <a:rPr lang="en-US" sz="1800">
                <a:solidFill>
                  <a:sysClr val="windowText" lastClr="000000"/>
                </a:solidFill>
              </a:rPr>
              <a:t>) and oxygen </a:t>
            </a:r>
            <a:r>
              <a:rPr lang="en-US" sz="1800" b="0" i="0" u="none" strike="noStrike" baseline="0">
                <a:effectLst/>
              </a:rPr>
              <a:t>(O</a:t>
            </a:r>
            <a:r>
              <a:rPr lang="en-US" sz="1800" b="0" i="0" u="none" strike="noStrike" baseline="-25000">
                <a:effectLst/>
              </a:rPr>
              <a:t>2</a:t>
            </a:r>
            <a:r>
              <a:rPr lang="en-US" sz="1800" b="0" i="0" u="none" strike="noStrike" baseline="0">
                <a:effectLst/>
              </a:rPr>
              <a:t>)</a:t>
            </a:r>
            <a:r>
              <a:rPr lang="en-US" sz="1800">
                <a:solidFill>
                  <a:sysClr val="windowText" lastClr="000000"/>
                </a:solidFill>
              </a:rPr>
              <a:t> at 330 °C and 1 atm.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'Kinetics Practice'!$D$2</c:f>
              <c:strCache>
                <c:ptCount val="1"/>
                <c:pt idx="0">
                  <c:v>1/[NO2] (M-1)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0286472192626875"/>
                  <c:y val="0.22410366993372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y = 0.7742x + 99.991</a:t>
                    </a:r>
                    <a:br>
                      <a:rPr lang="en-US" baseline="0" dirty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</a:br>
                    <a:r>
                      <a:rPr lang="en-US" baseline="0" dirty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R² = </a:t>
                    </a:r>
                    <a:r>
                      <a:rPr lang="en-US" baseline="0" dirty="0"/>
                      <a:t>1</a:t>
                    </a:r>
                    <a:endParaRPr lang="en-US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'Kinetics Practice'!$A$3:$A$9</c:f>
              <c:numCache>
                <c:formatCode>General</c:formatCode>
                <c:ptCount val="7"/>
                <c:pt idx="0">
                  <c:v>0.0</c:v>
                </c:pt>
                <c:pt idx="1">
                  <c:v>60.0</c:v>
                </c:pt>
                <c:pt idx="2">
                  <c:v>120.0</c:v>
                </c:pt>
                <c:pt idx="3">
                  <c:v>180.0</c:v>
                </c:pt>
                <c:pt idx="4">
                  <c:v>240.0</c:v>
                </c:pt>
                <c:pt idx="5">
                  <c:v>300.0</c:v>
                </c:pt>
                <c:pt idx="6">
                  <c:v>360.0</c:v>
                </c:pt>
              </c:numCache>
            </c:numRef>
          </c:xVal>
          <c:yVal>
            <c:numRef>
              <c:f>'Kinetics Practice'!$D$3:$D$9</c:f>
              <c:numCache>
                <c:formatCode>0.00E+00</c:formatCode>
                <c:ptCount val="7"/>
                <c:pt idx="0">
                  <c:v>100.0</c:v>
                </c:pt>
                <c:pt idx="1">
                  <c:v>146.4128843338214</c:v>
                </c:pt>
                <c:pt idx="2">
                  <c:v>193.0501930501931</c:v>
                </c:pt>
                <c:pt idx="3">
                  <c:v>239.2344497607656</c:v>
                </c:pt>
                <c:pt idx="4">
                  <c:v>285.7142857142857</c:v>
                </c:pt>
                <c:pt idx="5">
                  <c:v>332.2259136212624</c:v>
                </c:pt>
                <c:pt idx="6">
                  <c:v>378.7878787878788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406-4754-B72D-D68C01F460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9853600"/>
        <c:axId val="-270133520"/>
      </c:scatterChart>
      <c:valAx>
        <c:axId val="-219853600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</a:rPr>
                  <a:t>Time</a:t>
                </a:r>
                <a:r>
                  <a:rPr lang="en-US" sz="1400" b="1" baseline="0">
                    <a:solidFill>
                      <a:sysClr val="windowText" lastClr="000000"/>
                    </a:solidFill>
                  </a:rPr>
                  <a:t> (sec)</a:t>
                </a:r>
                <a:endParaRPr lang="en-US" sz="1400" b="1">
                  <a:solidFill>
                    <a:sysClr val="windowText" lastClr="000000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70133520"/>
        <c:crosses val="autoZero"/>
        <c:crossBetween val="midCat"/>
      </c:valAx>
      <c:valAx>
        <c:axId val="-270133520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</a:rPr>
                  <a:t>Inverse</a:t>
                </a:r>
                <a:r>
                  <a:rPr lang="en-US" sz="1400" b="1" baseline="0">
                    <a:solidFill>
                      <a:sysClr val="windowText" lastClr="000000"/>
                    </a:solidFill>
                  </a:rPr>
                  <a:t> of NO</a:t>
                </a:r>
                <a:r>
                  <a:rPr lang="en-US" sz="1400" b="1" baseline="-25000">
                    <a:solidFill>
                      <a:sysClr val="windowText" lastClr="000000"/>
                    </a:solidFill>
                  </a:rPr>
                  <a:t>2</a:t>
                </a:r>
                <a:r>
                  <a:rPr lang="en-US" sz="1400" b="1" baseline="0">
                    <a:solidFill>
                      <a:sysClr val="windowText" lastClr="000000"/>
                    </a:solidFill>
                  </a:rPr>
                  <a:t> Concentration (mol/L)</a:t>
                </a:r>
                <a:r>
                  <a:rPr lang="en-US" sz="1400" b="1" baseline="30000">
                    <a:solidFill>
                      <a:sysClr val="windowText" lastClr="000000"/>
                    </a:solidFill>
                  </a:rPr>
                  <a:t>-1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9853600"/>
        <c:crosses val="autoZero"/>
        <c:crossBetween val="midCat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solidFill>
                  <a:sysClr val="windowText" lastClr="000000"/>
                </a:solidFill>
                <a:effectLst/>
              </a:rPr>
              <a:t>How the grades on general education classes for first-year college students vary with the attendance </a:t>
            </a:r>
            <a:endParaRPr lang="en-US" b="1">
              <a:solidFill>
                <a:sysClr val="windowText" lastClr="000000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'Att vs Grade'!$B$1</c:f>
              <c:strCache>
                <c:ptCount val="1"/>
                <c:pt idx="0">
                  <c:v>Grade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0193439885818321"/>
                  <c:y val="0.244851462031461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'Att vs Grade'!$A$2:$A$8</c:f>
              <c:numCache>
                <c:formatCode>General</c:formatCode>
                <c:ptCount val="7"/>
                <c:pt idx="0">
                  <c:v>90.0</c:v>
                </c:pt>
                <c:pt idx="1">
                  <c:v>67.0</c:v>
                </c:pt>
                <c:pt idx="2">
                  <c:v>89.0</c:v>
                </c:pt>
                <c:pt idx="3">
                  <c:v>75.0</c:v>
                </c:pt>
                <c:pt idx="4">
                  <c:v>80.0</c:v>
                </c:pt>
                <c:pt idx="5">
                  <c:v>83.0</c:v>
                </c:pt>
                <c:pt idx="6">
                  <c:v>60.0</c:v>
                </c:pt>
              </c:numCache>
            </c:numRef>
          </c:xVal>
          <c:yVal>
            <c:numRef>
              <c:f>'Att vs Grade'!$B$2:$B$8</c:f>
              <c:numCache>
                <c:formatCode>General</c:formatCode>
                <c:ptCount val="7"/>
                <c:pt idx="0">
                  <c:v>94.0</c:v>
                </c:pt>
                <c:pt idx="1">
                  <c:v>75.0</c:v>
                </c:pt>
                <c:pt idx="2">
                  <c:v>90.0</c:v>
                </c:pt>
                <c:pt idx="3">
                  <c:v>82.0</c:v>
                </c:pt>
                <c:pt idx="4">
                  <c:v>90.0</c:v>
                </c:pt>
                <c:pt idx="5">
                  <c:v>88.0</c:v>
                </c:pt>
                <c:pt idx="6">
                  <c:v>65.0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9AD-49E6-900A-9D1753725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4607680"/>
        <c:axId val="-204795040"/>
      </c:scatterChart>
      <c:valAx>
        <c:axId val="-204607680"/>
        <c:scaling>
          <c:orientation val="minMax"/>
          <c:min val="50.0"/>
        </c:scaling>
        <c:delete val="0"/>
        <c:axPos val="b"/>
        <c:majorGridlines>
          <c:spPr>
            <a:ln w="635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baseline="0">
                    <a:effectLst/>
                  </a:rPr>
                  <a:t>Attendance %</a:t>
                </a:r>
                <a:endParaRPr lang="en-US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795040"/>
        <c:crosses val="autoZero"/>
        <c:crossBetween val="midCat"/>
      </c:valAx>
      <c:valAx>
        <c:axId val="-204795040"/>
        <c:scaling>
          <c:orientation val="minMax"/>
          <c:min val="60.0"/>
        </c:scaling>
        <c:delete val="0"/>
        <c:axPos val="l"/>
        <c:majorGridlines>
          <c:spPr>
            <a:ln w="635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baseline="0">
                    <a:effectLst/>
                  </a:rPr>
                  <a:t>Grade (%)</a:t>
                </a:r>
                <a:endParaRPr lang="en-US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6076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Summarized</a:t>
            </a:r>
            <a:r>
              <a:rPr lang="en-US" baseline="0" dirty="0" smtClean="0"/>
              <a:t> on page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82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Pages 1 &amp; 2.</a:t>
            </a:r>
            <a:r>
              <a:rPr lang="en-US" baseline="0" dirty="0" smtClean="0"/>
              <a:t>  Remember, the handout was passed out two weeks ago.  Some students have already started the quiz.  Don</a:t>
            </a:r>
            <a:r>
              <a:rPr lang="fr-FR" baseline="0" dirty="0" smtClean="0"/>
              <a:t>’</a:t>
            </a:r>
            <a:r>
              <a:rPr lang="en-US" baseline="0" dirty="0" smtClean="0"/>
              <a:t>t cover the problems.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283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Again, Students</a:t>
            </a:r>
            <a:r>
              <a:rPr lang="en-US" baseline="0" dirty="0" smtClean="0"/>
              <a:t> should pre-read.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542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Looking</a:t>
            </a:r>
            <a:r>
              <a:rPr lang="en-US" baseline="0" dirty="0" smtClean="0"/>
              <a:t> at the x-axis, the scale is not uniform.  69°C should be 70°C, (two other temperatures are also off).  Also, the title could have a bit more information:  Thermometer calibration: Calibrating a thermometer at 1 </a:t>
            </a:r>
            <a:r>
              <a:rPr lang="en-US" baseline="0" dirty="0" err="1" smtClean="0"/>
              <a:t>atm</a:t>
            </a:r>
            <a:r>
              <a:rPr lang="en-US" baseline="0" dirty="0" smtClean="0"/>
              <a:t> by </a:t>
            </a:r>
            <a:r>
              <a:rPr lang="en-US" baseline="0" dirty="0" smtClean="0"/>
              <a:t>varying </a:t>
            </a:r>
            <a:r>
              <a:rPr lang="en-US" baseline="0" dirty="0" smtClean="0"/>
              <a:t>the temperatures of a water sample for Celsius and Fahrenheit scales.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64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tif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tif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tif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tif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tif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ti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ti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t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041400" y="1828800"/>
            <a:ext cx="10922000" cy="3302000"/>
          </a:xfrm>
          <a:prstGeom prst="rect">
            <a:avLst/>
          </a:prstGeom>
        </p:spPr>
        <p:txBody>
          <a:bodyPr anchor="b"/>
          <a:lstStyle>
            <a:lvl1pPr>
              <a:defRPr sz="6400" spc="256"/>
            </a:lvl1pPr>
          </a:lstStyle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041400" y="5245100"/>
            <a:ext cx="10922000" cy="127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1200"/>
              </a:spcBef>
              <a:buSzTx/>
              <a:buNone/>
            </a:lvl1pPr>
            <a:lvl2pPr marL="0" indent="0" algn="ctr">
              <a:spcBef>
                <a:spcPts val="1200"/>
              </a:spcBef>
              <a:buSzTx/>
              <a:buNone/>
            </a:lvl2pPr>
            <a:lvl3pPr marL="0" indent="0" algn="ctr">
              <a:spcBef>
                <a:spcPts val="1200"/>
              </a:spcBef>
              <a:buSzTx/>
              <a:buNone/>
            </a:lvl3pPr>
            <a:lvl4pPr marL="0" indent="0" algn="ctr">
              <a:spcBef>
                <a:spcPts val="1200"/>
              </a:spcBef>
              <a:buSzTx/>
              <a:buNone/>
            </a:lvl4pPr>
            <a:lvl5pPr marL="0" indent="0" algn="ctr">
              <a:spcBef>
                <a:spcPts val="1200"/>
              </a:spcBef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drafting_line-2.tiff"/>
          <p:cNvPicPr>
            <a:picLocks/>
          </p:cNvPicPr>
          <p:nvPr/>
        </p:nvPicPr>
        <p:blipFill>
          <a:blip r:embed="rId2">
            <a:alphaModFix amt="70000"/>
            <a:extLst/>
          </a:blip>
          <a:stretch>
            <a:fillRect/>
          </a:stretch>
        </p:blipFill>
        <p:spPr>
          <a:xfrm>
            <a:off x="1003300" y="2222500"/>
            <a:ext cx="10998200" cy="63500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Shape 105"/>
          <p:cNvSpPr>
            <a:spLocks noGrp="1"/>
          </p:cNvSpPr>
          <p:nvPr>
            <p:ph type="pic" sz="quarter" idx="13"/>
          </p:nvPr>
        </p:nvSpPr>
        <p:spPr>
          <a:xfrm>
            <a:off x="7505700" y="2755900"/>
            <a:ext cx="4292600" cy="57150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sz="half" idx="1"/>
          </p:nvPr>
        </p:nvSpPr>
        <p:spPr>
          <a:xfrm>
            <a:off x="1041400" y="2768600"/>
            <a:ext cx="49530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3200"/>
              </a:spcBef>
              <a:buBlip>
                <a:blip r:embed="rId3"/>
              </a:buBlip>
            </a:lvl1pPr>
            <a:lvl2pPr>
              <a:spcBef>
                <a:spcPts val="3200"/>
              </a:spcBef>
              <a:buBlip>
                <a:blip r:embed="rId3"/>
              </a:buBlip>
            </a:lvl2pPr>
            <a:lvl3pPr>
              <a:spcBef>
                <a:spcPts val="3200"/>
              </a:spcBef>
              <a:buBlip>
                <a:blip r:embed="rId3"/>
              </a:buBlip>
            </a:lvl3pPr>
            <a:lvl4pPr>
              <a:spcBef>
                <a:spcPts val="3200"/>
              </a:spcBef>
              <a:buBlip>
                <a:blip r:embed="rId3"/>
              </a:buBlip>
            </a:lvl4pPr>
            <a:lvl5pPr>
              <a:spcBef>
                <a:spcPts val="3200"/>
              </a:spcBef>
              <a:buBlip>
                <a:blip r:embed="rId3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drafting_line-2.tiff"/>
          <p:cNvPicPr>
            <a:picLocks/>
          </p:cNvPicPr>
          <p:nvPr/>
        </p:nvPicPr>
        <p:blipFill>
          <a:blip r:embed="rId2">
            <a:alphaModFix amt="70000"/>
            <a:extLst/>
          </a:blip>
          <a:stretch>
            <a:fillRect/>
          </a:stretch>
        </p:blipFill>
        <p:spPr>
          <a:xfrm>
            <a:off x="1003300" y="2222500"/>
            <a:ext cx="10998200" cy="635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7" name="Shape 117"/>
          <p:cNvSpPr>
            <a:spLocks noGrp="1"/>
          </p:cNvSpPr>
          <p:nvPr>
            <p:ph type="body" sz="half" idx="1"/>
          </p:nvPr>
        </p:nvSpPr>
        <p:spPr>
          <a:xfrm>
            <a:off x="1041400" y="2768600"/>
            <a:ext cx="49530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3200"/>
              </a:spcBef>
              <a:buBlip>
                <a:blip r:embed="rId3"/>
              </a:buBlip>
            </a:lvl1pPr>
            <a:lvl2pPr>
              <a:spcBef>
                <a:spcPts val="3200"/>
              </a:spcBef>
              <a:buBlip>
                <a:blip r:embed="rId3"/>
              </a:buBlip>
            </a:lvl2pPr>
            <a:lvl3pPr>
              <a:spcBef>
                <a:spcPts val="3200"/>
              </a:spcBef>
              <a:buBlip>
                <a:blip r:embed="rId3"/>
              </a:buBlip>
            </a:lvl3pPr>
            <a:lvl4pPr>
              <a:spcBef>
                <a:spcPts val="3200"/>
              </a:spcBef>
              <a:buBlip>
                <a:blip r:embed="rId3"/>
              </a:buBlip>
            </a:lvl4pPr>
            <a:lvl5pPr>
              <a:spcBef>
                <a:spcPts val="3200"/>
              </a:spcBef>
              <a:buBlip>
                <a:blip r:embed="rId3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Shape 1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drafting_line-2.tiff"/>
          <p:cNvPicPr>
            <a:picLocks/>
          </p:cNvPicPr>
          <p:nvPr/>
        </p:nvPicPr>
        <p:blipFill>
          <a:blip r:embed="rId2">
            <a:alphaModFix amt="70000"/>
            <a:extLst/>
          </a:blip>
          <a:stretch>
            <a:fillRect/>
          </a:stretch>
        </p:blipFill>
        <p:spPr>
          <a:xfrm>
            <a:off x="1003300" y="2222500"/>
            <a:ext cx="10998200" cy="6350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7" name="Shape 127"/>
          <p:cNvSpPr>
            <a:spLocks noGrp="1"/>
          </p:cNvSpPr>
          <p:nvPr>
            <p:ph type="body" sz="half" idx="1"/>
          </p:nvPr>
        </p:nvSpPr>
        <p:spPr>
          <a:xfrm>
            <a:off x="7010400" y="2768600"/>
            <a:ext cx="49530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3200"/>
              </a:spcBef>
              <a:buBlip>
                <a:blip r:embed="rId3"/>
              </a:buBlip>
            </a:lvl1pPr>
            <a:lvl2pPr>
              <a:spcBef>
                <a:spcPts val="3200"/>
              </a:spcBef>
              <a:buBlip>
                <a:blip r:embed="rId3"/>
              </a:buBlip>
            </a:lvl2pPr>
            <a:lvl3pPr>
              <a:spcBef>
                <a:spcPts val="3200"/>
              </a:spcBef>
              <a:buBlip>
                <a:blip r:embed="rId3"/>
              </a:buBlip>
            </a:lvl3pPr>
            <a:lvl4pPr>
              <a:spcBef>
                <a:spcPts val="3200"/>
              </a:spcBef>
              <a:buBlip>
                <a:blip r:embed="rId3"/>
              </a:buBlip>
            </a:lvl4pPr>
            <a:lvl5pPr>
              <a:spcBef>
                <a:spcPts val="3200"/>
              </a:spcBef>
              <a:buBlip>
                <a:blip r:embed="rId3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hape 1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drafting_line-2.tiff"/>
          <p:cNvPicPr>
            <a:picLocks/>
          </p:cNvPicPr>
          <p:nvPr/>
        </p:nvPicPr>
        <p:blipFill>
          <a:blip r:embed="rId2">
            <a:alphaModFix amt="70000"/>
            <a:extLst/>
          </a:blip>
          <a:stretch>
            <a:fillRect/>
          </a:stretch>
        </p:blipFill>
        <p:spPr>
          <a:xfrm>
            <a:off x="1003300" y="2222500"/>
            <a:ext cx="10998200" cy="63500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1041400" y="2768600"/>
            <a:ext cx="109220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3200"/>
              </a:spcBef>
              <a:buBlip>
                <a:blip r:embed="rId3"/>
              </a:buBlip>
            </a:lvl1pPr>
            <a:lvl2pPr>
              <a:spcBef>
                <a:spcPts val="3200"/>
              </a:spcBef>
              <a:buBlip>
                <a:blip r:embed="rId3"/>
              </a:buBlip>
            </a:lvl2pPr>
            <a:lvl3pPr>
              <a:spcBef>
                <a:spcPts val="3200"/>
              </a:spcBef>
              <a:buBlip>
                <a:blip r:embed="rId3"/>
              </a:buBlip>
            </a:lvl3pPr>
            <a:lvl4pPr>
              <a:spcBef>
                <a:spcPts val="3200"/>
              </a:spcBef>
              <a:buBlip>
                <a:blip r:embed="rId3"/>
              </a:buBlip>
            </a:lvl4pPr>
            <a:lvl5pPr>
              <a:spcBef>
                <a:spcPts val="3200"/>
              </a:spcBef>
              <a:buBlip>
                <a:blip r:embed="rId3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drafting_line-2.tiff"/>
          <p:cNvPicPr>
            <a:picLocks/>
          </p:cNvPicPr>
          <p:nvPr/>
        </p:nvPicPr>
        <p:blipFill>
          <a:blip r:embed="rId2">
            <a:alphaModFix amt="70000"/>
            <a:extLst/>
          </a:blip>
          <a:stretch>
            <a:fillRect/>
          </a:stretch>
        </p:blipFill>
        <p:spPr>
          <a:xfrm>
            <a:off x="1003300" y="2222500"/>
            <a:ext cx="10998200" cy="63500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1041400" y="2768600"/>
            <a:ext cx="10922000" cy="5715000"/>
          </a:xfrm>
          <a:prstGeom prst="rect">
            <a:avLst/>
          </a:prstGeom>
        </p:spPr>
        <p:txBody>
          <a:bodyPr numCol="2" spcCol="546100" anchor="t"/>
          <a:lstStyle>
            <a:lvl1pPr>
              <a:spcBef>
                <a:spcPts val="3200"/>
              </a:spcBef>
              <a:buBlip>
                <a:blip r:embed="rId3"/>
              </a:buBlip>
            </a:lvl1pPr>
            <a:lvl2pPr>
              <a:spcBef>
                <a:spcPts val="3200"/>
              </a:spcBef>
              <a:buBlip>
                <a:blip r:embed="rId3"/>
              </a:buBlip>
            </a:lvl2pPr>
            <a:lvl3pPr>
              <a:spcBef>
                <a:spcPts val="3200"/>
              </a:spcBef>
              <a:buBlip>
                <a:blip r:embed="rId3"/>
              </a:buBlip>
            </a:lvl3pPr>
            <a:lvl4pPr>
              <a:spcBef>
                <a:spcPts val="3200"/>
              </a:spcBef>
              <a:buBlip>
                <a:blip r:embed="rId3"/>
              </a:buBlip>
            </a:lvl4pPr>
            <a:lvl5pPr>
              <a:spcBef>
                <a:spcPts val="3200"/>
              </a:spcBef>
              <a:buBlip>
                <a:blip r:embed="rId3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-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drafting_line-2.tiff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3300" y="8064500"/>
            <a:ext cx="10998200" cy="63500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hape 56"/>
          <p:cNvSpPr>
            <a:spLocks noGrp="1"/>
          </p:cNvSpPr>
          <p:nvPr>
            <p:ph type="body" sz="quarter" idx="13"/>
          </p:nvPr>
        </p:nvSpPr>
        <p:spPr>
          <a:xfrm>
            <a:off x="10999682" y="8420100"/>
            <a:ext cx="1002590" cy="5461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r">
              <a:spcBef>
                <a:spcPts val="0"/>
              </a:spcBef>
              <a:buSzTx/>
              <a:buNone/>
            </a:lvl1pPr>
          </a:lstStyle>
          <a:p>
            <a:r>
              <a:t>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drafting_line-2.tiff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3300" y="8064500"/>
            <a:ext cx="10998200" cy="63500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Shape 65"/>
          <p:cNvSpPr>
            <a:spLocks noGrp="1"/>
          </p:cNvSpPr>
          <p:nvPr>
            <p:ph type="body" sz="quarter" idx="13"/>
          </p:nvPr>
        </p:nvSpPr>
        <p:spPr>
          <a:xfrm>
            <a:off x="10999682" y="8420100"/>
            <a:ext cx="1002590" cy="5461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r">
              <a:spcBef>
                <a:spcPts val="0"/>
              </a:spcBef>
              <a:buSzTx/>
              <a:buNone/>
            </a:lvl1pPr>
          </a:lstStyle>
          <a:p>
            <a:r>
              <a:t>Text</a:t>
            </a:r>
          </a:p>
        </p:txBody>
      </p:sp>
      <p:sp>
        <p:nvSpPr>
          <p:cNvPr id="66" name="Shape 66"/>
          <p:cNvSpPr>
            <a:spLocks noGrp="1"/>
          </p:cNvSpPr>
          <p:nvPr>
            <p:ph type="pic" sz="half" idx="14"/>
          </p:nvPr>
        </p:nvSpPr>
        <p:spPr>
          <a:xfrm>
            <a:off x="1181100" y="1130300"/>
            <a:ext cx="5080000" cy="63500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sz="quarter" idx="15"/>
          </p:nvPr>
        </p:nvSpPr>
        <p:spPr>
          <a:xfrm>
            <a:off x="6769100" y="1130300"/>
            <a:ext cx="5029200" cy="28956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sz="quarter" idx="16"/>
          </p:nvPr>
        </p:nvSpPr>
        <p:spPr>
          <a:xfrm>
            <a:off x="6769100" y="4597400"/>
            <a:ext cx="5029200" cy="28956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1041400" y="2971800"/>
            <a:ext cx="10922000" cy="3302000"/>
          </a:xfrm>
          <a:prstGeom prst="rect">
            <a:avLst/>
          </a:prstGeom>
        </p:spPr>
        <p:txBody>
          <a:bodyPr/>
          <a:lstStyle>
            <a:lvl1pPr>
              <a:defRPr sz="6400" spc="256"/>
            </a:lvl1pPr>
          </a:lstStyle>
          <a:p>
            <a:r>
              <a:t>Title Text</a:t>
            </a:r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drafting_line-2.tiff"/>
          <p:cNvPicPr>
            <a:picLocks/>
          </p:cNvPicPr>
          <p:nvPr/>
        </p:nvPicPr>
        <p:blipFill>
          <a:blip r:embed="rId2">
            <a:alphaModFix amt="70000"/>
            <a:extLst/>
          </a:blip>
          <a:stretch>
            <a:fillRect/>
          </a:stretch>
        </p:blipFill>
        <p:spPr>
          <a:xfrm>
            <a:off x="1003300" y="8115300"/>
            <a:ext cx="10998200" cy="63500"/>
          </a:xfrm>
          <a:prstGeom prst="rect">
            <a:avLst/>
          </a:prstGeom>
          <a:ln w="12700">
            <a:miter lim="400000"/>
          </a:ln>
        </p:spPr>
      </p:pic>
      <p:sp>
        <p:nvSpPr>
          <p:cNvPr id="94" name="Shape 94"/>
          <p:cNvSpPr>
            <a:spLocks noGrp="1"/>
          </p:cNvSpPr>
          <p:nvPr>
            <p:ph type="pic" sz="half" idx="13"/>
          </p:nvPr>
        </p:nvSpPr>
        <p:spPr>
          <a:xfrm>
            <a:off x="2692400" y="901700"/>
            <a:ext cx="7620000" cy="57150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1041400" y="6959600"/>
            <a:ext cx="10922000" cy="1016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96" name="Shape 96"/>
          <p:cNvSpPr>
            <a:spLocks noGrp="1"/>
          </p:cNvSpPr>
          <p:nvPr>
            <p:ph type="body" sz="quarter" idx="1"/>
          </p:nvPr>
        </p:nvSpPr>
        <p:spPr>
          <a:xfrm>
            <a:off x="1041400" y="8293100"/>
            <a:ext cx="10922000" cy="9906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0" algn="ctr">
              <a:spcBef>
                <a:spcPts val="0"/>
              </a:spcBef>
              <a:buSzTx/>
              <a:buNone/>
            </a:lvl2pPr>
            <a:lvl3pPr marL="0" indent="0" algn="ctr">
              <a:spcBef>
                <a:spcPts val="0"/>
              </a:spcBef>
              <a:buSzTx/>
              <a:buNone/>
            </a:lvl3pPr>
            <a:lvl4pPr marL="0" indent="0" algn="ctr">
              <a:spcBef>
                <a:spcPts val="0"/>
              </a:spcBef>
              <a:buSzTx/>
              <a:buNone/>
            </a:lvl4pPr>
            <a:lvl5pPr marL="0" indent="0" algn="ctr">
              <a:spcBef>
                <a:spcPts val="0"/>
              </a:spcBef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Shape 9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body" idx="1"/>
          </p:nvPr>
        </p:nvSpPr>
        <p:spPr>
          <a:xfrm>
            <a:off x="1041400" y="1828800"/>
            <a:ext cx="109220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buBlip>
                <a:blip r:embed="rId15"/>
              </a:buBlip>
            </a:lvl1pPr>
            <a:lvl2pPr>
              <a:buBlip>
                <a:blip r:embed="rId15"/>
              </a:buBlip>
            </a:lvl2pPr>
            <a:lvl3pPr>
              <a:buBlip>
                <a:blip r:embed="rId15"/>
              </a:buBlip>
            </a:lvl3pPr>
            <a:lvl4pPr>
              <a:buBlip>
                <a:blip r:embed="rId15"/>
              </a:buBlip>
            </a:lvl4pPr>
            <a:lvl5pPr>
              <a:buBlip>
                <a:blip r:embed="rId15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1041400" y="520700"/>
            <a:ext cx="10922000" cy="165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275833" y="9321800"/>
            <a:ext cx="440437" cy="482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all" spc="208" baseline="0">
          <a:ln>
            <a:noFill/>
          </a:ln>
          <a:solidFill>
            <a:srgbClr val="5C554F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all" spc="208" baseline="0">
          <a:ln>
            <a:noFill/>
          </a:ln>
          <a:solidFill>
            <a:srgbClr val="5C554F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all" spc="208" baseline="0">
          <a:ln>
            <a:noFill/>
          </a:ln>
          <a:solidFill>
            <a:srgbClr val="5C554F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all" spc="208" baseline="0">
          <a:ln>
            <a:noFill/>
          </a:ln>
          <a:solidFill>
            <a:srgbClr val="5C554F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all" spc="208" baseline="0">
          <a:ln>
            <a:noFill/>
          </a:ln>
          <a:solidFill>
            <a:srgbClr val="5C554F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all" spc="208" baseline="0">
          <a:ln>
            <a:noFill/>
          </a:ln>
          <a:solidFill>
            <a:srgbClr val="5C554F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all" spc="208" baseline="0">
          <a:ln>
            <a:noFill/>
          </a:ln>
          <a:solidFill>
            <a:srgbClr val="5C554F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all" spc="208" baseline="0">
          <a:ln>
            <a:noFill/>
          </a:ln>
          <a:solidFill>
            <a:srgbClr val="5C554F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all" spc="208" baseline="0">
          <a:ln>
            <a:noFill/>
          </a:ln>
          <a:solidFill>
            <a:srgbClr val="5C554F"/>
          </a:solidFill>
          <a:uFillTx/>
          <a:latin typeface="+mn-lt"/>
          <a:ea typeface="+mn-ea"/>
          <a:cs typeface="+mn-cs"/>
          <a:sym typeface="Gill Sans Light"/>
        </a:defRPr>
      </a:lvl9pPr>
    </p:titleStyle>
    <p:bodyStyle>
      <a:lvl1pPr marL="571500" marR="0" indent="-571500" algn="l" defTabSz="5842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64679"/>
        <a:buFontTx/>
        <a:buBlip>
          <a:blip r:embed="rId15"/>
        </a:buBlip>
        <a:tabLst/>
        <a:defRPr sz="2800" b="0" i="0" u="none" strike="noStrike" cap="all" spc="0" baseline="0">
          <a:ln>
            <a:noFill/>
          </a:ln>
          <a:solidFill>
            <a:srgbClr val="5C554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1pPr>
      <a:lvl2pPr marL="1016000" marR="0" indent="-571500" algn="l" defTabSz="5842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64679"/>
        <a:buFontTx/>
        <a:buBlip>
          <a:blip r:embed="rId15"/>
        </a:buBlip>
        <a:tabLst/>
        <a:defRPr sz="2800" b="0" i="0" u="none" strike="noStrike" cap="all" spc="0" baseline="0">
          <a:ln>
            <a:noFill/>
          </a:ln>
          <a:solidFill>
            <a:srgbClr val="5C554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2pPr>
      <a:lvl3pPr marL="1460500" marR="0" indent="-571500" algn="l" defTabSz="5842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64679"/>
        <a:buFontTx/>
        <a:buBlip>
          <a:blip r:embed="rId15"/>
        </a:buBlip>
        <a:tabLst/>
        <a:defRPr sz="2800" b="0" i="0" u="none" strike="noStrike" cap="all" spc="0" baseline="0">
          <a:ln>
            <a:noFill/>
          </a:ln>
          <a:solidFill>
            <a:srgbClr val="5C554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3pPr>
      <a:lvl4pPr marL="1905000" marR="0" indent="-571500" algn="l" defTabSz="5842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64679"/>
        <a:buFontTx/>
        <a:buBlip>
          <a:blip r:embed="rId15"/>
        </a:buBlip>
        <a:tabLst/>
        <a:defRPr sz="2800" b="0" i="0" u="none" strike="noStrike" cap="all" spc="0" baseline="0">
          <a:ln>
            <a:noFill/>
          </a:ln>
          <a:solidFill>
            <a:srgbClr val="5C554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4pPr>
      <a:lvl5pPr marL="2349500" marR="0" indent="-571500" algn="l" defTabSz="5842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64679"/>
        <a:buFontTx/>
        <a:buBlip>
          <a:blip r:embed="rId15"/>
        </a:buBlip>
        <a:tabLst/>
        <a:defRPr sz="2800" b="0" i="0" u="none" strike="noStrike" cap="all" spc="0" baseline="0">
          <a:ln>
            <a:noFill/>
          </a:ln>
          <a:solidFill>
            <a:srgbClr val="5C554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5pPr>
      <a:lvl6pPr marL="2806700" marR="0" indent="-571500" algn="l" defTabSz="5842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64679"/>
        <a:buFontTx/>
        <a:buBlip>
          <a:blip r:embed="rId15"/>
        </a:buBlip>
        <a:tabLst/>
        <a:defRPr sz="2800" b="0" i="0" u="none" strike="noStrike" cap="all" spc="0" baseline="0">
          <a:ln>
            <a:noFill/>
          </a:ln>
          <a:solidFill>
            <a:srgbClr val="5C554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6pPr>
      <a:lvl7pPr marL="3263900" marR="0" indent="-571500" algn="l" defTabSz="5842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64679"/>
        <a:buFontTx/>
        <a:buBlip>
          <a:blip r:embed="rId15"/>
        </a:buBlip>
        <a:tabLst/>
        <a:defRPr sz="2800" b="0" i="0" u="none" strike="noStrike" cap="all" spc="0" baseline="0">
          <a:ln>
            <a:noFill/>
          </a:ln>
          <a:solidFill>
            <a:srgbClr val="5C554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7pPr>
      <a:lvl8pPr marL="3721100" marR="0" indent="-571500" algn="l" defTabSz="5842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64679"/>
        <a:buFontTx/>
        <a:buBlip>
          <a:blip r:embed="rId15"/>
        </a:buBlip>
        <a:tabLst/>
        <a:defRPr sz="2800" b="0" i="0" u="none" strike="noStrike" cap="all" spc="0" baseline="0">
          <a:ln>
            <a:noFill/>
          </a:ln>
          <a:solidFill>
            <a:srgbClr val="5C554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8pPr>
      <a:lvl9pPr marL="4178300" marR="0" indent="-571500" algn="l" defTabSz="584200" rtl="0" latinLnBrk="0">
        <a:lnSpc>
          <a:spcPct val="100000"/>
        </a:lnSpc>
        <a:spcBef>
          <a:spcPts val="5200"/>
        </a:spcBef>
        <a:spcAft>
          <a:spcPts val="0"/>
        </a:spcAft>
        <a:buClrTx/>
        <a:buSzPct val="64679"/>
        <a:buFontTx/>
        <a:buBlip>
          <a:blip r:embed="rId15"/>
        </a:buBlip>
        <a:tabLst/>
        <a:defRPr sz="2800" b="0" i="0" u="none" strike="noStrike" cap="all" spc="0" baseline="0">
          <a:ln>
            <a:noFill/>
          </a:ln>
          <a:solidFill>
            <a:srgbClr val="5C554F"/>
          </a:solidFill>
          <a:uFillTx/>
          <a:latin typeface="Bradley Hand ITC TT-Bold"/>
          <a:ea typeface="Bradley Hand ITC TT-Bold"/>
          <a:cs typeface="Bradley Hand ITC TT-Bold"/>
          <a:sym typeface="Bradley Hand ITC TT-Bold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radley Hand ITC TT-Bold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radley Hand ITC TT-Bold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radley Hand ITC TT-Bold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radley Hand ITC TT-Bold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radley Hand ITC TT-Bold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radley Hand ITC TT-Bold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radley Hand ITC TT-Bold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radley Hand ITC TT-Bold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radley Hand ITC TT-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3.png"/><Relationship Id="rId5" Type="http://schemas.openxmlformats.org/officeDocument/2006/relationships/package" Target="../embeddings/Microsoft_Excel_Worksheet1.xlsx"/><Relationship Id="rId6" Type="http://schemas.openxmlformats.org/officeDocument/2006/relationships/image" Target="../media/image1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chart" Target="../charts/char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Graphing 101</a:t>
            </a:r>
          </a:p>
        </p:txBody>
      </p:sp>
      <p:sp>
        <p:nvSpPr>
          <p:cNvPr id="138" name="Shape 138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How to make basic graphs used in science classes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Part B: reading a Graph</a:t>
            </a:r>
          </a:p>
          <a:p>
            <a:r>
              <a:t>the extraction of data</a:t>
            </a:r>
          </a:p>
        </p:txBody>
      </p:sp>
      <p:sp>
        <p:nvSpPr>
          <p:cNvPr id="154" name="Shape 15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934357" indent="-489857">
              <a:buBlip>
                <a:blip r:embed="rId3"/>
              </a:buBlip>
              <a:defRPr sz="2400"/>
            </a:pPr>
            <a:r>
              <a:rPr dirty="0"/>
              <a:t>a graph is a picture of information presented in the data table.</a:t>
            </a:r>
          </a:p>
          <a:p>
            <a:pPr marL="934357" indent="-489857">
              <a:buBlip>
                <a:blip r:embed="rId3"/>
              </a:buBlip>
              <a:defRPr sz="2400"/>
            </a:pPr>
            <a:r>
              <a:rPr dirty="0"/>
              <a:t>Look at your handout on page </a:t>
            </a:r>
            <a:r>
              <a:rPr lang="en-US" dirty="0" smtClean="0"/>
              <a:t>3</a:t>
            </a:r>
            <a:r>
              <a:rPr dirty="0" smtClean="0"/>
              <a:t>:  </a:t>
            </a:r>
            <a:r>
              <a:rPr dirty="0"/>
              <a:t>find the graph for temperature calibration.</a:t>
            </a:r>
          </a:p>
          <a:p>
            <a:pPr marL="934357" indent="-489857">
              <a:buBlip>
                <a:blip r:embed="rId3"/>
              </a:buBlip>
              <a:defRPr sz="2400"/>
            </a:pPr>
            <a:r>
              <a:rPr dirty="0"/>
              <a:t>Notice that the variables &amp; units are shown on the graph (T </a:t>
            </a:r>
            <a:r>
              <a:rPr sz="2300" baseline="-5999" dirty="0"/>
              <a:t>°C</a:t>
            </a:r>
            <a:r>
              <a:rPr dirty="0"/>
              <a:t> and T</a:t>
            </a:r>
            <a:r>
              <a:rPr baseline="-5999" dirty="0"/>
              <a:t>°F</a:t>
            </a:r>
            <a:r>
              <a:rPr dirty="0"/>
              <a:t>) are the same as in the data table</a:t>
            </a:r>
            <a:r>
              <a:rPr dirty="0" smtClean="0"/>
              <a:t>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1" build="p" bldLvl="5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	Axes and the Cartesian coordinate system</a:t>
            </a:r>
          </a:p>
        </p:txBody>
      </p:sp>
      <p:sp>
        <p:nvSpPr>
          <p:cNvPr id="151" name="Shape 1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016000">
              <a:buBlip>
                <a:blip r:embed="rId2"/>
              </a:buBlip>
            </a:pPr>
            <a:r>
              <a:t>The x-axis lies in the horizontal direction</a:t>
            </a:r>
          </a:p>
          <a:p>
            <a:pPr marL="1016000">
              <a:buBlip>
                <a:blip r:embed="rId2"/>
              </a:buBlip>
            </a:pPr>
            <a:r>
              <a:t>the y-axis lies in the vertical direction</a:t>
            </a:r>
          </a:p>
          <a:p>
            <a:pPr marL="1016000">
              <a:buBlip>
                <a:blip r:embed="rId2"/>
              </a:buBlip>
            </a:pPr>
            <a:r>
              <a:t>the intersection of these two axis is the origin. </a:t>
            </a:r>
          </a:p>
          <a:p>
            <a:pPr marL="1016000">
              <a:buBlip>
                <a:blip r:embed="rId2"/>
              </a:buBlip>
            </a:pPr>
            <a:r>
              <a:t>the origin usually has the coordinates (0,0) but can also have any two values.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1" build="p" bldLvl="5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PartC: independent and dependent variables</a:t>
            </a:r>
          </a:p>
        </p:txBody>
      </p:sp>
      <p:sp>
        <p:nvSpPr>
          <p:cNvPr id="165" name="Shape 16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016000">
              <a:buBlip>
                <a:blip r:embed="rId2"/>
              </a:buBlip>
            </a:pPr>
            <a:r>
              <a:t>each axis is given a set of variables</a:t>
            </a:r>
          </a:p>
          <a:p>
            <a:pPr marL="1016000">
              <a:buBlip>
                <a:blip r:embed="rId2"/>
              </a:buBlip>
            </a:pPr>
            <a:r>
              <a:t>the independent variable is the variable that is measured carefully and deliberately during an experiment.</a:t>
            </a:r>
          </a:p>
          <a:p>
            <a:pPr marL="1016000">
              <a:buBlip>
                <a:blip r:embed="rId2"/>
              </a:buBlip>
            </a:pPr>
            <a:r>
              <a:t>the dependent variable changes as the independent variable changes.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1" build="p" bldLvl="5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No. of rice grains</a:t>
            </a:r>
          </a:p>
        </p:txBody>
      </p:sp>
      <p:sp>
        <p:nvSpPr>
          <p:cNvPr id="171" name="Shape 171"/>
          <p:cNvSpPr>
            <a:spLocks noGrp="1"/>
          </p:cNvSpPr>
          <p:nvPr>
            <p:ph type="body" idx="1"/>
          </p:nvPr>
        </p:nvSpPr>
        <p:spPr>
          <a:xfrm>
            <a:off x="1041400" y="2781300"/>
            <a:ext cx="10922000" cy="5715000"/>
          </a:xfrm>
          <a:prstGeom prst="rect">
            <a:avLst/>
          </a:prstGeom>
        </p:spPr>
        <p:txBody>
          <a:bodyPr/>
          <a:lstStyle/>
          <a:p>
            <a:pPr marL="934357" indent="-489857">
              <a:buBlip>
                <a:blip r:embed="rId2"/>
              </a:buBlip>
              <a:defRPr sz="2400"/>
            </a:pPr>
            <a:r>
              <a:rPr lang="en-US" dirty="0" smtClean="0"/>
              <a:t>Depends on which method you pick</a:t>
            </a:r>
            <a:endParaRPr dirty="0"/>
          </a:p>
          <a:p>
            <a:pPr marL="934357" indent="-489857">
              <a:buBlip>
                <a:blip r:embed="rId2"/>
              </a:buBlip>
              <a:defRPr sz="2400"/>
            </a:pPr>
            <a:r>
              <a:rPr dirty="0"/>
              <a:t>the number of grains of rice is the independent variable.</a:t>
            </a:r>
          </a:p>
          <a:p>
            <a:pPr marL="934357" indent="-489857">
              <a:buBlip>
                <a:blip r:embed="rId2"/>
              </a:buBlip>
              <a:defRPr sz="2400"/>
            </a:pPr>
            <a:r>
              <a:rPr dirty="0"/>
              <a:t>the mass of that number of grains of rice is the dependent variable.</a:t>
            </a:r>
          </a:p>
          <a:p>
            <a:pPr marL="934357" indent="-489857">
              <a:buBlip>
                <a:blip r:embed="rId2"/>
              </a:buBlip>
              <a:defRPr sz="2400"/>
            </a:pPr>
            <a:r>
              <a:rPr dirty="0"/>
              <a:t>the mass of rice depends on the number of grains of rice.</a:t>
            </a:r>
          </a:p>
          <a:p>
            <a:pPr marL="934357" indent="-489857">
              <a:buBlip>
                <a:blip r:embed="rId2"/>
              </a:buBlip>
              <a:defRPr sz="2400"/>
            </a:pPr>
            <a:r>
              <a:rPr dirty="0"/>
              <a:t>the mass of rice goes on the y-axis while the number of rice grains belongs on the x-axis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1" build="p" bldLvl="5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density</a:t>
            </a:r>
          </a:p>
        </p:txBody>
      </p:sp>
      <p:sp>
        <p:nvSpPr>
          <p:cNvPr id="177" name="Shape 17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016000">
              <a:buBlip>
                <a:blip r:embed="rId2"/>
              </a:buBlip>
            </a:pPr>
            <a:r>
              <a:t>Sometimes it is helpful to know something about what you want to determine in a lab.  </a:t>
            </a:r>
          </a:p>
          <a:p>
            <a:pPr marL="1016000">
              <a:buBlip>
                <a:blip r:embed="rId2"/>
              </a:buBlip>
            </a:pPr>
            <a:r>
              <a:t>in this case, we want to determine density, which has the units grams /vol.  </a:t>
            </a:r>
          </a:p>
          <a:p>
            <a:pPr marL="1016000">
              <a:buBlip>
                <a:blip r:embed="rId2"/>
              </a:buBlip>
            </a:pPr>
            <a:r>
              <a:t>we want the grams to be dependent on the volume of material.</a:t>
            </a:r>
          </a:p>
          <a:p>
            <a:pPr marL="1016000">
              <a:buBlip>
                <a:blip r:embed="rId2"/>
              </a:buBlip>
            </a:pPr>
            <a:r>
              <a:t>therefore, the mass is the dependent variable, and the volume is the independent variable. </a:t>
            </a:r>
          </a:p>
          <a:p>
            <a:pPr marL="1016000">
              <a:buBlip>
                <a:blip r:embed="rId2"/>
              </a:buBlip>
            </a:pPr>
            <a:r>
              <a:t>we will be doing a lab involving density later.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2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2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2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2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2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2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1" build="p" bldLvl="5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growing flowers</a:t>
            </a:r>
          </a:p>
        </p:txBody>
      </p:sp>
      <p:sp>
        <p:nvSpPr>
          <p:cNvPr id="183" name="Shape 18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016000">
              <a:buBlip>
                <a:blip r:embed="rId2"/>
              </a:buBlip>
            </a:pPr>
            <a:r>
              <a:t>sometimes we want to arrange an experiment based on convenience.</a:t>
            </a:r>
          </a:p>
          <a:p>
            <a:pPr marL="1016000">
              <a:buBlip>
                <a:blip r:embed="rId2"/>
              </a:buBlip>
            </a:pPr>
            <a:r>
              <a:t>so which would you rather do: come to the lab every day at 10 am and measure your plant growth, or wait till your plant grows a certain height and note the time.</a:t>
            </a:r>
          </a:p>
          <a:p>
            <a:pPr marL="1016000">
              <a:buBlip>
                <a:blip r:embed="rId2"/>
              </a:buBlip>
            </a:pPr>
            <a:r>
              <a:t>you decide, But i know what i would rather do.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1" build="p" bldLvl="5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Part d: selecting a scale</a:t>
            </a:r>
          </a:p>
        </p:txBody>
      </p:sp>
      <p:sp>
        <p:nvSpPr>
          <p:cNvPr id="186" name="Shape 18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016000">
              <a:buBlip>
                <a:blip r:embed="rId2"/>
              </a:buBlip>
            </a:pPr>
            <a:r>
              <a:t>each axis has its own scale</a:t>
            </a:r>
          </a:p>
          <a:p>
            <a:pPr marL="1016000">
              <a:buBlip>
                <a:blip r:embed="rId2"/>
              </a:buBlip>
            </a:pPr>
            <a:r>
              <a:t>the scale is designed so the axis uses the maximum amount of space on the page.</a:t>
            </a:r>
          </a:p>
          <a:p>
            <a:pPr marL="1016000">
              <a:buBlip>
                <a:blip r:embed="rId2"/>
              </a:buBlip>
            </a:pPr>
            <a:r>
              <a:t>starts with a value smaller than the lowest data point and ends with a value larger than the largest data point.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1" build="p" bldLvl="5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scale</a:t>
            </a:r>
          </a:p>
        </p:txBody>
      </p:sp>
      <p:sp>
        <p:nvSpPr>
          <p:cNvPr id="189" name="Shape 18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016000">
              <a:buBlip>
                <a:blip r:embed="rId2"/>
              </a:buBlip>
            </a:pPr>
            <a:r>
              <a:t>scales are uniform on each axis.</a:t>
            </a:r>
          </a:p>
          <a:p>
            <a:pPr marL="1016000">
              <a:buBlip>
                <a:blip r:embed="rId2"/>
              </a:buBlip>
            </a:pPr>
            <a:r>
              <a:t>the values for the scale marks are whole numbers</a:t>
            </a:r>
          </a:p>
          <a:p>
            <a:pPr marL="1016000">
              <a:buBlip>
                <a:blip r:embed="rId2"/>
              </a:buBlip>
            </a:pPr>
            <a:r>
              <a:t>the first point does not have to be zero.</a:t>
            </a:r>
          </a:p>
          <a:p>
            <a:pPr marL="1016000">
              <a:buBlip>
                <a:blip r:embed="rId2"/>
              </a:buBlip>
            </a:pPr>
            <a:r>
              <a:t>the markers are not actual data points, unless they are part of the 1,2,5 rule.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1" build="p" bldLvl="5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parts to finding the best scale</a:t>
            </a:r>
          </a:p>
        </p:txBody>
      </p:sp>
      <p:sp>
        <p:nvSpPr>
          <p:cNvPr id="195" name="Shape 19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016000">
              <a:buBlip>
                <a:blip r:embed="rId2"/>
              </a:buBlip>
            </a:pPr>
            <a:r>
              <a:t>there are three steps to finding the best scale for your data.</a:t>
            </a:r>
          </a:p>
          <a:p>
            <a:pPr>
              <a:buSzPct val="100000"/>
              <a:buAutoNum type="arabicPeriod"/>
            </a:pPr>
            <a:r>
              <a:t>find the range</a:t>
            </a:r>
          </a:p>
          <a:p>
            <a:pPr>
              <a:buSzPct val="100000"/>
              <a:buAutoNum type="arabicPeriod"/>
            </a:pPr>
            <a:r>
              <a:t>find the scale/division</a:t>
            </a:r>
          </a:p>
          <a:p>
            <a:pPr>
              <a:buSzPct val="100000"/>
              <a:buAutoNum type="arabicPeriod"/>
            </a:pPr>
            <a:r>
              <a:t>set the scale to the closest 1, 2, or 5 value.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3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1" build="p" bldLvl="5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problem 1-range</a:t>
            </a:r>
          </a:p>
        </p:txBody>
      </p:sp>
      <p:sp>
        <p:nvSpPr>
          <p:cNvPr id="198" name="Shape 19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934357" indent="-489857">
              <a:buBlip>
                <a:blip r:embed="rId2"/>
              </a:buBlip>
              <a:defRPr sz="2400"/>
            </a:pPr>
            <a:r>
              <a:rPr>
                <a:solidFill>
                  <a:srgbClr val="000000"/>
                </a:solidFill>
              </a:rPr>
              <a:t>You are given a piece of graph paper with 50 divisions on the x-axis.  The following data must fit on the x-axis following the 1-2-5 rule. Time:  33.0 </a:t>
            </a:r>
            <a:r>
              <a:rPr cap="none">
                <a:solidFill>
                  <a:srgbClr val="000000"/>
                </a:solidFill>
              </a:rPr>
              <a:t>min</a:t>
            </a:r>
            <a:r>
              <a:rPr>
                <a:solidFill>
                  <a:srgbClr val="000000"/>
                </a:solidFill>
              </a:rPr>
              <a:t>, 83.5 </a:t>
            </a:r>
            <a:r>
              <a:rPr cap="none">
                <a:solidFill>
                  <a:srgbClr val="000000"/>
                </a:solidFill>
              </a:rPr>
              <a:t>min</a:t>
            </a:r>
            <a:r>
              <a:rPr>
                <a:solidFill>
                  <a:srgbClr val="000000"/>
                </a:solidFill>
              </a:rPr>
              <a:t>, 133.8 </a:t>
            </a:r>
            <a:r>
              <a:rPr cap="none">
                <a:solidFill>
                  <a:srgbClr val="000000"/>
                </a:solidFill>
              </a:rPr>
              <a:t>min</a:t>
            </a:r>
            <a:r>
              <a:rPr>
                <a:solidFill>
                  <a:srgbClr val="000000"/>
                </a:solidFill>
              </a:rPr>
              <a:t>, 205 </a:t>
            </a:r>
            <a:r>
              <a:rPr cap="none">
                <a:solidFill>
                  <a:srgbClr val="000000"/>
                </a:solidFill>
              </a:rPr>
              <a:t>min</a:t>
            </a:r>
            <a:r>
              <a:rPr>
                <a:solidFill>
                  <a:srgbClr val="000000"/>
                </a:solidFill>
              </a:rPr>
              <a:t>, and 252 </a:t>
            </a:r>
            <a:r>
              <a:rPr cap="none">
                <a:solidFill>
                  <a:srgbClr val="000000"/>
                </a:solidFill>
              </a:rPr>
              <a:t>min</a:t>
            </a:r>
            <a:r>
              <a:rPr>
                <a:solidFill>
                  <a:srgbClr val="000000"/>
                </a:solidFill>
              </a:rPr>
              <a:t>.</a:t>
            </a:r>
          </a:p>
          <a:p>
            <a:pPr marL="934357" indent="-489857">
              <a:buBlip>
                <a:blip r:embed="rId2"/>
              </a:buBlip>
              <a:defRPr sz="2400"/>
            </a:pPr>
            <a:r>
              <a:rPr>
                <a:solidFill>
                  <a:srgbClr val="000000"/>
                </a:solidFill>
              </a:rPr>
              <a:t>subtract the highest value from the lowest value.</a:t>
            </a:r>
          </a:p>
          <a:p>
            <a:pPr marL="934357" indent="-489857">
              <a:buBlip>
                <a:blip r:embed="rId2"/>
              </a:buBlip>
              <a:defRPr sz="2400"/>
            </a:pPr>
            <a:endParaRPr>
              <a:solidFill>
                <a:srgbClr val="000000"/>
              </a:solidFill>
            </a:endParaRPr>
          </a:p>
          <a:p>
            <a:pPr marL="934357" indent="-489857">
              <a:buBlip>
                <a:blip r:embed="rId2"/>
              </a:buBlip>
              <a:defRPr sz="2400"/>
            </a:pPr>
            <a:endParaRPr>
              <a:solidFill>
                <a:srgbClr val="000000"/>
              </a:solidFill>
            </a:endParaRPr>
          </a:p>
          <a:p>
            <a:pPr marL="934357" indent="-489857">
              <a:buBlip>
                <a:blip r:embed="rId2"/>
              </a:buBlip>
              <a:defRPr sz="2400"/>
            </a:pPr>
            <a:endParaRPr>
              <a:solidFill>
                <a:srgbClr val="000000"/>
              </a:solidFill>
            </a:endParaRPr>
          </a:p>
          <a:p>
            <a:pPr marL="934357" indent="-489857">
              <a:buBlip>
                <a:blip r:embed="rId2"/>
              </a:buBlip>
              <a:defRPr sz="2400"/>
            </a:pPr>
            <a:r>
              <a:rPr>
                <a:solidFill>
                  <a:srgbClr val="000000"/>
                </a:solidFill>
              </a:rPr>
              <a:t>219 </a:t>
            </a:r>
            <a:r>
              <a:rPr cap="none">
                <a:solidFill>
                  <a:srgbClr val="000000"/>
                </a:solidFill>
              </a:rPr>
              <a:t>min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3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1" build="p" bldLvl="5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xfrm>
            <a:off x="355600" y="520700"/>
            <a:ext cx="10922000" cy="1651000"/>
          </a:xfrm>
          <a:prstGeom prst="rect">
            <a:avLst/>
          </a:prstGeom>
        </p:spPr>
        <p:txBody>
          <a:bodyPr/>
          <a:lstStyle/>
          <a:p>
            <a:r>
              <a:rPr dirty="0"/>
              <a:t>why graph by hand or at all?</a:t>
            </a:r>
          </a:p>
        </p:txBody>
      </p:sp>
      <p:sp>
        <p:nvSpPr>
          <p:cNvPr id="141" name="Shape 14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016000">
              <a:buBlip>
                <a:blip r:embed="rId3"/>
              </a:buBlip>
            </a:pPr>
            <a:r>
              <a:rPr dirty="0"/>
              <a:t>you will be doing a lot of graphing in this class and future science classes.</a:t>
            </a:r>
          </a:p>
          <a:p>
            <a:pPr marL="1016000">
              <a:buBlip>
                <a:blip r:embed="rId3"/>
              </a:buBlip>
            </a:pPr>
            <a:r>
              <a:rPr dirty="0"/>
              <a:t>graphing a small data set allows one to discover hidden trends.</a:t>
            </a:r>
          </a:p>
          <a:p>
            <a:pPr marL="1016000">
              <a:buBlip>
                <a:blip r:embed="rId3"/>
              </a:buBlip>
            </a:pPr>
            <a:r>
              <a:rPr dirty="0"/>
              <a:t>graphing allows you to obtain reasonable data without doing a lot of experiments.</a:t>
            </a:r>
          </a:p>
          <a:p>
            <a:pPr marL="1016000"/>
            <a:r>
              <a:rPr dirty="0"/>
              <a:t>practicing graphing by hand gives you the opportunity to explore how graphs are put together so </a:t>
            </a:r>
            <a:r>
              <a:rPr dirty="0" smtClean="0"/>
              <a:t>that</a:t>
            </a:r>
            <a:r>
              <a:rPr lang="en-US" dirty="0" smtClean="0"/>
              <a:t>,</a:t>
            </a:r>
            <a:r>
              <a:rPr dirty="0" smtClean="0"/>
              <a:t> later</a:t>
            </a:r>
            <a:r>
              <a:rPr lang="en-US" dirty="0" smtClean="0"/>
              <a:t>, </a:t>
            </a:r>
            <a:r>
              <a:rPr lang="en-US" dirty="0"/>
              <a:t>you can</a:t>
            </a:r>
            <a:r>
              <a:rPr dirty="0" smtClean="0"/>
              <a:t> </a:t>
            </a:r>
            <a:r>
              <a:rPr dirty="0"/>
              <a:t>make proper computer generated </a:t>
            </a:r>
            <a:r>
              <a:rPr dirty="0" smtClean="0"/>
              <a:t>graphs</a:t>
            </a:r>
            <a:r>
              <a:rPr lang="en-US" dirty="0" smtClean="0"/>
              <a:t>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6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6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6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6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6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1" build="p" bldLvl="5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problem 1:divisions</a:t>
            </a:r>
          </a:p>
        </p:txBody>
      </p:sp>
      <p:sp>
        <p:nvSpPr>
          <p:cNvPr id="201" name="Shape 20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016000">
              <a:buBlip>
                <a:blip r:embed="rId2"/>
              </a:buBlip>
            </a:pPr>
            <a:r>
              <a:t>Now that you have the range, divide the range by the number of divisions on your graph paper</a:t>
            </a:r>
          </a:p>
          <a:p>
            <a:pPr marL="1016000">
              <a:buBlip>
                <a:blip r:embed="rId2"/>
              </a:buBlip>
            </a:pPr>
            <a:endParaRPr/>
          </a:p>
          <a:p>
            <a:pPr marL="1016000">
              <a:buBlip>
                <a:blip r:embed="rId2"/>
              </a:buBlip>
            </a:pPr>
            <a:endParaRPr/>
          </a:p>
          <a:p>
            <a:pPr marL="1016000">
              <a:buBlip>
                <a:blip r:embed="rId2"/>
              </a:buBlip>
            </a:pPr>
            <a:endParaRPr/>
          </a:p>
          <a:p>
            <a:pPr marL="1016000">
              <a:buBlip>
                <a:blip r:embed="rId2"/>
              </a:buBlip>
            </a:pPr>
            <a:endParaRPr/>
          </a:p>
          <a:p>
            <a:pPr marL="1016000">
              <a:buBlip>
                <a:blip r:embed="rId2"/>
              </a:buBlip>
            </a:pPr>
            <a:r>
              <a:t>219 </a:t>
            </a:r>
            <a:r>
              <a:rPr cap="none"/>
              <a:t>min/50 div</a:t>
            </a:r>
            <a:r>
              <a:t>=4.38 </a:t>
            </a:r>
            <a:r>
              <a:rPr cap="none"/>
              <a:t>min/div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" grpId="1" build="p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1, 2, 5 rule</a:t>
            </a:r>
          </a:p>
        </p:txBody>
      </p:sp>
      <p:sp>
        <p:nvSpPr>
          <p:cNvPr id="192" name="Shape 19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016000">
              <a:buBlip>
                <a:blip r:embed="rId2"/>
              </a:buBlip>
            </a:pPr>
            <a:r>
              <a:t>the scale is based on values of 1, 2, or 5.</a:t>
            </a:r>
          </a:p>
          <a:p>
            <a:pPr marL="1016000">
              <a:buBlip>
                <a:blip r:embed="rId2"/>
              </a:buBlip>
            </a:pPr>
            <a:r>
              <a:t>this limits your divisions to 1, 2, or 5 divisions.</a:t>
            </a:r>
          </a:p>
          <a:p>
            <a:pPr marL="1016000">
              <a:buBlip>
                <a:blip r:embed="rId2"/>
              </a:buBlip>
            </a:pPr>
            <a:r>
              <a:t>this means you have to calculate a scale, not count and hope for the best.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" grpId="1" build="p" bldLvl="5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problem 1:scale</a:t>
            </a:r>
          </a:p>
        </p:txBody>
      </p:sp>
      <p:sp>
        <p:nvSpPr>
          <p:cNvPr id="204" name="Shape 20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016000">
              <a:buBlip>
                <a:blip r:embed="rId2"/>
              </a:buBlip>
            </a:pPr>
            <a:r>
              <a:t>above is a number line based on the values of 1, 2, &amp; 5.  notice that there are no other numbers on this number line.</a:t>
            </a:r>
          </a:p>
          <a:p>
            <a:pPr marL="1016000">
              <a:buBlip>
                <a:blip r:embed="rId2"/>
              </a:buBlip>
            </a:pPr>
            <a:r>
              <a:t>4.38 is greater than 2 but less than 5.  i have placed it on the number line.  the best scale for our data is 5.00 </a:t>
            </a:r>
            <a:r>
              <a:rPr cap="none"/>
              <a:t>min/div.</a:t>
            </a:r>
          </a:p>
        </p:txBody>
      </p:sp>
      <p:graphicFrame>
        <p:nvGraphicFramePr>
          <p:cNvPr id="205" name="Table 205"/>
          <p:cNvGraphicFramePr/>
          <p:nvPr/>
        </p:nvGraphicFramePr>
        <p:xfrm>
          <a:off x="1270000" y="2794000"/>
          <a:ext cx="10565883" cy="1767840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440245"/>
                <a:gridCol w="440245"/>
                <a:gridCol w="440245"/>
                <a:gridCol w="440245"/>
                <a:gridCol w="440245"/>
                <a:gridCol w="440245"/>
                <a:gridCol w="440245"/>
                <a:gridCol w="440245"/>
                <a:gridCol w="440245"/>
                <a:gridCol w="440245"/>
                <a:gridCol w="440245"/>
                <a:gridCol w="440245"/>
                <a:gridCol w="440245"/>
                <a:gridCol w="440245"/>
                <a:gridCol w="440246"/>
                <a:gridCol w="440245"/>
                <a:gridCol w="440245"/>
                <a:gridCol w="440245"/>
                <a:gridCol w="440246"/>
                <a:gridCol w="440245"/>
                <a:gridCol w="440245"/>
                <a:gridCol w="440245"/>
                <a:gridCol w="440246"/>
                <a:gridCol w="440245"/>
              </a:tblGrid>
              <a:tr h="381000"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3200" cap="none">
                          <a:sym typeface="Gill Sans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41403F"/>
                      </a:solidFill>
                      <a:miter lim="400000"/>
                    </a:lnB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3200" cap="none">
                          <a:sym typeface="Gill Sans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41403F"/>
                      </a:solidFill>
                      <a:miter lim="400000"/>
                    </a:lnB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3200" cap="none">
                          <a:sym typeface="Gill Sans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41403F"/>
                      </a:solidFill>
                      <a:miter lim="400000"/>
                    </a:lnB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3200" cap="none">
                          <a:sym typeface="Gill Sans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41403F"/>
                      </a:solidFill>
                      <a:miter lim="400000"/>
                    </a:lnB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3200" cap="none">
                          <a:sym typeface="Gill Sans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41403F"/>
                      </a:solidFill>
                      <a:miter lim="400000"/>
                    </a:lnB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1800" cap="none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7C2A00"/>
                          </a:solidFill>
                          <a:latin typeface="Bradley Hand ITC TT-Bold"/>
                          <a:ea typeface="Bradley Hand ITC TT-Bold"/>
                          <a:cs typeface="Bradley Hand ITC TT-Bold"/>
                        </a:rPr>
                        <a:t>4.38</a:t>
                      </a:r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41403F"/>
                      </a:solidFill>
                      <a:miter lim="400000"/>
                    </a:lnB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3200" cap="none">
                          <a:sym typeface="Gill Sans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41403F"/>
                      </a:solidFill>
                      <a:miter lim="400000"/>
                    </a:lnB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3200" cap="none">
                          <a:sym typeface="Gill Sans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41403F"/>
                      </a:solidFill>
                      <a:miter lim="400000"/>
                    </a:lnB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3200" cap="none">
                          <a:sym typeface="Gill Sans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41403F"/>
                      </a:solidFill>
                      <a:miter lim="400000"/>
                    </a:lnB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3200" cap="none">
                          <a:sym typeface="Gill Sans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41403F"/>
                      </a:solidFill>
                      <a:miter lim="400000"/>
                    </a:lnB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3200" cap="none">
                          <a:sym typeface="Gill Sans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41403F"/>
                      </a:solidFill>
                      <a:miter lim="400000"/>
                    </a:lnB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3200" cap="none">
                          <a:sym typeface="Gill Sans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41403F"/>
                      </a:solidFill>
                      <a:miter lim="400000"/>
                    </a:lnB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3200" cap="none">
                          <a:sym typeface="Gill Sans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lnT w="12700">
                      <a:solidFill>
                        <a:srgbClr val="41403F"/>
                      </a:solidFill>
                      <a:miter lim="400000"/>
                    </a:lnT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3200" cap="none">
                          <a:sym typeface="Gill Sans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lnT w="12700">
                      <a:solidFill>
                        <a:srgbClr val="41403F"/>
                      </a:solidFill>
                      <a:miter lim="400000"/>
                    </a:lnT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3200" cap="none">
                          <a:sym typeface="Gill Sans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lnT w="12700">
                      <a:solidFill>
                        <a:srgbClr val="41403F"/>
                      </a:solidFill>
                      <a:miter lim="400000"/>
                    </a:lnT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3200" cap="none">
                          <a:sym typeface="Gill Sans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lnT w="12700">
                      <a:solidFill>
                        <a:srgbClr val="41403F"/>
                      </a:solidFill>
                      <a:miter lim="400000"/>
                    </a:lnT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3200" cap="none">
                          <a:sym typeface="Gill Sans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lnT w="12700">
                      <a:solidFill>
                        <a:srgbClr val="41403F"/>
                      </a:solidFill>
                      <a:miter lim="400000"/>
                    </a:lnT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3200" cap="none">
                          <a:sym typeface="Gill Sans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lnT w="12700">
                      <a:solidFill>
                        <a:srgbClr val="41403F"/>
                      </a:solidFill>
                      <a:miter lim="400000"/>
                    </a:lnT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3200" cap="none">
                          <a:sym typeface="Gill Sans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lnT w="12700">
                      <a:solidFill>
                        <a:srgbClr val="41403F"/>
                      </a:solidFill>
                      <a:miter lim="400000"/>
                    </a:lnT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3200" cap="none">
                          <a:sym typeface="Gill Sans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lnT w="12700">
                      <a:solidFill>
                        <a:srgbClr val="41403F"/>
                      </a:solidFill>
                      <a:miter lim="400000"/>
                    </a:lnT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3200" cap="none">
                          <a:sym typeface="Gill Sans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lnT w="12700">
                      <a:solidFill>
                        <a:srgbClr val="41403F"/>
                      </a:solidFill>
                      <a:miter lim="400000"/>
                    </a:lnT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3200" cap="none">
                          <a:sym typeface="Gill Sans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lnT w="12700">
                      <a:solidFill>
                        <a:srgbClr val="41403F"/>
                      </a:solidFill>
                      <a:miter lim="400000"/>
                    </a:lnT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3200" cap="none">
                          <a:sym typeface="Gill Sans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lnT w="12700">
                      <a:solidFill>
                        <a:srgbClr val="41403F"/>
                      </a:solidFill>
                      <a:miter lim="400000"/>
                    </a:lnT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3200" cap="none">
                          <a:sym typeface="Gill Sans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41403F"/>
                      </a:solidFill>
                      <a:miter lim="400000"/>
                    </a:lnT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3200" cap="none">
                          <a:sym typeface="Gill Sans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1800" cap="none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232323"/>
                          </a:solidFill>
                          <a:latin typeface="Bradley Hand ITC TT-Bold"/>
                          <a:ea typeface="Bradley Hand ITC TT-Bold"/>
                          <a:cs typeface="Bradley Hand ITC TT-Bold"/>
                        </a:rPr>
                        <a:t>0.1</a:t>
                      </a:r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1800" cap="none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232323"/>
                          </a:solidFill>
                          <a:latin typeface="Bradley Hand ITC TT-Bold"/>
                          <a:ea typeface="Bradley Hand ITC TT-Bold"/>
                          <a:cs typeface="Bradley Hand ITC TT-Bold"/>
                        </a:rPr>
                        <a:t>0.2</a:t>
                      </a:r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1800" cap="none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232323"/>
                          </a:solidFill>
                          <a:latin typeface="Bradley Hand ITC TT-Bold"/>
                          <a:ea typeface="Bradley Hand ITC TT-Bold"/>
                          <a:cs typeface="Bradley Hand ITC TT-Bold"/>
                        </a:rPr>
                        <a:t>0.5</a:t>
                      </a:r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1800" cap="none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232323"/>
                          </a:solidFill>
                          <a:latin typeface="Bradley Hand ITC TT-Bold"/>
                          <a:ea typeface="Bradley Hand ITC TT-Bold"/>
                          <a:cs typeface="Bradley Hand ITC TT-Bold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1800" cap="none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232323"/>
                          </a:solidFill>
                          <a:latin typeface="Bradley Hand ITC TT-Bold"/>
                          <a:ea typeface="Bradley Hand ITC TT-Bold"/>
                          <a:cs typeface="Bradley Hand ITC TT-Bold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1800" cap="none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232323"/>
                          </a:solidFill>
                          <a:latin typeface="Bradley Hand ITC TT-Bold"/>
                          <a:ea typeface="Bradley Hand ITC TT-Bold"/>
                          <a:cs typeface="Bradley Hand ITC TT-Bold"/>
                        </a:rPr>
                        <a:t>5</a:t>
                      </a:r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1800" cap="none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232323"/>
                          </a:solidFill>
                          <a:latin typeface="Bradley Hand ITC TT-Bold"/>
                          <a:ea typeface="Bradley Hand ITC TT-Bold"/>
                          <a:cs typeface="Bradley Hand ITC TT-Bold"/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1800" cap="none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232323"/>
                          </a:solidFill>
                          <a:latin typeface="Bradley Hand ITC TT-Bold"/>
                          <a:ea typeface="Bradley Hand ITC TT-Bold"/>
                          <a:cs typeface="Bradley Hand ITC TT-Bold"/>
                        </a:rPr>
                        <a:t>20</a:t>
                      </a:r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1800" cap="none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232323"/>
                          </a:solidFill>
                          <a:latin typeface="Bradley Hand ITC TT-Bold"/>
                          <a:ea typeface="Bradley Hand ITC TT-Bold"/>
                          <a:cs typeface="Bradley Hand ITC TT-Bold"/>
                        </a:rPr>
                        <a:t>50</a:t>
                      </a:r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1800" cap="none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232323"/>
                          </a:solidFill>
                          <a:latin typeface="Bradley Hand ITC TT-Bold"/>
                          <a:ea typeface="Bradley Hand ITC TT-Bold"/>
                          <a:cs typeface="Bradley Hand ITC TT-Bold"/>
                        </a:rPr>
                        <a:t>100</a:t>
                      </a:r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63500">
                      <a:solidFill>
                        <a:srgbClr val="C0BCBA"/>
                      </a:solidFill>
                      <a:miter lim="400000"/>
                    </a:lnR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1800" cap="none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232323"/>
                          </a:solidFill>
                          <a:latin typeface="Bradley Hand ITC TT-Bold"/>
                          <a:ea typeface="Bradley Hand ITC TT-Bold"/>
                          <a:cs typeface="Bradley Hand ITC TT-Bold"/>
                        </a:rPr>
                        <a:t>200</a:t>
                      </a:r>
                    </a:p>
                  </a:txBody>
                  <a:tcPr marL="50800" marR="50800" marT="50800" marB="50800" anchor="ctr" horzOverflow="overflow">
                    <a:lnL w="63500">
                      <a:solidFill>
                        <a:srgbClr val="C0BCBA"/>
                      </a:solidFill>
                      <a:miter lim="400000"/>
                    </a:lnL>
                    <a:lnR w="0">
                      <a:miter lim="400000"/>
                    </a:lnR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68400" algn="l"/>
                        </a:tabLst>
                        <a:defRPr sz="3200" cap="none">
                          <a:sym typeface="Gill Sans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3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" presetClass="entr" presetSubtype="0" fill="hold" grpId="2" nodeType="after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1" build="p" bldLvl="5" animBg="1" advAuto="0"/>
      <p:bldP spid="205" grpId="2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problem 1: starting and ending point</a:t>
            </a:r>
          </a:p>
        </p:txBody>
      </p:sp>
      <p:sp>
        <p:nvSpPr>
          <p:cNvPr id="208" name="Shape 208"/>
          <p:cNvSpPr>
            <a:spLocks noGrp="1"/>
          </p:cNvSpPr>
          <p:nvPr>
            <p:ph type="body" idx="1"/>
          </p:nvPr>
        </p:nvSpPr>
        <p:spPr>
          <a:xfrm>
            <a:off x="1041400" y="2781300"/>
            <a:ext cx="10922000" cy="5715000"/>
          </a:xfrm>
          <a:prstGeom prst="rect">
            <a:avLst/>
          </a:prstGeom>
        </p:spPr>
        <p:txBody>
          <a:bodyPr anchor="t"/>
          <a:lstStyle/>
          <a:p>
            <a:pPr marL="1016000">
              <a:buBlip>
                <a:blip r:embed="rId2"/>
              </a:buBlip>
            </a:pPr>
            <a:r>
              <a:t>axes don’t have to start at zero. Lets determine a good starting and ending point for our axis.</a:t>
            </a:r>
          </a:p>
          <a:p>
            <a:pPr marL="1016000">
              <a:buBlip>
                <a:blip r:embed="rId2"/>
              </a:buBlip>
            </a:pPr>
            <a:r>
              <a:t>starting with our scale of 5.0 min/div, multiple the scale by the number of divisions.</a:t>
            </a:r>
          </a:p>
          <a:p>
            <a:pPr marL="1016000">
              <a:buBlip>
                <a:blip r:embed="rId2"/>
              </a:buBlip>
            </a:pPr>
            <a:r>
              <a:t>5 min/div X 50 div = 250 min.  </a:t>
            </a:r>
          </a:p>
          <a:p>
            <a:pPr marL="1016000">
              <a:buBlip>
                <a:blip r:embed="rId2"/>
              </a:buBlip>
            </a:pPr>
            <a:r>
              <a:t>looking at our data, we see that we could start at zero, but our last data point is 252 min.</a:t>
            </a:r>
          </a:p>
          <a:p>
            <a:pPr marL="1016000">
              <a:buBlip>
                <a:blip r:embed="rId2"/>
              </a:buBlip>
            </a:pPr>
            <a:r>
              <a:t>zero doesn’t work!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" grpId="1" build="p" bldLvl="5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Zero? not always</a:t>
            </a:r>
          </a:p>
        </p:txBody>
      </p:sp>
      <p:sp>
        <p:nvSpPr>
          <p:cNvPr id="211" name="Shape 2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016000">
              <a:buBlip>
                <a:blip r:embed="rId2"/>
              </a:buBlip>
            </a:pPr>
            <a:r>
              <a:t>we need a starting point that is smaller than our smallest data point and an ending point that is larger than our largest data point.  also, it must contain 250 data points.</a:t>
            </a:r>
          </a:p>
          <a:p>
            <a:pPr marL="1016000">
              <a:buBlip>
                <a:blip r:embed="rId2"/>
              </a:buBlip>
            </a:pPr>
            <a:r>
              <a:t>here is one method of determining a reasonable starting and ending point</a:t>
            </a:r>
          </a:p>
          <a:p>
            <a:pPr marL="1016000">
              <a:buBlip>
                <a:blip r:embed="rId2"/>
              </a:buBlip>
            </a:pPr>
            <a:r>
              <a:t>add the scale multiple (above) to your lowest point.  this gives you a starting point of your lowest value and an ending point.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1" build="p" bldLvl="5" animBg="1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title"/>
          </p:nvPr>
        </p:nvSpPr>
        <p:spPr>
          <a:xfrm>
            <a:off x="723900" y="330200"/>
            <a:ext cx="10922000" cy="1651000"/>
          </a:xfrm>
          <a:prstGeom prst="rect">
            <a:avLst/>
          </a:prstGeom>
        </p:spPr>
        <p:txBody>
          <a:bodyPr/>
          <a:lstStyle/>
          <a:p>
            <a:r>
              <a:t>in the end: finesse </a:t>
            </a:r>
          </a:p>
        </p:txBody>
      </p:sp>
      <p:sp>
        <p:nvSpPr>
          <p:cNvPr id="214" name="Shape 21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1016000">
              <a:buBlip>
                <a:blip r:embed="rId2"/>
              </a:buBlip>
            </a:pPr>
            <a:r>
              <a:t>we really don’t want to start with 33 min as a starting point.  </a:t>
            </a:r>
          </a:p>
          <a:p>
            <a:pPr marL="1016000">
              <a:buBlip>
                <a:blip r:embed="rId2"/>
              </a:buBlip>
            </a:pPr>
            <a:r>
              <a:t>hmmm?  if i use 0, then the ending point is 250.  if i use 10, then the ending point is 260.  this is reasonable.  notice that a starting point of 20 also works.  (What will be the ending point?)</a:t>
            </a:r>
          </a:p>
          <a:p>
            <a:pPr marL="1016000">
              <a:buBlip>
                <a:blip r:embed="rId2"/>
              </a:buBlip>
            </a:pPr>
            <a:endParaRPr/>
          </a:p>
          <a:p>
            <a:pPr marL="1016000">
              <a:buBlip>
                <a:blip r:embed="rId2"/>
              </a:buBlip>
            </a:pPr>
            <a:r>
              <a:t>answer:  270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" grpId="1" build="p" bldLvl="5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practice makes perfect</a:t>
            </a:r>
          </a:p>
        </p:txBody>
      </p:sp>
      <p:sp>
        <p:nvSpPr>
          <p:cNvPr id="217" name="Shape 2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016000">
              <a:buBlip>
                <a:blip r:embed="rId2"/>
              </a:buBlip>
            </a:pPr>
            <a:r>
              <a:t>the handout has problems to practice setting a scale and figuring out starting and ending points.</a:t>
            </a:r>
          </a:p>
          <a:p>
            <a:pPr marL="1016000">
              <a:buBlip>
                <a:blip r:embed="rId2"/>
              </a:buBlip>
            </a:pPr>
            <a:r>
              <a:t>you will have time after the lecture to work on the handout.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1" animBg="1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Gay Lussac’s law data</a:t>
            </a:r>
          </a:p>
        </p:txBody>
      </p:sp>
      <p:sp>
        <p:nvSpPr>
          <p:cNvPr id="220" name="Shape 2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016000">
              <a:buBlip>
                <a:blip r:embed="rId2"/>
              </a:buBlip>
            </a:pPr>
            <a:r>
              <a:t>now you have the chance to practice with a graph of Gay lussac’s law data.  </a:t>
            </a:r>
          </a:p>
          <a:p>
            <a:pPr marL="1016000">
              <a:buBlip>
                <a:blip r:embed="rId2"/>
              </a:buBlip>
            </a:pPr>
            <a:r>
              <a:t>follow the guidelines in the handout.  pay particular attention to the y-axis.  it is challenging, but not impossible.</a:t>
            </a:r>
          </a:p>
          <a:p>
            <a:pPr marL="1016000">
              <a:buBlip>
                <a:blip r:embed="rId2"/>
              </a:buBlip>
            </a:pPr>
            <a:r>
              <a:t>you will have time to complete this after the lecture.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" grpId="1" build="p" bldLvl="5" animBg="1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Drawing The curve or line</a:t>
            </a:r>
          </a:p>
        </p:txBody>
      </p:sp>
      <p:sp>
        <p:nvSpPr>
          <p:cNvPr id="223" name="Shape 22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016000">
              <a:buBlip>
                <a:blip r:embed="rId2"/>
              </a:buBlip>
            </a:pPr>
            <a:r>
              <a:t>a curve is a smooth line drawn through a series of data points</a:t>
            </a:r>
          </a:p>
          <a:p>
            <a:pPr marL="1016000">
              <a:buBlip>
                <a:blip r:embed="rId2"/>
              </a:buBlip>
            </a:pPr>
            <a:r>
              <a:t>the best fit line passes through many but not all of the data points. </a:t>
            </a:r>
          </a:p>
          <a:p>
            <a:pPr marL="1016000">
              <a:buBlip>
                <a:blip r:embed="rId2"/>
              </a:buBlip>
            </a:pPr>
            <a:r>
              <a:t>A best-fit line ‘averages out’ the line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curve (the best straight line)</a:t>
            </a:r>
          </a:p>
        </p:txBody>
      </p:sp>
      <p:sp>
        <p:nvSpPr>
          <p:cNvPr id="226" name="Shape 226"/>
          <p:cNvSpPr>
            <a:spLocks noGrp="1"/>
          </p:cNvSpPr>
          <p:nvPr>
            <p:ph type="body" sz="quarter" idx="1"/>
          </p:nvPr>
        </p:nvSpPr>
        <p:spPr>
          <a:xfrm>
            <a:off x="1041400" y="2768600"/>
            <a:ext cx="10922000" cy="990600"/>
          </a:xfrm>
          <a:prstGeom prst="rect">
            <a:avLst/>
          </a:prstGeom>
        </p:spPr>
        <p:txBody>
          <a:bodyPr/>
          <a:lstStyle>
            <a:lvl1pPr marL="1016000">
              <a:buBlip>
                <a:blip r:embed="rId2"/>
              </a:buBlip>
            </a:lvl1pPr>
          </a:lstStyle>
          <a:p>
            <a:r>
              <a:t>it is acceptable to have the points two by two on the same side of the line</a:t>
            </a:r>
          </a:p>
        </p:txBody>
      </p:sp>
      <p:pic>
        <p:nvPicPr>
          <p:cNvPr id="227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05926" y="3731548"/>
            <a:ext cx="6268551" cy="4470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What makes a </a:t>
            </a:r>
            <a:r>
              <a:rPr lang="en-US" sz="4800" u="sng" dirty="0"/>
              <a:t>good</a:t>
            </a:r>
            <a:r>
              <a:rPr lang="en-US" sz="4800" dirty="0"/>
              <a:t> Graph?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1. A Title (</a:t>
            </a:r>
            <a:r>
              <a:rPr lang="en-US" dirty="0"/>
              <a:t>descriptive, not general</a:t>
            </a:r>
            <a:r>
              <a:rPr lang="en-US" b="1" dirty="0" smtClean="0"/>
              <a:t>)</a:t>
            </a:r>
            <a:endParaRPr lang="en-US" sz="1200" b="1" dirty="0"/>
          </a:p>
          <a:p>
            <a:pPr marL="0" indent="0">
              <a:buNone/>
            </a:pPr>
            <a:r>
              <a:rPr lang="en-US" b="1" dirty="0"/>
              <a:t>2. Labeled Axes (</a:t>
            </a:r>
            <a:r>
              <a:rPr lang="en-US" dirty="0"/>
              <a:t>quantities and units</a:t>
            </a:r>
            <a:r>
              <a:rPr lang="en-US" b="1" dirty="0" smtClean="0"/>
              <a:t>)</a:t>
            </a:r>
            <a:endParaRPr lang="en-US" sz="1200" b="1" dirty="0"/>
          </a:p>
          <a:p>
            <a:pPr marL="0" indent="0">
              <a:buNone/>
            </a:pPr>
            <a:r>
              <a:rPr lang="en-US" b="1" dirty="0"/>
              <a:t>3. Scales and size of step (</a:t>
            </a:r>
            <a:r>
              <a:rPr lang="en-US" dirty="0"/>
              <a:t>evenly spaced, “1-2-5 rule</a:t>
            </a:r>
            <a:r>
              <a:rPr lang="en-US" dirty="0" smtClean="0"/>
              <a:t>”</a:t>
            </a:r>
            <a:r>
              <a:rPr lang="en-US" b="1" dirty="0" smtClean="0"/>
              <a:t>)</a:t>
            </a:r>
            <a:endParaRPr lang="en-US" sz="1200" b="1" dirty="0"/>
          </a:p>
          <a:p>
            <a:pPr marL="0" indent="0">
              <a:buNone/>
            </a:pPr>
            <a:r>
              <a:rPr lang="en-US" b="1" dirty="0"/>
              <a:t>4. Data Points (</a:t>
            </a:r>
            <a:r>
              <a:rPr lang="en-US" dirty="0"/>
              <a:t>spread out and visible</a:t>
            </a:r>
            <a:r>
              <a:rPr lang="en-US" b="1" dirty="0" smtClean="0"/>
              <a:t>)</a:t>
            </a:r>
            <a:endParaRPr lang="en-US" sz="1100" b="1" dirty="0"/>
          </a:p>
          <a:p>
            <a:pPr marL="0" indent="0">
              <a:buNone/>
            </a:pPr>
            <a:r>
              <a:rPr lang="en-US" b="1" dirty="0"/>
              <a:t>5. The Curve (</a:t>
            </a:r>
            <a:r>
              <a:rPr lang="en-US" dirty="0"/>
              <a:t>best straight line</a:t>
            </a:r>
            <a:r>
              <a:rPr lang="en-US" b="1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39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slope </a:t>
            </a:r>
          </a:p>
        </p:txBody>
      </p:sp>
      <p:sp>
        <p:nvSpPr>
          <p:cNvPr id="230" name="Shape 230"/>
          <p:cNvSpPr>
            <a:spLocks noGrp="1"/>
          </p:cNvSpPr>
          <p:nvPr>
            <p:ph type="body" idx="1"/>
          </p:nvPr>
        </p:nvSpPr>
        <p:spPr>
          <a:xfrm>
            <a:off x="1231900" y="2463800"/>
            <a:ext cx="10922000" cy="5715000"/>
          </a:xfrm>
          <a:prstGeom prst="rect">
            <a:avLst/>
          </a:prstGeom>
        </p:spPr>
        <p:txBody>
          <a:bodyPr/>
          <a:lstStyle/>
          <a:p>
            <a:pPr marL="1016000">
              <a:buBlip>
                <a:blip r:embed="rId2"/>
              </a:buBlip>
            </a:pPr>
            <a:r>
              <a:rPr dirty="0"/>
              <a:t>the slope is the rise/run. </a:t>
            </a:r>
          </a:p>
          <a:p>
            <a:pPr marL="1016000">
              <a:buBlip>
                <a:blip r:embed="rId2"/>
              </a:buBlip>
            </a:pPr>
            <a:r>
              <a:rPr dirty="0"/>
              <a:t>the slope has units and sig. Figs.</a:t>
            </a:r>
          </a:p>
          <a:p>
            <a:pPr marL="1016000">
              <a:buBlip>
                <a:blip r:embed="rId2"/>
              </a:buBlip>
            </a:pPr>
            <a:r>
              <a:rPr dirty="0"/>
              <a:t>pick two data points </a:t>
            </a:r>
            <a:r>
              <a:rPr u="sng" dirty="0"/>
              <a:t>from the line</a:t>
            </a:r>
            <a:r>
              <a:rPr dirty="0"/>
              <a:t>, not your experimental data, for example (x</a:t>
            </a:r>
            <a:r>
              <a:rPr baseline="-5999" dirty="0"/>
              <a:t>1</a:t>
            </a:r>
            <a:r>
              <a:rPr dirty="0"/>
              <a:t>,Y</a:t>
            </a:r>
            <a:r>
              <a:rPr baseline="-5999" dirty="0"/>
              <a:t>1</a:t>
            </a:r>
            <a:r>
              <a:rPr dirty="0"/>
              <a:t>)= (15°C,60°F); (X</a:t>
            </a:r>
            <a:r>
              <a:rPr baseline="-5999" dirty="0"/>
              <a:t>2</a:t>
            </a:r>
            <a:r>
              <a:rPr dirty="0"/>
              <a:t>,Y</a:t>
            </a:r>
            <a:r>
              <a:rPr baseline="-5999" dirty="0"/>
              <a:t>2</a:t>
            </a:r>
            <a:r>
              <a:rPr dirty="0"/>
              <a:t>) =(62 °C,145°F)</a:t>
            </a:r>
          </a:p>
          <a:p>
            <a:pPr marL="1016000">
              <a:buBlip>
                <a:blip r:embed="rId2"/>
              </a:buBlip>
            </a:pPr>
            <a:r>
              <a:rPr dirty="0"/>
              <a:t>using data from the temperature graph: </a:t>
            </a:r>
          </a:p>
          <a:p>
            <a:pPr marL="1016000">
              <a:buBlip>
                <a:blip r:embed="rId2"/>
              </a:buBlip>
            </a:pPr>
            <a:endParaRPr dirty="0"/>
          </a:p>
          <a:p>
            <a:pPr marL="1016000">
              <a:buBlip>
                <a:blip r:embed="rId2"/>
              </a:buBlip>
            </a:pPr>
            <a:endParaRPr dirty="0"/>
          </a:p>
        </p:txBody>
      </p:sp>
      <p:pic>
        <p:nvPicPr>
          <p:cNvPr id="231" name="dropped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47614" y="6527800"/>
            <a:ext cx="6110587" cy="1028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2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2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2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2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2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1" presetClass="entr" presetSubtype="0" fill="hold" grpId="2" nodeType="after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" grpId="1" build="p" bldLvl="5" animBg="1" advAuto="0"/>
      <p:bldP spid="231" grpId="2" animBg="1" advAuto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outlier points</a:t>
            </a:r>
          </a:p>
        </p:txBody>
      </p:sp>
      <p:sp>
        <p:nvSpPr>
          <p:cNvPr id="234" name="Shape 234"/>
          <p:cNvSpPr>
            <a:spLocks noGrp="1"/>
          </p:cNvSpPr>
          <p:nvPr>
            <p:ph type="body" sz="quarter" idx="1"/>
          </p:nvPr>
        </p:nvSpPr>
        <p:spPr>
          <a:xfrm>
            <a:off x="1041400" y="2768600"/>
            <a:ext cx="10922000" cy="1435100"/>
          </a:xfrm>
          <a:prstGeom prst="rect">
            <a:avLst/>
          </a:prstGeom>
        </p:spPr>
        <p:txBody>
          <a:bodyPr/>
          <a:lstStyle>
            <a:lvl1pPr marL="1016000">
              <a:buBlip>
                <a:blip r:embed="rId2"/>
              </a:buBlip>
            </a:lvl1pPr>
          </a:lstStyle>
          <a:p>
            <a:r>
              <a:t>if a point is too far from the others, an outlier, it makes no sense to use it.  Graphing revels outliers.</a:t>
            </a:r>
          </a:p>
        </p:txBody>
      </p:sp>
      <p:pic>
        <p:nvPicPr>
          <p:cNvPr id="235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17447" y="4429876"/>
            <a:ext cx="6375401" cy="452604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Hmmm?</a:t>
            </a:r>
          </a:p>
        </p:txBody>
      </p:sp>
      <p:sp>
        <p:nvSpPr>
          <p:cNvPr id="238" name="Shape 238"/>
          <p:cNvSpPr>
            <a:spLocks noGrp="1"/>
          </p:cNvSpPr>
          <p:nvPr>
            <p:ph type="body" sz="quarter" idx="1"/>
          </p:nvPr>
        </p:nvSpPr>
        <p:spPr>
          <a:xfrm>
            <a:off x="1041400" y="2768600"/>
            <a:ext cx="10922000" cy="1651000"/>
          </a:xfrm>
          <a:prstGeom prst="rect">
            <a:avLst/>
          </a:prstGeom>
        </p:spPr>
        <p:txBody>
          <a:bodyPr>
            <a:normAutofit/>
          </a:bodyPr>
          <a:lstStyle>
            <a:lvl1pPr marL="1016000">
              <a:buBlip>
                <a:blip r:embed="rId2"/>
              </a:buBlip>
            </a:lvl1pPr>
          </a:lstStyle>
          <a:p>
            <a:r>
              <a:t>some times the line does not always touch all of your data points.  but be careful! the graph  on the right shows the correct line.</a:t>
            </a:r>
          </a:p>
        </p:txBody>
      </p:sp>
      <p:pic>
        <p:nvPicPr>
          <p:cNvPr id="239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2500" y="4917042"/>
            <a:ext cx="4978400" cy="35442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40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489700" y="4853930"/>
            <a:ext cx="5146819" cy="364490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/>
          <p:cNvSpPr txBox="1"/>
          <p:nvPr/>
        </p:nvSpPr>
        <p:spPr>
          <a:xfrm>
            <a:off x="7454096" y="8578424"/>
            <a:ext cx="3379808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all" spc="0" normalizeH="0" baseline="0" dirty="0" smtClean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rPr>
              <a:t>Good</a:t>
            </a:r>
            <a:endParaRPr kumimoji="0" lang="en-US" sz="3600" b="0" i="0" u="none" strike="noStrike" cap="all" spc="0" normalizeH="0" baseline="0" dirty="0">
              <a:ln>
                <a:noFill/>
              </a:ln>
              <a:solidFill>
                <a:srgbClr val="5C554F"/>
              </a:solidFill>
              <a:effectLst/>
              <a:uFillTx/>
              <a:latin typeface="Bradley Hand ITC TT-Bold"/>
              <a:ea typeface="Bradley Hand ITC TT-Bold"/>
              <a:cs typeface="Bradley Hand ITC TT-Bold"/>
              <a:sym typeface="Bradley Hand ITC TT-Bol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line equation</a:t>
            </a:r>
          </a:p>
        </p:txBody>
      </p:sp>
      <p:sp>
        <p:nvSpPr>
          <p:cNvPr id="243" name="Shape 24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016000">
              <a:buBlip>
                <a:blip r:embed="rId2"/>
              </a:buBlip>
            </a:pPr>
            <a:r>
              <a:t>in chemistry 1A and 1B, you will be asked to determine the equation for the best-fit line.  </a:t>
            </a:r>
          </a:p>
          <a:p>
            <a:pPr>
              <a:buBlip>
                <a:blip r:embed="rId2"/>
              </a:buBlip>
            </a:pPr>
            <a:r>
              <a:t>the equation has two major components: the slope &amp; the y-intercept.</a:t>
            </a:r>
          </a:p>
          <a:p>
            <a:pPr>
              <a:buBlip>
                <a:blip r:embed="rId2"/>
              </a:buBlip>
            </a:pPr>
            <a:r>
              <a:t>the form of the line is Y</a:t>
            </a:r>
            <a:r>
              <a:rPr cap="none"/>
              <a:t> = m</a:t>
            </a:r>
            <a:r>
              <a:t>X</a:t>
            </a:r>
            <a:r>
              <a:rPr cap="none"/>
              <a:t> + b.</a:t>
            </a:r>
            <a:r>
              <a:t>  </a:t>
            </a:r>
          </a:p>
          <a:p>
            <a:pPr>
              <a:buBlip>
                <a:blip r:embed="rId2"/>
              </a:buBlip>
            </a:pPr>
            <a:r>
              <a:t>in science, the slope and the y-intercept have significant figures and units.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1" build="p" bldLvl="5" animBg="1" advAuto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y-intercept</a:t>
            </a:r>
          </a:p>
        </p:txBody>
      </p:sp>
      <p:sp>
        <p:nvSpPr>
          <p:cNvPr id="246" name="Shape 246"/>
          <p:cNvSpPr>
            <a:spLocks noGrp="1"/>
          </p:cNvSpPr>
          <p:nvPr>
            <p:ph type="body" idx="1"/>
          </p:nvPr>
        </p:nvSpPr>
        <p:spPr>
          <a:xfrm>
            <a:off x="1054100" y="2616200"/>
            <a:ext cx="10922000" cy="5715000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rPr dirty="0"/>
              <a:t>the y-intercept is determined using a third data point from the line.</a:t>
            </a:r>
          </a:p>
          <a:p>
            <a:pPr>
              <a:buBlip>
                <a:blip r:embed="rId2"/>
              </a:buBlip>
            </a:pPr>
            <a:r>
              <a:rPr dirty="0"/>
              <a:t>the y-intercept has sig figs &amp; uses the Y-axis </a:t>
            </a:r>
            <a:r>
              <a:rPr dirty="0" smtClean="0"/>
              <a:t>unit</a:t>
            </a:r>
            <a:endParaRPr dirty="0"/>
          </a:p>
        </p:txBody>
      </p:sp>
      <p:pic>
        <p:nvPicPr>
          <p:cNvPr id="247" name="default_equation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51600" y="4800600"/>
            <a:ext cx="114300" cy="165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8" name="default_equation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51600" y="4800600"/>
            <a:ext cx="114300" cy="165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9" name="default_equation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51600" y="4800600"/>
            <a:ext cx="114300" cy="165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0" name="default_equation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51600" y="4800600"/>
            <a:ext cx="114300" cy="165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1" name="default_equation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51600" y="4800600"/>
            <a:ext cx="114300" cy="165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" grpId="1" build="p" bldLvl="5" animBg="1" advAuto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36963" y="1737591"/>
            <a:ext cx="10515600" cy="95798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u="none" strike="noStrike" cap="all" spc="208" baseline="0">
                <a:ln>
                  <a:noFill/>
                </a:ln>
                <a:solidFill>
                  <a:srgbClr val="5C554F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u="none" strike="noStrike" cap="all" spc="208" baseline="0">
                <a:ln>
                  <a:noFill/>
                </a:ln>
                <a:solidFill>
                  <a:srgbClr val="5C554F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u="none" strike="noStrike" cap="all" spc="208" baseline="0">
                <a:ln>
                  <a:noFill/>
                </a:ln>
                <a:solidFill>
                  <a:srgbClr val="5C554F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u="none" strike="noStrike" cap="all" spc="208" baseline="0">
                <a:ln>
                  <a:noFill/>
                </a:ln>
                <a:solidFill>
                  <a:srgbClr val="5C554F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u="none" strike="noStrike" cap="all" spc="208" baseline="0">
                <a:ln>
                  <a:noFill/>
                </a:ln>
                <a:solidFill>
                  <a:srgbClr val="5C554F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u="none" strike="noStrike" cap="all" spc="208" baseline="0">
                <a:ln>
                  <a:noFill/>
                </a:ln>
                <a:solidFill>
                  <a:srgbClr val="5C554F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u="none" strike="noStrike" cap="all" spc="208" baseline="0">
                <a:ln>
                  <a:noFill/>
                </a:ln>
                <a:solidFill>
                  <a:srgbClr val="5C554F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u="none" strike="noStrike" cap="all" spc="208" baseline="0">
                <a:ln>
                  <a:noFill/>
                </a:ln>
                <a:solidFill>
                  <a:srgbClr val="5C554F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u="none" strike="noStrike" cap="all" spc="208" baseline="0">
                <a:ln>
                  <a:noFill/>
                </a:ln>
                <a:solidFill>
                  <a:srgbClr val="5C554F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endParaRPr lang="en-US" sz="5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84556" y="1446835"/>
            <a:ext cx="3119445" cy="5031026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571500" marR="0" indent="-571500" algn="l" defTabSz="584200" rtl="0" latinLnBrk="0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Tx/>
              <a:buSzPct val="64679"/>
              <a:buFontTx/>
              <a:buBlip>
                <a:blip r:embed="rId3"/>
              </a:buBlip>
              <a:tabLst/>
              <a:defRPr sz="2800" b="0" i="0" u="none" strike="noStrike" cap="all" spc="0" baseline="0">
                <a:ln>
                  <a:noFill/>
                </a:ln>
                <a:solidFill>
                  <a:srgbClr val="5C554F"/>
                </a:solidFill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1pPr>
            <a:lvl2pPr marL="1016000" marR="0" indent="-571500" algn="l" defTabSz="584200" rtl="0" latinLnBrk="0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Tx/>
              <a:buSzPct val="64679"/>
              <a:buFontTx/>
              <a:buBlip>
                <a:blip r:embed="rId3"/>
              </a:buBlip>
              <a:tabLst/>
              <a:defRPr sz="2800" b="0" i="0" u="none" strike="noStrike" cap="all" spc="0" baseline="0">
                <a:ln>
                  <a:noFill/>
                </a:ln>
                <a:solidFill>
                  <a:srgbClr val="5C554F"/>
                </a:solidFill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2pPr>
            <a:lvl3pPr marL="1460500" marR="0" indent="-571500" algn="l" defTabSz="584200" rtl="0" latinLnBrk="0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Tx/>
              <a:buSzPct val="64679"/>
              <a:buFontTx/>
              <a:buBlip>
                <a:blip r:embed="rId3"/>
              </a:buBlip>
              <a:tabLst/>
              <a:defRPr sz="2800" b="0" i="0" u="none" strike="noStrike" cap="all" spc="0" baseline="0">
                <a:ln>
                  <a:noFill/>
                </a:ln>
                <a:solidFill>
                  <a:srgbClr val="5C554F"/>
                </a:solidFill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3pPr>
            <a:lvl4pPr marL="1905000" marR="0" indent="-571500" algn="l" defTabSz="584200" rtl="0" latinLnBrk="0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Tx/>
              <a:buSzPct val="64679"/>
              <a:buFontTx/>
              <a:buBlip>
                <a:blip r:embed="rId3"/>
              </a:buBlip>
              <a:tabLst/>
              <a:defRPr sz="2800" b="0" i="0" u="none" strike="noStrike" cap="all" spc="0" baseline="0">
                <a:ln>
                  <a:noFill/>
                </a:ln>
                <a:solidFill>
                  <a:srgbClr val="5C554F"/>
                </a:solidFill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4pPr>
            <a:lvl5pPr marL="2349500" marR="0" indent="-571500" algn="l" defTabSz="584200" rtl="0" latinLnBrk="0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Tx/>
              <a:buSzPct val="64679"/>
              <a:buFontTx/>
              <a:buBlip>
                <a:blip r:embed="rId3"/>
              </a:buBlip>
              <a:tabLst/>
              <a:defRPr sz="2800" b="0" i="0" u="none" strike="noStrike" cap="all" spc="0" baseline="0">
                <a:ln>
                  <a:noFill/>
                </a:ln>
                <a:solidFill>
                  <a:srgbClr val="5C554F"/>
                </a:solidFill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5pPr>
            <a:lvl6pPr marL="2806700" marR="0" indent="-571500" algn="l" defTabSz="584200" rtl="0" latinLnBrk="0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Tx/>
              <a:buSzPct val="64679"/>
              <a:buFontTx/>
              <a:buBlip>
                <a:blip r:embed="rId3"/>
              </a:buBlip>
              <a:tabLst/>
              <a:defRPr sz="2800" b="0" i="0" u="none" strike="noStrike" cap="all" spc="0" baseline="0">
                <a:ln>
                  <a:noFill/>
                </a:ln>
                <a:solidFill>
                  <a:srgbClr val="5C554F"/>
                </a:solidFill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6pPr>
            <a:lvl7pPr marL="3263900" marR="0" indent="-571500" algn="l" defTabSz="584200" rtl="0" latinLnBrk="0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Tx/>
              <a:buSzPct val="64679"/>
              <a:buFontTx/>
              <a:buBlip>
                <a:blip r:embed="rId3"/>
              </a:buBlip>
              <a:tabLst/>
              <a:defRPr sz="2800" b="0" i="0" u="none" strike="noStrike" cap="all" spc="0" baseline="0">
                <a:ln>
                  <a:noFill/>
                </a:ln>
                <a:solidFill>
                  <a:srgbClr val="5C554F"/>
                </a:solidFill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7pPr>
            <a:lvl8pPr marL="3721100" marR="0" indent="-571500" algn="l" defTabSz="584200" rtl="0" latinLnBrk="0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Tx/>
              <a:buSzPct val="64679"/>
              <a:buFontTx/>
              <a:buBlip>
                <a:blip r:embed="rId3"/>
              </a:buBlip>
              <a:tabLst/>
              <a:defRPr sz="2800" b="0" i="0" u="none" strike="noStrike" cap="all" spc="0" baseline="0">
                <a:ln>
                  <a:noFill/>
                </a:ln>
                <a:solidFill>
                  <a:srgbClr val="5C554F"/>
                </a:solidFill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8pPr>
            <a:lvl9pPr marL="4178300" marR="0" indent="-571500" algn="l" defTabSz="584200" rtl="0" latinLnBrk="0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Tx/>
              <a:buSzPct val="64679"/>
              <a:buFontTx/>
              <a:buBlip>
                <a:blip r:embed="rId3"/>
              </a:buBlip>
              <a:tabLst/>
              <a:defRPr sz="2800" b="0" i="0" u="none" strike="noStrike" cap="all" spc="0" baseline="0">
                <a:ln>
                  <a:noFill/>
                </a:ln>
                <a:solidFill>
                  <a:srgbClr val="5C554F"/>
                </a:solidFill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9pPr>
          </a:lstStyle>
          <a:p>
            <a:pPr marL="0" indent="0" hangingPunct="1">
              <a:buFontTx/>
              <a:buNone/>
            </a:pPr>
            <a:r>
              <a:rPr lang="en-US" sz="3200" i="1" u="sng" dirty="0" smtClean="0">
                <a:solidFill>
                  <a:srgbClr val="FF0000"/>
                </a:solidFill>
              </a:rPr>
              <a:t>Remember</a:t>
            </a:r>
            <a:r>
              <a:rPr lang="en-US" sz="3200" dirty="0" smtClean="0"/>
              <a:t>: The best fit may not </a:t>
            </a:r>
            <a:r>
              <a:rPr lang="en-US" sz="3200" dirty="0" smtClean="0"/>
              <a:t>touch many </a:t>
            </a:r>
            <a:r>
              <a:rPr lang="en-US" sz="3200" dirty="0" smtClean="0"/>
              <a:t>of your points. How do you get the slope</a:t>
            </a:r>
            <a:r>
              <a:rPr lang="en-US" sz="3200" dirty="0" smtClean="0"/>
              <a:t>? Notice that the points used for the slope are </a:t>
            </a:r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not</a:t>
            </a:r>
            <a:r>
              <a:rPr lang="en-US" sz="3200" dirty="0" smtClean="0"/>
              <a:t> data points. 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954989" y="6528160"/>
                <a:ext cx="4948213" cy="871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𝒎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440$−260$</m:t>
                              </m:r>
                            </m:e>
                          </m:d>
                          <m:r>
                            <a:rPr lang="en-US" sz="2400" i="1">
                              <a:latin typeface="Cambria Math"/>
                            </a:rPr>
                            <m:t>𝑈𝑆𝐷</m:t>
                          </m:r>
                        </m:num>
                        <m:den>
                          <m:d>
                            <m:d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20−14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charset="0"/>
                            </a:rPr>
                            <m:t>°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𝐶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 charset="0"/>
                        </a:rPr>
                        <m:t>𝟑𝟎</m:t>
                      </m:r>
                      <m:f>
                        <m:fPr>
                          <m:ctrlPr>
                            <a:rPr lang="en-US" sz="2400" b="1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charset="0"/>
                            </a:rPr>
                            <m:t>𝑼𝑺𝑫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charset="0"/>
                            </a:rPr>
                            <m:t>°</m:t>
                          </m:r>
                          <m:r>
                            <a:rPr lang="en-US" sz="2400" b="1" i="1" smtClean="0">
                              <a:latin typeface="Cambria Math" charset="0"/>
                            </a:rPr>
                            <m:t>𝑪</m:t>
                          </m:r>
                        </m:den>
                      </m:f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989" y="6528160"/>
                <a:ext cx="4948213" cy="87126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558437"/>
              </p:ext>
            </p:extLst>
          </p:nvPr>
        </p:nvGraphicFramePr>
        <p:xfrm>
          <a:off x="5056742" y="1131046"/>
          <a:ext cx="6616278" cy="5272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5" imgW="12661900" imgH="8826500" progId="Excel.Sheet.12">
                  <p:embed/>
                </p:oleObj>
              </mc:Choice>
              <mc:Fallback>
                <p:oleObj name="Worksheet" r:id="rId5" imgW="12661900" imgH="88265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56742" y="1131046"/>
                        <a:ext cx="6616278" cy="52721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558345" y="4808863"/>
            <a:ext cx="3116238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all" spc="0" normalizeH="0" baseline="0" dirty="0" smtClean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rPr>
              <a:t>(18°C,380$) for the y-intercept</a:t>
            </a:r>
            <a:endParaRPr kumimoji="0" lang="en-US" sz="1400" b="0" i="0" u="none" strike="noStrike" cap="all" spc="0" normalizeH="0" baseline="0" dirty="0">
              <a:ln>
                <a:noFill/>
              </a:ln>
              <a:solidFill>
                <a:srgbClr val="5C554F"/>
              </a:solidFill>
              <a:effectLst/>
              <a:uFillTx/>
              <a:latin typeface="Bradley Hand ITC TT-Bold"/>
              <a:ea typeface="Bradley Hand ITC TT-Bold"/>
              <a:cs typeface="Bradley Hand ITC TT-Bold"/>
              <a:sym typeface="Bradley Hand ITC TT-Bold"/>
            </a:endParaRPr>
          </a:p>
        </p:txBody>
      </p:sp>
      <p:cxnSp>
        <p:nvCxnSpPr>
          <p:cNvPr id="35" name="Curved Connector 34"/>
          <p:cNvCxnSpPr/>
          <p:nvPr/>
        </p:nvCxnSpPr>
        <p:spPr>
          <a:xfrm rot="5400000" flipH="1" flipV="1">
            <a:off x="7792571" y="4107430"/>
            <a:ext cx="874057" cy="528809"/>
          </a:xfrm>
          <a:prstGeom prst="curvedConnector3">
            <a:avLst/>
          </a:prstGeom>
          <a:noFill/>
          <a:ln w="12700" cap="flat">
            <a:solidFill>
              <a:srgbClr val="5E5E5E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8" name="Curved Connector 37"/>
          <p:cNvCxnSpPr/>
          <p:nvPr/>
        </p:nvCxnSpPr>
        <p:spPr>
          <a:xfrm rot="16200000" flipH="1">
            <a:off x="5962879" y="3864166"/>
            <a:ext cx="1195330" cy="694063"/>
          </a:xfrm>
          <a:prstGeom prst="curvedConnector3">
            <a:avLst/>
          </a:prstGeom>
          <a:noFill/>
          <a:ln w="12700" cap="flat">
            <a:solidFill>
              <a:srgbClr val="5E5E5E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0" name="Curved Connector 39"/>
          <p:cNvCxnSpPr/>
          <p:nvPr/>
        </p:nvCxnSpPr>
        <p:spPr>
          <a:xfrm rot="16200000" flipH="1">
            <a:off x="8405870" y="2666081"/>
            <a:ext cx="1134737" cy="473725"/>
          </a:xfrm>
          <a:prstGeom prst="curvedConnector3">
            <a:avLst/>
          </a:prstGeom>
          <a:noFill/>
          <a:ln w="12700" cap="flat">
            <a:solidFill>
              <a:srgbClr val="5E5E5E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1" name="TextBox 40"/>
          <p:cNvSpPr txBox="1"/>
          <p:nvPr/>
        </p:nvSpPr>
        <p:spPr>
          <a:xfrm>
            <a:off x="8791460" y="1955984"/>
            <a:ext cx="1729641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all" spc="0" normalizeH="0" baseline="0" dirty="0" smtClean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rPr>
              <a:t>P</a:t>
            </a:r>
            <a:r>
              <a:rPr kumimoji="0" lang="en-US" sz="1800" b="0" i="0" u="none" strike="noStrike" cap="all" spc="0" normalizeH="0" baseline="-25000" dirty="0" smtClean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rPr>
              <a:t>2</a:t>
            </a:r>
            <a:r>
              <a:rPr kumimoji="0" lang="en-US" sz="1800" b="0" i="0" u="none" strike="noStrike" cap="all" spc="0" normalizeH="0" baseline="0" dirty="0" smtClean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rPr>
              <a:t>(20°C,</a:t>
            </a:r>
            <a:r>
              <a:rPr kumimoji="0" lang="en-US" sz="1800" b="0" i="0" u="none" strike="noStrike" cap="all" spc="0" normalizeH="0" dirty="0" smtClean="0">
                <a:ln>
                  <a:noFill/>
                </a:ln>
                <a:solidFill>
                  <a:srgbClr val="5C554F"/>
                </a:solidFill>
                <a:effectLst/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rPr>
              <a:t> 440$)</a:t>
            </a:r>
            <a:endParaRPr kumimoji="0" lang="en-US" sz="1800" b="0" i="0" u="none" strike="noStrike" cap="all" spc="0" normalizeH="0" baseline="0" dirty="0">
              <a:ln>
                <a:noFill/>
              </a:ln>
              <a:solidFill>
                <a:srgbClr val="5C554F"/>
              </a:solidFill>
              <a:effectLst/>
              <a:uFillTx/>
              <a:latin typeface="Bradley Hand ITC TT-Bold"/>
              <a:ea typeface="Bradley Hand ITC TT-Bold"/>
              <a:cs typeface="Bradley Hand ITC TT-Bold"/>
              <a:sym typeface="Bradley Hand ITC TT-Bold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788998" y="3150027"/>
            <a:ext cx="1747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P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(14°C</a:t>
            </a:r>
            <a:r>
              <a:rPr lang="en-US" sz="1800" dirty="0"/>
              <a:t>, </a:t>
            </a:r>
            <a:r>
              <a:rPr lang="en-US" sz="1800" dirty="0" smtClean="0"/>
              <a:t>260$)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4854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Put it together and ...</a:t>
            </a:r>
          </a:p>
        </p:txBody>
      </p:sp>
      <p:sp>
        <p:nvSpPr>
          <p:cNvPr id="255" name="Shape 255"/>
          <p:cNvSpPr>
            <a:spLocks noGrp="1"/>
          </p:cNvSpPr>
          <p:nvPr>
            <p:ph type="body" idx="1"/>
          </p:nvPr>
        </p:nvSpPr>
        <p:spPr>
          <a:xfrm>
            <a:off x="1041400" y="2781300"/>
            <a:ext cx="10922000" cy="5715000"/>
          </a:xfrm>
          <a:prstGeom prst="rect">
            <a:avLst/>
          </a:prstGeom>
        </p:spPr>
        <p:txBody>
          <a:bodyPr/>
          <a:lstStyle/>
          <a:p>
            <a:pPr marL="1016000">
              <a:buBlip>
                <a:blip r:embed="rId2"/>
              </a:buBlip>
            </a:pPr>
            <a:r>
              <a:rPr dirty="0"/>
              <a:t>y=</a:t>
            </a:r>
            <a:r>
              <a:rPr cap="none" dirty="0"/>
              <a:t>m</a:t>
            </a:r>
            <a:r>
              <a:rPr dirty="0"/>
              <a:t>x +</a:t>
            </a:r>
            <a:r>
              <a:rPr cap="none" dirty="0"/>
              <a:t>b is not the answer for “what is the equation for this data?”.</a:t>
            </a:r>
          </a:p>
          <a:p>
            <a:pPr marL="1016000">
              <a:buBlip>
                <a:blip r:embed="rId2"/>
              </a:buBlip>
            </a:pPr>
            <a:r>
              <a:rPr lang="en-US" cap="none" dirty="0" smtClean="0"/>
              <a:t>Sales($)</a:t>
            </a:r>
            <a:r>
              <a:rPr cap="none" dirty="0" smtClean="0"/>
              <a:t>= </a:t>
            </a:r>
            <a:r>
              <a:rPr lang="en-US" cap="none" dirty="0" smtClean="0"/>
              <a:t>$30 (USD/C)(T</a:t>
            </a:r>
            <a:r>
              <a:rPr lang="en-US" cap="none" baseline="-25000" dirty="0" smtClean="0"/>
              <a:t>°C</a:t>
            </a:r>
            <a:r>
              <a:rPr lang="en-US" cap="none" dirty="0" smtClean="0"/>
              <a:t>)</a:t>
            </a:r>
            <a:r>
              <a:rPr lang="en-US" cap="none" dirty="0" smtClean="0"/>
              <a:t>+ -$160</a:t>
            </a:r>
            <a:endParaRPr cap="none" dirty="0"/>
          </a:p>
          <a:p>
            <a:pPr marL="0" indent="0" algn="ctr">
              <a:buSzTx/>
              <a:buNone/>
            </a:pPr>
            <a:r>
              <a:rPr dirty="0"/>
              <a:t>or</a:t>
            </a:r>
            <a:endParaRPr cap="none" dirty="0"/>
          </a:p>
          <a:p>
            <a:pPr marL="1016000">
              <a:buBlip>
                <a:blip r:embed="rId2"/>
              </a:buBlip>
            </a:pPr>
            <a:r>
              <a:rPr lang="en-US" cap="none" dirty="0" smtClean="0"/>
              <a:t>Sales in USD</a:t>
            </a:r>
            <a:r>
              <a:rPr cap="none" dirty="0" smtClean="0"/>
              <a:t>= </a:t>
            </a:r>
            <a:r>
              <a:rPr lang="en-US" cap="none" dirty="0" smtClean="0"/>
              <a:t>$30(USD</a:t>
            </a:r>
            <a:r>
              <a:rPr cap="none" dirty="0" smtClean="0"/>
              <a:t>/°C</a:t>
            </a:r>
            <a:r>
              <a:rPr lang="en-US" cap="none" dirty="0" smtClean="0"/>
              <a:t>)</a:t>
            </a:r>
            <a:r>
              <a:rPr cap="none" dirty="0" smtClean="0"/>
              <a:t> (</a:t>
            </a:r>
            <a:r>
              <a:rPr lang="en-US" cap="none" dirty="0" smtClean="0"/>
              <a:t>T</a:t>
            </a:r>
            <a:r>
              <a:rPr cap="none" dirty="0" smtClean="0"/>
              <a:t>emperature </a:t>
            </a:r>
            <a:r>
              <a:rPr cap="none" dirty="0"/>
              <a:t>in °C) + </a:t>
            </a:r>
            <a:r>
              <a:rPr lang="en-US" cap="none" dirty="0" smtClean="0"/>
              <a:t>-$160</a:t>
            </a:r>
            <a:endParaRPr cap="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" grpId="1" animBg="1" advAuto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interpolation and extrapolation</a:t>
            </a:r>
          </a:p>
        </p:txBody>
      </p:sp>
      <p:sp>
        <p:nvSpPr>
          <p:cNvPr id="258" name="Shape 25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016000">
              <a:buBlip>
                <a:blip r:embed="rId2"/>
              </a:buBlip>
            </a:pPr>
            <a:r>
              <a:rPr lang="en-US" dirty="0" smtClean="0"/>
              <a:t>E</a:t>
            </a:r>
            <a:r>
              <a:rPr dirty="0" smtClean="0"/>
              <a:t>xtrapolate</a:t>
            </a:r>
            <a:r>
              <a:rPr lang="en-US" dirty="0" smtClean="0"/>
              <a:t> = </a:t>
            </a:r>
            <a:r>
              <a:rPr dirty="0" smtClean="0"/>
              <a:t>obtain</a:t>
            </a:r>
            <a:r>
              <a:rPr lang="en-US" dirty="0" smtClean="0"/>
              <a:t>ing</a:t>
            </a:r>
            <a:r>
              <a:rPr dirty="0" smtClean="0"/>
              <a:t> </a:t>
            </a:r>
            <a:r>
              <a:rPr dirty="0"/>
              <a:t>data outside of the data points collected </a:t>
            </a:r>
            <a:r>
              <a:rPr dirty="0" smtClean="0"/>
              <a:t>experimentally</a:t>
            </a:r>
            <a:endParaRPr dirty="0"/>
          </a:p>
          <a:p>
            <a:pPr marL="1016000">
              <a:buBlip>
                <a:blip r:embed="rId2"/>
              </a:buBlip>
            </a:pPr>
            <a:r>
              <a:rPr lang="en-US" dirty="0" smtClean="0"/>
              <a:t>I</a:t>
            </a:r>
            <a:r>
              <a:rPr dirty="0" smtClean="0"/>
              <a:t>nterpolate</a:t>
            </a:r>
            <a:r>
              <a:rPr lang="en-US" dirty="0" smtClean="0"/>
              <a:t>= </a:t>
            </a:r>
            <a:r>
              <a:rPr dirty="0" smtClean="0"/>
              <a:t>collect</a:t>
            </a:r>
            <a:r>
              <a:rPr lang="en-US" dirty="0" smtClean="0"/>
              <a:t>ing</a:t>
            </a:r>
            <a:r>
              <a:rPr dirty="0" smtClean="0"/>
              <a:t> </a:t>
            </a:r>
            <a:r>
              <a:rPr dirty="0"/>
              <a:t>data that is based on the experiment </a:t>
            </a:r>
            <a:r>
              <a:rPr dirty="0" smtClean="0"/>
              <a:t>trend. 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" grpId="1" build="p" bldLvl="5" animBg="1" advAuto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 summary:  </a:t>
            </a:r>
          </a:p>
        </p:txBody>
      </p:sp>
      <p:sp>
        <p:nvSpPr>
          <p:cNvPr id="261" name="Shape 261"/>
          <p:cNvSpPr>
            <a:spLocks noGrp="1"/>
          </p:cNvSpPr>
          <p:nvPr>
            <p:ph type="body" idx="1"/>
          </p:nvPr>
        </p:nvSpPr>
        <p:spPr>
          <a:xfrm>
            <a:off x="1193800" y="2768600"/>
            <a:ext cx="10922000" cy="5715000"/>
          </a:xfrm>
          <a:prstGeom prst="rect">
            <a:avLst/>
          </a:prstGeom>
        </p:spPr>
        <p:txBody>
          <a:bodyPr/>
          <a:lstStyle/>
          <a:p>
            <a:pPr marL="1016000">
              <a:buBlip>
                <a:blip r:embed="rId2"/>
              </a:buBlip>
            </a:pPr>
            <a:r>
              <a:t>a good graph has many attributes:  two axes, a reasonable scale based on the experimental data, a trend line, and an equation that is derived from the line</a:t>
            </a:r>
          </a:p>
          <a:p>
            <a:pPr marL="1016000">
              <a:buBlip>
                <a:blip r:embed="rId2"/>
              </a:buBlip>
            </a:pPr>
            <a:r>
              <a:t>it is a great tool to use to evaluate data.</a:t>
            </a:r>
          </a:p>
          <a:p>
            <a:pPr marL="1016000">
              <a:buBlip>
                <a:blip r:embed="rId2"/>
              </a:buBlip>
            </a:pPr>
            <a:r>
              <a:t>with care, one can obtain useful data from a well made graph.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" grpId="1" build="p" bldLvl="5" animBg="1" advAuto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great graph is:</a:t>
            </a:r>
          </a:p>
        </p:txBody>
      </p:sp>
      <p:sp>
        <p:nvSpPr>
          <p:cNvPr id="264" name="Shape 26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016000">
              <a:buBlip>
                <a:blip r:embed="rId2"/>
              </a:buBlip>
            </a:pPr>
            <a:r>
              <a:t>easy to plot</a:t>
            </a:r>
          </a:p>
          <a:p>
            <a:pPr marL="1016000">
              <a:buBlip>
                <a:blip r:embed="rId2"/>
              </a:buBlip>
            </a:pPr>
            <a:r>
              <a:t>easy to read</a:t>
            </a:r>
          </a:p>
          <a:p>
            <a:pPr marL="1016000">
              <a:buBlip>
                <a:blip r:embed="rId2"/>
              </a:buBlip>
            </a:pPr>
            <a:r>
              <a:t>aesthetically pleasing to the eye</a:t>
            </a:r>
          </a:p>
          <a:p>
            <a:pPr marL="1016000">
              <a:buBlip>
                <a:blip r:embed="rId2"/>
              </a:buBlip>
            </a:pPr>
            <a:r>
              <a:t>neat and well formed.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" grpId="1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A Good Graph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</a:p>
          <a:p>
            <a:r>
              <a:rPr lang="en-US" dirty="0" smtClean="0"/>
              <a:t>Labeled axes</a:t>
            </a:r>
          </a:p>
          <a:p>
            <a:r>
              <a:rPr lang="en-US" dirty="0" smtClean="0"/>
              <a:t>Scales</a:t>
            </a:r>
          </a:p>
          <a:p>
            <a:r>
              <a:rPr lang="en-US" dirty="0" smtClean="0"/>
              <a:t>Data Points</a:t>
            </a:r>
          </a:p>
          <a:p>
            <a:r>
              <a:rPr lang="en-US" dirty="0" smtClean="0"/>
              <a:t>The Curve.</a:t>
            </a:r>
            <a:endParaRPr lang="en-US" dirty="0"/>
          </a:p>
        </p:txBody>
      </p:sp>
      <p:graphicFrame>
        <p:nvGraphicFramePr>
          <p:cNvPr id="8" name="Chart 7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059464"/>
              </p:ext>
            </p:extLst>
          </p:nvPr>
        </p:nvGraphicFramePr>
        <p:xfrm>
          <a:off x="4689756" y="2579132"/>
          <a:ext cx="7418152" cy="5448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042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axes are:</a:t>
            </a:r>
          </a:p>
        </p:txBody>
      </p:sp>
      <p:sp>
        <p:nvSpPr>
          <p:cNvPr id="267" name="Shape 26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016000">
              <a:buBlip>
                <a:blip r:embed="rId2"/>
              </a:buBlip>
            </a:pPr>
            <a:r>
              <a:t>clearly labeled </a:t>
            </a:r>
          </a:p>
          <a:p>
            <a:pPr marL="1016000">
              <a:buBlip>
                <a:blip r:embed="rId2"/>
              </a:buBlip>
            </a:pPr>
            <a:r>
              <a:t>the label includes the unit and the scale</a:t>
            </a:r>
          </a:p>
          <a:p>
            <a:pPr marL="1016000">
              <a:buBlip>
                <a:blip r:embed="rId2"/>
              </a:buBlip>
            </a:pPr>
            <a:r>
              <a:t>the margins are well placed</a:t>
            </a:r>
          </a:p>
          <a:p>
            <a:pPr marL="1016000">
              <a:buBlip>
                <a:blip r:embed="rId2"/>
              </a:buBlip>
            </a:pPr>
            <a:r>
              <a:t>there is space to the left of the y-axis and beneath the x-axis  for labels and numbers with out crowding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" grpId="1" build="p" bldLvl="5" animBg="1" advAuto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scales are:</a:t>
            </a:r>
          </a:p>
        </p:txBody>
      </p:sp>
      <p:sp>
        <p:nvSpPr>
          <p:cNvPr id="270" name="Shape 27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016000">
              <a:buBlip>
                <a:blip r:embed="rId2"/>
              </a:buBlip>
            </a:pPr>
            <a:r>
              <a:t>uniform for that axis.</a:t>
            </a:r>
          </a:p>
          <a:p>
            <a:pPr marL="1016000">
              <a:buBlip>
                <a:blip r:embed="rId2"/>
              </a:buBlip>
            </a:pPr>
            <a:r>
              <a:t>the scale numbers are rounded whole numbers.</a:t>
            </a:r>
          </a:p>
          <a:p>
            <a:pPr marL="1016000">
              <a:buBlip>
                <a:blip r:embed="rId2"/>
              </a:buBlip>
            </a:pPr>
            <a:r>
              <a:t>represent multiples of 1, 2, or 5 and are not guessed at.</a:t>
            </a:r>
          </a:p>
          <a:p>
            <a:pPr marL="1016000">
              <a:buBlip>
                <a:blip r:embed="rId2"/>
              </a:buBlip>
            </a:pPr>
            <a:r>
              <a:t>the scale values are at regular intervals on at least two spaces apart (not crowded)</a:t>
            </a:r>
          </a:p>
          <a:p>
            <a:pPr marL="1016000">
              <a:buBlip>
                <a:blip r:embed="rId2"/>
              </a:buBlip>
            </a:pPr>
            <a:r>
              <a:t>the scale is chosen so the maximum amount of paper is used while maintaining readable values.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" grpId="1" build="p" bldLvl="5" animBg="1" advAuto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line is:</a:t>
            </a:r>
          </a:p>
        </p:txBody>
      </p:sp>
      <p:sp>
        <p:nvSpPr>
          <p:cNvPr id="273" name="Shape 27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016000">
              <a:buBlip>
                <a:blip r:embed="rId2"/>
              </a:buBlip>
            </a:pPr>
            <a:r>
              <a:t>a smooth line going through as many of the points as possible.</a:t>
            </a:r>
          </a:p>
          <a:p>
            <a:pPr marL="1016000">
              <a:buBlip>
                <a:blip r:embed="rId2"/>
              </a:buBlip>
            </a:pPr>
            <a:r>
              <a:t>drawn with a ruler.</a:t>
            </a:r>
          </a:p>
          <a:p>
            <a:pPr marL="1016000">
              <a:buBlip>
                <a:blip r:embed="rId2"/>
              </a:buBlip>
            </a:pPr>
            <a:r>
              <a:t>represents the best fit or average.</a:t>
            </a:r>
          </a:p>
          <a:p>
            <a:pPr marL="1016000">
              <a:buBlip>
                <a:blip r:embed="rId2"/>
              </a:buBlip>
            </a:pPr>
            <a:r>
              <a:t>does not have to go through the origin.</a:t>
            </a:r>
          </a:p>
          <a:p>
            <a:pPr marL="1016000">
              <a:buBlip>
                <a:blip r:embed="rId2"/>
              </a:buBlip>
            </a:pPr>
            <a:r>
              <a:t>is represented by y= mx +b, with a slope and y-intercept.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" grpId="1" build="p" bldLvl="5" animBg="1" advAuto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>
            <a:spLocks noGrp="1"/>
          </p:cNvSpPr>
          <p:nvPr>
            <p:ph type="body" idx="13"/>
          </p:nvPr>
        </p:nvSpPr>
        <p:spPr>
          <a:xfrm>
            <a:off x="1841911" y="8420100"/>
            <a:ext cx="10160357" cy="546100"/>
          </a:xfrm>
          <a:prstGeom prst="rect">
            <a:avLst/>
          </a:prstGeom>
        </p:spPr>
        <p:txBody>
          <a:bodyPr/>
          <a:lstStyle/>
          <a:p>
            <a:r>
              <a:t>Let’s revisit the  temperature calibration graph</a:t>
            </a:r>
          </a:p>
        </p:txBody>
      </p:sp>
      <p:pic>
        <p:nvPicPr>
          <p:cNvPr id="276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49400" y="546100"/>
            <a:ext cx="10388600" cy="74855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86672" y="1139332"/>
            <a:ext cx="10515600" cy="981835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u="none" strike="noStrike" cap="all" spc="208" baseline="0">
                <a:ln>
                  <a:noFill/>
                </a:ln>
                <a:solidFill>
                  <a:srgbClr val="5C554F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u="none" strike="noStrike" cap="all" spc="208" baseline="0">
                <a:ln>
                  <a:noFill/>
                </a:ln>
                <a:solidFill>
                  <a:srgbClr val="5C554F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u="none" strike="noStrike" cap="all" spc="208" baseline="0">
                <a:ln>
                  <a:noFill/>
                </a:ln>
                <a:solidFill>
                  <a:srgbClr val="5C554F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u="none" strike="noStrike" cap="all" spc="208" baseline="0">
                <a:ln>
                  <a:noFill/>
                </a:ln>
                <a:solidFill>
                  <a:srgbClr val="5C554F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u="none" strike="noStrike" cap="all" spc="208" baseline="0">
                <a:ln>
                  <a:noFill/>
                </a:ln>
                <a:solidFill>
                  <a:srgbClr val="5C554F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u="none" strike="noStrike" cap="all" spc="208" baseline="0">
                <a:ln>
                  <a:noFill/>
                </a:ln>
                <a:solidFill>
                  <a:srgbClr val="5C554F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u="none" strike="noStrike" cap="all" spc="208" baseline="0">
                <a:ln>
                  <a:noFill/>
                </a:ln>
                <a:solidFill>
                  <a:srgbClr val="5C554F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u="none" strike="noStrike" cap="all" spc="208" baseline="0">
                <a:ln>
                  <a:noFill/>
                </a:ln>
                <a:solidFill>
                  <a:srgbClr val="5C554F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u="none" strike="noStrike" cap="all" spc="208" baseline="0">
                <a:ln>
                  <a:noFill/>
                </a:ln>
                <a:solidFill>
                  <a:srgbClr val="5C554F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en-US" sz="5400" b="1" smtClean="0"/>
              <a:t>A Good Graph</a:t>
            </a:r>
            <a:endParaRPr lang="en-US" sz="5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522925" y="3448606"/>
            <a:ext cx="2362200" cy="2743200"/>
          </a:xfrm>
          <a:prstGeom prst="rect">
            <a:avLst/>
          </a:prstGeom>
        </p:spPr>
        <p:txBody>
          <a:bodyPr/>
          <a:lstStyle>
            <a:lvl1pPr marL="571500" marR="0" indent="-571500" algn="l" defTabSz="584200" rtl="0" latinLnBrk="0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Tx/>
              <a:buSzPct val="64679"/>
              <a:buFontTx/>
              <a:buBlip>
                <a:blip r:embed="rId2"/>
              </a:buBlip>
              <a:tabLst/>
              <a:defRPr sz="2800" b="0" i="0" u="none" strike="noStrike" cap="all" spc="0" baseline="0">
                <a:ln>
                  <a:noFill/>
                </a:ln>
                <a:solidFill>
                  <a:srgbClr val="5C554F"/>
                </a:solidFill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1pPr>
            <a:lvl2pPr marL="1016000" marR="0" indent="-571500" algn="l" defTabSz="584200" rtl="0" latinLnBrk="0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Tx/>
              <a:buSzPct val="64679"/>
              <a:buFontTx/>
              <a:buBlip>
                <a:blip r:embed="rId2"/>
              </a:buBlip>
              <a:tabLst/>
              <a:defRPr sz="2800" b="0" i="0" u="none" strike="noStrike" cap="all" spc="0" baseline="0">
                <a:ln>
                  <a:noFill/>
                </a:ln>
                <a:solidFill>
                  <a:srgbClr val="5C554F"/>
                </a:solidFill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2pPr>
            <a:lvl3pPr marL="1460500" marR="0" indent="-571500" algn="l" defTabSz="584200" rtl="0" latinLnBrk="0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Tx/>
              <a:buSzPct val="64679"/>
              <a:buFontTx/>
              <a:buBlip>
                <a:blip r:embed="rId2"/>
              </a:buBlip>
              <a:tabLst/>
              <a:defRPr sz="2800" b="0" i="0" u="none" strike="noStrike" cap="all" spc="0" baseline="0">
                <a:ln>
                  <a:noFill/>
                </a:ln>
                <a:solidFill>
                  <a:srgbClr val="5C554F"/>
                </a:solidFill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3pPr>
            <a:lvl4pPr marL="1905000" marR="0" indent="-571500" algn="l" defTabSz="584200" rtl="0" latinLnBrk="0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Tx/>
              <a:buSzPct val="64679"/>
              <a:buFontTx/>
              <a:buBlip>
                <a:blip r:embed="rId2"/>
              </a:buBlip>
              <a:tabLst/>
              <a:defRPr sz="2800" b="0" i="0" u="none" strike="noStrike" cap="all" spc="0" baseline="0">
                <a:ln>
                  <a:noFill/>
                </a:ln>
                <a:solidFill>
                  <a:srgbClr val="5C554F"/>
                </a:solidFill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4pPr>
            <a:lvl5pPr marL="2349500" marR="0" indent="-571500" algn="l" defTabSz="584200" rtl="0" latinLnBrk="0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Tx/>
              <a:buSzPct val="64679"/>
              <a:buFontTx/>
              <a:buBlip>
                <a:blip r:embed="rId2"/>
              </a:buBlip>
              <a:tabLst/>
              <a:defRPr sz="2800" b="0" i="0" u="none" strike="noStrike" cap="all" spc="0" baseline="0">
                <a:ln>
                  <a:noFill/>
                </a:ln>
                <a:solidFill>
                  <a:srgbClr val="5C554F"/>
                </a:solidFill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5pPr>
            <a:lvl6pPr marL="2806700" marR="0" indent="-571500" algn="l" defTabSz="584200" rtl="0" latinLnBrk="0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Tx/>
              <a:buSzPct val="64679"/>
              <a:buFontTx/>
              <a:buBlip>
                <a:blip r:embed="rId2"/>
              </a:buBlip>
              <a:tabLst/>
              <a:defRPr sz="2800" b="0" i="0" u="none" strike="noStrike" cap="all" spc="0" baseline="0">
                <a:ln>
                  <a:noFill/>
                </a:ln>
                <a:solidFill>
                  <a:srgbClr val="5C554F"/>
                </a:solidFill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6pPr>
            <a:lvl7pPr marL="3263900" marR="0" indent="-571500" algn="l" defTabSz="584200" rtl="0" latinLnBrk="0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Tx/>
              <a:buSzPct val="64679"/>
              <a:buFontTx/>
              <a:buBlip>
                <a:blip r:embed="rId2"/>
              </a:buBlip>
              <a:tabLst/>
              <a:defRPr sz="2800" b="0" i="0" u="none" strike="noStrike" cap="all" spc="0" baseline="0">
                <a:ln>
                  <a:noFill/>
                </a:ln>
                <a:solidFill>
                  <a:srgbClr val="5C554F"/>
                </a:solidFill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7pPr>
            <a:lvl8pPr marL="3721100" marR="0" indent="-571500" algn="l" defTabSz="584200" rtl="0" latinLnBrk="0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Tx/>
              <a:buSzPct val="64679"/>
              <a:buFontTx/>
              <a:buBlip>
                <a:blip r:embed="rId2"/>
              </a:buBlip>
              <a:tabLst/>
              <a:defRPr sz="2800" b="0" i="0" u="none" strike="noStrike" cap="all" spc="0" baseline="0">
                <a:ln>
                  <a:noFill/>
                </a:ln>
                <a:solidFill>
                  <a:srgbClr val="5C554F"/>
                </a:solidFill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8pPr>
            <a:lvl9pPr marL="4178300" marR="0" indent="-571500" algn="l" defTabSz="584200" rtl="0" latinLnBrk="0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Tx/>
              <a:buSzPct val="64679"/>
              <a:buFontTx/>
              <a:buBlip>
                <a:blip r:embed="rId2"/>
              </a:buBlip>
              <a:tabLst/>
              <a:defRPr sz="2800" b="0" i="0" u="none" strike="noStrike" cap="all" spc="0" baseline="0">
                <a:ln>
                  <a:noFill/>
                </a:ln>
                <a:solidFill>
                  <a:srgbClr val="5C554F"/>
                </a:solidFill>
                <a:uFillTx/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9pPr>
          </a:lstStyle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600" b="1" dirty="0"/>
              <a:t>Title 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600" b="1" dirty="0"/>
              <a:t>Labeled Axes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600" b="1" dirty="0"/>
              <a:t>Scales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600" b="1" dirty="0"/>
              <a:t>Data Points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600" b="1" dirty="0"/>
              <a:t>The Curve</a:t>
            </a:r>
            <a:endParaRPr lang="en-US" sz="26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690010"/>
              </p:ext>
            </p:extLst>
          </p:nvPr>
        </p:nvGraphicFramePr>
        <p:xfrm>
          <a:off x="1302720" y="1969652"/>
          <a:ext cx="8103058" cy="5701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626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  <a:p>
            <a:r>
              <a:rPr lang="en-US" dirty="0"/>
              <a:t>Labeled axes</a:t>
            </a:r>
          </a:p>
          <a:p>
            <a:r>
              <a:rPr lang="en-US" dirty="0"/>
              <a:t>Scales</a:t>
            </a:r>
          </a:p>
          <a:p>
            <a:r>
              <a:rPr lang="en-US" dirty="0"/>
              <a:t>Data Points</a:t>
            </a:r>
          </a:p>
          <a:p>
            <a:r>
              <a:rPr lang="en-US" dirty="0"/>
              <a:t>The Curve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7" name="Chart 6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329722"/>
              </p:ext>
            </p:extLst>
          </p:nvPr>
        </p:nvGraphicFramePr>
        <p:xfrm>
          <a:off x="4689756" y="2579132"/>
          <a:ext cx="7418152" cy="5448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773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Part A: presentation of Data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3600"/>
            </a:pPr>
            <a:r>
              <a:t>THE DATA TABLE:</a:t>
            </a:r>
          </a:p>
          <a:p>
            <a:pPr>
              <a:buBlip>
                <a:blip r:embed="rId3"/>
              </a:buBlip>
            </a:pPr>
            <a:r>
              <a:t>ORganizeS data to be used in a graph.</a:t>
            </a:r>
          </a:p>
          <a:p>
            <a:pPr>
              <a:buBlip>
                <a:blip r:embed="rId3"/>
              </a:buBlip>
            </a:pPr>
            <a:r>
              <a:t>Contains proper significant figures and correct units.</a:t>
            </a:r>
          </a:p>
          <a:p>
            <a:pPr>
              <a:buBlip>
                <a:blip r:embed="rId3"/>
              </a:buBlip>
            </a:pPr>
            <a:r>
              <a:t>is organized by ordered pairs WITH THE VALUE FOR the x axis given first, followed by the value for the y-axis (x,y)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1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Start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start the process of creating a good graph with the Data table.</a:t>
            </a:r>
          </a:p>
          <a:p>
            <a:r>
              <a:rPr lang="en-US" dirty="0" smtClean="0"/>
              <a:t>Then we will look at scaling the data to fit the graph paper</a:t>
            </a:r>
          </a:p>
          <a:p>
            <a:r>
              <a:rPr lang="en-US" dirty="0" smtClean="0"/>
              <a:t>Followed by making the best fit line, reading the graph, and calculating the equation for the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5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 data table can tell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data table should give physical information about the experiment.</a:t>
            </a:r>
          </a:p>
          <a:p>
            <a:r>
              <a:rPr lang="en-US" dirty="0" smtClean="0"/>
              <a:t>The data table gives the raw data</a:t>
            </a:r>
          </a:p>
          <a:p>
            <a:r>
              <a:rPr lang="en-US" dirty="0" smtClean="0"/>
              <a:t>The data table gives the units and variables</a:t>
            </a:r>
          </a:p>
        </p:txBody>
      </p:sp>
    </p:spTree>
    <p:extLst>
      <p:ext uri="{BB962C8B-B14F-4D97-AF65-F5344CB8AC3E}">
        <p14:creationId xmlns:p14="http://schemas.microsoft.com/office/powerpoint/2010/main" val="123582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 data table Can’t tell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Trends</a:t>
            </a:r>
          </a:p>
          <a:p>
            <a:r>
              <a:rPr lang="en-US" dirty="0" smtClean="0"/>
              <a:t>Interpolation</a:t>
            </a:r>
          </a:p>
          <a:p>
            <a:r>
              <a:rPr lang="en-US" dirty="0" smtClean="0"/>
              <a:t>Extrapolation</a:t>
            </a:r>
          </a:p>
          <a:p>
            <a:r>
              <a:rPr lang="en-US" dirty="0" smtClean="0"/>
              <a:t>Because the data is </a:t>
            </a:r>
            <a:r>
              <a:rPr lang="en-US" b="1" u="sng" dirty="0" smtClean="0"/>
              <a:t>raw </a:t>
            </a:r>
            <a:r>
              <a:rPr lang="en-US" dirty="0" smtClean="0"/>
              <a:t>, there is unseen error in the values.  These are exposed through graphing.</a:t>
            </a:r>
            <a:endParaRPr lang="en-US" b="1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01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hite">
  <a:themeElements>
    <a:clrScheme name="White">
      <a:dk1>
        <a:srgbClr val="5C554F"/>
      </a:dk1>
      <a:lt1>
        <a:srgbClr val="0D365C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solidFill>
            <a:srgbClr val="5E5E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all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Bradley Hand ITC TT-Bold"/>
            <a:ea typeface="Bradley Hand ITC TT-Bold"/>
            <a:cs typeface="Bradley Hand ITC TT-Bold"/>
            <a:sym typeface="Bradley Hand ITC TT-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E5E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all" spc="0" normalizeH="0" baseline="0">
            <a:ln>
              <a:noFill/>
            </a:ln>
            <a:solidFill>
              <a:srgbClr val="5C554F"/>
            </a:solidFill>
            <a:effectLst/>
            <a:uFillTx/>
            <a:latin typeface="Bradley Hand ITC TT-Bold"/>
            <a:ea typeface="Bradley Hand ITC TT-Bold"/>
            <a:cs typeface="Bradley Hand ITC TT-Bold"/>
            <a:sym typeface="Bradley Hand ITC TT-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solidFill>
            <a:srgbClr val="5E5E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all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Bradley Hand ITC TT-Bold"/>
            <a:ea typeface="Bradley Hand ITC TT-Bold"/>
            <a:cs typeface="Bradley Hand ITC TT-Bold"/>
            <a:sym typeface="Bradley Hand ITC TT-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E5E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all" spc="0" normalizeH="0" baseline="0">
            <a:ln>
              <a:noFill/>
            </a:ln>
            <a:solidFill>
              <a:srgbClr val="5C554F"/>
            </a:solidFill>
            <a:effectLst/>
            <a:uFillTx/>
            <a:latin typeface="Bradley Hand ITC TT-Bold"/>
            <a:ea typeface="Bradley Hand ITC TT-Bold"/>
            <a:cs typeface="Bradley Hand ITC TT-Bold"/>
            <a:sym typeface="Bradley Hand ITC TT-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2203</Words>
  <Application>Microsoft Macintosh PowerPoint</Application>
  <PresentationFormat>Custom</PresentationFormat>
  <Paragraphs>224</Paragraphs>
  <Slides>44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Bradley Hand ITC TT-Bold</vt:lpstr>
      <vt:lpstr>Cambria Math</vt:lpstr>
      <vt:lpstr>Gill Sans</vt:lpstr>
      <vt:lpstr>Gill Sans Light</vt:lpstr>
      <vt:lpstr>Lucida Grande</vt:lpstr>
      <vt:lpstr>Wingdings</vt:lpstr>
      <vt:lpstr>White</vt:lpstr>
      <vt:lpstr>Microsoft Excel Worksheet</vt:lpstr>
      <vt:lpstr>Graphing 101</vt:lpstr>
      <vt:lpstr>why graph by hand or at all?</vt:lpstr>
      <vt:lpstr>What makes a good Graph?</vt:lpstr>
      <vt:lpstr>A Good Graph</vt:lpstr>
      <vt:lpstr>PowerPoint Presentation</vt:lpstr>
      <vt:lpstr>Part A: presentation of Data</vt:lpstr>
      <vt:lpstr>How to Start</vt:lpstr>
      <vt:lpstr>What a data table can tell you</vt:lpstr>
      <vt:lpstr>What a data table Can’t tell you</vt:lpstr>
      <vt:lpstr>Part B: reading a Graph the extraction of data</vt:lpstr>
      <vt:lpstr> Axes and the Cartesian coordinate system</vt:lpstr>
      <vt:lpstr>PartC: independent and dependent variables</vt:lpstr>
      <vt:lpstr>No. of rice grains</vt:lpstr>
      <vt:lpstr>density</vt:lpstr>
      <vt:lpstr>growing flowers</vt:lpstr>
      <vt:lpstr>Part d: selecting a scale</vt:lpstr>
      <vt:lpstr>scale</vt:lpstr>
      <vt:lpstr>parts to finding the best scale</vt:lpstr>
      <vt:lpstr>problem 1-range</vt:lpstr>
      <vt:lpstr>problem 1:divisions</vt:lpstr>
      <vt:lpstr>1, 2, 5 rule</vt:lpstr>
      <vt:lpstr>problem 1:scale</vt:lpstr>
      <vt:lpstr>problem 1: starting and ending point</vt:lpstr>
      <vt:lpstr>Zero? not always</vt:lpstr>
      <vt:lpstr>in the end: finesse </vt:lpstr>
      <vt:lpstr>practice makes perfect</vt:lpstr>
      <vt:lpstr>Gay Lussac’s law data</vt:lpstr>
      <vt:lpstr>Drawing The curve or line</vt:lpstr>
      <vt:lpstr>The curve (the best straight line)</vt:lpstr>
      <vt:lpstr>slope </vt:lpstr>
      <vt:lpstr>outlier points</vt:lpstr>
      <vt:lpstr>Hmmm?</vt:lpstr>
      <vt:lpstr>the line equation</vt:lpstr>
      <vt:lpstr>the y-intercept</vt:lpstr>
      <vt:lpstr>PowerPoint Presentation</vt:lpstr>
      <vt:lpstr>Put it together and ...</vt:lpstr>
      <vt:lpstr>interpolation and extrapolation</vt:lpstr>
      <vt:lpstr>In summary:  </vt:lpstr>
      <vt:lpstr>A great graph is:</vt:lpstr>
      <vt:lpstr>the axes are:</vt:lpstr>
      <vt:lpstr>the scales are:</vt:lpstr>
      <vt:lpstr>the line is: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101</dc:title>
  <cp:lastModifiedBy>pinar alscher</cp:lastModifiedBy>
  <cp:revision>12</cp:revision>
  <dcterms:modified xsi:type="dcterms:W3CDTF">2018-02-05T19:07:24Z</dcterms:modified>
</cp:coreProperties>
</file>