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docx" ContentType="application/vnd.openxmlformats-officedocument.wordprocessingml.document"/>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embeddings/oleObject1.bin" ContentType="application/vnd.openxmlformats-officedocument.oleObject"/>
  <Override PartName="/ppt/notesSlides/notesSlide7.xml" ContentType="application/vnd.openxmlformats-officedocument.presentationml.notesSlide+xml"/>
  <Override PartName="/ppt/embeddings/oleObject2.bin" ContentType="application/vnd.openxmlformats-officedocument.oleObject"/>
  <Override PartName="/ppt/notesSlides/notesSlide8.xml" ContentType="application/vnd.openxmlformats-officedocument.presentationml.notesSlide+xml"/>
  <Override PartName="/ppt/embeddings/oleObject3.bin" ContentType="application/vnd.openxmlformats-officedocument.oleObject"/>
  <Override PartName="/ppt/embeddings/oleObject4.bin" ContentType="application/vnd.openxmlformats-officedocument.oleObject"/>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84" r:id="rId3"/>
    <p:sldMasterId id="2147483696" r:id="rId4"/>
    <p:sldMasterId id="2147483708" r:id="rId5"/>
    <p:sldMasterId id="2147483720" r:id="rId6"/>
    <p:sldMasterId id="2147483732" r:id="rId7"/>
    <p:sldMasterId id="2147483744" r:id="rId8"/>
    <p:sldMasterId id="2147483756" r:id="rId9"/>
    <p:sldMasterId id="2147483768" r:id="rId10"/>
    <p:sldMasterId id="2147483780" r:id="rId11"/>
    <p:sldMasterId id="2147483792" r:id="rId12"/>
    <p:sldMasterId id="2147483804" r:id="rId13"/>
  </p:sldMasterIdLst>
  <p:notesMasterIdLst>
    <p:notesMasterId r:id="rId150"/>
  </p:notesMasterIdLst>
  <p:sldIdLst>
    <p:sldId id="338" r:id="rId14"/>
    <p:sldId id="339" r:id="rId15"/>
    <p:sldId id="340" r:id="rId16"/>
    <p:sldId id="341" r:id="rId17"/>
    <p:sldId id="342" r:id="rId18"/>
    <p:sldId id="322" r:id="rId19"/>
    <p:sldId id="435" r:id="rId20"/>
    <p:sldId id="526" r:id="rId21"/>
    <p:sldId id="325" r:id="rId22"/>
    <p:sldId id="326" r:id="rId23"/>
    <p:sldId id="327" r:id="rId24"/>
    <p:sldId id="527" r:id="rId25"/>
    <p:sldId id="395" r:id="rId26"/>
    <p:sldId id="330" r:id="rId27"/>
    <p:sldId id="501" r:id="rId28"/>
    <p:sldId id="502" r:id="rId29"/>
    <p:sldId id="332" r:id="rId30"/>
    <p:sldId id="333" r:id="rId31"/>
    <p:sldId id="476" r:id="rId32"/>
    <p:sldId id="478" r:id="rId33"/>
    <p:sldId id="343" r:id="rId34"/>
    <p:sldId id="268" r:id="rId35"/>
    <p:sldId id="570" r:id="rId36"/>
    <p:sldId id="487" r:id="rId37"/>
    <p:sldId id="499" r:id="rId38"/>
    <p:sldId id="500" r:id="rId39"/>
    <p:sldId id="529" r:id="rId40"/>
    <p:sldId id="554" r:id="rId41"/>
    <p:sldId id="568" r:id="rId42"/>
    <p:sldId id="557" r:id="rId43"/>
    <p:sldId id="559" r:id="rId44"/>
    <p:sldId id="558" r:id="rId45"/>
    <p:sldId id="560" r:id="rId46"/>
    <p:sldId id="567" r:id="rId47"/>
    <p:sldId id="561" r:id="rId48"/>
    <p:sldId id="565" r:id="rId49"/>
    <p:sldId id="566" r:id="rId50"/>
    <p:sldId id="486" r:id="rId51"/>
    <p:sldId id="401" r:id="rId52"/>
    <p:sldId id="532" r:id="rId53"/>
    <p:sldId id="452" r:id="rId54"/>
    <p:sldId id="518" r:id="rId55"/>
    <p:sldId id="571" r:id="rId56"/>
    <p:sldId id="400" r:id="rId57"/>
    <p:sldId id="399" r:id="rId58"/>
    <p:sldId id="436" r:id="rId59"/>
    <p:sldId id="546" r:id="rId60"/>
    <p:sldId id="405" r:id="rId61"/>
    <p:sldId id="513" r:id="rId62"/>
    <p:sldId id="544" r:id="rId63"/>
    <p:sldId id="512" r:id="rId64"/>
    <p:sldId id="351" r:id="rId65"/>
    <p:sldId id="508" r:id="rId66"/>
    <p:sldId id="352" r:id="rId67"/>
    <p:sldId id="507" r:id="rId68"/>
    <p:sldId id="506" r:id="rId69"/>
    <p:sldId id="509" r:id="rId70"/>
    <p:sldId id="511" r:id="rId71"/>
    <p:sldId id="354" r:id="rId72"/>
    <p:sldId id="411" r:id="rId73"/>
    <p:sldId id="356" r:id="rId74"/>
    <p:sldId id="574" r:id="rId75"/>
    <p:sldId id="572" r:id="rId76"/>
    <p:sldId id="414" r:id="rId77"/>
    <p:sldId id="522" r:id="rId78"/>
    <p:sldId id="520" r:id="rId79"/>
    <p:sldId id="521" r:id="rId80"/>
    <p:sldId id="360" r:id="rId81"/>
    <p:sldId id="361" r:id="rId82"/>
    <p:sldId id="362" r:id="rId83"/>
    <p:sldId id="416" r:id="rId84"/>
    <p:sldId id="417" r:id="rId85"/>
    <p:sldId id="535" r:id="rId86"/>
    <p:sldId id="537" r:id="rId87"/>
    <p:sldId id="423" r:id="rId88"/>
    <p:sldId id="492" r:id="rId89"/>
    <p:sldId id="536" r:id="rId90"/>
    <p:sldId id="425" r:id="rId91"/>
    <p:sldId id="426" r:id="rId92"/>
    <p:sldId id="367" r:id="rId93"/>
    <p:sldId id="368" r:id="rId94"/>
    <p:sldId id="369" r:id="rId95"/>
    <p:sldId id="523" r:id="rId96"/>
    <p:sldId id="524" r:id="rId97"/>
    <p:sldId id="539" r:id="rId98"/>
    <p:sldId id="569" r:id="rId99"/>
    <p:sldId id="516" r:id="rId100"/>
    <p:sldId id="493" r:id="rId101"/>
    <p:sldId id="370" r:id="rId102"/>
    <p:sldId id="458" r:id="rId103"/>
    <p:sldId id="371" r:id="rId104"/>
    <p:sldId id="430" r:id="rId105"/>
    <p:sldId id="490" r:id="rId106"/>
    <p:sldId id="372" r:id="rId107"/>
    <p:sldId id="373" r:id="rId108"/>
    <p:sldId id="431" r:id="rId109"/>
    <p:sldId id="548" r:id="rId110"/>
    <p:sldId id="374" r:id="rId111"/>
    <p:sldId id="434" r:id="rId112"/>
    <p:sldId id="375" r:id="rId113"/>
    <p:sldId id="376" r:id="rId114"/>
    <p:sldId id="377" r:id="rId115"/>
    <p:sldId id="378" r:id="rId116"/>
    <p:sldId id="460" r:id="rId117"/>
    <p:sldId id="462" r:id="rId118"/>
    <p:sldId id="439" r:id="rId119"/>
    <p:sldId id="380" r:id="rId120"/>
    <p:sldId id="379" r:id="rId121"/>
    <p:sldId id="495" r:id="rId122"/>
    <p:sldId id="442" r:id="rId123"/>
    <p:sldId id="496" r:id="rId124"/>
    <p:sldId id="382" r:id="rId125"/>
    <p:sldId id="464" r:id="rId126"/>
    <p:sldId id="466" r:id="rId127"/>
    <p:sldId id="468" r:id="rId128"/>
    <p:sldId id="383" r:id="rId129"/>
    <p:sldId id="443" r:id="rId130"/>
    <p:sldId id="470" r:id="rId131"/>
    <p:sldId id="472" r:id="rId132"/>
    <p:sldId id="445" r:id="rId133"/>
    <p:sldId id="549" r:id="rId134"/>
    <p:sldId id="550" r:id="rId135"/>
    <p:sldId id="483" r:id="rId136"/>
    <p:sldId id="533" r:id="rId137"/>
    <p:sldId id="385" r:id="rId138"/>
    <p:sldId id="480" r:id="rId139"/>
    <p:sldId id="474" r:id="rId140"/>
    <p:sldId id="446" r:id="rId141"/>
    <p:sldId id="386" r:id="rId142"/>
    <p:sldId id="387" r:id="rId143"/>
    <p:sldId id="388" r:id="rId144"/>
    <p:sldId id="389" r:id="rId145"/>
    <p:sldId id="390" r:id="rId146"/>
    <p:sldId id="447" r:id="rId147"/>
    <p:sldId id="391" r:id="rId148"/>
    <p:sldId id="392" r:id="rId14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251" autoAdjust="0"/>
    <p:restoredTop sz="99570" autoAdjust="0"/>
  </p:normalViewPr>
  <p:slideViewPr>
    <p:cSldViewPr snapToGrid="0" snapToObjects="1">
      <p:cViewPr varScale="1">
        <p:scale>
          <a:sx n="105" d="100"/>
          <a:sy n="105" d="100"/>
        </p:scale>
        <p:origin x="-1368"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Master" Target="slideMasters/slideMaster13.xml"/><Relationship Id="rId14" Type="http://schemas.openxmlformats.org/officeDocument/2006/relationships/slide" Target="slides/slide1.xml"/><Relationship Id="rId15" Type="http://schemas.openxmlformats.org/officeDocument/2006/relationships/slide" Target="slides/slide2.xml"/><Relationship Id="rId16" Type="http://schemas.openxmlformats.org/officeDocument/2006/relationships/slide" Target="slides/slide3.xml"/><Relationship Id="rId17" Type="http://schemas.openxmlformats.org/officeDocument/2006/relationships/slide" Target="slides/slide4.xml"/><Relationship Id="rId18" Type="http://schemas.openxmlformats.org/officeDocument/2006/relationships/slide" Target="slides/slide5.xml"/><Relationship Id="rId19" Type="http://schemas.openxmlformats.org/officeDocument/2006/relationships/slide" Target="slides/slide6.xml"/><Relationship Id="rId60" Type="http://schemas.openxmlformats.org/officeDocument/2006/relationships/slide" Target="slides/slide47.xml"/><Relationship Id="rId61" Type="http://schemas.openxmlformats.org/officeDocument/2006/relationships/slide" Target="slides/slide48.xml"/><Relationship Id="rId62" Type="http://schemas.openxmlformats.org/officeDocument/2006/relationships/slide" Target="slides/slide49.xml"/><Relationship Id="rId63" Type="http://schemas.openxmlformats.org/officeDocument/2006/relationships/slide" Target="slides/slide50.xml"/><Relationship Id="rId64" Type="http://schemas.openxmlformats.org/officeDocument/2006/relationships/slide" Target="slides/slide51.xml"/><Relationship Id="rId65" Type="http://schemas.openxmlformats.org/officeDocument/2006/relationships/slide" Target="slides/slide52.xml"/><Relationship Id="rId66" Type="http://schemas.openxmlformats.org/officeDocument/2006/relationships/slide" Target="slides/slide53.xml"/><Relationship Id="rId67" Type="http://schemas.openxmlformats.org/officeDocument/2006/relationships/slide" Target="slides/slide54.xml"/><Relationship Id="rId68" Type="http://schemas.openxmlformats.org/officeDocument/2006/relationships/slide" Target="slides/slide55.xml"/><Relationship Id="rId69" Type="http://schemas.openxmlformats.org/officeDocument/2006/relationships/slide" Target="slides/slide56.xml"/><Relationship Id="rId120" Type="http://schemas.openxmlformats.org/officeDocument/2006/relationships/slide" Target="slides/slide107.xml"/><Relationship Id="rId121" Type="http://schemas.openxmlformats.org/officeDocument/2006/relationships/slide" Target="slides/slide108.xml"/><Relationship Id="rId122" Type="http://schemas.openxmlformats.org/officeDocument/2006/relationships/slide" Target="slides/slide109.xml"/><Relationship Id="rId123" Type="http://schemas.openxmlformats.org/officeDocument/2006/relationships/slide" Target="slides/slide110.xml"/><Relationship Id="rId124" Type="http://schemas.openxmlformats.org/officeDocument/2006/relationships/slide" Target="slides/slide111.xml"/><Relationship Id="rId125" Type="http://schemas.openxmlformats.org/officeDocument/2006/relationships/slide" Target="slides/slide112.xml"/><Relationship Id="rId126" Type="http://schemas.openxmlformats.org/officeDocument/2006/relationships/slide" Target="slides/slide113.xml"/><Relationship Id="rId127" Type="http://schemas.openxmlformats.org/officeDocument/2006/relationships/slide" Target="slides/slide114.xml"/><Relationship Id="rId128" Type="http://schemas.openxmlformats.org/officeDocument/2006/relationships/slide" Target="slides/slide115.xml"/><Relationship Id="rId129" Type="http://schemas.openxmlformats.org/officeDocument/2006/relationships/slide" Target="slides/slide116.xml"/><Relationship Id="rId40" Type="http://schemas.openxmlformats.org/officeDocument/2006/relationships/slide" Target="slides/slide27.xml"/><Relationship Id="rId41" Type="http://schemas.openxmlformats.org/officeDocument/2006/relationships/slide" Target="slides/slide28.xml"/><Relationship Id="rId42" Type="http://schemas.openxmlformats.org/officeDocument/2006/relationships/slide" Target="slides/slide29.xml"/><Relationship Id="rId90" Type="http://schemas.openxmlformats.org/officeDocument/2006/relationships/slide" Target="slides/slide77.xml"/><Relationship Id="rId91" Type="http://schemas.openxmlformats.org/officeDocument/2006/relationships/slide" Target="slides/slide78.xml"/><Relationship Id="rId92" Type="http://schemas.openxmlformats.org/officeDocument/2006/relationships/slide" Target="slides/slide79.xml"/><Relationship Id="rId93" Type="http://schemas.openxmlformats.org/officeDocument/2006/relationships/slide" Target="slides/slide80.xml"/><Relationship Id="rId94" Type="http://schemas.openxmlformats.org/officeDocument/2006/relationships/slide" Target="slides/slide81.xml"/><Relationship Id="rId95" Type="http://schemas.openxmlformats.org/officeDocument/2006/relationships/slide" Target="slides/slide82.xml"/><Relationship Id="rId96" Type="http://schemas.openxmlformats.org/officeDocument/2006/relationships/slide" Target="slides/slide83.xml"/><Relationship Id="rId101" Type="http://schemas.openxmlformats.org/officeDocument/2006/relationships/slide" Target="slides/slide88.xml"/><Relationship Id="rId102" Type="http://schemas.openxmlformats.org/officeDocument/2006/relationships/slide" Target="slides/slide89.xml"/><Relationship Id="rId103" Type="http://schemas.openxmlformats.org/officeDocument/2006/relationships/slide" Target="slides/slide90.xml"/><Relationship Id="rId104" Type="http://schemas.openxmlformats.org/officeDocument/2006/relationships/slide" Target="slides/slide91.xml"/><Relationship Id="rId105" Type="http://schemas.openxmlformats.org/officeDocument/2006/relationships/slide" Target="slides/slide92.xml"/><Relationship Id="rId106" Type="http://schemas.openxmlformats.org/officeDocument/2006/relationships/slide" Target="slides/slide93.xml"/><Relationship Id="rId107" Type="http://schemas.openxmlformats.org/officeDocument/2006/relationships/slide" Target="slides/slide94.xml"/><Relationship Id="rId108" Type="http://schemas.openxmlformats.org/officeDocument/2006/relationships/slide" Target="slides/slide95.xml"/><Relationship Id="rId109" Type="http://schemas.openxmlformats.org/officeDocument/2006/relationships/slide" Target="slides/slide96.xml"/><Relationship Id="rId97" Type="http://schemas.openxmlformats.org/officeDocument/2006/relationships/slide" Target="slides/slide84.xml"/><Relationship Id="rId98" Type="http://schemas.openxmlformats.org/officeDocument/2006/relationships/slide" Target="slides/slide85.xml"/><Relationship Id="rId99" Type="http://schemas.openxmlformats.org/officeDocument/2006/relationships/slide" Target="slides/slide86.xml"/><Relationship Id="rId43" Type="http://schemas.openxmlformats.org/officeDocument/2006/relationships/slide" Target="slides/slide30.xml"/><Relationship Id="rId44" Type="http://schemas.openxmlformats.org/officeDocument/2006/relationships/slide" Target="slides/slide31.xml"/><Relationship Id="rId45" Type="http://schemas.openxmlformats.org/officeDocument/2006/relationships/slide" Target="slides/slide32.xml"/><Relationship Id="rId46" Type="http://schemas.openxmlformats.org/officeDocument/2006/relationships/slide" Target="slides/slide33.xml"/><Relationship Id="rId47" Type="http://schemas.openxmlformats.org/officeDocument/2006/relationships/slide" Target="slides/slide34.xml"/><Relationship Id="rId48" Type="http://schemas.openxmlformats.org/officeDocument/2006/relationships/slide" Target="slides/slide35.xml"/><Relationship Id="rId49" Type="http://schemas.openxmlformats.org/officeDocument/2006/relationships/slide" Target="slides/slide36.xml"/><Relationship Id="rId100" Type="http://schemas.openxmlformats.org/officeDocument/2006/relationships/slide" Target="slides/slide87.xml"/><Relationship Id="rId150" Type="http://schemas.openxmlformats.org/officeDocument/2006/relationships/notesMaster" Target="notesMasters/notesMaster1.xml"/><Relationship Id="rId151" Type="http://schemas.openxmlformats.org/officeDocument/2006/relationships/printerSettings" Target="printerSettings/printerSettings1.bin"/><Relationship Id="rId152" Type="http://schemas.openxmlformats.org/officeDocument/2006/relationships/presProps" Target="presProps.xml"/><Relationship Id="rId153" Type="http://schemas.openxmlformats.org/officeDocument/2006/relationships/viewProps" Target="viewProps.xml"/><Relationship Id="rId154" Type="http://schemas.openxmlformats.org/officeDocument/2006/relationships/theme" Target="theme/theme1.xml"/><Relationship Id="rId155" Type="http://schemas.openxmlformats.org/officeDocument/2006/relationships/tableStyles" Target="tableStyles.xml"/><Relationship Id="rId20" Type="http://schemas.openxmlformats.org/officeDocument/2006/relationships/slide" Target="slides/slide7.xml"/><Relationship Id="rId21" Type="http://schemas.openxmlformats.org/officeDocument/2006/relationships/slide" Target="slides/slide8.xml"/><Relationship Id="rId22" Type="http://schemas.openxmlformats.org/officeDocument/2006/relationships/slide" Target="slides/slide9.xml"/><Relationship Id="rId70" Type="http://schemas.openxmlformats.org/officeDocument/2006/relationships/slide" Target="slides/slide57.xml"/><Relationship Id="rId71" Type="http://schemas.openxmlformats.org/officeDocument/2006/relationships/slide" Target="slides/slide58.xml"/><Relationship Id="rId72" Type="http://schemas.openxmlformats.org/officeDocument/2006/relationships/slide" Target="slides/slide59.xml"/><Relationship Id="rId73" Type="http://schemas.openxmlformats.org/officeDocument/2006/relationships/slide" Target="slides/slide60.xml"/><Relationship Id="rId74" Type="http://schemas.openxmlformats.org/officeDocument/2006/relationships/slide" Target="slides/slide61.xml"/><Relationship Id="rId75" Type="http://schemas.openxmlformats.org/officeDocument/2006/relationships/slide" Target="slides/slide62.xml"/><Relationship Id="rId76" Type="http://schemas.openxmlformats.org/officeDocument/2006/relationships/slide" Target="slides/slide63.xml"/><Relationship Id="rId77" Type="http://schemas.openxmlformats.org/officeDocument/2006/relationships/slide" Target="slides/slide64.xml"/><Relationship Id="rId78" Type="http://schemas.openxmlformats.org/officeDocument/2006/relationships/slide" Target="slides/slide65.xml"/><Relationship Id="rId79" Type="http://schemas.openxmlformats.org/officeDocument/2006/relationships/slide" Target="slides/slide66.xml"/><Relationship Id="rId23" Type="http://schemas.openxmlformats.org/officeDocument/2006/relationships/slide" Target="slides/slide10.xml"/><Relationship Id="rId24" Type="http://schemas.openxmlformats.org/officeDocument/2006/relationships/slide" Target="slides/slide11.xml"/><Relationship Id="rId25" Type="http://schemas.openxmlformats.org/officeDocument/2006/relationships/slide" Target="slides/slide12.xml"/><Relationship Id="rId26" Type="http://schemas.openxmlformats.org/officeDocument/2006/relationships/slide" Target="slides/slide13.xml"/><Relationship Id="rId27" Type="http://schemas.openxmlformats.org/officeDocument/2006/relationships/slide" Target="slides/slide14.xml"/><Relationship Id="rId28" Type="http://schemas.openxmlformats.org/officeDocument/2006/relationships/slide" Target="slides/slide15.xml"/><Relationship Id="rId29" Type="http://schemas.openxmlformats.org/officeDocument/2006/relationships/slide" Target="slides/slide16.xml"/><Relationship Id="rId130" Type="http://schemas.openxmlformats.org/officeDocument/2006/relationships/slide" Target="slides/slide117.xml"/><Relationship Id="rId131" Type="http://schemas.openxmlformats.org/officeDocument/2006/relationships/slide" Target="slides/slide118.xml"/><Relationship Id="rId132" Type="http://schemas.openxmlformats.org/officeDocument/2006/relationships/slide" Target="slides/slide119.xml"/><Relationship Id="rId133" Type="http://schemas.openxmlformats.org/officeDocument/2006/relationships/slide" Target="slides/slide120.xml"/><Relationship Id="rId134" Type="http://schemas.openxmlformats.org/officeDocument/2006/relationships/slide" Target="slides/slide121.xml"/><Relationship Id="rId135" Type="http://schemas.openxmlformats.org/officeDocument/2006/relationships/slide" Target="slides/slide122.xml"/><Relationship Id="rId136" Type="http://schemas.openxmlformats.org/officeDocument/2006/relationships/slide" Target="slides/slide123.xml"/><Relationship Id="rId137" Type="http://schemas.openxmlformats.org/officeDocument/2006/relationships/slide" Target="slides/slide124.xml"/><Relationship Id="rId138" Type="http://schemas.openxmlformats.org/officeDocument/2006/relationships/slide" Target="slides/slide125.xml"/><Relationship Id="rId139" Type="http://schemas.openxmlformats.org/officeDocument/2006/relationships/slide" Target="slides/slide126.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50" Type="http://schemas.openxmlformats.org/officeDocument/2006/relationships/slide" Target="slides/slide37.xml"/><Relationship Id="rId51" Type="http://schemas.openxmlformats.org/officeDocument/2006/relationships/slide" Target="slides/slide38.xml"/><Relationship Id="rId52" Type="http://schemas.openxmlformats.org/officeDocument/2006/relationships/slide" Target="slides/slide39.xml"/><Relationship Id="rId53" Type="http://schemas.openxmlformats.org/officeDocument/2006/relationships/slide" Target="slides/slide40.xml"/><Relationship Id="rId54" Type="http://schemas.openxmlformats.org/officeDocument/2006/relationships/slide" Target="slides/slide41.xml"/><Relationship Id="rId55" Type="http://schemas.openxmlformats.org/officeDocument/2006/relationships/slide" Target="slides/slide42.xml"/><Relationship Id="rId56" Type="http://schemas.openxmlformats.org/officeDocument/2006/relationships/slide" Target="slides/slide43.xml"/><Relationship Id="rId57" Type="http://schemas.openxmlformats.org/officeDocument/2006/relationships/slide" Target="slides/slide44.xml"/><Relationship Id="rId58" Type="http://schemas.openxmlformats.org/officeDocument/2006/relationships/slide" Target="slides/slide45.xml"/><Relationship Id="rId59" Type="http://schemas.openxmlformats.org/officeDocument/2006/relationships/slide" Target="slides/slide46.xml"/><Relationship Id="rId110" Type="http://schemas.openxmlformats.org/officeDocument/2006/relationships/slide" Target="slides/slide97.xml"/><Relationship Id="rId111" Type="http://schemas.openxmlformats.org/officeDocument/2006/relationships/slide" Target="slides/slide98.xml"/><Relationship Id="rId112" Type="http://schemas.openxmlformats.org/officeDocument/2006/relationships/slide" Target="slides/slide99.xml"/><Relationship Id="rId113" Type="http://schemas.openxmlformats.org/officeDocument/2006/relationships/slide" Target="slides/slide100.xml"/><Relationship Id="rId114" Type="http://schemas.openxmlformats.org/officeDocument/2006/relationships/slide" Target="slides/slide101.xml"/><Relationship Id="rId115" Type="http://schemas.openxmlformats.org/officeDocument/2006/relationships/slide" Target="slides/slide102.xml"/><Relationship Id="rId116" Type="http://schemas.openxmlformats.org/officeDocument/2006/relationships/slide" Target="slides/slide103.xml"/><Relationship Id="rId117" Type="http://schemas.openxmlformats.org/officeDocument/2006/relationships/slide" Target="slides/slide104.xml"/><Relationship Id="rId118" Type="http://schemas.openxmlformats.org/officeDocument/2006/relationships/slide" Target="slides/slide105.xml"/><Relationship Id="rId119" Type="http://schemas.openxmlformats.org/officeDocument/2006/relationships/slide" Target="slides/slide106.xml"/><Relationship Id="rId30" Type="http://schemas.openxmlformats.org/officeDocument/2006/relationships/slide" Target="slides/slide17.xml"/><Relationship Id="rId31" Type="http://schemas.openxmlformats.org/officeDocument/2006/relationships/slide" Target="slides/slide18.xml"/><Relationship Id="rId32" Type="http://schemas.openxmlformats.org/officeDocument/2006/relationships/slide" Target="slides/slide19.xml"/><Relationship Id="rId33" Type="http://schemas.openxmlformats.org/officeDocument/2006/relationships/slide" Target="slides/slide20.xml"/><Relationship Id="rId34" Type="http://schemas.openxmlformats.org/officeDocument/2006/relationships/slide" Target="slides/slide21.xml"/><Relationship Id="rId35" Type="http://schemas.openxmlformats.org/officeDocument/2006/relationships/slide" Target="slides/slide22.xml"/><Relationship Id="rId36" Type="http://schemas.openxmlformats.org/officeDocument/2006/relationships/slide" Target="slides/slide23.xml"/><Relationship Id="rId37" Type="http://schemas.openxmlformats.org/officeDocument/2006/relationships/slide" Target="slides/slide24.xml"/><Relationship Id="rId38" Type="http://schemas.openxmlformats.org/officeDocument/2006/relationships/slide" Target="slides/slide25.xml"/><Relationship Id="rId39" Type="http://schemas.openxmlformats.org/officeDocument/2006/relationships/slide" Target="slides/slide26.xml"/><Relationship Id="rId80" Type="http://schemas.openxmlformats.org/officeDocument/2006/relationships/slide" Target="slides/slide67.xml"/><Relationship Id="rId81" Type="http://schemas.openxmlformats.org/officeDocument/2006/relationships/slide" Target="slides/slide68.xml"/><Relationship Id="rId82" Type="http://schemas.openxmlformats.org/officeDocument/2006/relationships/slide" Target="slides/slide69.xml"/><Relationship Id="rId83" Type="http://schemas.openxmlformats.org/officeDocument/2006/relationships/slide" Target="slides/slide70.xml"/><Relationship Id="rId84" Type="http://schemas.openxmlformats.org/officeDocument/2006/relationships/slide" Target="slides/slide71.xml"/><Relationship Id="rId85" Type="http://schemas.openxmlformats.org/officeDocument/2006/relationships/slide" Target="slides/slide72.xml"/><Relationship Id="rId86" Type="http://schemas.openxmlformats.org/officeDocument/2006/relationships/slide" Target="slides/slide73.xml"/><Relationship Id="rId87" Type="http://schemas.openxmlformats.org/officeDocument/2006/relationships/slide" Target="slides/slide74.xml"/><Relationship Id="rId88" Type="http://schemas.openxmlformats.org/officeDocument/2006/relationships/slide" Target="slides/slide75.xml"/><Relationship Id="rId89" Type="http://schemas.openxmlformats.org/officeDocument/2006/relationships/slide" Target="slides/slide76.xml"/><Relationship Id="rId140" Type="http://schemas.openxmlformats.org/officeDocument/2006/relationships/slide" Target="slides/slide127.xml"/><Relationship Id="rId141" Type="http://schemas.openxmlformats.org/officeDocument/2006/relationships/slide" Target="slides/slide128.xml"/><Relationship Id="rId142" Type="http://schemas.openxmlformats.org/officeDocument/2006/relationships/slide" Target="slides/slide129.xml"/><Relationship Id="rId143" Type="http://schemas.openxmlformats.org/officeDocument/2006/relationships/slide" Target="slides/slide130.xml"/><Relationship Id="rId144" Type="http://schemas.openxmlformats.org/officeDocument/2006/relationships/slide" Target="slides/slide131.xml"/><Relationship Id="rId145" Type="http://schemas.openxmlformats.org/officeDocument/2006/relationships/slide" Target="slides/slide132.xml"/><Relationship Id="rId146" Type="http://schemas.openxmlformats.org/officeDocument/2006/relationships/slide" Target="slides/slide133.xml"/><Relationship Id="rId147" Type="http://schemas.openxmlformats.org/officeDocument/2006/relationships/slide" Target="slides/slide134.xml"/><Relationship Id="rId148" Type="http://schemas.openxmlformats.org/officeDocument/2006/relationships/slide" Target="slides/slide135.xml"/><Relationship Id="rId149" Type="http://schemas.openxmlformats.org/officeDocument/2006/relationships/slide" Target="slides/slide13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6.emf"/><Relationship Id="rId2" Type="http://schemas.openxmlformats.org/officeDocument/2006/relationships/image" Target="../media/image27.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1.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6DCBA4E-1A25-B045-831B-0B14178E324C}" type="datetimeFigureOut">
              <a:rPr lang="en-US" smtClean="0"/>
              <a:t>8/22/14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275B699-7B94-214B-A614-38D0D244C39C}" type="slidenum">
              <a:rPr lang="en-US" smtClean="0"/>
              <a:t>‹#›</a:t>
            </a:fld>
            <a:endParaRPr lang="en-US"/>
          </a:p>
        </p:txBody>
      </p:sp>
    </p:spTree>
    <p:extLst>
      <p:ext uri="{BB962C8B-B14F-4D97-AF65-F5344CB8AC3E}">
        <p14:creationId xmlns:p14="http://schemas.microsoft.com/office/powerpoint/2010/main" val="204742377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5.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8.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9.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6.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fld id="{E0FA9781-988C-F346-9581-BD2B44D110B7}" type="slidenum">
              <a:rPr lang="en-US" sz="1200"/>
              <a:pPr/>
              <a:t>2</a:t>
            </a:fld>
            <a:endParaRPr lang="en-US" sz="1200"/>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Times"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2EDA8688-E8A6-AB47-A7FE-1E33DA38B4DA}" type="slidenum">
              <a:rPr lang="en-US">
                <a:solidFill>
                  <a:prstClr val="black"/>
                </a:solidFill>
                <a:latin typeface="Calibri"/>
              </a:rPr>
              <a:pPr>
                <a:defRPr/>
              </a:pPr>
              <a:t>36</a:t>
            </a:fld>
            <a:endParaRPr lang="en-US">
              <a:solidFill>
                <a:prstClr val="black"/>
              </a:solidFill>
              <a:latin typeface="Calibri"/>
            </a:endParaRPr>
          </a:p>
        </p:txBody>
      </p:sp>
      <p:sp>
        <p:nvSpPr>
          <p:cNvPr id="29286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92867" name="Rectangle 3"/>
          <p:cNvSpPr>
            <a:spLocks noGrp="1" noChangeArrowheads="1"/>
          </p:cNvSpPr>
          <p:nvPr>
            <p:ph type="body" idx="1"/>
          </p:nvPr>
        </p:nvSpPr>
        <p:spPr/>
        <p:txBody>
          <a:bodyPr/>
          <a:lstStyle/>
          <a:p>
            <a:pPr eaLnBrk="1" hangingPunct="1">
              <a:defRPr/>
            </a:pPr>
            <a:r>
              <a:rPr lang="en-US" smtClean="0">
                <a:cs typeface="+mn-cs"/>
              </a:rPr>
              <a:t>The mass number is 51. Mass Number = # protons + # neutrons.  Mass Number = 23 + 28 = 51.  The element is vanadium. The number of protons determines the identity of the element.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2EDA8688-E8A6-AB47-A7FE-1E33DA38B4DA}" type="slidenum">
              <a:rPr lang="en-US">
                <a:solidFill>
                  <a:prstClr val="black"/>
                </a:solidFill>
                <a:latin typeface="Calibri"/>
              </a:rPr>
              <a:pPr>
                <a:defRPr/>
              </a:pPr>
              <a:t>37</a:t>
            </a:fld>
            <a:endParaRPr lang="en-US">
              <a:solidFill>
                <a:prstClr val="black"/>
              </a:solidFill>
              <a:latin typeface="Calibri"/>
            </a:endParaRPr>
          </a:p>
        </p:txBody>
      </p:sp>
      <p:sp>
        <p:nvSpPr>
          <p:cNvPr id="29286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92867" name="Rectangle 3"/>
          <p:cNvSpPr>
            <a:spLocks noGrp="1" noChangeArrowheads="1"/>
          </p:cNvSpPr>
          <p:nvPr>
            <p:ph type="body" idx="1"/>
          </p:nvPr>
        </p:nvSpPr>
        <p:spPr/>
        <p:txBody>
          <a:bodyPr/>
          <a:lstStyle/>
          <a:p>
            <a:pPr eaLnBrk="1" hangingPunct="1">
              <a:defRPr/>
            </a:pPr>
            <a:r>
              <a:rPr lang="en-US" smtClean="0">
                <a:cs typeface="+mn-cs"/>
              </a:rPr>
              <a:t>The mass number is 51. Mass Number = # protons + # neutrons.  Mass Number = 23 + 28 = 51.  The element is vanadium. The number of protons determines the identity of the element. </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6AAD895E-59CE-6D4D-9DE3-5FEC2864645D}" type="slidenum">
              <a:rPr lang="en-US">
                <a:solidFill>
                  <a:prstClr val="black"/>
                </a:solidFill>
              </a:rPr>
              <a:pPr eaLnBrk="1" hangingPunct="1"/>
              <a:t>41</a:t>
            </a:fld>
            <a:endParaRPr lang="en-US">
              <a:solidFill>
                <a:prstClr val="black"/>
              </a:solidFill>
            </a:endParaRPr>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5B22F90-2B15-4723-97D9-7F57CF34F7A1}" type="slidenum">
              <a:rPr lang="en-US" smtClean="0"/>
              <a:pPr/>
              <a:t>60</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778BB9B-0713-4A81-91AF-84C292611783}" type="slidenum">
              <a:rPr lang="en-US" smtClean="0"/>
              <a:pPr/>
              <a:t>78</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778BB9B-0713-4A81-91AF-84C292611783}" type="slidenum">
              <a:rPr lang="en-US" smtClean="0"/>
              <a:pPr/>
              <a:t>83</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F37105F-1670-4CE7-90E0-4B84B901C0BB}" type="slidenum">
              <a:rPr lang="en-US" smtClean="0"/>
              <a:pPr/>
              <a:t>85</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5B22F90-2B15-4723-97D9-7F57CF34F7A1}" type="slidenum">
              <a:rPr lang="en-US" smtClean="0"/>
              <a:pPr/>
              <a:t>86</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8317D827-F8E4-E64F-80F2-17A9F0A207E1}" type="slidenum">
              <a:rPr lang="en-US">
                <a:solidFill>
                  <a:prstClr val="black"/>
                </a:solidFill>
              </a:rPr>
              <a:pPr eaLnBrk="1" hangingPunct="1"/>
              <a:t>90</a:t>
            </a:fld>
            <a:endParaRPr lang="en-US">
              <a:solidFill>
                <a:prstClr val="black"/>
              </a:solidFill>
            </a:endParaRPr>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18A3EBC-3CCF-42DB-9030-AFC116586976}" type="slidenum">
              <a:rPr lang="en-US" smtClean="0"/>
              <a:pPr/>
              <a:t>96</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7DCE7C9B-FD3E-2B42-9C6A-7725F200AEE3}" type="slidenum">
              <a:rPr lang="en-US">
                <a:solidFill>
                  <a:prstClr val="black"/>
                </a:solidFill>
              </a:rPr>
              <a:pPr eaLnBrk="1" hangingPunct="1"/>
              <a:t>19</a:t>
            </a:fld>
            <a:endParaRPr lang="en-US">
              <a:solidFill>
                <a:prstClr val="black"/>
              </a:solidFill>
            </a:endParaRPr>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CF0285F8-124F-F941-80BF-06D069E966D5}" type="slidenum">
              <a:rPr lang="en-US">
                <a:solidFill>
                  <a:prstClr val="black"/>
                </a:solidFill>
              </a:rPr>
              <a:pPr eaLnBrk="1" hangingPunct="1"/>
              <a:t>104</a:t>
            </a:fld>
            <a:endParaRPr lang="en-US">
              <a:solidFill>
                <a:prstClr val="black"/>
              </a:solidFill>
            </a:endParaRPr>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797A21F5-91ED-9B40-A0FE-DEBB733AB728}" type="slidenum">
              <a:rPr lang="en-US">
                <a:solidFill>
                  <a:prstClr val="black"/>
                </a:solidFill>
              </a:rPr>
              <a:pPr eaLnBrk="1" hangingPunct="1"/>
              <a:t>105</a:t>
            </a:fld>
            <a:endParaRPr lang="en-US">
              <a:solidFill>
                <a:prstClr val="black"/>
              </a:solidFill>
            </a:endParaRPr>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CC3810B3-8805-334A-BA8D-9CD825F86EBD}" type="slidenum">
              <a:rPr lang="en-US">
                <a:solidFill>
                  <a:prstClr val="black"/>
                </a:solidFill>
              </a:rPr>
              <a:pPr eaLnBrk="1" hangingPunct="1"/>
              <a:t>113</a:t>
            </a:fld>
            <a:endParaRPr lang="en-US">
              <a:solidFill>
                <a:prstClr val="black"/>
              </a:solidFill>
            </a:endParaRPr>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871A4734-3065-504E-82BC-73214171CE10}" type="slidenum">
              <a:rPr lang="en-US">
                <a:solidFill>
                  <a:prstClr val="black"/>
                </a:solidFill>
              </a:rPr>
              <a:pPr eaLnBrk="1" hangingPunct="1"/>
              <a:t>114</a:t>
            </a:fld>
            <a:endParaRPr lang="en-US">
              <a:solidFill>
                <a:prstClr val="black"/>
              </a:solidFill>
            </a:endParaRPr>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B7099CE7-D482-1F4E-87E6-7FBC8F8C786B}" type="slidenum">
              <a:rPr lang="en-US">
                <a:solidFill>
                  <a:prstClr val="black"/>
                </a:solidFill>
              </a:rPr>
              <a:pPr eaLnBrk="1" hangingPunct="1"/>
              <a:t>115</a:t>
            </a:fld>
            <a:endParaRPr lang="en-US">
              <a:solidFill>
                <a:prstClr val="black"/>
              </a:solidFill>
            </a:endParaRPr>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E784802F-FEEC-9042-912D-CF3F2821C500}" type="slidenum">
              <a:rPr lang="en-US">
                <a:solidFill>
                  <a:prstClr val="black"/>
                </a:solidFill>
              </a:rPr>
              <a:pPr eaLnBrk="1" hangingPunct="1"/>
              <a:t>118</a:t>
            </a:fld>
            <a:endParaRPr lang="en-US">
              <a:solidFill>
                <a:prstClr val="black"/>
              </a:solidFill>
            </a:endParaRPr>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62836B53-7F3E-0C4B-BE11-AEAE9B25DEAB}" type="slidenum">
              <a:rPr lang="en-US">
                <a:solidFill>
                  <a:prstClr val="black"/>
                </a:solidFill>
              </a:rPr>
              <a:pPr eaLnBrk="1" hangingPunct="1"/>
              <a:t>119</a:t>
            </a:fld>
            <a:endParaRPr lang="en-US">
              <a:solidFill>
                <a:prstClr val="black"/>
              </a:solidFill>
            </a:endParaRPr>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4AFDD259-F3D6-8341-A6D4-43371D9A5919}" type="slidenum">
              <a:rPr lang="en-US">
                <a:solidFill>
                  <a:prstClr val="black"/>
                </a:solidFill>
              </a:rPr>
              <a:pPr eaLnBrk="1" hangingPunct="1"/>
              <a:t>126</a:t>
            </a:fld>
            <a:endParaRPr lang="en-US">
              <a:solidFill>
                <a:prstClr val="black"/>
              </a:solidFill>
            </a:endParaRPr>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08DFC864-41A1-5242-9EBB-C8E6E496ED5B}" type="slidenum">
              <a:rPr lang="en-US">
                <a:solidFill>
                  <a:prstClr val="black"/>
                </a:solidFill>
              </a:rPr>
              <a:pPr eaLnBrk="1" hangingPunct="1"/>
              <a:t>127</a:t>
            </a:fld>
            <a:endParaRPr lang="en-US">
              <a:solidFill>
                <a:prstClr val="black"/>
              </a:solidFill>
            </a:endParaRPr>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4BE2E7BD-F519-7D49-B974-2FC74F80ECEE}" type="slidenum">
              <a:rPr lang="en-US">
                <a:solidFill>
                  <a:prstClr val="black"/>
                </a:solidFill>
              </a:rPr>
              <a:pPr eaLnBrk="1" hangingPunct="1"/>
              <a:t>20</a:t>
            </a:fld>
            <a:endParaRPr lang="en-US">
              <a:solidFill>
                <a:prstClr val="black"/>
              </a:solidFill>
            </a:endParaRPr>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8EDBE77-04C2-7F4B-8672-EF430DB34B7D}" type="slidenum">
              <a:rPr lang="en-US">
                <a:solidFill>
                  <a:prstClr val="black"/>
                </a:solidFill>
              </a:rPr>
              <a:pPr/>
              <a:t>25</a:t>
            </a:fld>
            <a:endParaRPr lang="en-US">
              <a:solidFill>
                <a:prstClr val="black"/>
              </a:solidFill>
            </a:endParaRPr>
          </a:p>
        </p:txBody>
      </p:sp>
      <p:sp>
        <p:nvSpPr>
          <p:cNvPr id="2723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723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89A9C76-3067-8848-A34B-B6A4C2042BD7}" type="slidenum">
              <a:rPr lang="en-US"/>
              <a:pPr/>
              <a:t>26</a:t>
            </a:fld>
            <a:endParaRPr lang="en-US"/>
          </a:p>
        </p:txBody>
      </p:sp>
      <p:sp>
        <p:nvSpPr>
          <p:cNvPr id="27443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744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CD6B44C-632B-134B-9C95-D706BF934102}" type="slidenum">
              <a:rPr lang="en-US">
                <a:solidFill>
                  <a:prstClr val="black"/>
                </a:solidFill>
                <a:latin typeface="Calibri"/>
              </a:rPr>
              <a:pPr>
                <a:defRPr/>
              </a:pPr>
              <a:t>28</a:t>
            </a:fld>
            <a:endParaRPr lang="en-US">
              <a:solidFill>
                <a:prstClr val="black"/>
              </a:solidFill>
              <a:latin typeface="Calibri"/>
            </a:endParaRPr>
          </a:p>
        </p:txBody>
      </p:sp>
      <p:sp>
        <p:nvSpPr>
          <p:cNvPr id="2887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88771"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1E17076-2728-DD48-8626-D7F7369A2F2F}" type="slidenum">
              <a:rPr lang="en-US">
                <a:solidFill>
                  <a:prstClr val="black"/>
                </a:solidFill>
                <a:latin typeface="Calibri"/>
              </a:rPr>
              <a:pPr>
                <a:defRPr/>
              </a:pPr>
              <a:t>30</a:t>
            </a:fld>
            <a:endParaRPr lang="en-US">
              <a:solidFill>
                <a:prstClr val="black"/>
              </a:solidFill>
              <a:latin typeface="Calibri"/>
            </a:endParaRPr>
          </a:p>
        </p:txBody>
      </p:sp>
      <p:sp>
        <p:nvSpPr>
          <p:cNvPr id="29491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94915"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F1EDC88-2C98-CE4D-82D0-4210CC4F2F0C}" type="slidenum">
              <a:rPr lang="en-US">
                <a:solidFill>
                  <a:prstClr val="black"/>
                </a:solidFill>
                <a:latin typeface="Calibri"/>
              </a:rPr>
              <a:pPr>
                <a:defRPr/>
              </a:pPr>
              <a:t>32</a:t>
            </a:fld>
            <a:endParaRPr lang="en-US">
              <a:solidFill>
                <a:prstClr val="black"/>
              </a:solidFill>
              <a:latin typeface="Calibri"/>
            </a:endParaRPr>
          </a:p>
        </p:txBody>
      </p:sp>
      <p:sp>
        <p:nvSpPr>
          <p:cNvPr id="29696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96963"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C5DA5731-8D08-6545-B8EC-C40559288140}" type="slidenum">
              <a:rPr lang="en-US">
                <a:solidFill>
                  <a:prstClr val="black"/>
                </a:solidFill>
              </a:rPr>
              <a:pPr eaLnBrk="1" hangingPunct="1"/>
              <a:t>35</a:t>
            </a:fld>
            <a:endParaRPr lang="en-US">
              <a:solidFill>
                <a:prstClr val="black"/>
              </a:solidFill>
            </a:endParaRPr>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1.emf"/><Relationship Id="rId3" Type="http://schemas.openxmlformats.org/officeDocument/2006/relationships/image" Target="../media/image2.emf"/></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emf"/><Relationship Id="rId3" Type="http://schemas.openxmlformats.org/officeDocument/2006/relationships/image" Target="../media/image2.emf"/></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emf"/><Relationship Id="rId3" Type="http://schemas.openxmlformats.org/officeDocument/2006/relationships/image" Target="../media/image2.emf"/></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emf"/><Relationship Id="rId3" Type="http://schemas.openxmlformats.org/officeDocument/2006/relationships/image" Target="../media/image2.emf"/></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emf"/><Relationship Id="rId3" Type="http://schemas.openxmlformats.org/officeDocument/2006/relationships/image" Target="../media/image2.emf"/></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emf"/><Relationship Id="rId3" Type="http://schemas.openxmlformats.org/officeDocument/2006/relationships/image" Target="../media/image2.emf"/></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emf"/><Relationship Id="rId3" Type="http://schemas.openxmlformats.org/officeDocument/2006/relationships/image" Target="../media/image2.emf"/></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1.emf"/><Relationship Id="rId3" Type="http://schemas.openxmlformats.org/officeDocument/2006/relationships/image" Target="../media/image2.emf"/></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1.emf"/><Relationship Id="rId3" Type="http://schemas.openxmlformats.org/officeDocument/2006/relationships/image" Target="../media/image2.emf"/></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003199F-0E23-9442-8EFE-716338C5F286}" type="datetimeFigureOut">
              <a:rPr lang="en-US" smtClean="0"/>
              <a:t>8/22/14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A6C2C3-AE05-D949-BFA2-42730A742872}" type="slidenum">
              <a:rPr lang="en-US" smtClean="0"/>
              <a:t>‹#›</a:t>
            </a:fld>
            <a:endParaRPr lang="en-US"/>
          </a:p>
        </p:txBody>
      </p:sp>
    </p:spTree>
    <p:extLst>
      <p:ext uri="{BB962C8B-B14F-4D97-AF65-F5344CB8AC3E}">
        <p14:creationId xmlns:p14="http://schemas.microsoft.com/office/powerpoint/2010/main" val="21017801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003199F-0E23-9442-8EFE-716338C5F286}" type="datetimeFigureOut">
              <a:rPr lang="en-US" smtClean="0"/>
              <a:t>8/22/14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A6C2C3-AE05-D949-BFA2-42730A742872}" type="slidenum">
              <a:rPr lang="en-US" smtClean="0"/>
              <a:t>‹#›</a:t>
            </a:fld>
            <a:endParaRPr lang="en-US"/>
          </a:p>
        </p:txBody>
      </p:sp>
    </p:spTree>
    <p:extLst>
      <p:ext uri="{BB962C8B-B14F-4D97-AF65-F5344CB8AC3E}">
        <p14:creationId xmlns:p14="http://schemas.microsoft.com/office/powerpoint/2010/main" val="409816563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4"/>
          <p:cNvSpPr>
            <a:spLocks noChangeArrowheads="1"/>
          </p:cNvSpPr>
          <p:nvPr userDrawn="1"/>
        </p:nvSpPr>
        <p:spPr bwMode="auto">
          <a:xfrm>
            <a:off x="0" y="0"/>
            <a:ext cx="9144000" cy="533400"/>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3" name="Rectangle 5"/>
          <p:cNvSpPr>
            <a:spLocks noChangeArrowheads="1"/>
          </p:cNvSpPr>
          <p:nvPr userDrawn="1"/>
        </p:nvSpPr>
        <p:spPr bwMode="auto">
          <a:xfrm>
            <a:off x="0" y="6400800"/>
            <a:ext cx="9144000" cy="457200"/>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pic>
        <p:nvPicPr>
          <p:cNvPr id="4" name="Picture 6" descr="Pearson_Bound_White"/>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489825" y="6356350"/>
            <a:ext cx="1655763"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1" descr="Pearson_Strap_Bound_White"/>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6356350"/>
            <a:ext cx="1908175"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12"/>
          <p:cNvSpPr>
            <a:spLocks noChangeArrowheads="1"/>
          </p:cNvSpPr>
          <p:nvPr userDrawn="1"/>
        </p:nvSpPr>
        <p:spPr bwMode="auto">
          <a:xfrm>
            <a:off x="381000" y="0"/>
            <a:ext cx="3108325"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914400" fontAlgn="base">
              <a:spcBef>
                <a:spcPct val="50000"/>
              </a:spcBef>
              <a:spcAft>
                <a:spcPct val="0"/>
              </a:spcAft>
            </a:pPr>
            <a:r>
              <a:rPr lang="en-US" sz="2800" smtClean="0">
                <a:solidFill>
                  <a:srgbClr val="FFFFFF"/>
                </a:solidFill>
                <a:latin typeface="Arial" charset="0"/>
                <a:ea typeface="ＭＳ Ｐゴシック" charset="0"/>
                <a:cs typeface="Arial" charset="0"/>
              </a:rPr>
              <a:t>Chapter 1 Clickers</a:t>
            </a:r>
            <a:endParaRPr lang="en-US" sz="1000" smtClean="0">
              <a:solidFill>
                <a:srgbClr val="FFFFFF"/>
              </a:solidFill>
              <a:latin typeface="Verdana" charset="0"/>
              <a:ea typeface="ＭＳ Ｐゴシック" charset="0"/>
              <a:cs typeface="Arial" charset="0"/>
            </a:endParaRPr>
          </a:p>
          <a:p>
            <a:pPr defTabSz="914400" fontAlgn="base">
              <a:spcBef>
                <a:spcPct val="0"/>
              </a:spcBef>
              <a:spcAft>
                <a:spcPct val="0"/>
              </a:spcAft>
            </a:pPr>
            <a:endParaRPr lang="en-US" smtClean="0">
              <a:solidFill>
                <a:srgbClr val="000000"/>
              </a:solidFill>
              <a:latin typeface="Arial" charset="0"/>
              <a:ea typeface="ＭＳ Ｐゴシック" charset="0"/>
              <a:cs typeface="Arial" charset="0"/>
            </a:endParaRPr>
          </a:p>
        </p:txBody>
      </p:sp>
      <p:sp>
        <p:nvSpPr>
          <p:cNvPr id="7" name="Line 14"/>
          <p:cNvSpPr>
            <a:spLocks noChangeShapeType="1"/>
          </p:cNvSpPr>
          <p:nvPr userDrawn="1"/>
        </p:nvSpPr>
        <p:spPr bwMode="gray">
          <a:xfrm>
            <a:off x="1588" y="6399213"/>
            <a:ext cx="9139237" cy="0"/>
          </a:xfrm>
          <a:prstGeom prst="line">
            <a:avLst/>
          </a:prstGeom>
          <a:noFill/>
          <a:ln w="6350">
            <a:solidFill>
              <a:schemeClr val="bg2"/>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77789505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0197326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93453958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2971800"/>
            <a:ext cx="4038600" cy="3352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971800"/>
            <a:ext cx="4038600" cy="3352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7155480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4075370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28786859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877440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50508657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01913457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021671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003199F-0E23-9442-8EFE-716338C5F286}" type="datetimeFigureOut">
              <a:rPr lang="en-US" smtClean="0"/>
              <a:t>8/22/14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A6C2C3-AE05-D949-BFA2-42730A742872}" type="slidenum">
              <a:rPr lang="en-US" smtClean="0"/>
              <a:t>‹#›</a:t>
            </a:fld>
            <a:endParaRPr lang="en-US"/>
          </a:p>
        </p:txBody>
      </p:sp>
    </p:spTree>
    <p:extLst>
      <p:ext uri="{BB962C8B-B14F-4D97-AF65-F5344CB8AC3E}">
        <p14:creationId xmlns:p14="http://schemas.microsoft.com/office/powerpoint/2010/main" val="353627635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715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609600"/>
            <a:ext cx="6019800" cy="5715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6163606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8355178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2238904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7934217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2645195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007819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03211252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353509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79321053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5067374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4"/>
          <p:cNvSpPr>
            <a:spLocks noChangeArrowheads="1"/>
          </p:cNvSpPr>
          <p:nvPr userDrawn="1"/>
        </p:nvSpPr>
        <p:spPr bwMode="auto">
          <a:xfrm>
            <a:off x="0" y="0"/>
            <a:ext cx="9144000" cy="533400"/>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3" name="Rectangle 5"/>
          <p:cNvSpPr>
            <a:spLocks noChangeArrowheads="1"/>
          </p:cNvSpPr>
          <p:nvPr userDrawn="1"/>
        </p:nvSpPr>
        <p:spPr bwMode="auto">
          <a:xfrm>
            <a:off x="0" y="6400800"/>
            <a:ext cx="9144000" cy="457200"/>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pic>
        <p:nvPicPr>
          <p:cNvPr id="4" name="Picture 6" descr="Pearson_Bound_White"/>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489825" y="6356350"/>
            <a:ext cx="1655763"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1" descr="Pearson_Strap_Bound_White"/>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6356350"/>
            <a:ext cx="1908175"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12"/>
          <p:cNvSpPr>
            <a:spLocks noChangeArrowheads="1"/>
          </p:cNvSpPr>
          <p:nvPr userDrawn="1"/>
        </p:nvSpPr>
        <p:spPr bwMode="auto">
          <a:xfrm>
            <a:off x="381000" y="0"/>
            <a:ext cx="3108325"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914400" fontAlgn="base">
              <a:spcBef>
                <a:spcPct val="50000"/>
              </a:spcBef>
              <a:spcAft>
                <a:spcPct val="0"/>
              </a:spcAft>
            </a:pPr>
            <a:r>
              <a:rPr lang="en-US" sz="2800" smtClean="0">
                <a:solidFill>
                  <a:srgbClr val="FFFFFF"/>
                </a:solidFill>
                <a:latin typeface="Arial" charset="0"/>
                <a:ea typeface="ＭＳ Ｐゴシック" charset="0"/>
                <a:cs typeface="Arial" charset="0"/>
              </a:rPr>
              <a:t>Chapter 1 Clickers</a:t>
            </a:r>
            <a:endParaRPr lang="en-US" sz="1000" smtClean="0">
              <a:solidFill>
                <a:srgbClr val="FFFFFF"/>
              </a:solidFill>
              <a:latin typeface="Verdana" charset="0"/>
              <a:ea typeface="ＭＳ Ｐゴシック" charset="0"/>
              <a:cs typeface="Arial" charset="0"/>
            </a:endParaRPr>
          </a:p>
          <a:p>
            <a:pPr defTabSz="914400" fontAlgn="base">
              <a:spcBef>
                <a:spcPct val="0"/>
              </a:spcBef>
              <a:spcAft>
                <a:spcPct val="0"/>
              </a:spcAft>
            </a:pPr>
            <a:endParaRPr lang="en-US" smtClean="0">
              <a:solidFill>
                <a:srgbClr val="000000"/>
              </a:solidFill>
              <a:latin typeface="Arial" charset="0"/>
              <a:ea typeface="ＭＳ Ｐゴシック" charset="0"/>
              <a:cs typeface="Arial" charset="0"/>
            </a:endParaRPr>
          </a:p>
        </p:txBody>
      </p:sp>
      <p:sp>
        <p:nvSpPr>
          <p:cNvPr id="7" name="Line 14"/>
          <p:cNvSpPr>
            <a:spLocks noChangeShapeType="1"/>
          </p:cNvSpPr>
          <p:nvPr userDrawn="1"/>
        </p:nvSpPr>
        <p:spPr bwMode="gray">
          <a:xfrm>
            <a:off x="1588" y="6399213"/>
            <a:ext cx="9139237" cy="0"/>
          </a:xfrm>
          <a:prstGeom prst="line">
            <a:avLst/>
          </a:prstGeom>
          <a:noFill/>
          <a:ln w="6350">
            <a:solidFill>
              <a:schemeClr val="bg2"/>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88891084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521128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4276519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003199F-0E23-9442-8EFE-716338C5F286}" type="datetimeFigureOut">
              <a:rPr lang="en-US" smtClean="0">
                <a:solidFill>
                  <a:prstClr val="black">
                    <a:tint val="75000"/>
                  </a:prstClr>
                </a:solidFill>
                <a:latin typeface="Calibri"/>
              </a:rPr>
              <a:pPr/>
              <a:t>8/22/14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EA6C2C3-AE05-D949-BFA2-42730A74287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3542849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003199F-0E23-9442-8EFE-716338C5F286}" type="datetimeFigureOut">
              <a:rPr lang="en-US" smtClean="0">
                <a:solidFill>
                  <a:prstClr val="black">
                    <a:tint val="75000"/>
                  </a:prstClr>
                </a:solidFill>
                <a:latin typeface="Calibri"/>
              </a:rPr>
              <a:pPr/>
              <a:t>8/22/14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EA6C2C3-AE05-D949-BFA2-42730A74287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2764628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003199F-0E23-9442-8EFE-716338C5F286}" type="datetimeFigureOut">
              <a:rPr lang="en-US" smtClean="0">
                <a:solidFill>
                  <a:prstClr val="black">
                    <a:tint val="75000"/>
                  </a:prstClr>
                </a:solidFill>
                <a:latin typeface="Calibri"/>
              </a:rPr>
              <a:pPr/>
              <a:t>8/22/14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EA6C2C3-AE05-D949-BFA2-42730A74287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880430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003199F-0E23-9442-8EFE-716338C5F286}" type="datetimeFigureOut">
              <a:rPr lang="en-US" smtClean="0">
                <a:solidFill>
                  <a:prstClr val="black">
                    <a:tint val="75000"/>
                  </a:prstClr>
                </a:solidFill>
                <a:latin typeface="Calibri"/>
              </a:rPr>
              <a:pPr/>
              <a:t>8/22/14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EA6C2C3-AE05-D949-BFA2-42730A74287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24392041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003199F-0E23-9442-8EFE-716338C5F286}" type="datetimeFigureOut">
              <a:rPr lang="en-US" smtClean="0">
                <a:solidFill>
                  <a:prstClr val="black">
                    <a:tint val="75000"/>
                  </a:prstClr>
                </a:solidFill>
                <a:latin typeface="Calibri"/>
              </a:rPr>
              <a:pPr/>
              <a:t>8/22/14</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CEA6C2C3-AE05-D949-BFA2-42730A74287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18220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003199F-0E23-9442-8EFE-716338C5F286}" type="datetimeFigureOut">
              <a:rPr lang="en-US" smtClean="0">
                <a:solidFill>
                  <a:prstClr val="black">
                    <a:tint val="75000"/>
                  </a:prstClr>
                </a:solidFill>
                <a:latin typeface="Calibri"/>
              </a:rPr>
              <a:pPr/>
              <a:t>8/22/14</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CEA6C2C3-AE05-D949-BFA2-42730A74287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536312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003199F-0E23-9442-8EFE-716338C5F286}" type="datetimeFigureOut">
              <a:rPr lang="en-US" smtClean="0">
                <a:solidFill>
                  <a:prstClr val="black">
                    <a:tint val="75000"/>
                  </a:prstClr>
                </a:solidFill>
                <a:latin typeface="Calibri"/>
              </a:rPr>
              <a:pPr/>
              <a:t>8/22/14</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CEA6C2C3-AE05-D949-BFA2-42730A74287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9735268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003199F-0E23-9442-8EFE-716338C5F286}" type="datetimeFigureOut">
              <a:rPr lang="en-US" smtClean="0">
                <a:solidFill>
                  <a:prstClr val="black">
                    <a:tint val="75000"/>
                  </a:prstClr>
                </a:solidFill>
                <a:latin typeface="Calibri"/>
              </a:rPr>
              <a:pPr/>
              <a:t>8/22/14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EA6C2C3-AE05-D949-BFA2-42730A74287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7669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8736973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003199F-0E23-9442-8EFE-716338C5F286}" type="datetimeFigureOut">
              <a:rPr lang="en-US" smtClean="0">
                <a:solidFill>
                  <a:prstClr val="black">
                    <a:tint val="75000"/>
                  </a:prstClr>
                </a:solidFill>
                <a:latin typeface="Calibri"/>
              </a:rPr>
              <a:pPr/>
              <a:t>8/22/14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EA6C2C3-AE05-D949-BFA2-42730A74287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4505300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003199F-0E23-9442-8EFE-716338C5F286}" type="datetimeFigureOut">
              <a:rPr lang="en-US" smtClean="0">
                <a:solidFill>
                  <a:prstClr val="black">
                    <a:tint val="75000"/>
                  </a:prstClr>
                </a:solidFill>
                <a:latin typeface="Calibri"/>
              </a:rPr>
              <a:pPr/>
              <a:t>8/22/14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EA6C2C3-AE05-D949-BFA2-42730A74287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3067455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003199F-0E23-9442-8EFE-716338C5F286}" type="datetimeFigureOut">
              <a:rPr lang="en-US" smtClean="0">
                <a:solidFill>
                  <a:prstClr val="black">
                    <a:tint val="75000"/>
                  </a:prstClr>
                </a:solidFill>
                <a:latin typeface="Calibri"/>
              </a:rPr>
              <a:pPr/>
              <a:t>8/22/14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EA6C2C3-AE05-D949-BFA2-42730A74287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6950919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E7D4AAD-246C-A64F-BADD-8777CB30990E}" type="datetimeFigureOut">
              <a:rPr lang="en-US" smtClean="0">
                <a:solidFill>
                  <a:prstClr val="black">
                    <a:tint val="75000"/>
                  </a:prstClr>
                </a:solidFill>
                <a:latin typeface="Calibri"/>
              </a:rPr>
              <a:pPr/>
              <a:t>8/22/14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244318FC-7D69-7747-841A-12BFBCB7A2F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3626336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E7D4AAD-246C-A64F-BADD-8777CB30990E}" type="datetimeFigureOut">
              <a:rPr lang="en-US" smtClean="0">
                <a:solidFill>
                  <a:prstClr val="black">
                    <a:tint val="75000"/>
                  </a:prstClr>
                </a:solidFill>
                <a:latin typeface="Calibri"/>
              </a:rPr>
              <a:pPr/>
              <a:t>8/22/14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244318FC-7D69-7747-841A-12BFBCB7A2F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6606969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E7D4AAD-246C-A64F-BADD-8777CB30990E}" type="datetimeFigureOut">
              <a:rPr lang="en-US" smtClean="0">
                <a:solidFill>
                  <a:prstClr val="black">
                    <a:tint val="75000"/>
                  </a:prstClr>
                </a:solidFill>
                <a:latin typeface="Calibri"/>
              </a:rPr>
              <a:pPr/>
              <a:t>8/22/14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244318FC-7D69-7747-841A-12BFBCB7A2F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5455263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E7D4AAD-246C-A64F-BADD-8777CB30990E}" type="datetimeFigureOut">
              <a:rPr lang="en-US" smtClean="0">
                <a:solidFill>
                  <a:prstClr val="black">
                    <a:tint val="75000"/>
                  </a:prstClr>
                </a:solidFill>
                <a:latin typeface="Calibri"/>
              </a:rPr>
              <a:pPr/>
              <a:t>8/22/14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244318FC-7D69-7747-841A-12BFBCB7A2F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5972407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E7D4AAD-246C-A64F-BADD-8777CB30990E}" type="datetimeFigureOut">
              <a:rPr lang="en-US" smtClean="0">
                <a:solidFill>
                  <a:prstClr val="black">
                    <a:tint val="75000"/>
                  </a:prstClr>
                </a:solidFill>
                <a:latin typeface="Calibri"/>
              </a:rPr>
              <a:pPr/>
              <a:t>8/22/14</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244318FC-7D69-7747-841A-12BFBCB7A2F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76560996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E7D4AAD-246C-A64F-BADD-8777CB30990E}" type="datetimeFigureOut">
              <a:rPr lang="en-US" smtClean="0">
                <a:solidFill>
                  <a:prstClr val="black">
                    <a:tint val="75000"/>
                  </a:prstClr>
                </a:solidFill>
                <a:latin typeface="Calibri"/>
              </a:rPr>
              <a:pPr/>
              <a:t>8/22/14</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244318FC-7D69-7747-841A-12BFBCB7A2F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9563811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E7D4AAD-246C-A64F-BADD-8777CB30990E}" type="datetimeFigureOut">
              <a:rPr lang="en-US" smtClean="0">
                <a:solidFill>
                  <a:prstClr val="black">
                    <a:tint val="75000"/>
                  </a:prstClr>
                </a:solidFill>
                <a:latin typeface="Calibri"/>
              </a:rPr>
              <a:pPr/>
              <a:t>8/22/14</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244318FC-7D69-7747-841A-12BFBCB7A2F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3768946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98694402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E7D4AAD-246C-A64F-BADD-8777CB30990E}" type="datetimeFigureOut">
              <a:rPr lang="en-US" smtClean="0">
                <a:solidFill>
                  <a:prstClr val="black">
                    <a:tint val="75000"/>
                  </a:prstClr>
                </a:solidFill>
                <a:latin typeface="Calibri"/>
              </a:rPr>
              <a:pPr/>
              <a:t>8/22/14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244318FC-7D69-7747-841A-12BFBCB7A2F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0401773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E7D4AAD-246C-A64F-BADD-8777CB30990E}" type="datetimeFigureOut">
              <a:rPr lang="en-US" smtClean="0">
                <a:solidFill>
                  <a:prstClr val="black">
                    <a:tint val="75000"/>
                  </a:prstClr>
                </a:solidFill>
                <a:latin typeface="Calibri"/>
              </a:rPr>
              <a:pPr/>
              <a:t>8/22/14</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244318FC-7D69-7747-841A-12BFBCB7A2F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0010571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E7D4AAD-246C-A64F-BADD-8777CB30990E}" type="datetimeFigureOut">
              <a:rPr lang="en-US" smtClean="0">
                <a:solidFill>
                  <a:prstClr val="black">
                    <a:tint val="75000"/>
                  </a:prstClr>
                </a:solidFill>
                <a:latin typeface="Calibri"/>
              </a:rPr>
              <a:pPr/>
              <a:t>8/22/14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244318FC-7D69-7747-841A-12BFBCB7A2F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2816354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E7D4AAD-246C-A64F-BADD-8777CB30990E}" type="datetimeFigureOut">
              <a:rPr lang="en-US" smtClean="0">
                <a:solidFill>
                  <a:prstClr val="black">
                    <a:tint val="75000"/>
                  </a:prstClr>
                </a:solidFill>
                <a:latin typeface="Calibri"/>
              </a:rPr>
              <a:pPr/>
              <a:t>8/22/14</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244318FC-7D69-7747-841A-12BFBCB7A2F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273822226"/>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0"/>
            <a:ext cx="8229600" cy="5334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752600"/>
            <a:ext cx="4038600" cy="20272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752600"/>
            <a:ext cx="4038600" cy="20272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a:xfrm>
            <a:off x="87313" y="6618288"/>
            <a:ext cx="5867400" cy="228600"/>
          </a:xfrm>
        </p:spPr>
        <p:txBody>
          <a:bodyPr/>
          <a:lstStyle>
            <a:lvl1pPr>
              <a:defRPr/>
            </a:lvl1pPr>
          </a:lstStyle>
          <a:p>
            <a:r>
              <a:rPr lang="en-US">
                <a:solidFill>
                  <a:prstClr val="black">
                    <a:tint val="75000"/>
                  </a:prstClr>
                </a:solidFill>
                <a:latin typeface="Calibri"/>
              </a:rPr>
              <a:t>Copyright © Cengage Learning. All rights reserved</a:t>
            </a:r>
          </a:p>
        </p:txBody>
      </p:sp>
      <p:sp>
        <p:nvSpPr>
          <p:cNvPr id="6" name="Slide Number Placeholder 5"/>
          <p:cNvSpPr>
            <a:spLocks noGrp="1"/>
          </p:cNvSpPr>
          <p:nvPr>
            <p:ph type="sldNum" sz="quarter" idx="11"/>
          </p:nvPr>
        </p:nvSpPr>
        <p:spPr>
          <a:xfrm>
            <a:off x="6629400" y="6629400"/>
            <a:ext cx="2438400" cy="228600"/>
          </a:xfrm>
        </p:spPr>
        <p:txBody>
          <a:bodyPr/>
          <a:lstStyle>
            <a:lvl1pPr>
              <a:defRPr/>
            </a:lvl1pPr>
          </a:lstStyle>
          <a:p>
            <a:fld id="{7061AD2D-04D6-A549-A30C-CFF3AA38D831}" type="slidenum">
              <a:rPr lang="en-US">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3546969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2971800"/>
            <a:ext cx="4038600" cy="3352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971800"/>
            <a:ext cx="4038600" cy="3352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439431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115083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0856789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59271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183339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003199F-0E23-9442-8EFE-716338C5F286}" type="datetimeFigureOut">
              <a:rPr lang="en-US" smtClean="0"/>
              <a:t>8/22/14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A6C2C3-AE05-D949-BFA2-42730A742872}" type="slidenum">
              <a:rPr lang="en-US" smtClean="0"/>
              <a:t>‹#›</a:t>
            </a:fld>
            <a:endParaRPr lang="en-US"/>
          </a:p>
        </p:txBody>
      </p:sp>
    </p:spTree>
    <p:extLst>
      <p:ext uri="{BB962C8B-B14F-4D97-AF65-F5344CB8AC3E}">
        <p14:creationId xmlns:p14="http://schemas.microsoft.com/office/powerpoint/2010/main" val="13410148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5652507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442922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715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609600"/>
            <a:ext cx="6019800" cy="5715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830774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4"/>
          <p:cNvSpPr>
            <a:spLocks noChangeArrowheads="1"/>
          </p:cNvSpPr>
          <p:nvPr userDrawn="1"/>
        </p:nvSpPr>
        <p:spPr bwMode="auto">
          <a:xfrm>
            <a:off x="0" y="0"/>
            <a:ext cx="9144000" cy="533400"/>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3" name="Rectangle 5"/>
          <p:cNvSpPr>
            <a:spLocks noChangeArrowheads="1"/>
          </p:cNvSpPr>
          <p:nvPr userDrawn="1"/>
        </p:nvSpPr>
        <p:spPr bwMode="auto">
          <a:xfrm>
            <a:off x="0" y="6400800"/>
            <a:ext cx="9144000" cy="457200"/>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pic>
        <p:nvPicPr>
          <p:cNvPr id="4" name="Picture 6" descr="Pearson_Bound_White"/>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489825" y="6356350"/>
            <a:ext cx="1655763"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1" descr="Pearson_Strap_Bound_White"/>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6356350"/>
            <a:ext cx="1908175"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12"/>
          <p:cNvSpPr>
            <a:spLocks noChangeArrowheads="1"/>
          </p:cNvSpPr>
          <p:nvPr userDrawn="1"/>
        </p:nvSpPr>
        <p:spPr bwMode="auto">
          <a:xfrm>
            <a:off x="381000" y="0"/>
            <a:ext cx="3108325"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914400" fontAlgn="base">
              <a:spcBef>
                <a:spcPct val="50000"/>
              </a:spcBef>
              <a:spcAft>
                <a:spcPct val="0"/>
              </a:spcAft>
            </a:pPr>
            <a:r>
              <a:rPr lang="en-US" sz="2800" smtClean="0">
                <a:solidFill>
                  <a:srgbClr val="FFFFFF"/>
                </a:solidFill>
                <a:latin typeface="Arial" charset="0"/>
                <a:ea typeface="ＭＳ Ｐゴシック" charset="0"/>
                <a:cs typeface="Arial" charset="0"/>
              </a:rPr>
              <a:t>Chapter 1 Clickers</a:t>
            </a:r>
            <a:endParaRPr lang="en-US" sz="1000" smtClean="0">
              <a:solidFill>
                <a:srgbClr val="FFFFFF"/>
              </a:solidFill>
              <a:latin typeface="Verdana" charset="0"/>
              <a:ea typeface="ＭＳ Ｐゴシック" charset="0"/>
              <a:cs typeface="Arial" charset="0"/>
            </a:endParaRPr>
          </a:p>
          <a:p>
            <a:pPr defTabSz="914400" fontAlgn="base">
              <a:spcBef>
                <a:spcPct val="0"/>
              </a:spcBef>
              <a:spcAft>
                <a:spcPct val="0"/>
              </a:spcAft>
            </a:pPr>
            <a:endParaRPr lang="en-US" smtClean="0">
              <a:solidFill>
                <a:srgbClr val="000000"/>
              </a:solidFill>
              <a:latin typeface="Arial" charset="0"/>
              <a:ea typeface="ＭＳ Ｐゴシック" charset="0"/>
              <a:cs typeface="Arial" charset="0"/>
            </a:endParaRPr>
          </a:p>
        </p:txBody>
      </p:sp>
      <p:sp>
        <p:nvSpPr>
          <p:cNvPr id="7" name="Line 14"/>
          <p:cNvSpPr>
            <a:spLocks noChangeShapeType="1"/>
          </p:cNvSpPr>
          <p:nvPr userDrawn="1"/>
        </p:nvSpPr>
        <p:spPr bwMode="gray">
          <a:xfrm>
            <a:off x="1588" y="6399213"/>
            <a:ext cx="9139237" cy="0"/>
          </a:xfrm>
          <a:prstGeom prst="line">
            <a:avLst/>
          </a:prstGeom>
          <a:noFill/>
          <a:ln w="6350">
            <a:solidFill>
              <a:schemeClr val="bg2"/>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8494130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438849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979142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2971800"/>
            <a:ext cx="4038600" cy="3352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971800"/>
            <a:ext cx="4038600" cy="3352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988760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8843312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237902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88171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003199F-0E23-9442-8EFE-716338C5F286}" type="datetimeFigureOut">
              <a:rPr lang="en-US" smtClean="0"/>
              <a:t>8/22/14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A6C2C3-AE05-D949-BFA2-42730A742872}" type="slidenum">
              <a:rPr lang="en-US" smtClean="0"/>
              <a:t>‹#›</a:t>
            </a:fld>
            <a:endParaRPr lang="en-US"/>
          </a:p>
        </p:txBody>
      </p:sp>
    </p:spTree>
    <p:extLst>
      <p:ext uri="{BB962C8B-B14F-4D97-AF65-F5344CB8AC3E}">
        <p14:creationId xmlns:p14="http://schemas.microsoft.com/office/powerpoint/2010/main" val="390971838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72879490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2734906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8747165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715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609600"/>
            <a:ext cx="6019800" cy="5715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6083693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4"/>
          <p:cNvSpPr>
            <a:spLocks noChangeArrowheads="1"/>
          </p:cNvSpPr>
          <p:nvPr userDrawn="1"/>
        </p:nvSpPr>
        <p:spPr bwMode="auto">
          <a:xfrm>
            <a:off x="0" y="0"/>
            <a:ext cx="9144000" cy="533400"/>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3" name="Rectangle 5"/>
          <p:cNvSpPr>
            <a:spLocks noChangeArrowheads="1"/>
          </p:cNvSpPr>
          <p:nvPr userDrawn="1"/>
        </p:nvSpPr>
        <p:spPr bwMode="auto">
          <a:xfrm>
            <a:off x="0" y="6400800"/>
            <a:ext cx="9144000" cy="457200"/>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pic>
        <p:nvPicPr>
          <p:cNvPr id="4" name="Picture 6" descr="Pearson_Bound_White"/>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489825" y="6356350"/>
            <a:ext cx="1655763"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1" descr="Pearson_Strap_Bound_White"/>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6356350"/>
            <a:ext cx="1908175"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12"/>
          <p:cNvSpPr>
            <a:spLocks noChangeArrowheads="1"/>
          </p:cNvSpPr>
          <p:nvPr userDrawn="1"/>
        </p:nvSpPr>
        <p:spPr bwMode="auto">
          <a:xfrm>
            <a:off x="381000" y="0"/>
            <a:ext cx="3108325"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914400" fontAlgn="base">
              <a:spcBef>
                <a:spcPct val="50000"/>
              </a:spcBef>
              <a:spcAft>
                <a:spcPct val="0"/>
              </a:spcAft>
            </a:pPr>
            <a:r>
              <a:rPr lang="en-US" sz="2800" smtClean="0">
                <a:solidFill>
                  <a:srgbClr val="FFFFFF"/>
                </a:solidFill>
                <a:latin typeface="Arial" charset="0"/>
                <a:ea typeface="ＭＳ Ｐゴシック" charset="0"/>
                <a:cs typeface="Arial" charset="0"/>
              </a:rPr>
              <a:t>Chapter 1 Clickers</a:t>
            </a:r>
            <a:endParaRPr lang="en-US" sz="1000" smtClean="0">
              <a:solidFill>
                <a:srgbClr val="FFFFFF"/>
              </a:solidFill>
              <a:latin typeface="Verdana" charset="0"/>
              <a:ea typeface="ＭＳ Ｐゴシック" charset="0"/>
              <a:cs typeface="Arial" charset="0"/>
            </a:endParaRPr>
          </a:p>
          <a:p>
            <a:pPr defTabSz="914400" fontAlgn="base">
              <a:spcBef>
                <a:spcPct val="0"/>
              </a:spcBef>
              <a:spcAft>
                <a:spcPct val="0"/>
              </a:spcAft>
            </a:pPr>
            <a:endParaRPr lang="en-US" smtClean="0">
              <a:solidFill>
                <a:srgbClr val="000000"/>
              </a:solidFill>
              <a:latin typeface="Arial" charset="0"/>
              <a:ea typeface="ＭＳ Ｐゴシック" charset="0"/>
              <a:cs typeface="Arial" charset="0"/>
            </a:endParaRPr>
          </a:p>
        </p:txBody>
      </p:sp>
      <p:sp>
        <p:nvSpPr>
          <p:cNvPr id="7" name="Line 14"/>
          <p:cNvSpPr>
            <a:spLocks noChangeShapeType="1"/>
          </p:cNvSpPr>
          <p:nvPr userDrawn="1"/>
        </p:nvSpPr>
        <p:spPr bwMode="gray">
          <a:xfrm>
            <a:off x="1588" y="6399213"/>
            <a:ext cx="9139237" cy="0"/>
          </a:xfrm>
          <a:prstGeom prst="line">
            <a:avLst/>
          </a:prstGeom>
          <a:noFill/>
          <a:ln w="6350">
            <a:solidFill>
              <a:schemeClr val="bg2"/>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429478205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3462558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85723121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2971800"/>
            <a:ext cx="4038600" cy="3352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971800"/>
            <a:ext cx="4038600" cy="3352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847281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7878943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1995850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003199F-0E23-9442-8EFE-716338C5F286}" type="datetimeFigureOut">
              <a:rPr lang="en-US" smtClean="0"/>
              <a:t>8/22/14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A6C2C3-AE05-D949-BFA2-42730A742872}" type="slidenum">
              <a:rPr lang="en-US" smtClean="0"/>
              <a:t>‹#›</a:t>
            </a:fld>
            <a:endParaRPr lang="en-US"/>
          </a:p>
        </p:txBody>
      </p:sp>
    </p:spTree>
    <p:extLst>
      <p:ext uri="{BB962C8B-B14F-4D97-AF65-F5344CB8AC3E}">
        <p14:creationId xmlns:p14="http://schemas.microsoft.com/office/powerpoint/2010/main" val="9257029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651617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10208871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04126852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8032077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715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609600"/>
            <a:ext cx="6019800" cy="5715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1631242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4"/>
          <p:cNvSpPr>
            <a:spLocks noChangeArrowheads="1"/>
          </p:cNvSpPr>
          <p:nvPr userDrawn="1"/>
        </p:nvSpPr>
        <p:spPr bwMode="auto">
          <a:xfrm>
            <a:off x="0" y="0"/>
            <a:ext cx="9144000" cy="533400"/>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3" name="Rectangle 5"/>
          <p:cNvSpPr>
            <a:spLocks noChangeArrowheads="1"/>
          </p:cNvSpPr>
          <p:nvPr userDrawn="1"/>
        </p:nvSpPr>
        <p:spPr bwMode="auto">
          <a:xfrm>
            <a:off x="0" y="6400800"/>
            <a:ext cx="9144000" cy="457200"/>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pic>
        <p:nvPicPr>
          <p:cNvPr id="4" name="Picture 6" descr="Pearson_Bound_White"/>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489825" y="6356350"/>
            <a:ext cx="1655763"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1" descr="Pearson_Strap_Bound_White"/>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6356350"/>
            <a:ext cx="1908175"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12"/>
          <p:cNvSpPr>
            <a:spLocks noChangeArrowheads="1"/>
          </p:cNvSpPr>
          <p:nvPr userDrawn="1"/>
        </p:nvSpPr>
        <p:spPr bwMode="auto">
          <a:xfrm>
            <a:off x="381000" y="0"/>
            <a:ext cx="3108325"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914400" fontAlgn="base">
              <a:spcBef>
                <a:spcPct val="50000"/>
              </a:spcBef>
              <a:spcAft>
                <a:spcPct val="0"/>
              </a:spcAft>
            </a:pPr>
            <a:r>
              <a:rPr lang="en-US" sz="2800" smtClean="0">
                <a:solidFill>
                  <a:srgbClr val="FFFFFF"/>
                </a:solidFill>
                <a:latin typeface="Arial" charset="0"/>
                <a:ea typeface="ＭＳ Ｐゴシック" charset="0"/>
                <a:cs typeface="Arial" charset="0"/>
              </a:rPr>
              <a:t>Chapter 1 Clickers</a:t>
            </a:r>
            <a:endParaRPr lang="en-US" sz="1000" smtClean="0">
              <a:solidFill>
                <a:srgbClr val="FFFFFF"/>
              </a:solidFill>
              <a:latin typeface="Verdana" charset="0"/>
              <a:ea typeface="ＭＳ Ｐゴシック" charset="0"/>
              <a:cs typeface="Arial" charset="0"/>
            </a:endParaRPr>
          </a:p>
          <a:p>
            <a:pPr defTabSz="914400" fontAlgn="base">
              <a:spcBef>
                <a:spcPct val="0"/>
              </a:spcBef>
              <a:spcAft>
                <a:spcPct val="0"/>
              </a:spcAft>
            </a:pPr>
            <a:endParaRPr lang="en-US" smtClean="0">
              <a:solidFill>
                <a:srgbClr val="000000"/>
              </a:solidFill>
              <a:latin typeface="Arial" charset="0"/>
              <a:ea typeface="ＭＳ Ｐゴシック" charset="0"/>
              <a:cs typeface="Arial" charset="0"/>
            </a:endParaRPr>
          </a:p>
        </p:txBody>
      </p:sp>
      <p:sp>
        <p:nvSpPr>
          <p:cNvPr id="7" name="Line 14"/>
          <p:cNvSpPr>
            <a:spLocks noChangeShapeType="1"/>
          </p:cNvSpPr>
          <p:nvPr userDrawn="1"/>
        </p:nvSpPr>
        <p:spPr bwMode="gray">
          <a:xfrm>
            <a:off x="1588" y="6399213"/>
            <a:ext cx="9139237" cy="0"/>
          </a:xfrm>
          <a:prstGeom prst="line">
            <a:avLst/>
          </a:prstGeom>
          <a:noFill/>
          <a:ln w="6350">
            <a:solidFill>
              <a:schemeClr val="bg2"/>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02466090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0681596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05770809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2971800"/>
            <a:ext cx="4038600" cy="3352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971800"/>
            <a:ext cx="4038600" cy="3352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3546707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088567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003199F-0E23-9442-8EFE-716338C5F286}" type="datetimeFigureOut">
              <a:rPr lang="en-US" smtClean="0"/>
              <a:t>8/22/14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EA6C2C3-AE05-D949-BFA2-42730A742872}" type="slidenum">
              <a:rPr lang="en-US" smtClean="0"/>
              <a:t>‹#›</a:t>
            </a:fld>
            <a:endParaRPr lang="en-US"/>
          </a:p>
        </p:txBody>
      </p:sp>
    </p:spTree>
    <p:extLst>
      <p:ext uri="{BB962C8B-B14F-4D97-AF65-F5344CB8AC3E}">
        <p14:creationId xmlns:p14="http://schemas.microsoft.com/office/powerpoint/2010/main" val="277258628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57515514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27375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68524756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55514894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0245381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715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609600"/>
            <a:ext cx="6019800" cy="5715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03828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4"/>
          <p:cNvSpPr>
            <a:spLocks noChangeArrowheads="1"/>
          </p:cNvSpPr>
          <p:nvPr userDrawn="1"/>
        </p:nvSpPr>
        <p:spPr bwMode="auto">
          <a:xfrm>
            <a:off x="0" y="0"/>
            <a:ext cx="9144000" cy="533400"/>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3" name="Rectangle 5"/>
          <p:cNvSpPr>
            <a:spLocks noChangeArrowheads="1"/>
          </p:cNvSpPr>
          <p:nvPr userDrawn="1"/>
        </p:nvSpPr>
        <p:spPr bwMode="auto">
          <a:xfrm>
            <a:off x="0" y="6400800"/>
            <a:ext cx="9144000" cy="457200"/>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pic>
        <p:nvPicPr>
          <p:cNvPr id="4" name="Picture 6" descr="Pearson_Bound_White"/>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489825" y="6356350"/>
            <a:ext cx="1655763"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1" descr="Pearson_Strap_Bound_White"/>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6356350"/>
            <a:ext cx="1908175"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12"/>
          <p:cNvSpPr>
            <a:spLocks noChangeArrowheads="1"/>
          </p:cNvSpPr>
          <p:nvPr userDrawn="1"/>
        </p:nvSpPr>
        <p:spPr bwMode="auto">
          <a:xfrm>
            <a:off x="381000" y="0"/>
            <a:ext cx="3108325"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914400" fontAlgn="base">
              <a:spcBef>
                <a:spcPct val="50000"/>
              </a:spcBef>
              <a:spcAft>
                <a:spcPct val="0"/>
              </a:spcAft>
            </a:pPr>
            <a:r>
              <a:rPr lang="en-US" sz="2800" smtClean="0">
                <a:solidFill>
                  <a:srgbClr val="FFFFFF"/>
                </a:solidFill>
                <a:latin typeface="Arial" charset="0"/>
                <a:ea typeface="ＭＳ Ｐゴシック" charset="0"/>
                <a:cs typeface="Arial" charset="0"/>
              </a:rPr>
              <a:t>Chapter 1 Clickers</a:t>
            </a:r>
            <a:endParaRPr lang="en-US" sz="1000" smtClean="0">
              <a:solidFill>
                <a:srgbClr val="FFFFFF"/>
              </a:solidFill>
              <a:latin typeface="Verdana" charset="0"/>
              <a:ea typeface="ＭＳ Ｐゴシック" charset="0"/>
              <a:cs typeface="Arial" charset="0"/>
            </a:endParaRPr>
          </a:p>
          <a:p>
            <a:pPr defTabSz="914400" fontAlgn="base">
              <a:spcBef>
                <a:spcPct val="0"/>
              </a:spcBef>
              <a:spcAft>
                <a:spcPct val="0"/>
              </a:spcAft>
            </a:pPr>
            <a:endParaRPr lang="en-US" smtClean="0">
              <a:solidFill>
                <a:srgbClr val="000000"/>
              </a:solidFill>
              <a:latin typeface="Arial" charset="0"/>
              <a:ea typeface="ＭＳ Ｐゴシック" charset="0"/>
              <a:cs typeface="Arial" charset="0"/>
            </a:endParaRPr>
          </a:p>
        </p:txBody>
      </p:sp>
      <p:sp>
        <p:nvSpPr>
          <p:cNvPr id="7" name="Line 14"/>
          <p:cNvSpPr>
            <a:spLocks noChangeShapeType="1"/>
          </p:cNvSpPr>
          <p:nvPr userDrawn="1"/>
        </p:nvSpPr>
        <p:spPr bwMode="gray">
          <a:xfrm>
            <a:off x="1588" y="6399213"/>
            <a:ext cx="9139237" cy="0"/>
          </a:xfrm>
          <a:prstGeom prst="line">
            <a:avLst/>
          </a:prstGeom>
          <a:noFill/>
          <a:ln w="6350">
            <a:solidFill>
              <a:schemeClr val="bg2"/>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07643124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6075635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51091337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2971800"/>
            <a:ext cx="4038600" cy="3352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971800"/>
            <a:ext cx="4038600" cy="3352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410906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003199F-0E23-9442-8EFE-716338C5F286}" type="datetimeFigureOut">
              <a:rPr lang="en-US" smtClean="0"/>
              <a:t>8/22/14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EA6C2C3-AE05-D949-BFA2-42730A742872}" type="slidenum">
              <a:rPr lang="en-US" smtClean="0"/>
              <a:t>‹#›</a:t>
            </a:fld>
            <a:endParaRPr lang="en-US"/>
          </a:p>
        </p:txBody>
      </p:sp>
    </p:spTree>
    <p:extLst>
      <p:ext uri="{BB962C8B-B14F-4D97-AF65-F5344CB8AC3E}">
        <p14:creationId xmlns:p14="http://schemas.microsoft.com/office/powerpoint/2010/main" val="62980565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7584647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0136206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450960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69254315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44395810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7382439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715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609600"/>
            <a:ext cx="6019800" cy="5715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3217932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4"/>
          <p:cNvSpPr>
            <a:spLocks noChangeArrowheads="1"/>
          </p:cNvSpPr>
          <p:nvPr userDrawn="1"/>
        </p:nvSpPr>
        <p:spPr bwMode="auto">
          <a:xfrm>
            <a:off x="0" y="0"/>
            <a:ext cx="9144000" cy="533400"/>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3" name="Rectangle 5"/>
          <p:cNvSpPr>
            <a:spLocks noChangeArrowheads="1"/>
          </p:cNvSpPr>
          <p:nvPr userDrawn="1"/>
        </p:nvSpPr>
        <p:spPr bwMode="auto">
          <a:xfrm>
            <a:off x="0" y="6400800"/>
            <a:ext cx="9144000" cy="457200"/>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pic>
        <p:nvPicPr>
          <p:cNvPr id="4" name="Picture 6" descr="Pearson_Bound_White"/>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489825" y="6356350"/>
            <a:ext cx="1655763"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1" descr="Pearson_Strap_Bound_White"/>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6356350"/>
            <a:ext cx="1908175"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12"/>
          <p:cNvSpPr>
            <a:spLocks noChangeArrowheads="1"/>
          </p:cNvSpPr>
          <p:nvPr userDrawn="1"/>
        </p:nvSpPr>
        <p:spPr bwMode="auto">
          <a:xfrm>
            <a:off x="381000" y="0"/>
            <a:ext cx="3108325"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914400" fontAlgn="base">
              <a:spcBef>
                <a:spcPct val="50000"/>
              </a:spcBef>
              <a:spcAft>
                <a:spcPct val="0"/>
              </a:spcAft>
            </a:pPr>
            <a:r>
              <a:rPr lang="en-US" sz="2800" smtClean="0">
                <a:solidFill>
                  <a:srgbClr val="FFFFFF"/>
                </a:solidFill>
                <a:latin typeface="Arial" charset="0"/>
                <a:ea typeface="ＭＳ Ｐゴシック" charset="0"/>
                <a:cs typeface="Arial" charset="0"/>
              </a:rPr>
              <a:t>Chapter 1 Clickers</a:t>
            </a:r>
            <a:endParaRPr lang="en-US" sz="1000" smtClean="0">
              <a:solidFill>
                <a:srgbClr val="FFFFFF"/>
              </a:solidFill>
              <a:latin typeface="Verdana" charset="0"/>
              <a:ea typeface="ＭＳ Ｐゴシック" charset="0"/>
              <a:cs typeface="Arial" charset="0"/>
            </a:endParaRPr>
          </a:p>
          <a:p>
            <a:pPr defTabSz="914400" fontAlgn="base">
              <a:spcBef>
                <a:spcPct val="0"/>
              </a:spcBef>
              <a:spcAft>
                <a:spcPct val="0"/>
              </a:spcAft>
            </a:pPr>
            <a:endParaRPr lang="en-US" smtClean="0">
              <a:solidFill>
                <a:srgbClr val="000000"/>
              </a:solidFill>
              <a:latin typeface="Arial" charset="0"/>
              <a:ea typeface="ＭＳ Ｐゴシック" charset="0"/>
              <a:cs typeface="Arial" charset="0"/>
            </a:endParaRPr>
          </a:p>
        </p:txBody>
      </p:sp>
      <p:sp>
        <p:nvSpPr>
          <p:cNvPr id="7" name="Line 14"/>
          <p:cNvSpPr>
            <a:spLocks noChangeShapeType="1"/>
          </p:cNvSpPr>
          <p:nvPr userDrawn="1"/>
        </p:nvSpPr>
        <p:spPr bwMode="gray">
          <a:xfrm>
            <a:off x="1588" y="6399213"/>
            <a:ext cx="9139237" cy="0"/>
          </a:xfrm>
          <a:prstGeom prst="line">
            <a:avLst/>
          </a:prstGeom>
          <a:noFill/>
          <a:ln w="6350">
            <a:solidFill>
              <a:schemeClr val="bg2"/>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34086114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6720284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7031494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003199F-0E23-9442-8EFE-716338C5F286}" type="datetimeFigureOut">
              <a:rPr lang="en-US" smtClean="0"/>
              <a:t>8/22/14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EA6C2C3-AE05-D949-BFA2-42730A742872}" type="slidenum">
              <a:rPr lang="en-US" smtClean="0"/>
              <a:t>‹#›</a:t>
            </a:fld>
            <a:endParaRPr lang="en-US"/>
          </a:p>
        </p:txBody>
      </p:sp>
    </p:spTree>
    <p:extLst>
      <p:ext uri="{BB962C8B-B14F-4D97-AF65-F5344CB8AC3E}">
        <p14:creationId xmlns:p14="http://schemas.microsoft.com/office/powerpoint/2010/main" val="402159351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2971800"/>
            <a:ext cx="4038600" cy="3352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971800"/>
            <a:ext cx="4038600" cy="3352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0203915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8016492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13503691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401990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90088441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29203813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9296295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715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609600"/>
            <a:ext cx="6019800" cy="5715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543918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4"/>
          <p:cNvSpPr>
            <a:spLocks noChangeArrowheads="1"/>
          </p:cNvSpPr>
          <p:nvPr userDrawn="1"/>
        </p:nvSpPr>
        <p:spPr bwMode="auto">
          <a:xfrm>
            <a:off x="0" y="0"/>
            <a:ext cx="9144000" cy="533400"/>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3" name="Rectangle 5"/>
          <p:cNvSpPr>
            <a:spLocks noChangeArrowheads="1"/>
          </p:cNvSpPr>
          <p:nvPr userDrawn="1"/>
        </p:nvSpPr>
        <p:spPr bwMode="auto">
          <a:xfrm>
            <a:off x="0" y="6400800"/>
            <a:ext cx="9144000" cy="457200"/>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pic>
        <p:nvPicPr>
          <p:cNvPr id="4" name="Picture 6" descr="Pearson_Bound_White"/>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489825" y="6356350"/>
            <a:ext cx="1655763"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1" descr="Pearson_Strap_Bound_White"/>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6356350"/>
            <a:ext cx="1908175"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12"/>
          <p:cNvSpPr>
            <a:spLocks noChangeArrowheads="1"/>
          </p:cNvSpPr>
          <p:nvPr userDrawn="1"/>
        </p:nvSpPr>
        <p:spPr bwMode="auto">
          <a:xfrm>
            <a:off x="381000" y="0"/>
            <a:ext cx="3108325"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914400" fontAlgn="base">
              <a:spcBef>
                <a:spcPct val="50000"/>
              </a:spcBef>
              <a:spcAft>
                <a:spcPct val="0"/>
              </a:spcAft>
            </a:pPr>
            <a:r>
              <a:rPr lang="en-US" sz="2800" smtClean="0">
                <a:solidFill>
                  <a:srgbClr val="FFFFFF"/>
                </a:solidFill>
                <a:latin typeface="Arial" charset="0"/>
                <a:ea typeface="ＭＳ Ｐゴシック" charset="0"/>
                <a:cs typeface="Arial" charset="0"/>
              </a:rPr>
              <a:t>Chapter 1 Clickers</a:t>
            </a:r>
            <a:endParaRPr lang="en-US" sz="1000" smtClean="0">
              <a:solidFill>
                <a:srgbClr val="FFFFFF"/>
              </a:solidFill>
              <a:latin typeface="Verdana" charset="0"/>
              <a:ea typeface="ＭＳ Ｐゴシック" charset="0"/>
              <a:cs typeface="Arial" charset="0"/>
            </a:endParaRPr>
          </a:p>
          <a:p>
            <a:pPr defTabSz="914400" fontAlgn="base">
              <a:spcBef>
                <a:spcPct val="0"/>
              </a:spcBef>
              <a:spcAft>
                <a:spcPct val="0"/>
              </a:spcAft>
            </a:pPr>
            <a:endParaRPr lang="en-US" smtClean="0">
              <a:solidFill>
                <a:srgbClr val="000000"/>
              </a:solidFill>
              <a:latin typeface="Arial" charset="0"/>
              <a:ea typeface="ＭＳ Ｐゴシック" charset="0"/>
              <a:cs typeface="Arial" charset="0"/>
            </a:endParaRPr>
          </a:p>
        </p:txBody>
      </p:sp>
      <p:sp>
        <p:nvSpPr>
          <p:cNvPr id="7" name="Line 14"/>
          <p:cNvSpPr>
            <a:spLocks noChangeShapeType="1"/>
          </p:cNvSpPr>
          <p:nvPr userDrawn="1"/>
        </p:nvSpPr>
        <p:spPr bwMode="gray">
          <a:xfrm>
            <a:off x="1588" y="6399213"/>
            <a:ext cx="9139237" cy="0"/>
          </a:xfrm>
          <a:prstGeom prst="line">
            <a:avLst/>
          </a:prstGeom>
          <a:noFill/>
          <a:ln w="6350">
            <a:solidFill>
              <a:schemeClr val="bg2"/>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423817247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738388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003199F-0E23-9442-8EFE-716338C5F286}" type="datetimeFigureOut">
              <a:rPr lang="en-US" smtClean="0"/>
              <a:t>8/22/14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A6C2C3-AE05-D949-BFA2-42730A742872}" type="slidenum">
              <a:rPr lang="en-US" smtClean="0"/>
              <a:t>‹#›</a:t>
            </a:fld>
            <a:endParaRPr lang="en-US"/>
          </a:p>
        </p:txBody>
      </p:sp>
    </p:spTree>
    <p:extLst>
      <p:ext uri="{BB962C8B-B14F-4D97-AF65-F5344CB8AC3E}">
        <p14:creationId xmlns:p14="http://schemas.microsoft.com/office/powerpoint/2010/main" val="176821027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82097910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2971800"/>
            <a:ext cx="4038600" cy="3352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971800"/>
            <a:ext cx="4038600" cy="3352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8221177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7473810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54809442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2217522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28962041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89010904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2886474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715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609600"/>
            <a:ext cx="6019800" cy="5715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8719057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4"/>
          <p:cNvSpPr>
            <a:spLocks noChangeArrowheads="1"/>
          </p:cNvSpPr>
          <p:nvPr userDrawn="1"/>
        </p:nvSpPr>
        <p:spPr bwMode="auto">
          <a:xfrm>
            <a:off x="0" y="0"/>
            <a:ext cx="9144000" cy="533400"/>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3" name="Rectangle 5"/>
          <p:cNvSpPr>
            <a:spLocks noChangeArrowheads="1"/>
          </p:cNvSpPr>
          <p:nvPr userDrawn="1"/>
        </p:nvSpPr>
        <p:spPr bwMode="auto">
          <a:xfrm>
            <a:off x="0" y="6400800"/>
            <a:ext cx="9144000" cy="457200"/>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pic>
        <p:nvPicPr>
          <p:cNvPr id="4" name="Picture 6" descr="Pearson_Bound_White"/>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489825" y="6356350"/>
            <a:ext cx="1655763"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1" descr="Pearson_Strap_Bound_White"/>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6356350"/>
            <a:ext cx="1908175"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12"/>
          <p:cNvSpPr>
            <a:spLocks noChangeArrowheads="1"/>
          </p:cNvSpPr>
          <p:nvPr userDrawn="1"/>
        </p:nvSpPr>
        <p:spPr bwMode="auto">
          <a:xfrm>
            <a:off x="381000" y="0"/>
            <a:ext cx="3108325"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914400" fontAlgn="base">
              <a:spcBef>
                <a:spcPct val="50000"/>
              </a:spcBef>
              <a:spcAft>
                <a:spcPct val="0"/>
              </a:spcAft>
            </a:pPr>
            <a:r>
              <a:rPr lang="en-US" sz="2800" smtClean="0">
                <a:solidFill>
                  <a:srgbClr val="FFFFFF"/>
                </a:solidFill>
                <a:latin typeface="Arial" charset="0"/>
                <a:ea typeface="ＭＳ Ｐゴシック" charset="0"/>
                <a:cs typeface="Arial" charset="0"/>
              </a:rPr>
              <a:t>Chapter 1 Clickers</a:t>
            </a:r>
            <a:endParaRPr lang="en-US" sz="1000" smtClean="0">
              <a:solidFill>
                <a:srgbClr val="FFFFFF"/>
              </a:solidFill>
              <a:latin typeface="Verdana" charset="0"/>
              <a:ea typeface="ＭＳ Ｐゴシック" charset="0"/>
              <a:cs typeface="Arial" charset="0"/>
            </a:endParaRPr>
          </a:p>
          <a:p>
            <a:pPr defTabSz="914400" fontAlgn="base">
              <a:spcBef>
                <a:spcPct val="0"/>
              </a:spcBef>
              <a:spcAft>
                <a:spcPct val="0"/>
              </a:spcAft>
            </a:pPr>
            <a:endParaRPr lang="en-US" smtClean="0">
              <a:solidFill>
                <a:srgbClr val="000000"/>
              </a:solidFill>
              <a:latin typeface="Arial" charset="0"/>
              <a:ea typeface="ＭＳ Ｐゴシック" charset="0"/>
              <a:cs typeface="Arial" charset="0"/>
            </a:endParaRPr>
          </a:p>
        </p:txBody>
      </p:sp>
      <p:sp>
        <p:nvSpPr>
          <p:cNvPr id="7" name="Line 14"/>
          <p:cNvSpPr>
            <a:spLocks noChangeShapeType="1"/>
          </p:cNvSpPr>
          <p:nvPr userDrawn="1"/>
        </p:nvSpPr>
        <p:spPr bwMode="gray">
          <a:xfrm>
            <a:off x="1588" y="6399213"/>
            <a:ext cx="9139237" cy="0"/>
          </a:xfrm>
          <a:prstGeom prst="line">
            <a:avLst/>
          </a:prstGeom>
          <a:noFill/>
          <a:ln w="6350">
            <a:solidFill>
              <a:schemeClr val="bg2"/>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9706021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003199F-0E23-9442-8EFE-716338C5F286}" type="datetimeFigureOut">
              <a:rPr lang="en-US" smtClean="0"/>
              <a:t>8/22/14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A6C2C3-AE05-D949-BFA2-42730A742872}" type="slidenum">
              <a:rPr lang="en-US" smtClean="0"/>
              <a:t>‹#›</a:t>
            </a:fld>
            <a:endParaRPr lang="en-US"/>
          </a:p>
        </p:txBody>
      </p:sp>
    </p:spTree>
    <p:extLst>
      <p:ext uri="{BB962C8B-B14F-4D97-AF65-F5344CB8AC3E}">
        <p14:creationId xmlns:p14="http://schemas.microsoft.com/office/powerpoint/2010/main" val="186212572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8043821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43062890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2971800"/>
            <a:ext cx="4038600" cy="3352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971800"/>
            <a:ext cx="4038600" cy="3352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5999691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3818514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85774382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150718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56950443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16756127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7258572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715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609600"/>
            <a:ext cx="6019800" cy="5715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7146433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10.xml"/><Relationship Id="rId12" Type="http://schemas.openxmlformats.org/officeDocument/2006/relationships/theme" Target="../theme/theme10.xml"/><Relationship Id="rId1" Type="http://schemas.openxmlformats.org/officeDocument/2006/relationships/slideLayout" Target="../slideLayouts/slideLayout100.xml"/><Relationship Id="rId2" Type="http://schemas.openxmlformats.org/officeDocument/2006/relationships/slideLayout" Target="../slideLayouts/slideLayout101.xml"/><Relationship Id="rId3" Type="http://schemas.openxmlformats.org/officeDocument/2006/relationships/slideLayout" Target="../slideLayouts/slideLayout102.xml"/><Relationship Id="rId4" Type="http://schemas.openxmlformats.org/officeDocument/2006/relationships/slideLayout" Target="../slideLayouts/slideLayout103.xml"/><Relationship Id="rId5" Type="http://schemas.openxmlformats.org/officeDocument/2006/relationships/slideLayout" Target="../slideLayouts/slideLayout104.xml"/><Relationship Id="rId6" Type="http://schemas.openxmlformats.org/officeDocument/2006/relationships/slideLayout" Target="../slideLayouts/slideLayout105.xml"/><Relationship Id="rId7" Type="http://schemas.openxmlformats.org/officeDocument/2006/relationships/slideLayout" Target="../slideLayouts/slideLayout106.xml"/><Relationship Id="rId8" Type="http://schemas.openxmlformats.org/officeDocument/2006/relationships/slideLayout" Target="../slideLayouts/slideLayout107.xml"/><Relationship Id="rId9" Type="http://schemas.openxmlformats.org/officeDocument/2006/relationships/slideLayout" Target="../slideLayouts/slideLayout108.xml"/><Relationship Id="rId10" Type="http://schemas.openxmlformats.org/officeDocument/2006/relationships/slideLayout" Target="../slideLayouts/slideLayout109.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21.xml"/><Relationship Id="rId12" Type="http://schemas.openxmlformats.org/officeDocument/2006/relationships/theme" Target="../theme/theme11.xml"/><Relationship Id="rId1" Type="http://schemas.openxmlformats.org/officeDocument/2006/relationships/slideLayout" Target="../slideLayouts/slideLayout111.xml"/><Relationship Id="rId2" Type="http://schemas.openxmlformats.org/officeDocument/2006/relationships/slideLayout" Target="../slideLayouts/slideLayout112.xml"/><Relationship Id="rId3" Type="http://schemas.openxmlformats.org/officeDocument/2006/relationships/slideLayout" Target="../slideLayouts/slideLayout113.xml"/><Relationship Id="rId4" Type="http://schemas.openxmlformats.org/officeDocument/2006/relationships/slideLayout" Target="../slideLayouts/slideLayout114.xml"/><Relationship Id="rId5" Type="http://schemas.openxmlformats.org/officeDocument/2006/relationships/slideLayout" Target="../slideLayouts/slideLayout115.xml"/><Relationship Id="rId6" Type="http://schemas.openxmlformats.org/officeDocument/2006/relationships/slideLayout" Target="../slideLayouts/slideLayout116.xml"/><Relationship Id="rId7" Type="http://schemas.openxmlformats.org/officeDocument/2006/relationships/slideLayout" Target="../slideLayouts/slideLayout117.xml"/><Relationship Id="rId8" Type="http://schemas.openxmlformats.org/officeDocument/2006/relationships/slideLayout" Target="../slideLayouts/slideLayout118.xml"/><Relationship Id="rId9" Type="http://schemas.openxmlformats.org/officeDocument/2006/relationships/slideLayout" Target="../slideLayouts/slideLayout119.xml"/><Relationship Id="rId10" Type="http://schemas.openxmlformats.org/officeDocument/2006/relationships/slideLayout" Target="../slideLayouts/slideLayout120.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132.xml"/><Relationship Id="rId12" Type="http://schemas.openxmlformats.org/officeDocument/2006/relationships/theme" Target="../theme/theme12.xml"/><Relationship Id="rId1" Type="http://schemas.openxmlformats.org/officeDocument/2006/relationships/slideLayout" Target="../slideLayouts/slideLayout122.xml"/><Relationship Id="rId2" Type="http://schemas.openxmlformats.org/officeDocument/2006/relationships/slideLayout" Target="../slideLayouts/slideLayout123.xml"/><Relationship Id="rId3" Type="http://schemas.openxmlformats.org/officeDocument/2006/relationships/slideLayout" Target="../slideLayouts/slideLayout124.xml"/><Relationship Id="rId4" Type="http://schemas.openxmlformats.org/officeDocument/2006/relationships/slideLayout" Target="../slideLayouts/slideLayout125.xml"/><Relationship Id="rId5" Type="http://schemas.openxmlformats.org/officeDocument/2006/relationships/slideLayout" Target="../slideLayouts/slideLayout126.xml"/><Relationship Id="rId6" Type="http://schemas.openxmlformats.org/officeDocument/2006/relationships/slideLayout" Target="../slideLayouts/slideLayout127.xml"/><Relationship Id="rId7" Type="http://schemas.openxmlformats.org/officeDocument/2006/relationships/slideLayout" Target="../slideLayouts/slideLayout128.xml"/><Relationship Id="rId8" Type="http://schemas.openxmlformats.org/officeDocument/2006/relationships/slideLayout" Target="../slideLayouts/slideLayout129.xml"/><Relationship Id="rId9" Type="http://schemas.openxmlformats.org/officeDocument/2006/relationships/slideLayout" Target="../slideLayouts/slideLayout130.xml"/><Relationship Id="rId10" Type="http://schemas.openxmlformats.org/officeDocument/2006/relationships/slideLayout" Target="../slideLayouts/slideLayout131.xml"/></Relationships>
</file>

<file path=ppt/slideMasters/_rels/slideMaster13.xml.rels><?xml version="1.0" encoding="UTF-8" standalone="yes"?>
<Relationships xmlns="http://schemas.openxmlformats.org/package/2006/relationships"><Relationship Id="rId11" Type="http://schemas.openxmlformats.org/officeDocument/2006/relationships/slideLayout" Target="../slideLayouts/slideLayout143.xml"/><Relationship Id="rId12" Type="http://schemas.openxmlformats.org/officeDocument/2006/relationships/slideLayout" Target="../slideLayouts/slideLayout144.xml"/><Relationship Id="rId13" Type="http://schemas.openxmlformats.org/officeDocument/2006/relationships/theme" Target="../theme/theme13.xml"/><Relationship Id="rId1" Type="http://schemas.openxmlformats.org/officeDocument/2006/relationships/slideLayout" Target="../slideLayouts/slideLayout133.xml"/><Relationship Id="rId2" Type="http://schemas.openxmlformats.org/officeDocument/2006/relationships/slideLayout" Target="../slideLayouts/slideLayout134.xml"/><Relationship Id="rId3" Type="http://schemas.openxmlformats.org/officeDocument/2006/relationships/slideLayout" Target="../slideLayouts/slideLayout135.xml"/><Relationship Id="rId4" Type="http://schemas.openxmlformats.org/officeDocument/2006/relationships/slideLayout" Target="../slideLayouts/slideLayout136.xml"/><Relationship Id="rId5" Type="http://schemas.openxmlformats.org/officeDocument/2006/relationships/slideLayout" Target="../slideLayouts/slideLayout137.xml"/><Relationship Id="rId6" Type="http://schemas.openxmlformats.org/officeDocument/2006/relationships/slideLayout" Target="../slideLayouts/slideLayout138.xml"/><Relationship Id="rId7" Type="http://schemas.openxmlformats.org/officeDocument/2006/relationships/slideLayout" Target="../slideLayouts/slideLayout139.xml"/><Relationship Id="rId8" Type="http://schemas.openxmlformats.org/officeDocument/2006/relationships/slideLayout" Target="../slideLayouts/slideLayout140.xml"/><Relationship Id="rId9" Type="http://schemas.openxmlformats.org/officeDocument/2006/relationships/slideLayout" Target="../slideLayouts/slideLayout141.xml"/><Relationship Id="rId10" Type="http://schemas.openxmlformats.org/officeDocument/2006/relationships/slideLayout" Target="../slideLayouts/slideLayout142.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4.xml"/><Relationship Id="rId12" Type="http://schemas.openxmlformats.org/officeDocument/2006/relationships/theme" Target="../theme/theme4.xml"/><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5.xml"/><Relationship Id="rId12" Type="http://schemas.openxmlformats.org/officeDocument/2006/relationships/theme" Target="../theme/theme5.xml"/><Relationship Id="rId1" Type="http://schemas.openxmlformats.org/officeDocument/2006/relationships/slideLayout" Target="../slideLayouts/slideLayout45.xml"/><Relationship Id="rId2" Type="http://schemas.openxmlformats.org/officeDocument/2006/relationships/slideLayout" Target="../slideLayouts/slideLayout46.xml"/><Relationship Id="rId3" Type="http://schemas.openxmlformats.org/officeDocument/2006/relationships/slideLayout" Target="../slideLayouts/slideLayout47.xml"/><Relationship Id="rId4" Type="http://schemas.openxmlformats.org/officeDocument/2006/relationships/slideLayout" Target="../slideLayouts/slideLayout48.xml"/><Relationship Id="rId5" Type="http://schemas.openxmlformats.org/officeDocument/2006/relationships/slideLayout" Target="../slideLayouts/slideLayout49.xml"/><Relationship Id="rId6" Type="http://schemas.openxmlformats.org/officeDocument/2006/relationships/slideLayout" Target="../slideLayouts/slideLayout50.xml"/><Relationship Id="rId7" Type="http://schemas.openxmlformats.org/officeDocument/2006/relationships/slideLayout" Target="../slideLayouts/slideLayout51.xml"/><Relationship Id="rId8" Type="http://schemas.openxmlformats.org/officeDocument/2006/relationships/slideLayout" Target="../slideLayouts/slideLayout52.xml"/><Relationship Id="rId9" Type="http://schemas.openxmlformats.org/officeDocument/2006/relationships/slideLayout" Target="../slideLayouts/slideLayout53.xml"/><Relationship Id="rId10"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66.xml"/><Relationship Id="rId12" Type="http://schemas.openxmlformats.org/officeDocument/2006/relationships/theme" Target="../theme/theme6.xml"/><Relationship Id="rId1" Type="http://schemas.openxmlformats.org/officeDocument/2006/relationships/slideLayout" Target="../slideLayouts/slideLayout56.xml"/><Relationship Id="rId2" Type="http://schemas.openxmlformats.org/officeDocument/2006/relationships/slideLayout" Target="../slideLayouts/slideLayout57.xml"/><Relationship Id="rId3" Type="http://schemas.openxmlformats.org/officeDocument/2006/relationships/slideLayout" Target="../slideLayouts/slideLayout58.xml"/><Relationship Id="rId4" Type="http://schemas.openxmlformats.org/officeDocument/2006/relationships/slideLayout" Target="../slideLayouts/slideLayout59.xml"/><Relationship Id="rId5" Type="http://schemas.openxmlformats.org/officeDocument/2006/relationships/slideLayout" Target="../slideLayouts/slideLayout60.xml"/><Relationship Id="rId6" Type="http://schemas.openxmlformats.org/officeDocument/2006/relationships/slideLayout" Target="../slideLayouts/slideLayout61.xml"/><Relationship Id="rId7" Type="http://schemas.openxmlformats.org/officeDocument/2006/relationships/slideLayout" Target="../slideLayouts/slideLayout62.xml"/><Relationship Id="rId8" Type="http://schemas.openxmlformats.org/officeDocument/2006/relationships/slideLayout" Target="../slideLayouts/slideLayout63.xml"/><Relationship Id="rId9" Type="http://schemas.openxmlformats.org/officeDocument/2006/relationships/slideLayout" Target="../slideLayouts/slideLayout64.xml"/><Relationship Id="rId10"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77.xml"/><Relationship Id="rId12" Type="http://schemas.openxmlformats.org/officeDocument/2006/relationships/theme" Target="../theme/theme7.xml"/><Relationship Id="rId1" Type="http://schemas.openxmlformats.org/officeDocument/2006/relationships/slideLayout" Target="../slideLayouts/slideLayout67.xml"/><Relationship Id="rId2" Type="http://schemas.openxmlformats.org/officeDocument/2006/relationships/slideLayout" Target="../slideLayouts/slideLayout68.xml"/><Relationship Id="rId3" Type="http://schemas.openxmlformats.org/officeDocument/2006/relationships/slideLayout" Target="../slideLayouts/slideLayout69.xml"/><Relationship Id="rId4" Type="http://schemas.openxmlformats.org/officeDocument/2006/relationships/slideLayout" Target="../slideLayouts/slideLayout70.xml"/><Relationship Id="rId5" Type="http://schemas.openxmlformats.org/officeDocument/2006/relationships/slideLayout" Target="../slideLayouts/slideLayout71.xml"/><Relationship Id="rId6" Type="http://schemas.openxmlformats.org/officeDocument/2006/relationships/slideLayout" Target="../slideLayouts/slideLayout72.xml"/><Relationship Id="rId7" Type="http://schemas.openxmlformats.org/officeDocument/2006/relationships/slideLayout" Target="../slideLayouts/slideLayout73.xml"/><Relationship Id="rId8" Type="http://schemas.openxmlformats.org/officeDocument/2006/relationships/slideLayout" Target="../slideLayouts/slideLayout74.xml"/><Relationship Id="rId9" Type="http://schemas.openxmlformats.org/officeDocument/2006/relationships/slideLayout" Target="../slideLayouts/slideLayout75.xml"/><Relationship Id="rId10"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88.xml"/><Relationship Id="rId12" Type="http://schemas.openxmlformats.org/officeDocument/2006/relationships/theme" Target="../theme/theme8.xml"/><Relationship Id="rId1" Type="http://schemas.openxmlformats.org/officeDocument/2006/relationships/slideLayout" Target="../slideLayouts/slideLayout78.xml"/><Relationship Id="rId2" Type="http://schemas.openxmlformats.org/officeDocument/2006/relationships/slideLayout" Target="../slideLayouts/slideLayout79.xml"/><Relationship Id="rId3" Type="http://schemas.openxmlformats.org/officeDocument/2006/relationships/slideLayout" Target="../slideLayouts/slideLayout80.xml"/><Relationship Id="rId4" Type="http://schemas.openxmlformats.org/officeDocument/2006/relationships/slideLayout" Target="../slideLayouts/slideLayout81.xml"/><Relationship Id="rId5" Type="http://schemas.openxmlformats.org/officeDocument/2006/relationships/slideLayout" Target="../slideLayouts/slideLayout82.xml"/><Relationship Id="rId6" Type="http://schemas.openxmlformats.org/officeDocument/2006/relationships/slideLayout" Target="../slideLayouts/slideLayout83.xml"/><Relationship Id="rId7" Type="http://schemas.openxmlformats.org/officeDocument/2006/relationships/slideLayout" Target="../slideLayouts/slideLayout84.xml"/><Relationship Id="rId8" Type="http://schemas.openxmlformats.org/officeDocument/2006/relationships/slideLayout" Target="../slideLayouts/slideLayout85.xml"/><Relationship Id="rId9" Type="http://schemas.openxmlformats.org/officeDocument/2006/relationships/slideLayout" Target="../slideLayouts/slideLayout86.xml"/><Relationship Id="rId10"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99.xml"/><Relationship Id="rId12" Type="http://schemas.openxmlformats.org/officeDocument/2006/relationships/theme" Target="../theme/theme9.xml"/><Relationship Id="rId1" Type="http://schemas.openxmlformats.org/officeDocument/2006/relationships/slideLayout" Target="../slideLayouts/slideLayout89.xml"/><Relationship Id="rId2" Type="http://schemas.openxmlformats.org/officeDocument/2006/relationships/slideLayout" Target="../slideLayouts/slideLayout90.xml"/><Relationship Id="rId3" Type="http://schemas.openxmlformats.org/officeDocument/2006/relationships/slideLayout" Target="../slideLayouts/slideLayout91.xml"/><Relationship Id="rId4" Type="http://schemas.openxmlformats.org/officeDocument/2006/relationships/slideLayout" Target="../slideLayouts/slideLayout92.xml"/><Relationship Id="rId5" Type="http://schemas.openxmlformats.org/officeDocument/2006/relationships/slideLayout" Target="../slideLayouts/slideLayout93.xml"/><Relationship Id="rId6" Type="http://schemas.openxmlformats.org/officeDocument/2006/relationships/slideLayout" Target="../slideLayouts/slideLayout94.xml"/><Relationship Id="rId7" Type="http://schemas.openxmlformats.org/officeDocument/2006/relationships/slideLayout" Target="../slideLayouts/slideLayout95.xml"/><Relationship Id="rId8" Type="http://schemas.openxmlformats.org/officeDocument/2006/relationships/slideLayout" Target="../slideLayouts/slideLayout96.xml"/><Relationship Id="rId9" Type="http://schemas.openxmlformats.org/officeDocument/2006/relationships/slideLayout" Target="../slideLayouts/slideLayout97.xml"/><Relationship Id="rId10"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03199F-0E23-9442-8EFE-716338C5F286}" type="datetimeFigureOut">
              <a:rPr lang="en-US" smtClean="0"/>
              <a:t>8/22/14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A6C2C3-AE05-D949-BFA2-42730A742872}" type="slidenum">
              <a:rPr lang="en-US" smtClean="0"/>
              <a:t>‹#›</a:t>
            </a:fld>
            <a:endParaRPr lang="en-US"/>
          </a:p>
        </p:txBody>
      </p:sp>
    </p:spTree>
    <p:extLst>
      <p:ext uri="{BB962C8B-B14F-4D97-AF65-F5344CB8AC3E}">
        <p14:creationId xmlns:p14="http://schemas.microsoft.com/office/powerpoint/2010/main" val="4116268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9"/>
          <p:cNvSpPr>
            <a:spLocks noChangeArrowheads="1"/>
          </p:cNvSpPr>
          <p:nvPr userDrawn="1"/>
        </p:nvSpPr>
        <p:spPr bwMode="auto">
          <a:xfrm>
            <a:off x="0" y="6400800"/>
            <a:ext cx="9144000" cy="457200"/>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10" name="Rectangle 15"/>
          <p:cNvSpPr txBox="1">
            <a:spLocks noChangeArrowheads="1"/>
          </p:cNvSpPr>
          <p:nvPr userDrawn="1"/>
        </p:nvSpPr>
        <p:spPr bwMode="gray">
          <a:xfrm>
            <a:off x="228600" y="6553200"/>
            <a:ext cx="5399088" cy="179388"/>
          </a:xfrm>
          <a:prstGeom prst="rect">
            <a:avLst/>
          </a:prstGeom>
          <a:noFill/>
          <a:ln w="9525">
            <a:noFill/>
            <a:miter lim="800000"/>
            <a:headEnd/>
            <a:tailEnd/>
          </a:ln>
          <a:effectLst/>
        </p:spPr>
        <p:txBody>
          <a:bodyPr lIns="0" tIns="0" rIns="0" bIns="0"/>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defTabSz="914400" eaLnBrk="1" fontAlgn="base" hangingPunct="1">
              <a:spcBef>
                <a:spcPct val="0"/>
              </a:spcBef>
              <a:spcAft>
                <a:spcPct val="0"/>
              </a:spcAft>
            </a:pPr>
            <a:r>
              <a:rPr lang="en-GB" sz="900" smtClean="0">
                <a:solidFill>
                  <a:srgbClr val="FFFFFF"/>
                </a:solidFill>
                <a:cs typeface="Arial" charset="0"/>
              </a:rPr>
              <a:t>© 2013 Pearson Education, Inc.</a:t>
            </a:r>
          </a:p>
        </p:txBody>
      </p:sp>
      <p:sp>
        <p:nvSpPr>
          <p:cNvPr id="1028" name="Rectangle 2"/>
          <p:cNvSpPr>
            <a:spLocks noGrp="1" noChangeArrowheads="1"/>
          </p:cNvSpPr>
          <p:nvPr>
            <p:ph type="title"/>
          </p:nvPr>
        </p:nvSpPr>
        <p:spPr bwMode="auto">
          <a:xfrm>
            <a:off x="457200" y="609600"/>
            <a:ext cx="8229600" cy="213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9" name="Rectangle 3"/>
          <p:cNvSpPr>
            <a:spLocks noGrp="1" noChangeArrowheads="1"/>
          </p:cNvSpPr>
          <p:nvPr>
            <p:ph type="body" idx="1"/>
          </p:nvPr>
        </p:nvSpPr>
        <p:spPr bwMode="auto">
          <a:xfrm>
            <a:off x="457200" y="2971800"/>
            <a:ext cx="82296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30" name="Rectangle 7"/>
          <p:cNvSpPr>
            <a:spLocks noChangeArrowheads="1"/>
          </p:cNvSpPr>
          <p:nvPr userDrawn="1"/>
        </p:nvSpPr>
        <p:spPr bwMode="auto">
          <a:xfrm>
            <a:off x="0" y="0"/>
            <a:ext cx="9144000" cy="533400"/>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1032" name="Line 24"/>
          <p:cNvSpPr>
            <a:spLocks noChangeShapeType="1"/>
          </p:cNvSpPr>
          <p:nvPr userDrawn="1"/>
        </p:nvSpPr>
        <p:spPr bwMode="gray">
          <a:xfrm>
            <a:off x="1588" y="6399213"/>
            <a:ext cx="9139237" cy="0"/>
          </a:xfrm>
          <a:prstGeom prst="line">
            <a:avLst/>
          </a:prstGeom>
          <a:noFill/>
          <a:ln w="6350">
            <a:solidFill>
              <a:schemeClr val="bg2"/>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331084072"/>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hf sldNum="0" hdr="0" dt="0"/>
  <p:txStyles>
    <p:titleStyle>
      <a:lvl1pPr algn="ctr" rtl="0" eaLnBrk="0" fontAlgn="base" hangingPunct="0">
        <a:spcBef>
          <a:spcPct val="0"/>
        </a:spcBef>
        <a:spcAft>
          <a:spcPct val="0"/>
        </a:spcAft>
        <a:defRPr sz="30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30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30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30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30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3000">
          <a:solidFill>
            <a:schemeClr val="tx2"/>
          </a:solidFill>
          <a:latin typeface="Arial" pitchFamily="-108" charset="0"/>
        </a:defRPr>
      </a:lvl6pPr>
      <a:lvl7pPr marL="914400" algn="ctr" rtl="0" fontAlgn="base">
        <a:spcBef>
          <a:spcPct val="0"/>
        </a:spcBef>
        <a:spcAft>
          <a:spcPct val="0"/>
        </a:spcAft>
        <a:defRPr sz="3000">
          <a:solidFill>
            <a:schemeClr val="tx2"/>
          </a:solidFill>
          <a:latin typeface="Arial" pitchFamily="-108" charset="0"/>
        </a:defRPr>
      </a:lvl7pPr>
      <a:lvl8pPr marL="1371600" algn="ctr" rtl="0" fontAlgn="base">
        <a:spcBef>
          <a:spcPct val="0"/>
        </a:spcBef>
        <a:spcAft>
          <a:spcPct val="0"/>
        </a:spcAft>
        <a:defRPr sz="3000">
          <a:solidFill>
            <a:schemeClr val="tx2"/>
          </a:solidFill>
          <a:latin typeface="Arial" pitchFamily="-108" charset="0"/>
        </a:defRPr>
      </a:lvl8pPr>
      <a:lvl9pPr marL="1828800" algn="ctr" rtl="0" fontAlgn="base">
        <a:spcBef>
          <a:spcPct val="0"/>
        </a:spcBef>
        <a:spcAft>
          <a:spcPct val="0"/>
        </a:spcAft>
        <a:defRPr sz="3000">
          <a:solidFill>
            <a:schemeClr val="tx2"/>
          </a:solidFill>
          <a:latin typeface="Arial" pitchFamily="-108" charset="0"/>
        </a:defRPr>
      </a:lvl9pPr>
    </p:titleStyle>
    <p:bodyStyle>
      <a:lvl1pPr marL="495300" indent="-495300" algn="l" rtl="0" eaLnBrk="0" fontAlgn="base" hangingPunct="0">
        <a:spcBef>
          <a:spcPct val="20000"/>
        </a:spcBef>
        <a:spcAft>
          <a:spcPct val="0"/>
        </a:spcAft>
        <a:buFont typeface="Arial" charset="0"/>
        <a:buAutoNum type="alphaLcParenR"/>
        <a:defRPr sz="2400">
          <a:solidFill>
            <a:schemeClr val="tx1"/>
          </a:solidFill>
          <a:latin typeface="+mn-lt"/>
          <a:ea typeface="ＭＳ Ｐゴシック" pitchFamily="-108" charset="-128"/>
          <a:cs typeface="ＭＳ Ｐゴシック" pitchFamily="-108" charset="-128"/>
        </a:defRPr>
      </a:lvl1pPr>
      <a:lvl2pPr marL="952500" indent="-495300" algn="l" rtl="0" eaLnBrk="0" fontAlgn="base" hangingPunct="0">
        <a:spcBef>
          <a:spcPct val="20000"/>
        </a:spcBef>
        <a:spcAft>
          <a:spcPct val="0"/>
        </a:spcAft>
        <a:buFont typeface="Arial" charset="0"/>
        <a:buAutoNum type="alphaLcParenR"/>
        <a:defRPr sz="2600">
          <a:solidFill>
            <a:schemeClr val="tx1"/>
          </a:solidFill>
          <a:latin typeface="+mn-lt"/>
          <a:ea typeface="ＭＳ Ｐゴシック" pitchFamily="-108" charset="-128"/>
        </a:defRPr>
      </a:lvl2pPr>
      <a:lvl3pPr marL="1409700" indent="-495300" algn="l" rtl="0" eaLnBrk="0" fontAlgn="base" hangingPunct="0">
        <a:spcBef>
          <a:spcPct val="20000"/>
        </a:spcBef>
        <a:spcAft>
          <a:spcPct val="0"/>
        </a:spcAft>
        <a:buFont typeface="Arial" charset="0"/>
        <a:buAutoNum type="alphaLcParenR"/>
        <a:defRPr sz="2600">
          <a:solidFill>
            <a:schemeClr val="tx1"/>
          </a:solidFill>
          <a:latin typeface="+mn-lt"/>
          <a:ea typeface="ＭＳ Ｐゴシック" pitchFamily="-108" charset="-128"/>
        </a:defRPr>
      </a:lvl3pPr>
      <a:lvl4pPr marL="1866900" indent="-495300" algn="l" rtl="0" eaLnBrk="0" fontAlgn="base" hangingPunct="0">
        <a:spcBef>
          <a:spcPct val="20000"/>
        </a:spcBef>
        <a:spcAft>
          <a:spcPct val="0"/>
        </a:spcAft>
        <a:buFont typeface="Arial" charset="0"/>
        <a:buAutoNum type="alphaLcParenR"/>
        <a:defRPr sz="2600">
          <a:solidFill>
            <a:schemeClr val="tx1"/>
          </a:solidFill>
          <a:latin typeface="+mn-lt"/>
          <a:ea typeface="ＭＳ Ｐゴシック" pitchFamily="-108" charset="-128"/>
        </a:defRPr>
      </a:lvl4pPr>
      <a:lvl5pPr marL="2324100" indent="-495300" algn="l" rtl="0" eaLnBrk="0" fontAlgn="base" hangingPunct="0">
        <a:spcBef>
          <a:spcPct val="20000"/>
        </a:spcBef>
        <a:spcAft>
          <a:spcPct val="0"/>
        </a:spcAft>
        <a:buFont typeface="Arial" charset="0"/>
        <a:buAutoNum type="alphaLcParenR"/>
        <a:defRPr sz="2600">
          <a:solidFill>
            <a:schemeClr val="tx1"/>
          </a:solidFill>
          <a:latin typeface="+mn-lt"/>
          <a:ea typeface="ＭＳ Ｐゴシック" pitchFamily="-108" charset="-128"/>
        </a:defRPr>
      </a:lvl5pPr>
      <a:lvl6pPr marL="2781300" indent="-495300" algn="l" rtl="0" fontAlgn="base">
        <a:spcBef>
          <a:spcPct val="20000"/>
        </a:spcBef>
        <a:spcAft>
          <a:spcPct val="0"/>
        </a:spcAft>
        <a:buFont typeface="Arial" pitchFamily="-108" charset="0"/>
        <a:buAutoNum type="alphaLcParenR"/>
        <a:defRPr sz="2600">
          <a:solidFill>
            <a:schemeClr val="tx1"/>
          </a:solidFill>
          <a:latin typeface="+mn-lt"/>
          <a:ea typeface="ＭＳ Ｐゴシック" pitchFamily="-108" charset="-128"/>
        </a:defRPr>
      </a:lvl6pPr>
      <a:lvl7pPr marL="3238500" indent="-495300" algn="l" rtl="0" fontAlgn="base">
        <a:spcBef>
          <a:spcPct val="20000"/>
        </a:spcBef>
        <a:spcAft>
          <a:spcPct val="0"/>
        </a:spcAft>
        <a:buFont typeface="Arial" pitchFamily="-108" charset="0"/>
        <a:buAutoNum type="alphaLcParenR"/>
        <a:defRPr sz="2600">
          <a:solidFill>
            <a:schemeClr val="tx1"/>
          </a:solidFill>
          <a:latin typeface="+mn-lt"/>
          <a:ea typeface="ＭＳ Ｐゴシック" pitchFamily="-108" charset="-128"/>
        </a:defRPr>
      </a:lvl7pPr>
      <a:lvl8pPr marL="3695700" indent="-495300" algn="l" rtl="0" fontAlgn="base">
        <a:spcBef>
          <a:spcPct val="20000"/>
        </a:spcBef>
        <a:spcAft>
          <a:spcPct val="0"/>
        </a:spcAft>
        <a:buFont typeface="Arial" pitchFamily="-108" charset="0"/>
        <a:buAutoNum type="alphaLcParenR"/>
        <a:defRPr sz="2600">
          <a:solidFill>
            <a:schemeClr val="tx1"/>
          </a:solidFill>
          <a:latin typeface="+mn-lt"/>
          <a:ea typeface="ＭＳ Ｐゴシック" pitchFamily="-108" charset="-128"/>
        </a:defRPr>
      </a:lvl8pPr>
      <a:lvl9pPr marL="4152900" indent="-495300" algn="l" rtl="0" fontAlgn="base">
        <a:spcBef>
          <a:spcPct val="20000"/>
        </a:spcBef>
        <a:spcAft>
          <a:spcPct val="0"/>
        </a:spcAft>
        <a:buFont typeface="Arial" pitchFamily="-108" charset="0"/>
        <a:buAutoNum type="alphaLcParenR"/>
        <a:defRPr sz="26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34" name="Line 10"/>
          <p:cNvSpPr>
            <a:spLocks noChangeShapeType="1"/>
          </p:cNvSpPr>
          <p:nvPr/>
        </p:nvSpPr>
        <p:spPr bwMode="auto">
          <a:xfrm>
            <a:off x="0" y="6210300"/>
            <a:ext cx="9140825" cy="0"/>
          </a:xfrm>
          <a:prstGeom prst="line">
            <a:avLst/>
          </a:prstGeom>
          <a:noFill/>
          <a:ln w="2857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50000"/>
              </a:spcBef>
              <a:spcAft>
                <a:spcPct val="0"/>
              </a:spcAft>
            </a:pPr>
            <a:endParaRPr lang="en-US" sz="1600" smtClean="0">
              <a:solidFill>
                <a:srgbClr val="000000"/>
              </a:solidFill>
              <a:latin typeface="Times New Roman" charset="0"/>
              <a:ea typeface="ＭＳ Ｐゴシック" charset="0"/>
              <a:cs typeface="ＭＳ Ｐゴシック" charset="0"/>
            </a:endParaRPr>
          </a:p>
        </p:txBody>
      </p:sp>
      <p:sp>
        <p:nvSpPr>
          <p:cNvPr id="1036" name="Rectangle 12"/>
          <p:cNvSpPr>
            <a:spLocks noChangeArrowheads="1"/>
          </p:cNvSpPr>
          <p:nvPr/>
        </p:nvSpPr>
        <p:spPr bwMode="auto">
          <a:xfrm>
            <a:off x="6019800" y="6321425"/>
            <a:ext cx="31242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7" dir="2700000" algn="ctr" rotWithShape="0">
                    <a:schemeClr val="bg2">
                      <a:alpha val="75000"/>
                    </a:schemeClr>
                  </a:outerShdw>
                </a:effectLst>
              </a14:hiddenEffects>
            </a:ext>
          </a:extLst>
        </p:spPr>
        <p:txBody>
          <a:bodyPr/>
          <a:lstStyle/>
          <a:p>
            <a:pPr algn="r" defTabSz="914400" eaLnBrk="0" fontAlgn="base" hangingPunct="0">
              <a:spcBef>
                <a:spcPct val="0"/>
              </a:spcBef>
              <a:spcAft>
                <a:spcPct val="0"/>
              </a:spcAft>
            </a:pPr>
            <a:r>
              <a:rPr lang="en-US" sz="1000" smtClean="0">
                <a:solidFill>
                  <a:srgbClr val="000000"/>
                </a:solidFill>
                <a:latin typeface="Arial" charset="0"/>
                <a:ea typeface="ＭＳ Ｐゴシック" charset="0"/>
                <a:cs typeface="ＭＳ Ｐゴシック" charset="0"/>
              </a:rPr>
              <a:t> © 2013 Pearson Education, Inc.</a:t>
            </a:r>
          </a:p>
        </p:txBody>
      </p:sp>
      <p:sp>
        <p:nvSpPr>
          <p:cNvPr id="1037" name="Text Box 13"/>
          <p:cNvSpPr txBox="1">
            <a:spLocks noChangeArrowheads="1"/>
          </p:cNvSpPr>
          <p:nvPr/>
        </p:nvSpPr>
        <p:spPr bwMode="auto">
          <a:xfrm>
            <a:off x="0" y="6324600"/>
            <a:ext cx="52308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defTabSz="914400" eaLnBrk="0" fontAlgn="base" hangingPunct="0">
              <a:spcBef>
                <a:spcPct val="0"/>
              </a:spcBef>
              <a:spcAft>
                <a:spcPct val="0"/>
              </a:spcAft>
            </a:pPr>
            <a:r>
              <a:rPr lang="en-US" sz="1000" i="1" smtClean="0">
                <a:solidFill>
                  <a:srgbClr val="000000"/>
                </a:solidFill>
                <a:latin typeface="Arial" charset="0"/>
                <a:ea typeface="ＭＳ Ｐゴシック" charset="0"/>
                <a:cs typeface="ＭＳ Ｐゴシック" charset="0"/>
              </a:rPr>
              <a:t>Fundamentals of General, Organic, and Biological Chemistry</a:t>
            </a:r>
            <a:r>
              <a:rPr lang="en-US" sz="1000" smtClean="0">
                <a:solidFill>
                  <a:srgbClr val="000000"/>
                </a:solidFill>
                <a:latin typeface="Arial" charset="0"/>
                <a:ea typeface="ＭＳ Ｐゴシック" charset="0"/>
                <a:cs typeface="ＭＳ Ｐゴシック" charset="0"/>
              </a:rPr>
              <a:t>, 7e</a:t>
            </a:r>
          </a:p>
          <a:p>
            <a:pPr defTabSz="914400" eaLnBrk="0" fontAlgn="base" hangingPunct="0">
              <a:spcBef>
                <a:spcPct val="0"/>
              </a:spcBef>
              <a:spcAft>
                <a:spcPct val="0"/>
              </a:spcAft>
            </a:pPr>
            <a:r>
              <a:rPr lang="en-US" sz="1000" smtClean="0">
                <a:solidFill>
                  <a:srgbClr val="000000"/>
                </a:solidFill>
                <a:latin typeface="Arial" charset="0"/>
                <a:ea typeface="ＭＳ Ｐゴシック" charset="0"/>
                <a:cs typeface="ＭＳ Ｐゴシック" charset="0"/>
              </a:rPr>
              <a:t>John McMurry, David S. Ballantine, Carl A. Hoeger, Virginia E. Peterson</a:t>
            </a:r>
          </a:p>
        </p:txBody>
      </p:sp>
    </p:spTree>
    <p:extLst>
      <p:ext uri="{BB962C8B-B14F-4D97-AF65-F5344CB8AC3E}">
        <p14:creationId xmlns:p14="http://schemas.microsoft.com/office/powerpoint/2010/main" val="2552926300"/>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cs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03199F-0E23-9442-8EFE-716338C5F286}" type="datetimeFigureOut">
              <a:rPr lang="en-US" smtClean="0">
                <a:solidFill>
                  <a:prstClr val="black">
                    <a:tint val="75000"/>
                  </a:prstClr>
                </a:solidFill>
                <a:latin typeface="Calibri"/>
              </a:rPr>
              <a:pPr/>
              <a:t>8/22/14</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A6C2C3-AE05-D949-BFA2-42730A742872}"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97191086"/>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7D4AAD-246C-A64F-BADD-8777CB30990E}" type="datetimeFigureOut">
              <a:rPr lang="en-US" smtClean="0">
                <a:solidFill>
                  <a:prstClr val="black">
                    <a:tint val="75000"/>
                  </a:prstClr>
                </a:solidFill>
                <a:latin typeface="Calibri"/>
              </a:rPr>
              <a:pPr/>
              <a:t>8/22/14</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4318FC-7D69-7747-841A-12BFBCB7A2FF}"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039744563"/>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 id="2147483816"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9"/>
          <p:cNvSpPr>
            <a:spLocks noChangeArrowheads="1"/>
          </p:cNvSpPr>
          <p:nvPr userDrawn="1"/>
        </p:nvSpPr>
        <p:spPr bwMode="auto">
          <a:xfrm>
            <a:off x="0" y="6400800"/>
            <a:ext cx="9144000" cy="457200"/>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10" name="Rectangle 15"/>
          <p:cNvSpPr txBox="1">
            <a:spLocks noChangeArrowheads="1"/>
          </p:cNvSpPr>
          <p:nvPr userDrawn="1"/>
        </p:nvSpPr>
        <p:spPr bwMode="gray">
          <a:xfrm>
            <a:off x="228600" y="6553200"/>
            <a:ext cx="5399088" cy="179388"/>
          </a:xfrm>
          <a:prstGeom prst="rect">
            <a:avLst/>
          </a:prstGeom>
          <a:noFill/>
          <a:ln w="9525">
            <a:noFill/>
            <a:miter lim="800000"/>
            <a:headEnd/>
            <a:tailEnd/>
          </a:ln>
          <a:effectLst/>
        </p:spPr>
        <p:txBody>
          <a:bodyPr lIns="0" tIns="0" rIns="0" bIns="0"/>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defTabSz="914400" eaLnBrk="1" fontAlgn="base" hangingPunct="1">
              <a:spcBef>
                <a:spcPct val="0"/>
              </a:spcBef>
              <a:spcAft>
                <a:spcPct val="0"/>
              </a:spcAft>
            </a:pPr>
            <a:r>
              <a:rPr lang="en-GB" sz="900" smtClean="0">
                <a:solidFill>
                  <a:srgbClr val="FFFFFF"/>
                </a:solidFill>
                <a:cs typeface="Arial" charset="0"/>
              </a:rPr>
              <a:t>© 2013 Pearson Education, Inc.</a:t>
            </a:r>
          </a:p>
        </p:txBody>
      </p:sp>
      <p:sp>
        <p:nvSpPr>
          <p:cNvPr id="1028" name="Rectangle 2"/>
          <p:cNvSpPr>
            <a:spLocks noGrp="1" noChangeArrowheads="1"/>
          </p:cNvSpPr>
          <p:nvPr>
            <p:ph type="title"/>
          </p:nvPr>
        </p:nvSpPr>
        <p:spPr bwMode="auto">
          <a:xfrm>
            <a:off x="457200" y="609600"/>
            <a:ext cx="8229600" cy="213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9" name="Rectangle 3"/>
          <p:cNvSpPr>
            <a:spLocks noGrp="1" noChangeArrowheads="1"/>
          </p:cNvSpPr>
          <p:nvPr>
            <p:ph type="body" idx="1"/>
          </p:nvPr>
        </p:nvSpPr>
        <p:spPr bwMode="auto">
          <a:xfrm>
            <a:off x="457200" y="2971800"/>
            <a:ext cx="82296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30" name="Rectangle 7"/>
          <p:cNvSpPr>
            <a:spLocks noChangeArrowheads="1"/>
          </p:cNvSpPr>
          <p:nvPr userDrawn="1"/>
        </p:nvSpPr>
        <p:spPr bwMode="auto">
          <a:xfrm>
            <a:off x="0" y="0"/>
            <a:ext cx="9144000" cy="533400"/>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1032" name="Line 24"/>
          <p:cNvSpPr>
            <a:spLocks noChangeShapeType="1"/>
          </p:cNvSpPr>
          <p:nvPr userDrawn="1"/>
        </p:nvSpPr>
        <p:spPr bwMode="gray">
          <a:xfrm>
            <a:off x="1588" y="6399213"/>
            <a:ext cx="9139237" cy="0"/>
          </a:xfrm>
          <a:prstGeom prst="line">
            <a:avLst/>
          </a:prstGeom>
          <a:noFill/>
          <a:ln w="6350">
            <a:solidFill>
              <a:schemeClr val="bg2"/>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35543227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dt="0"/>
  <p:txStyles>
    <p:titleStyle>
      <a:lvl1pPr algn="ctr" rtl="0" eaLnBrk="0" fontAlgn="base" hangingPunct="0">
        <a:spcBef>
          <a:spcPct val="0"/>
        </a:spcBef>
        <a:spcAft>
          <a:spcPct val="0"/>
        </a:spcAft>
        <a:defRPr sz="30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30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30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30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30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3000">
          <a:solidFill>
            <a:schemeClr val="tx2"/>
          </a:solidFill>
          <a:latin typeface="Arial" pitchFamily="-108" charset="0"/>
        </a:defRPr>
      </a:lvl6pPr>
      <a:lvl7pPr marL="914400" algn="ctr" rtl="0" fontAlgn="base">
        <a:spcBef>
          <a:spcPct val="0"/>
        </a:spcBef>
        <a:spcAft>
          <a:spcPct val="0"/>
        </a:spcAft>
        <a:defRPr sz="3000">
          <a:solidFill>
            <a:schemeClr val="tx2"/>
          </a:solidFill>
          <a:latin typeface="Arial" pitchFamily="-108" charset="0"/>
        </a:defRPr>
      </a:lvl7pPr>
      <a:lvl8pPr marL="1371600" algn="ctr" rtl="0" fontAlgn="base">
        <a:spcBef>
          <a:spcPct val="0"/>
        </a:spcBef>
        <a:spcAft>
          <a:spcPct val="0"/>
        </a:spcAft>
        <a:defRPr sz="3000">
          <a:solidFill>
            <a:schemeClr val="tx2"/>
          </a:solidFill>
          <a:latin typeface="Arial" pitchFamily="-108" charset="0"/>
        </a:defRPr>
      </a:lvl8pPr>
      <a:lvl9pPr marL="1828800" algn="ctr" rtl="0" fontAlgn="base">
        <a:spcBef>
          <a:spcPct val="0"/>
        </a:spcBef>
        <a:spcAft>
          <a:spcPct val="0"/>
        </a:spcAft>
        <a:defRPr sz="3000">
          <a:solidFill>
            <a:schemeClr val="tx2"/>
          </a:solidFill>
          <a:latin typeface="Arial" pitchFamily="-108" charset="0"/>
        </a:defRPr>
      </a:lvl9pPr>
    </p:titleStyle>
    <p:bodyStyle>
      <a:lvl1pPr marL="495300" indent="-495300" algn="l" rtl="0" eaLnBrk="0" fontAlgn="base" hangingPunct="0">
        <a:spcBef>
          <a:spcPct val="20000"/>
        </a:spcBef>
        <a:spcAft>
          <a:spcPct val="0"/>
        </a:spcAft>
        <a:buFont typeface="Arial" charset="0"/>
        <a:buAutoNum type="alphaLcParenR"/>
        <a:defRPr sz="2400">
          <a:solidFill>
            <a:schemeClr val="tx1"/>
          </a:solidFill>
          <a:latin typeface="+mn-lt"/>
          <a:ea typeface="ＭＳ Ｐゴシック" pitchFamily="-108" charset="-128"/>
          <a:cs typeface="ＭＳ Ｐゴシック" pitchFamily="-108" charset="-128"/>
        </a:defRPr>
      </a:lvl1pPr>
      <a:lvl2pPr marL="952500" indent="-495300" algn="l" rtl="0" eaLnBrk="0" fontAlgn="base" hangingPunct="0">
        <a:spcBef>
          <a:spcPct val="20000"/>
        </a:spcBef>
        <a:spcAft>
          <a:spcPct val="0"/>
        </a:spcAft>
        <a:buFont typeface="Arial" charset="0"/>
        <a:buAutoNum type="alphaLcParenR"/>
        <a:defRPr sz="2600">
          <a:solidFill>
            <a:schemeClr val="tx1"/>
          </a:solidFill>
          <a:latin typeface="+mn-lt"/>
          <a:ea typeface="ＭＳ Ｐゴシック" pitchFamily="-108" charset="-128"/>
        </a:defRPr>
      </a:lvl2pPr>
      <a:lvl3pPr marL="1409700" indent="-495300" algn="l" rtl="0" eaLnBrk="0" fontAlgn="base" hangingPunct="0">
        <a:spcBef>
          <a:spcPct val="20000"/>
        </a:spcBef>
        <a:spcAft>
          <a:spcPct val="0"/>
        </a:spcAft>
        <a:buFont typeface="Arial" charset="0"/>
        <a:buAutoNum type="alphaLcParenR"/>
        <a:defRPr sz="2600">
          <a:solidFill>
            <a:schemeClr val="tx1"/>
          </a:solidFill>
          <a:latin typeface="+mn-lt"/>
          <a:ea typeface="ＭＳ Ｐゴシック" pitchFamily="-108" charset="-128"/>
        </a:defRPr>
      </a:lvl3pPr>
      <a:lvl4pPr marL="1866900" indent="-495300" algn="l" rtl="0" eaLnBrk="0" fontAlgn="base" hangingPunct="0">
        <a:spcBef>
          <a:spcPct val="20000"/>
        </a:spcBef>
        <a:spcAft>
          <a:spcPct val="0"/>
        </a:spcAft>
        <a:buFont typeface="Arial" charset="0"/>
        <a:buAutoNum type="alphaLcParenR"/>
        <a:defRPr sz="2600">
          <a:solidFill>
            <a:schemeClr val="tx1"/>
          </a:solidFill>
          <a:latin typeface="+mn-lt"/>
          <a:ea typeface="ＭＳ Ｐゴシック" pitchFamily="-108" charset="-128"/>
        </a:defRPr>
      </a:lvl4pPr>
      <a:lvl5pPr marL="2324100" indent="-495300" algn="l" rtl="0" eaLnBrk="0" fontAlgn="base" hangingPunct="0">
        <a:spcBef>
          <a:spcPct val="20000"/>
        </a:spcBef>
        <a:spcAft>
          <a:spcPct val="0"/>
        </a:spcAft>
        <a:buFont typeface="Arial" charset="0"/>
        <a:buAutoNum type="alphaLcParenR"/>
        <a:defRPr sz="2600">
          <a:solidFill>
            <a:schemeClr val="tx1"/>
          </a:solidFill>
          <a:latin typeface="+mn-lt"/>
          <a:ea typeface="ＭＳ Ｐゴシック" pitchFamily="-108" charset="-128"/>
        </a:defRPr>
      </a:lvl5pPr>
      <a:lvl6pPr marL="2781300" indent="-495300" algn="l" rtl="0" fontAlgn="base">
        <a:spcBef>
          <a:spcPct val="20000"/>
        </a:spcBef>
        <a:spcAft>
          <a:spcPct val="0"/>
        </a:spcAft>
        <a:buFont typeface="Arial" pitchFamily="-108" charset="0"/>
        <a:buAutoNum type="alphaLcParenR"/>
        <a:defRPr sz="2600">
          <a:solidFill>
            <a:schemeClr val="tx1"/>
          </a:solidFill>
          <a:latin typeface="+mn-lt"/>
          <a:ea typeface="ＭＳ Ｐゴシック" pitchFamily="-108" charset="-128"/>
        </a:defRPr>
      </a:lvl6pPr>
      <a:lvl7pPr marL="3238500" indent="-495300" algn="l" rtl="0" fontAlgn="base">
        <a:spcBef>
          <a:spcPct val="20000"/>
        </a:spcBef>
        <a:spcAft>
          <a:spcPct val="0"/>
        </a:spcAft>
        <a:buFont typeface="Arial" pitchFamily="-108" charset="0"/>
        <a:buAutoNum type="alphaLcParenR"/>
        <a:defRPr sz="2600">
          <a:solidFill>
            <a:schemeClr val="tx1"/>
          </a:solidFill>
          <a:latin typeface="+mn-lt"/>
          <a:ea typeface="ＭＳ Ｐゴシック" pitchFamily="-108" charset="-128"/>
        </a:defRPr>
      </a:lvl7pPr>
      <a:lvl8pPr marL="3695700" indent="-495300" algn="l" rtl="0" fontAlgn="base">
        <a:spcBef>
          <a:spcPct val="20000"/>
        </a:spcBef>
        <a:spcAft>
          <a:spcPct val="0"/>
        </a:spcAft>
        <a:buFont typeface="Arial" pitchFamily="-108" charset="0"/>
        <a:buAutoNum type="alphaLcParenR"/>
        <a:defRPr sz="2600">
          <a:solidFill>
            <a:schemeClr val="tx1"/>
          </a:solidFill>
          <a:latin typeface="+mn-lt"/>
          <a:ea typeface="ＭＳ Ｐゴシック" pitchFamily="-108" charset="-128"/>
        </a:defRPr>
      </a:lvl8pPr>
      <a:lvl9pPr marL="4152900" indent="-495300" algn="l" rtl="0" fontAlgn="base">
        <a:spcBef>
          <a:spcPct val="20000"/>
        </a:spcBef>
        <a:spcAft>
          <a:spcPct val="0"/>
        </a:spcAft>
        <a:buFont typeface="Arial" pitchFamily="-108" charset="0"/>
        <a:buAutoNum type="alphaLcParenR"/>
        <a:defRPr sz="26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9"/>
          <p:cNvSpPr>
            <a:spLocks noChangeArrowheads="1"/>
          </p:cNvSpPr>
          <p:nvPr userDrawn="1"/>
        </p:nvSpPr>
        <p:spPr bwMode="auto">
          <a:xfrm>
            <a:off x="0" y="6400800"/>
            <a:ext cx="9144000" cy="457200"/>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10" name="Rectangle 15"/>
          <p:cNvSpPr txBox="1">
            <a:spLocks noChangeArrowheads="1"/>
          </p:cNvSpPr>
          <p:nvPr userDrawn="1"/>
        </p:nvSpPr>
        <p:spPr bwMode="gray">
          <a:xfrm>
            <a:off x="228600" y="6553200"/>
            <a:ext cx="5399088" cy="179388"/>
          </a:xfrm>
          <a:prstGeom prst="rect">
            <a:avLst/>
          </a:prstGeom>
          <a:noFill/>
          <a:ln w="9525">
            <a:noFill/>
            <a:miter lim="800000"/>
            <a:headEnd/>
            <a:tailEnd/>
          </a:ln>
          <a:effectLst/>
        </p:spPr>
        <p:txBody>
          <a:bodyPr lIns="0" tIns="0" rIns="0" bIns="0"/>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defTabSz="914400" eaLnBrk="1" fontAlgn="base" hangingPunct="1">
              <a:spcBef>
                <a:spcPct val="0"/>
              </a:spcBef>
              <a:spcAft>
                <a:spcPct val="0"/>
              </a:spcAft>
            </a:pPr>
            <a:r>
              <a:rPr lang="en-GB" sz="900" smtClean="0">
                <a:solidFill>
                  <a:srgbClr val="FFFFFF"/>
                </a:solidFill>
                <a:cs typeface="Arial" charset="0"/>
              </a:rPr>
              <a:t>© 2013 Pearson Education, Inc.</a:t>
            </a:r>
          </a:p>
        </p:txBody>
      </p:sp>
      <p:sp>
        <p:nvSpPr>
          <p:cNvPr id="1028" name="Rectangle 2"/>
          <p:cNvSpPr>
            <a:spLocks noGrp="1" noChangeArrowheads="1"/>
          </p:cNvSpPr>
          <p:nvPr>
            <p:ph type="title"/>
          </p:nvPr>
        </p:nvSpPr>
        <p:spPr bwMode="auto">
          <a:xfrm>
            <a:off x="457200" y="609600"/>
            <a:ext cx="8229600" cy="213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9" name="Rectangle 3"/>
          <p:cNvSpPr>
            <a:spLocks noGrp="1" noChangeArrowheads="1"/>
          </p:cNvSpPr>
          <p:nvPr>
            <p:ph type="body" idx="1"/>
          </p:nvPr>
        </p:nvSpPr>
        <p:spPr bwMode="auto">
          <a:xfrm>
            <a:off x="457200" y="2971800"/>
            <a:ext cx="82296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30" name="Rectangle 7"/>
          <p:cNvSpPr>
            <a:spLocks noChangeArrowheads="1"/>
          </p:cNvSpPr>
          <p:nvPr userDrawn="1"/>
        </p:nvSpPr>
        <p:spPr bwMode="auto">
          <a:xfrm>
            <a:off x="0" y="0"/>
            <a:ext cx="9144000" cy="533400"/>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1032" name="Line 24"/>
          <p:cNvSpPr>
            <a:spLocks noChangeShapeType="1"/>
          </p:cNvSpPr>
          <p:nvPr userDrawn="1"/>
        </p:nvSpPr>
        <p:spPr bwMode="gray">
          <a:xfrm>
            <a:off x="1588" y="6399213"/>
            <a:ext cx="9139237" cy="0"/>
          </a:xfrm>
          <a:prstGeom prst="line">
            <a:avLst/>
          </a:prstGeom>
          <a:noFill/>
          <a:ln w="6350">
            <a:solidFill>
              <a:schemeClr val="bg2"/>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92559672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sldNum="0" hdr="0" dt="0"/>
  <p:txStyles>
    <p:titleStyle>
      <a:lvl1pPr algn="ctr" rtl="0" eaLnBrk="0" fontAlgn="base" hangingPunct="0">
        <a:spcBef>
          <a:spcPct val="0"/>
        </a:spcBef>
        <a:spcAft>
          <a:spcPct val="0"/>
        </a:spcAft>
        <a:defRPr sz="30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30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30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30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30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3000">
          <a:solidFill>
            <a:schemeClr val="tx2"/>
          </a:solidFill>
          <a:latin typeface="Arial" pitchFamily="-108" charset="0"/>
        </a:defRPr>
      </a:lvl6pPr>
      <a:lvl7pPr marL="914400" algn="ctr" rtl="0" fontAlgn="base">
        <a:spcBef>
          <a:spcPct val="0"/>
        </a:spcBef>
        <a:spcAft>
          <a:spcPct val="0"/>
        </a:spcAft>
        <a:defRPr sz="3000">
          <a:solidFill>
            <a:schemeClr val="tx2"/>
          </a:solidFill>
          <a:latin typeface="Arial" pitchFamily="-108" charset="0"/>
        </a:defRPr>
      </a:lvl7pPr>
      <a:lvl8pPr marL="1371600" algn="ctr" rtl="0" fontAlgn="base">
        <a:spcBef>
          <a:spcPct val="0"/>
        </a:spcBef>
        <a:spcAft>
          <a:spcPct val="0"/>
        </a:spcAft>
        <a:defRPr sz="3000">
          <a:solidFill>
            <a:schemeClr val="tx2"/>
          </a:solidFill>
          <a:latin typeface="Arial" pitchFamily="-108" charset="0"/>
        </a:defRPr>
      </a:lvl8pPr>
      <a:lvl9pPr marL="1828800" algn="ctr" rtl="0" fontAlgn="base">
        <a:spcBef>
          <a:spcPct val="0"/>
        </a:spcBef>
        <a:spcAft>
          <a:spcPct val="0"/>
        </a:spcAft>
        <a:defRPr sz="3000">
          <a:solidFill>
            <a:schemeClr val="tx2"/>
          </a:solidFill>
          <a:latin typeface="Arial" pitchFamily="-108" charset="0"/>
        </a:defRPr>
      </a:lvl9pPr>
    </p:titleStyle>
    <p:bodyStyle>
      <a:lvl1pPr marL="495300" indent="-495300" algn="l" rtl="0" eaLnBrk="0" fontAlgn="base" hangingPunct="0">
        <a:spcBef>
          <a:spcPct val="20000"/>
        </a:spcBef>
        <a:spcAft>
          <a:spcPct val="0"/>
        </a:spcAft>
        <a:buFont typeface="Arial" charset="0"/>
        <a:buAutoNum type="alphaLcParenR"/>
        <a:defRPr sz="2400">
          <a:solidFill>
            <a:schemeClr val="tx1"/>
          </a:solidFill>
          <a:latin typeface="+mn-lt"/>
          <a:ea typeface="ＭＳ Ｐゴシック" pitchFamily="-108" charset="-128"/>
          <a:cs typeface="ＭＳ Ｐゴシック" pitchFamily="-108" charset="-128"/>
        </a:defRPr>
      </a:lvl1pPr>
      <a:lvl2pPr marL="952500" indent="-495300" algn="l" rtl="0" eaLnBrk="0" fontAlgn="base" hangingPunct="0">
        <a:spcBef>
          <a:spcPct val="20000"/>
        </a:spcBef>
        <a:spcAft>
          <a:spcPct val="0"/>
        </a:spcAft>
        <a:buFont typeface="Arial" charset="0"/>
        <a:buAutoNum type="alphaLcParenR"/>
        <a:defRPr sz="2600">
          <a:solidFill>
            <a:schemeClr val="tx1"/>
          </a:solidFill>
          <a:latin typeface="+mn-lt"/>
          <a:ea typeface="ＭＳ Ｐゴシック" pitchFamily="-108" charset="-128"/>
        </a:defRPr>
      </a:lvl2pPr>
      <a:lvl3pPr marL="1409700" indent="-495300" algn="l" rtl="0" eaLnBrk="0" fontAlgn="base" hangingPunct="0">
        <a:spcBef>
          <a:spcPct val="20000"/>
        </a:spcBef>
        <a:spcAft>
          <a:spcPct val="0"/>
        </a:spcAft>
        <a:buFont typeface="Arial" charset="0"/>
        <a:buAutoNum type="alphaLcParenR"/>
        <a:defRPr sz="2600">
          <a:solidFill>
            <a:schemeClr val="tx1"/>
          </a:solidFill>
          <a:latin typeface="+mn-lt"/>
          <a:ea typeface="ＭＳ Ｐゴシック" pitchFamily="-108" charset="-128"/>
        </a:defRPr>
      </a:lvl3pPr>
      <a:lvl4pPr marL="1866900" indent="-495300" algn="l" rtl="0" eaLnBrk="0" fontAlgn="base" hangingPunct="0">
        <a:spcBef>
          <a:spcPct val="20000"/>
        </a:spcBef>
        <a:spcAft>
          <a:spcPct val="0"/>
        </a:spcAft>
        <a:buFont typeface="Arial" charset="0"/>
        <a:buAutoNum type="alphaLcParenR"/>
        <a:defRPr sz="2600">
          <a:solidFill>
            <a:schemeClr val="tx1"/>
          </a:solidFill>
          <a:latin typeface="+mn-lt"/>
          <a:ea typeface="ＭＳ Ｐゴシック" pitchFamily="-108" charset="-128"/>
        </a:defRPr>
      </a:lvl4pPr>
      <a:lvl5pPr marL="2324100" indent="-495300" algn="l" rtl="0" eaLnBrk="0" fontAlgn="base" hangingPunct="0">
        <a:spcBef>
          <a:spcPct val="20000"/>
        </a:spcBef>
        <a:spcAft>
          <a:spcPct val="0"/>
        </a:spcAft>
        <a:buFont typeface="Arial" charset="0"/>
        <a:buAutoNum type="alphaLcParenR"/>
        <a:defRPr sz="2600">
          <a:solidFill>
            <a:schemeClr val="tx1"/>
          </a:solidFill>
          <a:latin typeface="+mn-lt"/>
          <a:ea typeface="ＭＳ Ｐゴシック" pitchFamily="-108" charset="-128"/>
        </a:defRPr>
      </a:lvl5pPr>
      <a:lvl6pPr marL="2781300" indent="-495300" algn="l" rtl="0" fontAlgn="base">
        <a:spcBef>
          <a:spcPct val="20000"/>
        </a:spcBef>
        <a:spcAft>
          <a:spcPct val="0"/>
        </a:spcAft>
        <a:buFont typeface="Arial" pitchFamily="-108" charset="0"/>
        <a:buAutoNum type="alphaLcParenR"/>
        <a:defRPr sz="2600">
          <a:solidFill>
            <a:schemeClr val="tx1"/>
          </a:solidFill>
          <a:latin typeface="+mn-lt"/>
          <a:ea typeface="ＭＳ Ｐゴシック" pitchFamily="-108" charset="-128"/>
        </a:defRPr>
      </a:lvl6pPr>
      <a:lvl7pPr marL="3238500" indent="-495300" algn="l" rtl="0" fontAlgn="base">
        <a:spcBef>
          <a:spcPct val="20000"/>
        </a:spcBef>
        <a:spcAft>
          <a:spcPct val="0"/>
        </a:spcAft>
        <a:buFont typeface="Arial" pitchFamily="-108" charset="0"/>
        <a:buAutoNum type="alphaLcParenR"/>
        <a:defRPr sz="2600">
          <a:solidFill>
            <a:schemeClr val="tx1"/>
          </a:solidFill>
          <a:latin typeface="+mn-lt"/>
          <a:ea typeface="ＭＳ Ｐゴシック" pitchFamily="-108" charset="-128"/>
        </a:defRPr>
      </a:lvl7pPr>
      <a:lvl8pPr marL="3695700" indent="-495300" algn="l" rtl="0" fontAlgn="base">
        <a:spcBef>
          <a:spcPct val="20000"/>
        </a:spcBef>
        <a:spcAft>
          <a:spcPct val="0"/>
        </a:spcAft>
        <a:buFont typeface="Arial" pitchFamily="-108" charset="0"/>
        <a:buAutoNum type="alphaLcParenR"/>
        <a:defRPr sz="2600">
          <a:solidFill>
            <a:schemeClr val="tx1"/>
          </a:solidFill>
          <a:latin typeface="+mn-lt"/>
          <a:ea typeface="ＭＳ Ｐゴシック" pitchFamily="-108" charset="-128"/>
        </a:defRPr>
      </a:lvl8pPr>
      <a:lvl9pPr marL="4152900" indent="-495300" algn="l" rtl="0" fontAlgn="base">
        <a:spcBef>
          <a:spcPct val="20000"/>
        </a:spcBef>
        <a:spcAft>
          <a:spcPct val="0"/>
        </a:spcAft>
        <a:buFont typeface="Arial" pitchFamily="-108" charset="0"/>
        <a:buAutoNum type="alphaLcParenR"/>
        <a:defRPr sz="26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9"/>
          <p:cNvSpPr>
            <a:spLocks noChangeArrowheads="1"/>
          </p:cNvSpPr>
          <p:nvPr userDrawn="1"/>
        </p:nvSpPr>
        <p:spPr bwMode="auto">
          <a:xfrm>
            <a:off x="0" y="6400800"/>
            <a:ext cx="9144000" cy="457200"/>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10" name="Rectangle 15"/>
          <p:cNvSpPr txBox="1">
            <a:spLocks noChangeArrowheads="1"/>
          </p:cNvSpPr>
          <p:nvPr userDrawn="1"/>
        </p:nvSpPr>
        <p:spPr bwMode="gray">
          <a:xfrm>
            <a:off x="228600" y="6553200"/>
            <a:ext cx="5399088" cy="179388"/>
          </a:xfrm>
          <a:prstGeom prst="rect">
            <a:avLst/>
          </a:prstGeom>
          <a:noFill/>
          <a:ln w="9525">
            <a:noFill/>
            <a:miter lim="800000"/>
            <a:headEnd/>
            <a:tailEnd/>
          </a:ln>
          <a:effectLst/>
        </p:spPr>
        <p:txBody>
          <a:bodyPr lIns="0" tIns="0" rIns="0" bIns="0"/>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defTabSz="914400" eaLnBrk="1" fontAlgn="base" hangingPunct="1">
              <a:spcBef>
                <a:spcPct val="0"/>
              </a:spcBef>
              <a:spcAft>
                <a:spcPct val="0"/>
              </a:spcAft>
            </a:pPr>
            <a:r>
              <a:rPr lang="en-GB" sz="900" smtClean="0">
                <a:solidFill>
                  <a:srgbClr val="FFFFFF"/>
                </a:solidFill>
                <a:cs typeface="Arial" charset="0"/>
              </a:rPr>
              <a:t>© 2013 Pearson Education, Inc.</a:t>
            </a:r>
          </a:p>
        </p:txBody>
      </p:sp>
      <p:sp>
        <p:nvSpPr>
          <p:cNvPr id="1028" name="Rectangle 2"/>
          <p:cNvSpPr>
            <a:spLocks noGrp="1" noChangeArrowheads="1"/>
          </p:cNvSpPr>
          <p:nvPr>
            <p:ph type="title"/>
          </p:nvPr>
        </p:nvSpPr>
        <p:spPr bwMode="auto">
          <a:xfrm>
            <a:off x="457200" y="609600"/>
            <a:ext cx="8229600" cy="213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9" name="Rectangle 3"/>
          <p:cNvSpPr>
            <a:spLocks noGrp="1" noChangeArrowheads="1"/>
          </p:cNvSpPr>
          <p:nvPr>
            <p:ph type="body" idx="1"/>
          </p:nvPr>
        </p:nvSpPr>
        <p:spPr bwMode="auto">
          <a:xfrm>
            <a:off x="457200" y="2971800"/>
            <a:ext cx="82296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30" name="Rectangle 7"/>
          <p:cNvSpPr>
            <a:spLocks noChangeArrowheads="1"/>
          </p:cNvSpPr>
          <p:nvPr userDrawn="1"/>
        </p:nvSpPr>
        <p:spPr bwMode="auto">
          <a:xfrm>
            <a:off x="0" y="0"/>
            <a:ext cx="9144000" cy="533400"/>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1032" name="Line 24"/>
          <p:cNvSpPr>
            <a:spLocks noChangeShapeType="1"/>
          </p:cNvSpPr>
          <p:nvPr userDrawn="1"/>
        </p:nvSpPr>
        <p:spPr bwMode="gray">
          <a:xfrm>
            <a:off x="1588" y="6399213"/>
            <a:ext cx="9139237" cy="0"/>
          </a:xfrm>
          <a:prstGeom prst="line">
            <a:avLst/>
          </a:prstGeom>
          <a:noFill/>
          <a:ln w="6350">
            <a:solidFill>
              <a:schemeClr val="bg2"/>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922103604"/>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sldNum="0" hdr="0" dt="0"/>
  <p:txStyles>
    <p:titleStyle>
      <a:lvl1pPr algn="ctr" rtl="0" eaLnBrk="0" fontAlgn="base" hangingPunct="0">
        <a:spcBef>
          <a:spcPct val="0"/>
        </a:spcBef>
        <a:spcAft>
          <a:spcPct val="0"/>
        </a:spcAft>
        <a:defRPr sz="30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30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30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30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30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3000">
          <a:solidFill>
            <a:schemeClr val="tx2"/>
          </a:solidFill>
          <a:latin typeface="Arial" pitchFamily="-108" charset="0"/>
        </a:defRPr>
      </a:lvl6pPr>
      <a:lvl7pPr marL="914400" algn="ctr" rtl="0" fontAlgn="base">
        <a:spcBef>
          <a:spcPct val="0"/>
        </a:spcBef>
        <a:spcAft>
          <a:spcPct val="0"/>
        </a:spcAft>
        <a:defRPr sz="3000">
          <a:solidFill>
            <a:schemeClr val="tx2"/>
          </a:solidFill>
          <a:latin typeface="Arial" pitchFamily="-108" charset="0"/>
        </a:defRPr>
      </a:lvl7pPr>
      <a:lvl8pPr marL="1371600" algn="ctr" rtl="0" fontAlgn="base">
        <a:spcBef>
          <a:spcPct val="0"/>
        </a:spcBef>
        <a:spcAft>
          <a:spcPct val="0"/>
        </a:spcAft>
        <a:defRPr sz="3000">
          <a:solidFill>
            <a:schemeClr val="tx2"/>
          </a:solidFill>
          <a:latin typeface="Arial" pitchFamily="-108" charset="0"/>
        </a:defRPr>
      </a:lvl8pPr>
      <a:lvl9pPr marL="1828800" algn="ctr" rtl="0" fontAlgn="base">
        <a:spcBef>
          <a:spcPct val="0"/>
        </a:spcBef>
        <a:spcAft>
          <a:spcPct val="0"/>
        </a:spcAft>
        <a:defRPr sz="3000">
          <a:solidFill>
            <a:schemeClr val="tx2"/>
          </a:solidFill>
          <a:latin typeface="Arial" pitchFamily="-108" charset="0"/>
        </a:defRPr>
      </a:lvl9pPr>
    </p:titleStyle>
    <p:bodyStyle>
      <a:lvl1pPr marL="495300" indent="-495300" algn="l" rtl="0" eaLnBrk="0" fontAlgn="base" hangingPunct="0">
        <a:spcBef>
          <a:spcPct val="20000"/>
        </a:spcBef>
        <a:spcAft>
          <a:spcPct val="0"/>
        </a:spcAft>
        <a:buFont typeface="Arial" charset="0"/>
        <a:buAutoNum type="alphaLcParenR"/>
        <a:defRPr sz="2400">
          <a:solidFill>
            <a:schemeClr val="tx1"/>
          </a:solidFill>
          <a:latin typeface="+mn-lt"/>
          <a:ea typeface="ＭＳ Ｐゴシック" pitchFamily="-108" charset="-128"/>
          <a:cs typeface="ＭＳ Ｐゴシック" pitchFamily="-108" charset="-128"/>
        </a:defRPr>
      </a:lvl1pPr>
      <a:lvl2pPr marL="952500" indent="-495300" algn="l" rtl="0" eaLnBrk="0" fontAlgn="base" hangingPunct="0">
        <a:spcBef>
          <a:spcPct val="20000"/>
        </a:spcBef>
        <a:spcAft>
          <a:spcPct val="0"/>
        </a:spcAft>
        <a:buFont typeface="Arial" charset="0"/>
        <a:buAutoNum type="alphaLcParenR"/>
        <a:defRPr sz="2600">
          <a:solidFill>
            <a:schemeClr val="tx1"/>
          </a:solidFill>
          <a:latin typeface="+mn-lt"/>
          <a:ea typeface="ＭＳ Ｐゴシック" pitchFamily="-108" charset="-128"/>
        </a:defRPr>
      </a:lvl2pPr>
      <a:lvl3pPr marL="1409700" indent="-495300" algn="l" rtl="0" eaLnBrk="0" fontAlgn="base" hangingPunct="0">
        <a:spcBef>
          <a:spcPct val="20000"/>
        </a:spcBef>
        <a:spcAft>
          <a:spcPct val="0"/>
        </a:spcAft>
        <a:buFont typeface="Arial" charset="0"/>
        <a:buAutoNum type="alphaLcParenR"/>
        <a:defRPr sz="2600">
          <a:solidFill>
            <a:schemeClr val="tx1"/>
          </a:solidFill>
          <a:latin typeface="+mn-lt"/>
          <a:ea typeface="ＭＳ Ｐゴシック" pitchFamily="-108" charset="-128"/>
        </a:defRPr>
      </a:lvl3pPr>
      <a:lvl4pPr marL="1866900" indent="-495300" algn="l" rtl="0" eaLnBrk="0" fontAlgn="base" hangingPunct="0">
        <a:spcBef>
          <a:spcPct val="20000"/>
        </a:spcBef>
        <a:spcAft>
          <a:spcPct val="0"/>
        </a:spcAft>
        <a:buFont typeface="Arial" charset="0"/>
        <a:buAutoNum type="alphaLcParenR"/>
        <a:defRPr sz="2600">
          <a:solidFill>
            <a:schemeClr val="tx1"/>
          </a:solidFill>
          <a:latin typeface="+mn-lt"/>
          <a:ea typeface="ＭＳ Ｐゴシック" pitchFamily="-108" charset="-128"/>
        </a:defRPr>
      </a:lvl4pPr>
      <a:lvl5pPr marL="2324100" indent="-495300" algn="l" rtl="0" eaLnBrk="0" fontAlgn="base" hangingPunct="0">
        <a:spcBef>
          <a:spcPct val="20000"/>
        </a:spcBef>
        <a:spcAft>
          <a:spcPct val="0"/>
        </a:spcAft>
        <a:buFont typeface="Arial" charset="0"/>
        <a:buAutoNum type="alphaLcParenR"/>
        <a:defRPr sz="2600">
          <a:solidFill>
            <a:schemeClr val="tx1"/>
          </a:solidFill>
          <a:latin typeface="+mn-lt"/>
          <a:ea typeface="ＭＳ Ｐゴシック" pitchFamily="-108" charset="-128"/>
        </a:defRPr>
      </a:lvl5pPr>
      <a:lvl6pPr marL="2781300" indent="-495300" algn="l" rtl="0" fontAlgn="base">
        <a:spcBef>
          <a:spcPct val="20000"/>
        </a:spcBef>
        <a:spcAft>
          <a:spcPct val="0"/>
        </a:spcAft>
        <a:buFont typeface="Arial" pitchFamily="-108" charset="0"/>
        <a:buAutoNum type="alphaLcParenR"/>
        <a:defRPr sz="2600">
          <a:solidFill>
            <a:schemeClr val="tx1"/>
          </a:solidFill>
          <a:latin typeface="+mn-lt"/>
          <a:ea typeface="ＭＳ Ｐゴシック" pitchFamily="-108" charset="-128"/>
        </a:defRPr>
      </a:lvl6pPr>
      <a:lvl7pPr marL="3238500" indent="-495300" algn="l" rtl="0" fontAlgn="base">
        <a:spcBef>
          <a:spcPct val="20000"/>
        </a:spcBef>
        <a:spcAft>
          <a:spcPct val="0"/>
        </a:spcAft>
        <a:buFont typeface="Arial" pitchFamily="-108" charset="0"/>
        <a:buAutoNum type="alphaLcParenR"/>
        <a:defRPr sz="2600">
          <a:solidFill>
            <a:schemeClr val="tx1"/>
          </a:solidFill>
          <a:latin typeface="+mn-lt"/>
          <a:ea typeface="ＭＳ Ｐゴシック" pitchFamily="-108" charset="-128"/>
        </a:defRPr>
      </a:lvl7pPr>
      <a:lvl8pPr marL="3695700" indent="-495300" algn="l" rtl="0" fontAlgn="base">
        <a:spcBef>
          <a:spcPct val="20000"/>
        </a:spcBef>
        <a:spcAft>
          <a:spcPct val="0"/>
        </a:spcAft>
        <a:buFont typeface="Arial" pitchFamily="-108" charset="0"/>
        <a:buAutoNum type="alphaLcParenR"/>
        <a:defRPr sz="2600">
          <a:solidFill>
            <a:schemeClr val="tx1"/>
          </a:solidFill>
          <a:latin typeface="+mn-lt"/>
          <a:ea typeface="ＭＳ Ｐゴシック" pitchFamily="-108" charset="-128"/>
        </a:defRPr>
      </a:lvl8pPr>
      <a:lvl9pPr marL="4152900" indent="-495300" algn="l" rtl="0" fontAlgn="base">
        <a:spcBef>
          <a:spcPct val="20000"/>
        </a:spcBef>
        <a:spcAft>
          <a:spcPct val="0"/>
        </a:spcAft>
        <a:buFont typeface="Arial" pitchFamily="-108" charset="0"/>
        <a:buAutoNum type="alphaLcParenR"/>
        <a:defRPr sz="26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9"/>
          <p:cNvSpPr>
            <a:spLocks noChangeArrowheads="1"/>
          </p:cNvSpPr>
          <p:nvPr userDrawn="1"/>
        </p:nvSpPr>
        <p:spPr bwMode="auto">
          <a:xfrm>
            <a:off x="0" y="6400800"/>
            <a:ext cx="9144000" cy="457200"/>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10" name="Rectangle 15"/>
          <p:cNvSpPr txBox="1">
            <a:spLocks noChangeArrowheads="1"/>
          </p:cNvSpPr>
          <p:nvPr userDrawn="1"/>
        </p:nvSpPr>
        <p:spPr bwMode="gray">
          <a:xfrm>
            <a:off x="228600" y="6553200"/>
            <a:ext cx="5399088" cy="179388"/>
          </a:xfrm>
          <a:prstGeom prst="rect">
            <a:avLst/>
          </a:prstGeom>
          <a:noFill/>
          <a:ln w="9525">
            <a:noFill/>
            <a:miter lim="800000"/>
            <a:headEnd/>
            <a:tailEnd/>
          </a:ln>
          <a:effectLst/>
        </p:spPr>
        <p:txBody>
          <a:bodyPr lIns="0" tIns="0" rIns="0" bIns="0"/>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defTabSz="914400" eaLnBrk="1" fontAlgn="base" hangingPunct="1">
              <a:spcBef>
                <a:spcPct val="0"/>
              </a:spcBef>
              <a:spcAft>
                <a:spcPct val="0"/>
              </a:spcAft>
            </a:pPr>
            <a:r>
              <a:rPr lang="en-GB" sz="900" smtClean="0">
                <a:solidFill>
                  <a:srgbClr val="FFFFFF"/>
                </a:solidFill>
                <a:cs typeface="Arial" charset="0"/>
              </a:rPr>
              <a:t>© 2013 Pearson Education, Inc.</a:t>
            </a:r>
          </a:p>
        </p:txBody>
      </p:sp>
      <p:sp>
        <p:nvSpPr>
          <p:cNvPr id="1028" name="Rectangle 2"/>
          <p:cNvSpPr>
            <a:spLocks noGrp="1" noChangeArrowheads="1"/>
          </p:cNvSpPr>
          <p:nvPr>
            <p:ph type="title"/>
          </p:nvPr>
        </p:nvSpPr>
        <p:spPr bwMode="auto">
          <a:xfrm>
            <a:off x="457200" y="609600"/>
            <a:ext cx="8229600" cy="213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9" name="Rectangle 3"/>
          <p:cNvSpPr>
            <a:spLocks noGrp="1" noChangeArrowheads="1"/>
          </p:cNvSpPr>
          <p:nvPr>
            <p:ph type="body" idx="1"/>
          </p:nvPr>
        </p:nvSpPr>
        <p:spPr bwMode="auto">
          <a:xfrm>
            <a:off x="457200" y="2971800"/>
            <a:ext cx="82296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30" name="Rectangle 7"/>
          <p:cNvSpPr>
            <a:spLocks noChangeArrowheads="1"/>
          </p:cNvSpPr>
          <p:nvPr userDrawn="1"/>
        </p:nvSpPr>
        <p:spPr bwMode="auto">
          <a:xfrm>
            <a:off x="0" y="0"/>
            <a:ext cx="9144000" cy="533400"/>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1032" name="Line 24"/>
          <p:cNvSpPr>
            <a:spLocks noChangeShapeType="1"/>
          </p:cNvSpPr>
          <p:nvPr userDrawn="1"/>
        </p:nvSpPr>
        <p:spPr bwMode="gray">
          <a:xfrm>
            <a:off x="1588" y="6399213"/>
            <a:ext cx="9139237" cy="0"/>
          </a:xfrm>
          <a:prstGeom prst="line">
            <a:avLst/>
          </a:prstGeom>
          <a:noFill/>
          <a:ln w="6350">
            <a:solidFill>
              <a:schemeClr val="bg2"/>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325476280"/>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hf sldNum="0" hdr="0" dt="0"/>
  <p:txStyles>
    <p:titleStyle>
      <a:lvl1pPr algn="ctr" rtl="0" eaLnBrk="0" fontAlgn="base" hangingPunct="0">
        <a:spcBef>
          <a:spcPct val="0"/>
        </a:spcBef>
        <a:spcAft>
          <a:spcPct val="0"/>
        </a:spcAft>
        <a:defRPr sz="30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30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30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30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30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3000">
          <a:solidFill>
            <a:schemeClr val="tx2"/>
          </a:solidFill>
          <a:latin typeface="Arial" pitchFamily="-108" charset="0"/>
        </a:defRPr>
      </a:lvl6pPr>
      <a:lvl7pPr marL="914400" algn="ctr" rtl="0" fontAlgn="base">
        <a:spcBef>
          <a:spcPct val="0"/>
        </a:spcBef>
        <a:spcAft>
          <a:spcPct val="0"/>
        </a:spcAft>
        <a:defRPr sz="3000">
          <a:solidFill>
            <a:schemeClr val="tx2"/>
          </a:solidFill>
          <a:latin typeface="Arial" pitchFamily="-108" charset="0"/>
        </a:defRPr>
      </a:lvl7pPr>
      <a:lvl8pPr marL="1371600" algn="ctr" rtl="0" fontAlgn="base">
        <a:spcBef>
          <a:spcPct val="0"/>
        </a:spcBef>
        <a:spcAft>
          <a:spcPct val="0"/>
        </a:spcAft>
        <a:defRPr sz="3000">
          <a:solidFill>
            <a:schemeClr val="tx2"/>
          </a:solidFill>
          <a:latin typeface="Arial" pitchFamily="-108" charset="0"/>
        </a:defRPr>
      </a:lvl8pPr>
      <a:lvl9pPr marL="1828800" algn="ctr" rtl="0" fontAlgn="base">
        <a:spcBef>
          <a:spcPct val="0"/>
        </a:spcBef>
        <a:spcAft>
          <a:spcPct val="0"/>
        </a:spcAft>
        <a:defRPr sz="3000">
          <a:solidFill>
            <a:schemeClr val="tx2"/>
          </a:solidFill>
          <a:latin typeface="Arial" pitchFamily="-108" charset="0"/>
        </a:defRPr>
      </a:lvl9pPr>
    </p:titleStyle>
    <p:bodyStyle>
      <a:lvl1pPr marL="495300" indent="-495300" algn="l" rtl="0" eaLnBrk="0" fontAlgn="base" hangingPunct="0">
        <a:spcBef>
          <a:spcPct val="20000"/>
        </a:spcBef>
        <a:spcAft>
          <a:spcPct val="0"/>
        </a:spcAft>
        <a:buFont typeface="Arial" charset="0"/>
        <a:buAutoNum type="alphaLcParenR"/>
        <a:defRPr sz="2400">
          <a:solidFill>
            <a:schemeClr val="tx1"/>
          </a:solidFill>
          <a:latin typeface="+mn-lt"/>
          <a:ea typeface="ＭＳ Ｐゴシック" pitchFamily="-108" charset="-128"/>
          <a:cs typeface="ＭＳ Ｐゴシック" pitchFamily="-108" charset="-128"/>
        </a:defRPr>
      </a:lvl1pPr>
      <a:lvl2pPr marL="952500" indent="-495300" algn="l" rtl="0" eaLnBrk="0" fontAlgn="base" hangingPunct="0">
        <a:spcBef>
          <a:spcPct val="20000"/>
        </a:spcBef>
        <a:spcAft>
          <a:spcPct val="0"/>
        </a:spcAft>
        <a:buFont typeface="Arial" charset="0"/>
        <a:buAutoNum type="alphaLcParenR"/>
        <a:defRPr sz="2600">
          <a:solidFill>
            <a:schemeClr val="tx1"/>
          </a:solidFill>
          <a:latin typeface="+mn-lt"/>
          <a:ea typeface="ＭＳ Ｐゴシック" pitchFamily="-108" charset="-128"/>
        </a:defRPr>
      </a:lvl2pPr>
      <a:lvl3pPr marL="1409700" indent="-495300" algn="l" rtl="0" eaLnBrk="0" fontAlgn="base" hangingPunct="0">
        <a:spcBef>
          <a:spcPct val="20000"/>
        </a:spcBef>
        <a:spcAft>
          <a:spcPct val="0"/>
        </a:spcAft>
        <a:buFont typeface="Arial" charset="0"/>
        <a:buAutoNum type="alphaLcParenR"/>
        <a:defRPr sz="2600">
          <a:solidFill>
            <a:schemeClr val="tx1"/>
          </a:solidFill>
          <a:latin typeface="+mn-lt"/>
          <a:ea typeface="ＭＳ Ｐゴシック" pitchFamily="-108" charset="-128"/>
        </a:defRPr>
      </a:lvl3pPr>
      <a:lvl4pPr marL="1866900" indent="-495300" algn="l" rtl="0" eaLnBrk="0" fontAlgn="base" hangingPunct="0">
        <a:spcBef>
          <a:spcPct val="20000"/>
        </a:spcBef>
        <a:spcAft>
          <a:spcPct val="0"/>
        </a:spcAft>
        <a:buFont typeface="Arial" charset="0"/>
        <a:buAutoNum type="alphaLcParenR"/>
        <a:defRPr sz="2600">
          <a:solidFill>
            <a:schemeClr val="tx1"/>
          </a:solidFill>
          <a:latin typeface="+mn-lt"/>
          <a:ea typeface="ＭＳ Ｐゴシック" pitchFamily="-108" charset="-128"/>
        </a:defRPr>
      </a:lvl4pPr>
      <a:lvl5pPr marL="2324100" indent="-495300" algn="l" rtl="0" eaLnBrk="0" fontAlgn="base" hangingPunct="0">
        <a:spcBef>
          <a:spcPct val="20000"/>
        </a:spcBef>
        <a:spcAft>
          <a:spcPct val="0"/>
        </a:spcAft>
        <a:buFont typeface="Arial" charset="0"/>
        <a:buAutoNum type="alphaLcParenR"/>
        <a:defRPr sz="2600">
          <a:solidFill>
            <a:schemeClr val="tx1"/>
          </a:solidFill>
          <a:latin typeface="+mn-lt"/>
          <a:ea typeface="ＭＳ Ｐゴシック" pitchFamily="-108" charset="-128"/>
        </a:defRPr>
      </a:lvl5pPr>
      <a:lvl6pPr marL="2781300" indent="-495300" algn="l" rtl="0" fontAlgn="base">
        <a:spcBef>
          <a:spcPct val="20000"/>
        </a:spcBef>
        <a:spcAft>
          <a:spcPct val="0"/>
        </a:spcAft>
        <a:buFont typeface="Arial" pitchFamily="-108" charset="0"/>
        <a:buAutoNum type="alphaLcParenR"/>
        <a:defRPr sz="2600">
          <a:solidFill>
            <a:schemeClr val="tx1"/>
          </a:solidFill>
          <a:latin typeface="+mn-lt"/>
          <a:ea typeface="ＭＳ Ｐゴシック" pitchFamily="-108" charset="-128"/>
        </a:defRPr>
      </a:lvl6pPr>
      <a:lvl7pPr marL="3238500" indent="-495300" algn="l" rtl="0" fontAlgn="base">
        <a:spcBef>
          <a:spcPct val="20000"/>
        </a:spcBef>
        <a:spcAft>
          <a:spcPct val="0"/>
        </a:spcAft>
        <a:buFont typeface="Arial" pitchFamily="-108" charset="0"/>
        <a:buAutoNum type="alphaLcParenR"/>
        <a:defRPr sz="2600">
          <a:solidFill>
            <a:schemeClr val="tx1"/>
          </a:solidFill>
          <a:latin typeface="+mn-lt"/>
          <a:ea typeface="ＭＳ Ｐゴシック" pitchFamily="-108" charset="-128"/>
        </a:defRPr>
      </a:lvl7pPr>
      <a:lvl8pPr marL="3695700" indent="-495300" algn="l" rtl="0" fontAlgn="base">
        <a:spcBef>
          <a:spcPct val="20000"/>
        </a:spcBef>
        <a:spcAft>
          <a:spcPct val="0"/>
        </a:spcAft>
        <a:buFont typeface="Arial" pitchFamily="-108" charset="0"/>
        <a:buAutoNum type="alphaLcParenR"/>
        <a:defRPr sz="2600">
          <a:solidFill>
            <a:schemeClr val="tx1"/>
          </a:solidFill>
          <a:latin typeface="+mn-lt"/>
          <a:ea typeface="ＭＳ Ｐゴシック" pitchFamily="-108" charset="-128"/>
        </a:defRPr>
      </a:lvl8pPr>
      <a:lvl9pPr marL="4152900" indent="-495300" algn="l" rtl="0" fontAlgn="base">
        <a:spcBef>
          <a:spcPct val="20000"/>
        </a:spcBef>
        <a:spcAft>
          <a:spcPct val="0"/>
        </a:spcAft>
        <a:buFont typeface="Arial" pitchFamily="-108" charset="0"/>
        <a:buAutoNum type="alphaLcParenR"/>
        <a:defRPr sz="26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9"/>
          <p:cNvSpPr>
            <a:spLocks noChangeArrowheads="1"/>
          </p:cNvSpPr>
          <p:nvPr userDrawn="1"/>
        </p:nvSpPr>
        <p:spPr bwMode="auto">
          <a:xfrm>
            <a:off x="0" y="6400800"/>
            <a:ext cx="9144000" cy="457200"/>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10" name="Rectangle 15"/>
          <p:cNvSpPr txBox="1">
            <a:spLocks noChangeArrowheads="1"/>
          </p:cNvSpPr>
          <p:nvPr userDrawn="1"/>
        </p:nvSpPr>
        <p:spPr bwMode="gray">
          <a:xfrm>
            <a:off x="228600" y="6553200"/>
            <a:ext cx="5399088" cy="179388"/>
          </a:xfrm>
          <a:prstGeom prst="rect">
            <a:avLst/>
          </a:prstGeom>
          <a:noFill/>
          <a:ln w="9525">
            <a:noFill/>
            <a:miter lim="800000"/>
            <a:headEnd/>
            <a:tailEnd/>
          </a:ln>
          <a:effectLst/>
        </p:spPr>
        <p:txBody>
          <a:bodyPr lIns="0" tIns="0" rIns="0" bIns="0"/>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defTabSz="914400" eaLnBrk="1" fontAlgn="base" hangingPunct="1">
              <a:spcBef>
                <a:spcPct val="0"/>
              </a:spcBef>
              <a:spcAft>
                <a:spcPct val="0"/>
              </a:spcAft>
            </a:pPr>
            <a:r>
              <a:rPr lang="en-GB" sz="900" smtClean="0">
                <a:solidFill>
                  <a:srgbClr val="FFFFFF"/>
                </a:solidFill>
                <a:cs typeface="Arial" charset="0"/>
              </a:rPr>
              <a:t>© 2013 Pearson Education, Inc.</a:t>
            </a:r>
          </a:p>
        </p:txBody>
      </p:sp>
      <p:sp>
        <p:nvSpPr>
          <p:cNvPr id="1028" name="Rectangle 2"/>
          <p:cNvSpPr>
            <a:spLocks noGrp="1" noChangeArrowheads="1"/>
          </p:cNvSpPr>
          <p:nvPr>
            <p:ph type="title"/>
          </p:nvPr>
        </p:nvSpPr>
        <p:spPr bwMode="auto">
          <a:xfrm>
            <a:off x="457200" y="609600"/>
            <a:ext cx="8229600" cy="213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9" name="Rectangle 3"/>
          <p:cNvSpPr>
            <a:spLocks noGrp="1" noChangeArrowheads="1"/>
          </p:cNvSpPr>
          <p:nvPr>
            <p:ph type="body" idx="1"/>
          </p:nvPr>
        </p:nvSpPr>
        <p:spPr bwMode="auto">
          <a:xfrm>
            <a:off x="457200" y="2971800"/>
            <a:ext cx="82296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30" name="Rectangle 7"/>
          <p:cNvSpPr>
            <a:spLocks noChangeArrowheads="1"/>
          </p:cNvSpPr>
          <p:nvPr userDrawn="1"/>
        </p:nvSpPr>
        <p:spPr bwMode="auto">
          <a:xfrm>
            <a:off x="0" y="0"/>
            <a:ext cx="9144000" cy="533400"/>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1032" name="Line 24"/>
          <p:cNvSpPr>
            <a:spLocks noChangeShapeType="1"/>
          </p:cNvSpPr>
          <p:nvPr userDrawn="1"/>
        </p:nvSpPr>
        <p:spPr bwMode="gray">
          <a:xfrm>
            <a:off x="1588" y="6399213"/>
            <a:ext cx="9139237" cy="0"/>
          </a:xfrm>
          <a:prstGeom prst="line">
            <a:avLst/>
          </a:prstGeom>
          <a:noFill/>
          <a:ln w="6350">
            <a:solidFill>
              <a:schemeClr val="bg2"/>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572781406"/>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hf sldNum="0" hdr="0" dt="0"/>
  <p:txStyles>
    <p:titleStyle>
      <a:lvl1pPr algn="ctr" rtl="0" eaLnBrk="0" fontAlgn="base" hangingPunct="0">
        <a:spcBef>
          <a:spcPct val="0"/>
        </a:spcBef>
        <a:spcAft>
          <a:spcPct val="0"/>
        </a:spcAft>
        <a:defRPr sz="30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30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30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30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30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3000">
          <a:solidFill>
            <a:schemeClr val="tx2"/>
          </a:solidFill>
          <a:latin typeface="Arial" pitchFamily="-108" charset="0"/>
        </a:defRPr>
      </a:lvl6pPr>
      <a:lvl7pPr marL="914400" algn="ctr" rtl="0" fontAlgn="base">
        <a:spcBef>
          <a:spcPct val="0"/>
        </a:spcBef>
        <a:spcAft>
          <a:spcPct val="0"/>
        </a:spcAft>
        <a:defRPr sz="3000">
          <a:solidFill>
            <a:schemeClr val="tx2"/>
          </a:solidFill>
          <a:latin typeface="Arial" pitchFamily="-108" charset="0"/>
        </a:defRPr>
      </a:lvl7pPr>
      <a:lvl8pPr marL="1371600" algn="ctr" rtl="0" fontAlgn="base">
        <a:spcBef>
          <a:spcPct val="0"/>
        </a:spcBef>
        <a:spcAft>
          <a:spcPct val="0"/>
        </a:spcAft>
        <a:defRPr sz="3000">
          <a:solidFill>
            <a:schemeClr val="tx2"/>
          </a:solidFill>
          <a:latin typeface="Arial" pitchFamily="-108" charset="0"/>
        </a:defRPr>
      </a:lvl8pPr>
      <a:lvl9pPr marL="1828800" algn="ctr" rtl="0" fontAlgn="base">
        <a:spcBef>
          <a:spcPct val="0"/>
        </a:spcBef>
        <a:spcAft>
          <a:spcPct val="0"/>
        </a:spcAft>
        <a:defRPr sz="3000">
          <a:solidFill>
            <a:schemeClr val="tx2"/>
          </a:solidFill>
          <a:latin typeface="Arial" pitchFamily="-108" charset="0"/>
        </a:defRPr>
      </a:lvl9pPr>
    </p:titleStyle>
    <p:bodyStyle>
      <a:lvl1pPr marL="495300" indent="-495300" algn="l" rtl="0" eaLnBrk="0" fontAlgn="base" hangingPunct="0">
        <a:spcBef>
          <a:spcPct val="20000"/>
        </a:spcBef>
        <a:spcAft>
          <a:spcPct val="0"/>
        </a:spcAft>
        <a:buFont typeface="Arial" charset="0"/>
        <a:buAutoNum type="alphaLcParenR"/>
        <a:defRPr sz="2400">
          <a:solidFill>
            <a:schemeClr val="tx1"/>
          </a:solidFill>
          <a:latin typeface="+mn-lt"/>
          <a:ea typeface="ＭＳ Ｐゴシック" pitchFamily="-108" charset="-128"/>
          <a:cs typeface="ＭＳ Ｐゴシック" pitchFamily="-108" charset="-128"/>
        </a:defRPr>
      </a:lvl1pPr>
      <a:lvl2pPr marL="952500" indent="-495300" algn="l" rtl="0" eaLnBrk="0" fontAlgn="base" hangingPunct="0">
        <a:spcBef>
          <a:spcPct val="20000"/>
        </a:spcBef>
        <a:spcAft>
          <a:spcPct val="0"/>
        </a:spcAft>
        <a:buFont typeface="Arial" charset="0"/>
        <a:buAutoNum type="alphaLcParenR"/>
        <a:defRPr sz="2600">
          <a:solidFill>
            <a:schemeClr val="tx1"/>
          </a:solidFill>
          <a:latin typeface="+mn-lt"/>
          <a:ea typeface="ＭＳ Ｐゴシック" pitchFamily="-108" charset="-128"/>
        </a:defRPr>
      </a:lvl2pPr>
      <a:lvl3pPr marL="1409700" indent="-495300" algn="l" rtl="0" eaLnBrk="0" fontAlgn="base" hangingPunct="0">
        <a:spcBef>
          <a:spcPct val="20000"/>
        </a:spcBef>
        <a:spcAft>
          <a:spcPct val="0"/>
        </a:spcAft>
        <a:buFont typeface="Arial" charset="0"/>
        <a:buAutoNum type="alphaLcParenR"/>
        <a:defRPr sz="2600">
          <a:solidFill>
            <a:schemeClr val="tx1"/>
          </a:solidFill>
          <a:latin typeface="+mn-lt"/>
          <a:ea typeface="ＭＳ Ｐゴシック" pitchFamily="-108" charset="-128"/>
        </a:defRPr>
      </a:lvl3pPr>
      <a:lvl4pPr marL="1866900" indent="-495300" algn="l" rtl="0" eaLnBrk="0" fontAlgn="base" hangingPunct="0">
        <a:spcBef>
          <a:spcPct val="20000"/>
        </a:spcBef>
        <a:spcAft>
          <a:spcPct val="0"/>
        </a:spcAft>
        <a:buFont typeface="Arial" charset="0"/>
        <a:buAutoNum type="alphaLcParenR"/>
        <a:defRPr sz="2600">
          <a:solidFill>
            <a:schemeClr val="tx1"/>
          </a:solidFill>
          <a:latin typeface="+mn-lt"/>
          <a:ea typeface="ＭＳ Ｐゴシック" pitchFamily="-108" charset="-128"/>
        </a:defRPr>
      </a:lvl4pPr>
      <a:lvl5pPr marL="2324100" indent="-495300" algn="l" rtl="0" eaLnBrk="0" fontAlgn="base" hangingPunct="0">
        <a:spcBef>
          <a:spcPct val="20000"/>
        </a:spcBef>
        <a:spcAft>
          <a:spcPct val="0"/>
        </a:spcAft>
        <a:buFont typeface="Arial" charset="0"/>
        <a:buAutoNum type="alphaLcParenR"/>
        <a:defRPr sz="2600">
          <a:solidFill>
            <a:schemeClr val="tx1"/>
          </a:solidFill>
          <a:latin typeface="+mn-lt"/>
          <a:ea typeface="ＭＳ Ｐゴシック" pitchFamily="-108" charset="-128"/>
        </a:defRPr>
      </a:lvl5pPr>
      <a:lvl6pPr marL="2781300" indent="-495300" algn="l" rtl="0" fontAlgn="base">
        <a:spcBef>
          <a:spcPct val="20000"/>
        </a:spcBef>
        <a:spcAft>
          <a:spcPct val="0"/>
        </a:spcAft>
        <a:buFont typeface="Arial" pitchFamily="-108" charset="0"/>
        <a:buAutoNum type="alphaLcParenR"/>
        <a:defRPr sz="2600">
          <a:solidFill>
            <a:schemeClr val="tx1"/>
          </a:solidFill>
          <a:latin typeface="+mn-lt"/>
          <a:ea typeface="ＭＳ Ｐゴシック" pitchFamily="-108" charset="-128"/>
        </a:defRPr>
      </a:lvl6pPr>
      <a:lvl7pPr marL="3238500" indent="-495300" algn="l" rtl="0" fontAlgn="base">
        <a:spcBef>
          <a:spcPct val="20000"/>
        </a:spcBef>
        <a:spcAft>
          <a:spcPct val="0"/>
        </a:spcAft>
        <a:buFont typeface="Arial" pitchFamily="-108" charset="0"/>
        <a:buAutoNum type="alphaLcParenR"/>
        <a:defRPr sz="2600">
          <a:solidFill>
            <a:schemeClr val="tx1"/>
          </a:solidFill>
          <a:latin typeface="+mn-lt"/>
          <a:ea typeface="ＭＳ Ｐゴシック" pitchFamily="-108" charset="-128"/>
        </a:defRPr>
      </a:lvl7pPr>
      <a:lvl8pPr marL="3695700" indent="-495300" algn="l" rtl="0" fontAlgn="base">
        <a:spcBef>
          <a:spcPct val="20000"/>
        </a:spcBef>
        <a:spcAft>
          <a:spcPct val="0"/>
        </a:spcAft>
        <a:buFont typeface="Arial" pitchFamily="-108" charset="0"/>
        <a:buAutoNum type="alphaLcParenR"/>
        <a:defRPr sz="2600">
          <a:solidFill>
            <a:schemeClr val="tx1"/>
          </a:solidFill>
          <a:latin typeface="+mn-lt"/>
          <a:ea typeface="ＭＳ Ｐゴシック" pitchFamily="-108" charset="-128"/>
        </a:defRPr>
      </a:lvl8pPr>
      <a:lvl9pPr marL="4152900" indent="-495300" algn="l" rtl="0" fontAlgn="base">
        <a:spcBef>
          <a:spcPct val="20000"/>
        </a:spcBef>
        <a:spcAft>
          <a:spcPct val="0"/>
        </a:spcAft>
        <a:buFont typeface="Arial" pitchFamily="-108" charset="0"/>
        <a:buAutoNum type="alphaLcParenR"/>
        <a:defRPr sz="26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9"/>
          <p:cNvSpPr>
            <a:spLocks noChangeArrowheads="1"/>
          </p:cNvSpPr>
          <p:nvPr userDrawn="1"/>
        </p:nvSpPr>
        <p:spPr bwMode="auto">
          <a:xfrm>
            <a:off x="0" y="6400800"/>
            <a:ext cx="9144000" cy="457200"/>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10" name="Rectangle 15"/>
          <p:cNvSpPr txBox="1">
            <a:spLocks noChangeArrowheads="1"/>
          </p:cNvSpPr>
          <p:nvPr userDrawn="1"/>
        </p:nvSpPr>
        <p:spPr bwMode="gray">
          <a:xfrm>
            <a:off x="228600" y="6553200"/>
            <a:ext cx="5399088" cy="179388"/>
          </a:xfrm>
          <a:prstGeom prst="rect">
            <a:avLst/>
          </a:prstGeom>
          <a:noFill/>
          <a:ln w="9525">
            <a:noFill/>
            <a:miter lim="800000"/>
            <a:headEnd/>
            <a:tailEnd/>
          </a:ln>
          <a:effectLst/>
        </p:spPr>
        <p:txBody>
          <a:bodyPr lIns="0" tIns="0" rIns="0" bIns="0"/>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defTabSz="914400" eaLnBrk="1" fontAlgn="base" hangingPunct="1">
              <a:spcBef>
                <a:spcPct val="0"/>
              </a:spcBef>
              <a:spcAft>
                <a:spcPct val="0"/>
              </a:spcAft>
            </a:pPr>
            <a:r>
              <a:rPr lang="en-GB" sz="900" smtClean="0">
                <a:solidFill>
                  <a:srgbClr val="FFFFFF"/>
                </a:solidFill>
                <a:cs typeface="Arial" charset="0"/>
              </a:rPr>
              <a:t>© 2013 Pearson Education, Inc.</a:t>
            </a:r>
          </a:p>
        </p:txBody>
      </p:sp>
      <p:sp>
        <p:nvSpPr>
          <p:cNvPr id="1028" name="Rectangle 2"/>
          <p:cNvSpPr>
            <a:spLocks noGrp="1" noChangeArrowheads="1"/>
          </p:cNvSpPr>
          <p:nvPr>
            <p:ph type="title"/>
          </p:nvPr>
        </p:nvSpPr>
        <p:spPr bwMode="auto">
          <a:xfrm>
            <a:off x="457200" y="609600"/>
            <a:ext cx="8229600" cy="213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9" name="Rectangle 3"/>
          <p:cNvSpPr>
            <a:spLocks noGrp="1" noChangeArrowheads="1"/>
          </p:cNvSpPr>
          <p:nvPr>
            <p:ph type="body" idx="1"/>
          </p:nvPr>
        </p:nvSpPr>
        <p:spPr bwMode="auto">
          <a:xfrm>
            <a:off x="457200" y="2971800"/>
            <a:ext cx="82296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30" name="Rectangle 7"/>
          <p:cNvSpPr>
            <a:spLocks noChangeArrowheads="1"/>
          </p:cNvSpPr>
          <p:nvPr userDrawn="1"/>
        </p:nvSpPr>
        <p:spPr bwMode="auto">
          <a:xfrm>
            <a:off x="0" y="0"/>
            <a:ext cx="9144000" cy="533400"/>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1032" name="Line 24"/>
          <p:cNvSpPr>
            <a:spLocks noChangeShapeType="1"/>
          </p:cNvSpPr>
          <p:nvPr userDrawn="1"/>
        </p:nvSpPr>
        <p:spPr bwMode="gray">
          <a:xfrm>
            <a:off x="1588" y="6399213"/>
            <a:ext cx="9139237" cy="0"/>
          </a:xfrm>
          <a:prstGeom prst="line">
            <a:avLst/>
          </a:prstGeom>
          <a:noFill/>
          <a:ln w="6350">
            <a:solidFill>
              <a:schemeClr val="bg2"/>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410262617"/>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hf sldNum="0" hdr="0" dt="0"/>
  <p:txStyles>
    <p:titleStyle>
      <a:lvl1pPr algn="ctr" rtl="0" eaLnBrk="0" fontAlgn="base" hangingPunct="0">
        <a:spcBef>
          <a:spcPct val="0"/>
        </a:spcBef>
        <a:spcAft>
          <a:spcPct val="0"/>
        </a:spcAft>
        <a:defRPr sz="30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30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30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30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30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3000">
          <a:solidFill>
            <a:schemeClr val="tx2"/>
          </a:solidFill>
          <a:latin typeface="Arial" pitchFamily="-108" charset="0"/>
        </a:defRPr>
      </a:lvl6pPr>
      <a:lvl7pPr marL="914400" algn="ctr" rtl="0" fontAlgn="base">
        <a:spcBef>
          <a:spcPct val="0"/>
        </a:spcBef>
        <a:spcAft>
          <a:spcPct val="0"/>
        </a:spcAft>
        <a:defRPr sz="3000">
          <a:solidFill>
            <a:schemeClr val="tx2"/>
          </a:solidFill>
          <a:latin typeface="Arial" pitchFamily="-108" charset="0"/>
        </a:defRPr>
      </a:lvl7pPr>
      <a:lvl8pPr marL="1371600" algn="ctr" rtl="0" fontAlgn="base">
        <a:spcBef>
          <a:spcPct val="0"/>
        </a:spcBef>
        <a:spcAft>
          <a:spcPct val="0"/>
        </a:spcAft>
        <a:defRPr sz="3000">
          <a:solidFill>
            <a:schemeClr val="tx2"/>
          </a:solidFill>
          <a:latin typeface="Arial" pitchFamily="-108" charset="0"/>
        </a:defRPr>
      </a:lvl8pPr>
      <a:lvl9pPr marL="1828800" algn="ctr" rtl="0" fontAlgn="base">
        <a:spcBef>
          <a:spcPct val="0"/>
        </a:spcBef>
        <a:spcAft>
          <a:spcPct val="0"/>
        </a:spcAft>
        <a:defRPr sz="3000">
          <a:solidFill>
            <a:schemeClr val="tx2"/>
          </a:solidFill>
          <a:latin typeface="Arial" pitchFamily="-108" charset="0"/>
        </a:defRPr>
      </a:lvl9pPr>
    </p:titleStyle>
    <p:bodyStyle>
      <a:lvl1pPr marL="495300" indent="-495300" algn="l" rtl="0" eaLnBrk="0" fontAlgn="base" hangingPunct="0">
        <a:spcBef>
          <a:spcPct val="20000"/>
        </a:spcBef>
        <a:spcAft>
          <a:spcPct val="0"/>
        </a:spcAft>
        <a:buFont typeface="Arial" charset="0"/>
        <a:buAutoNum type="alphaLcParenR"/>
        <a:defRPr sz="2400">
          <a:solidFill>
            <a:schemeClr val="tx1"/>
          </a:solidFill>
          <a:latin typeface="+mn-lt"/>
          <a:ea typeface="ＭＳ Ｐゴシック" pitchFamily="-108" charset="-128"/>
          <a:cs typeface="ＭＳ Ｐゴシック" pitchFamily="-108" charset="-128"/>
        </a:defRPr>
      </a:lvl1pPr>
      <a:lvl2pPr marL="952500" indent="-495300" algn="l" rtl="0" eaLnBrk="0" fontAlgn="base" hangingPunct="0">
        <a:spcBef>
          <a:spcPct val="20000"/>
        </a:spcBef>
        <a:spcAft>
          <a:spcPct val="0"/>
        </a:spcAft>
        <a:buFont typeface="Arial" charset="0"/>
        <a:buAutoNum type="alphaLcParenR"/>
        <a:defRPr sz="2600">
          <a:solidFill>
            <a:schemeClr val="tx1"/>
          </a:solidFill>
          <a:latin typeface="+mn-lt"/>
          <a:ea typeface="ＭＳ Ｐゴシック" pitchFamily="-108" charset="-128"/>
        </a:defRPr>
      </a:lvl2pPr>
      <a:lvl3pPr marL="1409700" indent="-495300" algn="l" rtl="0" eaLnBrk="0" fontAlgn="base" hangingPunct="0">
        <a:spcBef>
          <a:spcPct val="20000"/>
        </a:spcBef>
        <a:spcAft>
          <a:spcPct val="0"/>
        </a:spcAft>
        <a:buFont typeface="Arial" charset="0"/>
        <a:buAutoNum type="alphaLcParenR"/>
        <a:defRPr sz="2600">
          <a:solidFill>
            <a:schemeClr val="tx1"/>
          </a:solidFill>
          <a:latin typeface="+mn-lt"/>
          <a:ea typeface="ＭＳ Ｐゴシック" pitchFamily="-108" charset="-128"/>
        </a:defRPr>
      </a:lvl3pPr>
      <a:lvl4pPr marL="1866900" indent="-495300" algn="l" rtl="0" eaLnBrk="0" fontAlgn="base" hangingPunct="0">
        <a:spcBef>
          <a:spcPct val="20000"/>
        </a:spcBef>
        <a:spcAft>
          <a:spcPct val="0"/>
        </a:spcAft>
        <a:buFont typeface="Arial" charset="0"/>
        <a:buAutoNum type="alphaLcParenR"/>
        <a:defRPr sz="2600">
          <a:solidFill>
            <a:schemeClr val="tx1"/>
          </a:solidFill>
          <a:latin typeface="+mn-lt"/>
          <a:ea typeface="ＭＳ Ｐゴシック" pitchFamily="-108" charset="-128"/>
        </a:defRPr>
      </a:lvl4pPr>
      <a:lvl5pPr marL="2324100" indent="-495300" algn="l" rtl="0" eaLnBrk="0" fontAlgn="base" hangingPunct="0">
        <a:spcBef>
          <a:spcPct val="20000"/>
        </a:spcBef>
        <a:spcAft>
          <a:spcPct val="0"/>
        </a:spcAft>
        <a:buFont typeface="Arial" charset="0"/>
        <a:buAutoNum type="alphaLcParenR"/>
        <a:defRPr sz="2600">
          <a:solidFill>
            <a:schemeClr val="tx1"/>
          </a:solidFill>
          <a:latin typeface="+mn-lt"/>
          <a:ea typeface="ＭＳ Ｐゴシック" pitchFamily="-108" charset="-128"/>
        </a:defRPr>
      </a:lvl5pPr>
      <a:lvl6pPr marL="2781300" indent="-495300" algn="l" rtl="0" fontAlgn="base">
        <a:spcBef>
          <a:spcPct val="20000"/>
        </a:spcBef>
        <a:spcAft>
          <a:spcPct val="0"/>
        </a:spcAft>
        <a:buFont typeface="Arial" pitchFamily="-108" charset="0"/>
        <a:buAutoNum type="alphaLcParenR"/>
        <a:defRPr sz="2600">
          <a:solidFill>
            <a:schemeClr val="tx1"/>
          </a:solidFill>
          <a:latin typeface="+mn-lt"/>
          <a:ea typeface="ＭＳ Ｐゴシック" pitchFamily="-108" charset="-128"/>
        </a:defRPr>
      </a:lvl6pPr>
      <a:lvl7pPr marL="3238500" indent="-495300" algn="l" rtl="0" fontAlgn="base">
        <a:spcBef>
          <a:spcPct val="20000"/>
        </a:spcBef>
        <a:spcAft>
          <a:spcPct val="0"/>
        </a:spcAft>
        <a:buFont typeface="Arial" pitchFamily="-108" charset="0"/>
        <a:buAutoNum type="alphaLcParenR"/>
        <a:defRPr sz="2600">
          <a:solidFill>
            <a:schemeClr val="tx1"/>
          </a:solidFill>
          <a:latin typeface="+mn-lt"/>
          <a:ea typeface="ＭＳ Ｐゴシック" pitchFamily="-108" charset="-128"/>
        </a:defRPr>
      </a:lvl7pPr>
      <a:lvl8pPr marL="3695700" indent="-495300" algn="l" rtl="0" fontAlgn="base">
        <a:spcBef>
          <a:spcPct val="20000"/>
        </a:spcBef>
        <a:spcAft>
          <a:spcPct val="0"/>
        </a:spcAft>
        <a:buFont typeface="Arial" pitchFamily="-108" charset="0"/>
        <a:buAutoNum type="alphaLcParenR"/>
        <a:defRPr sz="2600">
          <a:solidFill>
            <a:schemeClr val="tx1"/>
          </a:solidFill>
          <a:latin typeface="+mn-lt"/>
          <a:ea typeface="ＭＳ Ｐゴシック" pitchFamily="-108" charset="-128"/>
        </a:defRPr>
      </a:lvl8pPr>
      <a:lvl9pPr marL="4152900" indent="-495300" algn="l" rtl="0" fontAlgn="base">
        <a:spcBef>
          <a:spcPct val="20000"/>
        </a:spcBef>
        <a:spcAft>
          <a:spcPct val="0"/>
        </a:spcAft>
        <a:buFont typeface="Arial" pitchFamily="-108" charset="0"/>
        <a:buAutoNum type="alphaLcParenR"/>
        <a:defRPr sz="26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9"/>
          <p:cNvSpPr>
            <a:spLocks noChangeArrowheads="1"/>
          </p:cNvSpPr>
          <p:nvPr userDrawn="1"/>
        </p:nvSpPr>
        <p:spPr bwMode="auto">
          <a:xfrm>
            <a:off x="0" y="6400800"/>
            <a:ext cx="9144000" cy="457200"/>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10" name="Rectangle 15"/>
          <p:cNvSpPr txBox="1">
            <a:spLocks noChangeArrowheads="1"/>
          </p:cNvSpPr>
          <p:nvPr userDrawn="1"/>
        </p:nvSpPr>
        <p:spPr bwMode="gray">
          <a:xfrm>
            <a:off x="228600" y="6553200"/>
            <a:ext cx="5399088" cy="179388"/>
          </a:xfrm>
          <a:prstGeom prst="rect">
            <a:avLst/>
          </a:prstGeom>
          <a:noFill/>
          <a:ln w="9525">
            <a:noFill/>
            <a:miter lim="800000"/>
            <a:headEnd/>
            <a:tailEnd/>
          </a:ln>
          <a:effectLst/>
        </p:spPr>
        <p:txBody>
          <a:bodyPr lIns="0" tIns="0" rIns="0" bIns="0"/>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defTabSz="914400" eaLnBrk="1" fontAlgn="base" hangingPunct="1">
              <a:spcBef>
                <a:spcPct val="0"/>
              </a:spcBef>
              <a:spcAft>
                <a:spcPct val="0"/>
              </a:spcAft>
            </a:pPr>
            <a:r>
              <a:rPr lang="en-GB" sz="900" smtClean="0">
                <a:solidFill>
                  <a:srgbClr val="FFFFFF"/>
                </a:solidFill>
                <a:cs typeface="Arial" charset="0"/>
              </a:rPr>
              <a:t>© 2013 Pearson Education, Inc.</a:t>
            </a:r>
          </a:p>
        </p:txBody>
      </p:sp>
      <p:sp>
        <p:nvSpPr>
          <p:cNvPr id="1028" name="Rectangle 2"/>
          <p:cNvSpPr>
            <a:spLocks noGrp="1" noChangeArrowheads="1"/>
          </p:cNvSpPr>
          <p:nvPr>
            <p:ph type="title"/>
          </p:nvPr>
        </p:nvSpPr>
        <p:spPr bwMode="auto">
          <a:xfrm>
            <a:off x="457200" y="609600"/>
            <a:ext cx="8229600" cy="213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9" name="Rectangle 3"/>
          <p:cNvSpPr>
            <a:spLocks noGrp="1" noChangeArrowheads="1"/>
          </p:cNvSpPr>
          <p:nvPr>
            <p:ph type="body" idx="1"/>
          </p:nvPr>
        </p:nvSpPr>
        <p:spPr bwMode="auto">
          <a:xfrm>
            <a:off x="457200" y="2971800"/>
            <a:ext cx="82296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30" name="Rectangle 7"/>
          <p:cNvSpPr>
            <a:spLocks noChangeArrowheads="1"/>
          </p:cNvSpPr>
          <p:nvPr userDrawn="1"/>
        </p:nvSpPr>
        <p:spPr bwMode="auto">
          <a:xfrm>
            <a:off x="0" y="0"/>
            <a:ext cx="9144000" cy="533400"/>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1032" name="Line 24"/>
          <p:cNvSpPr>
            <a:spLocks noChangeShapeType="1"/>
          </p:cNvSpPr>
          <p:nvPr userDrawn="1"/>
        </p:nvSpPr>
        <p:spPr bwMode="gray">
          <a:xfrm>
            <a:off x="1588" y="6399213"/>
            <a:ext cx="9139237" cy="0"/>
          </a:xfrm>
          <a:prstGeom prst="line">
            <a:avLst/>
          </a:prstGeom>
          <a:noFill/>
          <a:ln w="6350">
            <a:solidFill>
              <a:schemeClr val="bg2"/>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811178002"/>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hf sldNum="0" hdr="0" dt="0"/>
  <p:txStyles>
    <p:titleStyle>
      <a:lvl1pPr algn="ctr" rtl="0" eaLnBrk="0" fontAlgn="base" hangingPunct="0">
        <a:spcBef>
          <a:spcPct val="0"/>
        </a:spcBef>
        <a:spcAft>
          <a:spcPct val="0"/>
        </a:spcAft>
        <a:defRPr sz="30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30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30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30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30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3000">
          <a:solidFill>
            <a:schemeClr val="tx2"/>
          </a:solidFill>
          <a:latin typeface="Arial" pitchFamily="-108" charset="0"/>
        </a:defRPr>
      </a:lvl6pPr>
      <a:lvl7pPr marL="914400" algn="ctr" rtl="0" fontAlgn="base">
        <a:spcBef>
          <a:spcPct val="0"/>
        </a:spcBef>
        <a:spcAft>
          <a:spcPct val="0"/>
        </a:spcAft>
        <a:defRPr sz="3000">
          <a:solidFill>
            <a:schemeClr val="tx2"/>
          </a:solidFill>
          <a:latin typeface="Arial" pitchFamily="-108" charset="0"/>
        </a:defRPr>
      </a:lvl7pPr>
      <a:lvl8pPr marL="1371600" algn="ctr" rtl="0" fontAlgn="base">
        <a:spcBef>
          <a:spcPct val="0"/>
        </a:spcBef>
        <a:spcAft>
          <a:spcPct val="0"/>
        </a:spcAft>
        <a:defRPr sz="3000">
          <a:solidFill>
            <a:schemeClr val="tx2"/>
          </a:solidFill>
          <a:latin typeface="Arial" pitchFamily="-108" charset="0"/>
        </a:defRPr>
      </a:lvl8pPr>
      <a:lvl9pPr marL="1828800" algn="ctr" rtl="0" fontAlgn="base">
        <a:spcBef>
          <a:spcPct val="0"/>
        </a:spcBef>
        <a:spcAft>
          <a:spcPct val="0"/>
        </a:spcAft>
        <a:defRPr sz="3000">
          <a:solidFill>
            <a:schemeClr val="tx2"/>
          </a:solidFill>
          <a:latin typeface="Arial" pitchFamily="-108" charset="0"/>
        </a:defRPr>
      </a:lvl9pPr>
    </p:titleStyle>
    <p:bodyStyle>
      <a:lvl1pPr marL="495300" indent="-495300" algn="l" rtl="0" eaLnBrk="0" fontAlgn="base" hangingPunct="0">
        <a:spcBef>
          <a:spcPct val="20000"/>
        </a:spcBef>
        <a:spcAft>
          <a:spcPct val="0"/>
        </a:spcAft>
        <a:buFont typeface="Arial" charset="0"/>
        <a:buAutoNum type="alphaLcParenR"/>
        <a:defRPr sz="2400">
          <a:solidFill>
            <a:schemeClr val="tx1"/>
          </a:solidFill>
          <a:latin typeface="+mn-lt"/>
          <a:ea typeface="ＭＳ Ｐゴシック" pitchFamily="-108" charset="-128"/>
          <a:cs typeface="ＭＳ Ｐゴシック" pitchFamily="-108" charset="-128"/>
        </a:defRPr>
      </a:lvl1pPr>
      <a:lvl2pPr marL="952500" indent="-495300" algn="l" rtl="0" eaLnBrk="0" fontAlgn="base" hangingPunct="0">
        <a:spcBef>
          <a:spcPct val="20000"/>
        </a:spcBef>
        <a:spcAft>
          <a:spcPct val="0"/>
        </a:spcAft>
        <a:buFont typeface="Arial" charset="0"/>
        <a:buAutoNum type="alphaLcParenR"/>
        <a:defRPr sz="2600">
          <a:solidFill>
            <a:schemeClr val="tx1"/>
          </a:solidFill>
          <a:latin typeface="+mn-lt"/>
          <a:ea typeface="ＭＳ Ｐゴシック" pitchFamily="-108" charset="-128"/>
        </a:defRPr>
      </a:lvl2pPr>
      <a:lvl3pPr marL="1409700" indent="-495300" algn="l" rtl="0" eaLnBrk="0" fontAlgn="base" hangingPunct="0">
        <a:spcBef>
          <a:spcPct val="20000"/>
        </a:spcBef>
        <a:spcAft>
          <a:spcPct val="0"/>
        </a:spcAft>
        <a:buFont typeface="Arial" charset="0"/>
        <a:buAutoNum type="alphaLcParenR"/>
        <a:defRPr sz="2600">
          <a:solidFill>
            <a:schemeClr val="tx1"/>
          </a:solidFill>
          <a:latin typeface="+mn-lt"/>
          <a:ea typeface="ＭＳ Ｐゴシック" pitchFamily="-108" charset="-128"/>
        </a:defRPr>
      </a:lvl3pPr>
      <a:lvl4pPr marL="1866900" indent="-495300" algn="l" rtl="0" eaLnBrk="0" fontAlgn="base" hangingPunct="0">
        <a:spcBef>
          <a:spcPct val="20000"/>
        </a:spcBef>
        <a:spcAft>
          <a:spcPct val="0"/>
        </a:spcAft>
        <a:buFont typeface="Arial" charset="0"/>
        <a:buAutoNum type="alphaLcParenR"/>
        <a:defRPr sz="2600">
          <a:solidFill>
            <a:schemeClr val="tx1"/>
          </a:solidFill>
          <a:latin typeface="+mn-lt"/>
          <a:ea typeface="ＭＳ Ｐゴシック" pitchFamily="-108" charset="-128"/>
        </a:defRPr>
      </a:lvl4pPr>
      <a:lvl5pPr marL="2324100" indent="-495300" algn="l" rtl="0" eaLnBrk="0" fontAlgn="base" hangingPunct="0">
        <a:spcBef>
          <a:spcPct val="20000"/>
        </a:spcBef>
        <a:spcAft>
          <a:spcPct val="0"/>
        </a:spcAft>
        <a:buFont typeface="Arial" charset="0"/>
        <a:buAutoNum type="alphaLcParenR"/>
        <a:defRPr sz="2600">
          <a:solidFill>
            <a:schemeClr val="tx1"/>
          </a:solidFill>
          <a:latin typeface="+mn-lt"/>
          <a:ea typeface="ＭＳ Ｐゴシック" pitchFamily="-108" charset="-128"/>
        </a:defRPr>
      </a:lvl5pPr>
      <a:lvl6pPr marL="2781300" indent="-495300" algn="l" rtl="0" fontAlgn="base">
        <a:spcBef>
          <a:spcPct val="20000"/>
        </a:spcBef>
        <a:spcAft>
          <a:spcPct val="0"/>
        </a:spcAft>
        <a:buFont typeface="Arial" pitchFamily="-108" charset="0"/>
        <a:buAutoNum type="alphaLcParenR"/>
        <a:defRPr sz="2600">
          <a:solidFill>
            <a:schemeClr val="tx1"/>
          </a:solidFill>
          <a:latin typeface="+mn-lt"/>
          <a:ea typeface="ＭＳ Ｐゴシック" pitchFamily="-108" charset="-128"/>
        </a:defRPr>
      </a:lvl6pPr>
      <a:lvl7pPr marL="3238500" indent="-495300" algn="l" rtl="0" fontAlgn="base">
        <a:spcBef>
          <a:spcPct val="20000"/>
        </a:spcBef>
        <a:spcAft>
          <a:spcPct val="0"/>
        </a:spcAft>
        <a:buFont typeface="Arial" pitchFamily="-108" charset="0"/>
        <a:buAutoNum type="alphaLcParenR"/>
        <a:defRPr sz="2600">
          <a:solidFill>
            <a:schemeClr val="tx1"/>
          </a:solidFill>
          <a:latin typeface="+mn-lt"/>
          <a:ea typeface="ＭＳ Ｐゴシック" pitchFamily="-108" charset="-128"/>
        </a:defRPr>
      </a:lvl7pPr>
      <a:lvl8pPr marL="3695700" indent="-495300" algn="l" rtl="0" fontAlgn="base">
        <a:spcBef>
          <a:spcPct val="20000"/>
        </a:spcBef>
        <a:spcAft>
          <a:spcPct val="0"/>
        </a:spcAft>
        <a:buFont typeface="Arial" pitchFamily="-108" charset="0"/>
        <a:buAutoNum type="alphaLcParenR"/>
        <a:defRPr sz="2600">
          <a:solidFill>
            <a:schemeClr val="tx1"/>
          </a:solidFill>
          <a:latin typeface="+mn-lt"/>
          <a:ea typeface="ＭＳ Ｐゴシック" pitchFamily="-108" charset="-128"/>
        </a:defRPr>
      </a:lvl8pPr>
      <a:lvl9pPr marL="4152900" indent="-495300" algn="l" rtl="0" fontAlgn="base">
        <a:spcBef>
          <a:spcPct val="20000"/>
        </a:spcBef>
        <a:spcAft>
          <a:spcPct val="0"/>
        </a:spcAft>
        <a:buFont typeface="Arial" pitchFamily="-108" charset="0"/>
        <a:buAutoNum type="alphaLcParenR"/>
        <a:defRPr sz="26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9"/>
          <p:cNvSpPr>
            <a:spLocks noChangeArrowheads="1"/>
          </p:cNvSpPr>
          <p:nvPr userDrawn="1"/>
        </p:nvSpPr>
        <p:spPr bwMode="auto">
          <a:xfrm>
            <a:off x="0" y="6400800"/>
            <a:ext cx="9144000" cy="457200"/>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10" name="Rectangle 15"/>
          <p:cNvSpPr txBox="1">
            <a:spLocks noChangeArrowheads="1"/>
          </p:cNvSpPr>
          <p:nvPr userDrawn="1"/>
        </p:nvSpPr>
        <p:spPr bwMode="gray">
          <a:xfrm>
            <a:off x="228600" y="6553200"/>
            <a:ext cx="5399088" cy="179388"/>
          </a:xfrm>
          <a:prstGeom prst="rect">
            <a:avLst/>
          </a:prstGeom>
          <a:noFill/>
          <a:ln w="9525">
            <a:noFill/>
            <a:miter lim="800000"/>
            <a:headEnd/>
            <a:tailEnd/>
          </a:ln>
          <a:effectLst/>
        </p:spPr>
        <p:txBody>
          <a:bodyPr lIns="0" tIns="0" rIns="0" bIns="0"/>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defTabSz="914400" eaLnBrk="1" fontAlgn="base" hangingPunct="1">
              <a:spcBef>
                <a:spcPct val="0"/>
              </a:spcBef>
              <a:spcAft>
                <a:spcPct val="0"/>
              </a:spcAft>
            </a:pPr>
            <a:r>
              <a:rPr lang="en-GB" sz="900" smtClean="0">
                <a:solidFill>
                  <a:srgbClr val="FFFFFF"/>
                </a:solidFill>
                <a:cs typeface="Arial" charset="0"/>
              </a:rPr>
              <a:t>© 2013 Pearson Education, Inc.</a:t>
            </a:r>
          </a:p>
        </p:txBody>
      </p:sp>
      <p:sp>
        <p:nvSpPr>
          <p:cNvPr id="1028" name="Rectangle 2"/>
          <p:cNvSpPr>
            <a:spLocks noGrp="1" noChangeArrowheads="1"/>
          </p:cNvSpPr>
          <p:nvPr>
            <p:ph type="title"/>
          </p:nvPr>
        </p:nvSpPr>
        <p:spPr bwMode="auto">
          <a:xfrm>
            <a:off x="457200" y="609600"/>
            <a:ext cx="8229600" cy="213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9" name="Rectangle 3"/>
          <p:cNvSpPr>
            <a:spLocks noGrp="1" noChangeArrowheads="1"/>
          </p:cNvSpPr>
          <p:nvPr>
            <p:ph type="body" idx="1"/>
          </p:nvPr>
        </p:nvSpPr>
        <p:spPr bwMode="auto">
          <a:xfrm>
            <a:off x="457200" y="2971800"/>
            <a:ext cx="82296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30" name="Rectangle 7"/>
          <p:cNvSpPr>
            <a:spLocks noChangeArrowheads="1"/>
          </p:cNvSpPr>
          <p:nvPr userDrawn="1"/>
        </p:nvSpPr>
        <p:spPr bwMode="auto">
          <a:xfrm>
            <a:off x="0" y="0"/>
            <a:ext cx="9144000" cy="533400"/>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
        <p:nvSpPr>
          <p:cNvPr id="1032" name="Line 24"/>
          <p:cNvSpPr>
            <a:spLocks noChangeShapeType="1"/>
          </p:cNvSpPr>
          <p:nvPr userDrawn="1"/>
        </p:nvSpPr>
        <p:spPr bwMode="gray">
          <a:xfrm>
            <a:off x="1588" y="6399213"/>
            <a:ext cx="9139237" cy="0"/>
          </a:xfrm>
          <a:prstGeom prst="line">
            <a:avLst/>
          </a:prstGeom>
          <a:noFill/>
          <a:ln w="6350">
            <a:solidFill>
              <a:schemeClr val="bg2"/>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mtClean="0">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472100584"/>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hf sldNum="0" hdr="0" dt="0"/>
  <p:txStyles>
    <p:titleStyle>
      <a:lvl1pPr algn="ctr" rtl="0" eaLnBrk="0" fontAlgn="base" hangingPunct="0">
        <a:spcBef>
          <a:spcPct val="0"/>
        </a:spcBef>
        <a:spcAft>
          <a:spcPct val="0"/>
        </a:spcAft>
        <a:defRPr sz="30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30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30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30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30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3000">
          <a:solidFill>
            <a:schemeClr val="tx2"/>
          </a:solidFill>
          <a:latin typeface="Arial" pitchFamily="-108" charset="0"/>
        </a:defRPr>
      </a:lvl6pPr>
      <a:lvl7pPr marL="914400" algn="ctr" rtl="0" fontAlgn="base">
        <a:spcBef>
          <a:spcPct val="0"/>
        </a:spcBef>
        <a:spcAft>
          <a:spcPct val="0"/>
        </a:spcAft>
        <a:defRPr sz="3000">
          <a:solidFill>
            <a:schemeClr val="tx2"/>
          </a:solidFill>
          <a:latin typeface="Arial" pitchFamily="-108" charset="0"/>
        </a:defRPr>
      </a:lvl7pPr>
      <a:lvl8pPr marL="1371600" algn="ctr" rtl="0" fontAlgn="base">
        <a:spcBef>
          <a:spcPct val="0"/>
        </a:spcBef>
        <a:spcAft>
          <a:spcPct val="0"/>
        </a:spcAft>
        <a:defRPr sz="3000">
          <a:solidFill>
            <a:schemeClr val="tx2"/>
          </a:solidFill>
          <a:latin typeface="Arial" pitchFamily="-108" charset="0"/>
        </a:defRPr>
      </a:lvl8pPr>
      <a:lvl9pPr marL="1828800" algn="ctr" rtl="0" fontAlgn="base">
        <a:spcBef>
          <a:spcPct val="0"/>
        </a:spcBef>
        <a:spcAft>
          <a:spcPct val="0"/>
        </a:spcAft>
        <a:defRPr sz="3000">
          <a:solidFill>
            <a:schemeClr val="tx2"/>
          </a:solidFill>
          <a:latin typeface="Arial" pitchFamily="-108" charset="0"/>
        </a:defRPr>
      </a:lvl9pPr>
    </p:titleStyle>
    <p:bodyStyle>
      <a:lvl1pPr marL="495300" indent="-495300" algn="l" rtl="0" eaLnBrk="0" fontAlgn="base" hangingPunct="0">
        <a:spcBef>
          <a:spcPct val="20000"/>
        </a:spcBef>
        <a:spcAft>
          <a:spcPct val="0"/>
        </a:spcAft>
        <a:buFont typeface="Arial" charset="0"/>
        <a:buAutoNum type="alphaLcParenR"/>
        <a:defRPr sz="2400">
          <a:solidFill>
            <a:schemeClr val="tx1"/>
          </a:solidFill>
          <a:latin typeface="+mn-lt"/>
          <a:ea typeface="ＭＳ Ｐゴシック" pitchFamily="-108" charset="-128"/>
          <a:cs typeface="ＭＳ Ｐゴシック" pitchFamily="-108" charset="-128"/>
        </a:defRPr>
      </a:lvl1pPr>
      <a:lvl2pPr marL="952500" indent="-495300" algn="l" rtl="0" eaLnBrk="0" fontAlgn="base" hangingPunct="0">
        <a:spcBef>
          <a:spcPct val="20000"/>
        </a:spcBef>
        <a:spcAft>
          <a:spcPct val="0"/>
        </a:spcAft>
        <a:buFont typeface="Arial" charset="0"/>
        <a:buAutoNum type="alphaLcParenR"/>
        <a:defRPr sz="2600">
          <a:solidFill>
            <a:schemeClr val="tx1"/>
          </a:solidFill>
          <a:latin typeface="+mn-lt"/>
          <a:ea typeface="ＭＳ Ｐゴシック" pitchFamily="-108" charset="-128"/>
        </a:defRPr>
      </a:lvl2pPr>
      <a:lvl3pPr marL="1409700" indent="-495300" algn="l" rtl="0" eaLnBrk="0" fontAlgn="base" hangingPunct="0">
        <a:spcBef>
          <a:spcPct val="20000"/>
        </a:spcBef>
        <a:spcAft>
          <a:spcPct val="0"/>
        </a:spcAft>
        <a:buFont typeface="Arial" charset="0"/>
        <a:buAutoNum type="alphaLcParenR"/>
        <a:defRPr sz="2600">
          <a:solidFill>
            <a:schemeClr val="tx1"/>
          </a:solidFill>
          <a:latin typeface="+mn-lt"/>
          <a:ea typeface="ＭＳ Ｐゴシック" pitchFamily="-108" charset="-128"/>
        </a:defRPr>
      </a:lvl3pPr>
      <a:lvl4pPr marL="1866900" indent="-495300" algn="l" rtl="0" eaLnBrk="0" fontAlgn="base" hangingPunct="0">
        <a:spcBef>
          <a:spcPct val="20000"/>
        </a:spcBef>
        <a:spcAft>
          <a:spcPct val="0"/>
        </a:spcAft>
        <a:buFont typeface="Arial" charset="0"/>
        <a:buAutoNum type="alphaLcParenR"/>
        <a:defRPr sz="2600">
          <a:solidFill>
            <a:schemeClr val="tx1"/>
          </a:solidFill>
          <a:latin typeface="+mn-lt"/>
          <a:ea typeface="ＭＳ Ｐゴシック" pitchFamily="-108" charset="-128"/>
        </a:defRPr>
      </a:lvl4pPr>
      <a:lvl5pPr marL="2324100" indent="-495300" algn="l" rtl="0" eaLnBrk="0" fontAlgn="base" hangingPunct="0">
        <a:spcBef>
          <a:spcPct val="20000"/>
        </a:spcBef>
        <a:spcAft>
          <a:spcPct val="0"/>
        </a:spcAft>
        <a:buFont typeface="Arial" charset="0"/>
        <a:buAutoNum type="alphaLcParenR"/>
        <a:defRPr sz="2600">
          <a:solidFill>
            <a:schemeClr val="tx1"/>
          </a:solidFill>
          <a:latin typeface="+mn-lt"/>
          <a:ea typeface="ＭＳ Ｐゴシック" pitchFamily="-108" charset="-128"/>
        </a:defRPr>
      </a:lvl5pPr>
      <a:lvl6pPr marL="2781300" indent="-495300" algn="l" rtl="0" fontAlgn="base">
        <a:spcBef>
          <a:spcPct val="20000"/>
        </a:spcBef>
        <a:spcAft>
          <a:spcPct val="0"/>
        </a:spcAft>
        <a:buFont typeface="Arial" pitchFamily="-108" charset="0"/>
        <a:buAutoNum type="alphaLcParenR"/>
        <a:defRPr sz="2600">
          <a:solidFill>
            <a:schemeClr val="tx1"/>
          </a:solidFill>
          <a:latin typeface="+mn-lt"/>
          <a:ea typeface="ＭＳ Ｐゴシック" pitchFamily="-108" charset="-128"/>
        </a:defRPr>
      </a:lvl6pPr>
      <a:lvl7pPr marL="3238500" indent="-495300" algn="l" rtl="0" fontAlgn="base">
        <a:spcBef>
          <a:spcPct val="20000"/>
        </a:spcBef>
        <a:spcAft>
          <a:spcPct val="0"/>
        </a:spcAft>
        <a:buFont typeface="Arial" pitchFamily="-108" charset="0"/>
        <a:buAutoNum type="alphaLcParenR"/>
        <a:defRPr sz="2600">
          <a:solidFill>
            <a:schemeClr val="tx1"/>
          </a:solidFill>
          <a:latin typeface="+mn-lt"/>
          <a:ea typeface="ＭＳ Ｐゴシック" pitchFamily="-108" charset="-128"/>
        </a:defRPr>
      </a:lvl7pPr>
      <a:lvl8pPr marL="3695700" indent="-495300" algn="l" rtl="0" fontAlgn="base">
        <a:spcBef>
          <a:spcPct val="20000"/>
        </a:spcBef>
        <a:spcAft>
          <a:spcPct val="0"/>
        </a:spcAft>
        <a:buFont typeface="Arial" pitchFamily="-108" charset="0"/>
        <a:buAutoNum type="alphaLcParenR"/>
        <a:defRPr sz="2600">
          <a:solidFill>
            <a:schemeClr val="tx1"/>
          </a:solidFill>
          <a:latin typeface="+mn-lt"/>
          <a:ea typeface="ＭＳ Ｐゴシック" pitchFamily="-108" charset="-128"/>
        </a:defRPr>
      </a:lvl8pPr>
      <a:lvl9pPr marL="4152900" indent="-495300" algn="l" rtl="0" fontAlgn="base">
        <a:spcBef>
          <a:spcPct val="20000"/>
        </a:spcBef>
        <a:spcAft>
          <a:spcPct val="0"/>
        </a:spcAft>
        <a:buFont typeface="Arial" pitchFamily="-108" charset="0"/>
        <a:buAutoNum type="alphaLcParenR"/>
        <a:defRPr sz="26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1.jpe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2.jpe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3.jpe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20.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21.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8.jpe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4.pn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4.pn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5.jpe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2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23.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24.xml"/><Relationship Id="rId3" Type="http://schemas.openxmlformats.org/officeDocument/2006/relationships/image" Target="../media/image34.jpe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6.jpe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68.xml"/><Relationship Id="rId2" Type="http://schemas.openxmlformats.org/officeDocument/2006/relationships/notesSlide" Target="../notesSlides/notesSlide25.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68.xml"/><Relationship Id="rId2" Type="http://schemas.openxmlformats.org/officeDocument/2006/relationships/notesSlide" Target="../notesSlides/notesSlide2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7.jpe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8.pn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9.png"/><Relationship Id="rId3" Type="http://schemas.openxmlformats.org/officeDocument/2006/relationships/image" Target="../media/image80.jpe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1.jpe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2.jpeg"/><Relationship Id="rId3" Type="http://schemas.openxmlformats.org/officeDocument/2006/relationships/image" Target="../media/image83.pn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4.jpe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01.xml"/><Relationship Id="rId2" Type="http://schemas.openxmlformats.org/officeDocument/2006/relationships/notesSlide" Target="../notesSlides/notesSlide27.xml"/><Relationship Id="rId3" Type="http://schemas.openxmlformats.org/officeDocument/2006/relationships/image" Target="../media/image81.jpe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notesSlide" Target="../notesSlides/notesSlide28.xml"/><Relationship Id="rId3" Type="http://schemas.openxmlformats.org/officeDocument/2006/relationships/image" Target="../media/image81.jpeg"/></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eg"/><Relationship Id="rId3" Type="http://schemas.openxmlformats.org/officeDocument/2006/relationships/image" Target="../media/image9.jpe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 Id="rId3" Type="http://schemas.openxmlformats.org/officeDocument/2006/relationships/image" Target="../media/image1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0.xml"/><Relationship Id="rId2" Type="http://schemas.openxmlformats.org/officeDocument/2006/relationships/notesSlide" Target="../notesSlides/notesSlide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0.xml"/><Relationship Id="rId2" Type="http://schemas.openxmlformats.org/officeDocument/2006/relationships/notesSlide" Target="../notesSlides/notesSlide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 Id="rId3" Type="http://schemas.openxmlformats.org/officeDocument/2006/relationships/image" Target="../media/image1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1.xml"/><Relationship Id="rId2" Type="http://schemas.openxmlformats.org/officeDocument/2006/relationships/notesSlide" Target="../notesSlides/notesSlide4.xml"/><Relationship Id="rId3" Type="http://schemas.openxmlformats.org/officeDocument/2006/relationships/image" Target="../media/image19.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1.xml"/><Relationship Id="rId2" Type="http://schemas.openxmlformats.org/officeDocument/2006/relationships/notesSlide" Target="../notesSlides/notesSlide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4.xml"/><Relationship Id="rId2" Type="http://schemas.openxmlformats.org/officeDocument/2006/relationships/notesSlide" Target="../notesSlides/notesSlide6.xml"/><Relationship Id="rId3" Type="http://schemas.openxmlformats.org/officeDocument/2006/relationships/image" Target="../media/image21.jpg"/></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oleObject" Target="../embeddings/oleObject1.bin"/><Relationship Id="rId5" Type="http://schemas.openxmlformats.org/officeDocument/2006/relationships/image" Target="../media/image22.emf"/><Relationship Id="rId6" Type="http://schemas.openxmlformats.org/officeDocument/2006/relationships/image" Target="../media/image24.png"/><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7.xml"/><Relationship Id="rId4" Type="http://schemas.openxmlformats.org/officeDocument/2006/relationships/oleObject" Target="../embeddings/oleObject2.bin"/><Relationship Id="rId5" Type="http://schemas.openxmlformats.org/officeDocument/2006/relationships/image" Target="../media/image22.emf"/><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8.xml"/><Relationship Id="rId4" Type="http://schemas.openxmlformats.org/officeDocument/2006/relationships/oleObject" Target="../embeddings/oleObject3.bin"/><Relationship Id="rId5" Type="http://schemas.openxmlformats.org/officeDocument/2006/relationships/image" Target="../media/image26.emf"/><Relationship Id="rId6" Type="http://schemas.openxmlformats.org/officeDocument/2006/relationships/oleObject" Target="../embeddings/oleObject4.bin"/><Relationship Id="rId7" Type="http://schemas.openxmlformats.org/officeDocument/2006/relationships/image" Target="../media/image27.emf"/><Relationship Id="rId1" Type="http://schemas.openxmlformats.org/officeDocument/2006/relationships/vmlDrawing" Target="../drawings/vmlDrawing3.vml"/><Relationship Id="rId2"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4.xml"/><Relationship Id="rId2" Type="http://schemas.openxmlformats.org/officeDocument/2006/relationships/notesSlide" Target="../notesSlides/notesSlide10.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4.xml"/><Relationship Id="rId2" Type="http://schemas.openxmlformats.org/officeDocument/2006/relationships/notesSlide" Target="../notesSlides/notesSlide1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eg"/><Relationship Id="rId3" Type="http://schemas.openxmlformats.org/officeDocument/2006/relationships/image" Target="../media/image9.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package" Target="../embeddings/Microsoft_Word_Document1.docx"/><Relationship Id="rId4" Type="http://schemas.openxmlformats.org/officeDocument/2006/relationships/image" Target="../media/image31.png"/><Relationship Id="rId1" Type="http://schemas.openxmlformats.org/officeDocument/2006/relationships/vmlDrawing" Target="../drawings/vmlDrawing4.vml"/><Relationship Id="rId2"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3.xml"/><Relationship Id="rId2" Type="http://schemas.openxmlformats.org/officeDocument/2006/relationships/image" Target="../media/image32.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8.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39.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8.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png"/><Relationship Id="rId3" Type="http://schemas.openxmlformats.org/officeDocument/2006/relationships/image" Target="../media/image43.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png"/><Relationship Id="rId3" Type="http://schemas.openxmlformats.org/officeDocument/2006/relationships/image" Target="../media/image45.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png"/><Relationship Id="rId3" Type="http://schemas.openxmlformats.org/officeDocument/2006/relationships/image" Target="../media/image47.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png"/><Relationship Id="rId3" Type="http://schemas.openxmlformats.org/officeDocument/2006/relationships/image" Target="../media/image4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png"/><Relationship Id="rId3" Type="http://schemas.openxmlformats.org/officeDocument/2006/relationships/image" Target="../media/image52.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4.jpe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55.jpe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jpe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jpe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png"/><Relationship Id="rId3" Type="http://schemas.openxmlformats.org/officeDocument/2006/relationships/image" Target="../media/image58.jpe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55.jpe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9.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60.jpe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39.jpe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jpe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2.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e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8.xml"/><Relationship Id="rId3" Type="http://schemas.openxmlformats.org/officeDocument/2006/relationships/image" Target="../media/image63.jpe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4.jpeg"/><Relationship Id="rId3" Type="http://schemas.openxmlformats.org/officeDocument/2006/relationships/image" Target="../media/image65.jpe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6.jpe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7.jpe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image" Target="../media/image68.jpe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9.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4343400" y="3281363"/>
            <a:ext cx="4191000" cy="641350"/>
          </a:xfrm>
          <a:noFill/>
          <a:extLst>
            <a:ext uri="{909E8E84-426E-40dd-AFC4-6F175D3DCCD1}">
              <a14:hiddenFill xmlns:a14="http://schemas.microsoft.com/office/drawing/2010/main">
                <a:solidFill>
                  <a:srgbClr val="333399"/>
                </a:solidFill>
              </a14:hiddenFill>
            </a:ext>
          </a:extLst>
        </p:spPr>
        <p:txBody>
          <a:bodyPr>
            <a:normAutofit fontScale="90000"/>
          </a:bodyPr>
          <a:lstStyle/>
          <a:p>
            <a:pPr eaLnBrk="1" hangingPunct="1"/>
            <a:r>
              <a:rPr lang="en-US">
                <a:latin typeface="Verdana" charset="0"/>
                <a:cs typeface="Times New Roman" charset="0"/>
              </a:rPr>
              <a:t>Chapter Two</a:t>
            </a:r>
          </a:p>
        </p:txBody>
      </p:sp>
      <p:sp>
        <p:nvSpPr>
          <p:cNvPr id="3075" name="Rectangle 3"/>
          <p:cNvSpPr>
            <a:spLocks noGrp="1" noChangeArrowheads="1"/>
          </p:cNvSpPr>
          <p:nvPr>
            <p:ph type="subTitle" idx="1"/>
          </p:nvPr>
        </p:nvSpPr>
        <p:spPr>
          <a:xfrm>
            <a:off x="4343400" y="4025485"/>
            <a:ext cx="4800600" cy="457200"/>
          </a:xfrm>
        </p:spPr>
        <p:txBody>
          <a:bodyPr>
            <a:normAutofit fontScale="85000" lnSpcReduction="20000"/>
          </a:bodyPr>
          <a:lstStyle/>
          <a:p>
            <a:pPr eaLnBrk="1" hangingPunct="1"/>
            <a:r>
              <a:rPr lang="en-US" dirty="0">
                <a:latin typeface="Arial" charset="0"/>
              </a:rPr>
              <a:t>Atoms and the Periodic Table</a:t>
            </a:r>
          </a:p>
        </p:txBody>
      </p:sp>
      <p:sp>
        <p:nvSpPr>
          <p:cNvPr id="3076" name="Rectangle 4"/>
          <p:cNvSpPr>
            <a:spLocks noChangeArrowheads="1"/>
          </p:cNvSpPr>
          <p:nvPr/>
        </p:nvSpPr>
        <p:spPr bwMode="auto">
          <a:xfrm>
            <a:off x="1090613" y="639603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p>
        </p:txBody>
      </p:sp>
      <p:sp>
        <p:nvSpPr>
          <p:cNvPr id="3077" name="Text Box 7"/>
          <p:cNvSpPr txBox="1">
            <a:spLocks noChangeArrowheads="1"/>
          </p:cNvSpPr>
          <p:nvPr/>
        </p:nvSpPr>
        <p:spPr bwMode="auto">
          <a:xfrm>
            <a:off x="4181475" y="881063"/>
            <a:ext cx="4724400" cy="167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pPr algn="r" eaLnBrk="1" hangingPunct="1">
              <a:spcBef>
                <a:spcPct val="50000"/>
              </a:spcBef>
            </a:pPr>
            <a:r>
              <a:rPr lang="en-US" sz="2800" b="1" dirty="0">
                <a:latin typeface="Arial" charset="0"/>
              </a:rPr>
              <a:t>Fundamentals of General, Organic, and Biological Chemistry</a:t>
            </a:r>
          </a:p>
          <a:p>
            <a:pPr algn="r" eaLnBrk="1" hangingPunct="1">
              <a:spcBef>
                <a:spcPct val="10000"/>
              </a:spcBef>
            </a:pPr>
            <a:r>
              <a:rPr lang="en-US" sz="1800" dirty="0">
                <a:latin typeface="Arial" charset="0"/>
              </a:rPr>
              <a:t>7th Edition</a:t>
            </a:r>
            <a:endParaRPr lang="en-US" b="1" dirty="0">
              <a:latin typeface="Palatino" charset="0"/>
            </a:endParaRPr>
          </a:p>
        </p:txBody>
      </p:sp>
      <p:sp>
        <p:nvSpPr>
          <p:cNvPr id="3078" name="Rectangle 2"/>
          <p:cNvSpPr txBox="1">
            <a:spLocks noChangeArrowheads="1"/>
          </p:cNvSpPr>
          <p:nvPr/>
        </p:nvSpPr>
        <p:spPr bwMode="auto">
          <a:xfrm>
            <a:off x="0" y="0"/>
            <a:ext cx="9144000" cy="579438"/>
          </a:xfrm>
          <a:prstGeom prst="rect">
            <a:avLst/>
          </a:prstGeom>
          <a:solidFill>
            <a:srgbClr val="3333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457200">
            <a:spAutoFit/>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pPr eaLnBrk="1" hangingPunct="1">
              <a:spcBef>
                <a:spcPct val="50000"/>
              </a:spcBef>
            </a:pPr>
            <a:r>
              <a:rPr lang="en-US" sz="3200" b="1">
                <a:solidFill>
                  <a:schemeClr val="bg1"/>
                </a:solidFill>
                <a:latin typeface="Arial" charset="0"/>
                <a:cs typeface="Times New Roman" charset="0"/>
              </a:rPr>
              <a:t>Chapter 2 Lecture</a:t>
            </a:r>
          </a:p>
        </p:txBody>
      </p:sp>
      <p:pic>
        <p:nvPicPr>
          <p:cNvPr id="3079"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600" y="923925"/>
            <a:ext cx="4021138" cy="514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21"/>
          <p:cNvSpPr txBox="1">
            <a:spLocks noChangeArrowheads="1"/>
          </p:cNvSpPr>
          <p:nvPr/>
        </p:nvSpPr>
        <p:spPr bwMode="auto">
          <a:xfrm>
            <a:off x="152400" y="6134100"/>
            <a:ext cx="220027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r>
              <a:rPr lang="en-US" sz="1000">
                <a:solidFill>
                  <a:srgbClr val="000000"/>
                </a:solidFill>
                <a:latin typeface="Arial" charset="0"/>
              </a:rPr>
              <a:t>© 2013 Pearson Education, Inc.</a:t>
            </a:r>
            <a:endParaRPr lang="en-US" sz="1000" b="1">
              <a:solidFill>
                <a:srgbClr val="000000"/>
              </a:solidFill>
              <a:latin typeface="Arial" charset="0"/>
            </a:endParaRPr>
          </a:p>
        </p:txBody>
      </p:sp>
      <p:sp>
        <p:nvSpPr>
          <p:cNvPr id="3081" name="Rectangle 9"/>
          <p:cNvSpPr>
            <a:spLocks noChangeArrowheads="1"/>
          </p:cNvSpPr>
          <p:nvPr/>
        </p:nvSpPr>
        <p:spPr bwMode="auto">
          <a:xfrm>
            <a:off x="4343400" y="4743450"/>
            <a:ext cx="2343150"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400">
                <a:latin typeface="Arial" charset="0"/>
              </a:rPr>
              <a:t>Julie Klare</a:t>
            </a:r>
          </a:p>
          <a:p>
            <a:r>
              <a:rPr lang="en-US" sz="1400">
                <a:latin typeface="Arial" charset="0"/>
              </a:rPr>
              <a:t>Gwinnett Technical College</a:t>
            </a:r>
          </a:p>
        </p:txBody>
      </p:sp>
      <p:sp>
        <p:nvSpPr>
          <p:cNvPr id="3082" name="Rectangle 10"/>
          <p:cNvSpPr>
            <a:spLocks noChangeArrowheads="1"/>
          </p:cNvSpPr>
          <p:nvPr/>
        </p:nvSpPr>
        <p:spPr bwMode="auto">
          <a:xfrm>
            <a:off x="4789488" y="2503488"/>
            <a:ext cx="412273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800">
                <a:latin typeface="Arial" charset="0"/>
              </a:rPr>
              <a:t>McMurry, Ballantine, Hoeger, Peterson</a:t>
            </a:r>
          </a:p>
        </p:txBody>
      </p:sp>
    </p:spTree>
    <p:extLst>
      <p:ext uri="{BB962C8B-B14F-4D97-AF65-F5344CB8AC3E}">
        <p14:creationId xmlns:p14="http://schemas.microsoft.com/office/powerpoint/2010/main" val="1885943329"/>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3"/>
          <p:cNvSpPr>
            <a:spLocks noGrp="1"/>
          </p:cNvSpPr>
          <p:nvPr>
            <p:ph type="dt" sz="quarter" idx="10"/>
          </p:nvPr>
        </p:nvSpPr>
        <p:spPr/>
        <p:txBody>
          <a:bodyPr/>
          <a:lstStyle/>
          <a:p>
            <a:pPr>
              <a:defRPr/>
            </a:pPr>
            <a:r>
              <a:rPr lang="en-US"/>
              <a:t>Copyright © 2010 Pearson Education, Inc.</a:t>
            </a:r>
          </a:p>
        </p:txBody>
      </p:sp>
      <p:sp>
        <p:nvSpPr>
          <p:cNvPr id="6" name="Footer Placeholder 4"/>
          <p:cNvSpPr>
            <a:spLocks noGrp="1"/>
          </p:cNvSpPr>
          <p:nvPr>
            <p:ph type="ftr" sz="quarter" idx="11"/>
          </p:nvPr>
        </p:nvSpPr>
        <p:spPr/>
        <p:txBody>
          <a:bodyPr/>
          <a:lstStyle/>
          <a:p>
            <a:pPr>
              <a:defRPr/>
            </a:pPr>
            <a:r>
              <a:rPr lang="en-US"/>
              <a:t>Chapter Three</a:t>
            </a:r>
          </a:p>
        </p:txBody>
      </p:sp>
      <p:sp>
        <p:nvSpPr>
          <p:cNvPr id="7" name="Slide Number Placeholder 5"/>
          <p:cNvSpPr>
            <a:spLocks noGrp="1"/>
          </p:cNvSpPr>
          <p:nvPr>
            <p:ph type="sldNum" sz="quarter" idx="12"/>
          </p:nvPr>
        </p:nvSpPr>
        <p:spPr/>
        <p:txBody>
          <a:bodyPr/>
          <a:lstStyle/>
          <a:p>
            <a:pPr>
              <a:defRPr/>
            </a:pPr>
            <a:fld id="{93C6715E-C3C2-2F42-8404-B7310CD410BD}" type="slidenum">
              <a:rPr lang="en-US"/>
              <a:pPr>
                <a:defRPr/>
              </a:pPr>
              <a:t>10</a:t>
            </a:fld>
            <a:endParaRPr lang="en-US"/>
          </a:p>
        </p:txBody>
      </p:sp>
      <p:sp>
        <p:nvSpPr>
          <p:cNvPr id="3075" name="Rectangle 3"/>
          <p:cNvSpPr>
            <a:spLocks noGrp="1" noChangeArrowheads="1"/>
          </p:cNvSpPr>
          <p:nvPr>
            <p:ph type="body" idx="1"/>
          </p:nvPr>
        </p:nvSpPr>
        <p:spPr>
          <a:xfrm>
            <a:off x="609600" y="650875"/>
            <a:ext cx="8001000" cy="5673725"/>
          </a:xfrm>
        </p:spPr>
        <p:txBody>
          <a:bodyPr/>
          <a:lstStyle/>
          <a:p>
            <a:pPr marL="0" indent="0" eaLnBrk="1" hangingPunct="1">
              <a:tabLst>
                <a:tab pos="622300" algn="l"/>
              </a:tabLst>
              <a:defRPr/>
            </a:pPr>
            <a:r>
              <a:rPr lang="en-US" sz="2800" dirty="0" smtClean="0">
                <a:solidFill>
                  <a:srgbClr val="3366FF"/>
                </a:solidFill>
                <a:cs typeface="+mn-cs"/>
              </a:rPr>
              <a:t>Chemistry is founded on four fundamental assumptions about atoms and matter, which together make up modern </a:t>
            </a:r>
            <a:r>
              <a:rPr lang="en-US" sz="2800" b="1" dirty="0" smtClean="0">
                <a:solidFill>
                  <a:srgbClr val="3366FF"/>
                </a:solidFill>
                <a:cs typeface="+mn-cs"/>
              </a:rPr>
              <a:t>Atomic Theory</a:t>
            </a:r>
            <a:r>
              <a:rPr lang="en-US" sz="2800" dirty="0" smtClean="0">
                <a:solidFill>
                  <a:srgbClr val="3366FF"/>
                </a:solidFill>
                <a:cs typeface="+mn-cs"/>
              </a:rPr>
              <a:t>:</a:t>
            </a:r>
          </a:p>
          <a:p>
            <a:pPr marL="0" indent="0" eaLnBrk="1" hangingPunct="1">
              <a:tabLst>
                <a:tab pos="622300" algn="l"/>
              </a:tabLst>
              <a:defRPr/>
            </a:pPr>
            <a:r>
              <a:rPr lang="en-US" sz="2800" dirty="0" smtClean="0">
                <a:solidFill>
                  <a:srgbClr val="3366FF"/>
                </a:solidFill>
                <a:cs typeface="+mn-cs"/>
              </a:rPr>
              <a:t>1.	All matter is composed of atoms </a:t>
            </a:r>
            <a:endParaRPr lang="en-US" sz="2800" dirty="0">
              <a:solidFill>
                <a:srgbClr val="3366FF"/>
              </a:solidFill>
            </a:endParaRPr>
          </a:p>
          <a:p>
            <a:pPr marL="0" indent="0" eaLnBrk="1" hangingPunct="1">
              <a:tabLst>
                <a:tab pos="622300" algn="l"/>
              </a:tabLst>
              <a:defRPr/>
            </a:pPr>
            <a:r>
              <a:rPr lang="en-US" sz="2800" dirty="0" smtClean="0">
                <a:solidFill>
                  <a:srgbClr val="3366FF"/>
                </a:solidFill>
                <a:cs typeface="+mn-cs"/>
              </a:rPr>
              <a:t>2.	The atoms of a given element differ from the 	atoms of all other elements </a:t>
            </a:r>
          </a:p>
          <a:p>
            <a:pPr marL="0" indent="0" eaLnBrk="1" hangingPunct="1">
              <a:tabLst>
                <a:tab pos="622300" algn="l"/>
              </a:tabLst>
              <a:defRPr/>
            </a:pPr>
            <a:r>
              <a:rPr lang="en-US" sz="2800" dirty="0" smtClean="0">
                <a:solidFill>
                  <a:srgbClr val="3366FF"/>
                </a:solidFill>
                <a:cs typeface="+mn-cs"/>
              </a:rPr>
              <a:t>3.	Chemical compounds consist of atoms combined 	in specific ratios.</a:t>
            </a:r>
          </a:p>
          <a:p>
            <a:pPr marL="0" indent="0" eaLnBrk="1" hangingPunct="1">
              <a:tabLst>
                <a:tab pos="622300" algn="l"/>
              </a:tabLst>
              <a:defRPr/>
            </a:pPr>
            <a:r>
              <a:rPr lang="en-US" sz="2800" dirty="0" smtClean="0">
                <a:solidFill>
                  <a:srgbClr val="000000"/>
                </a:solidFill>
                <a:cs typeface="+mn-cs"/>
              </a:rPr>
              <a:t>4.	Chemical reactions change only the way the 	atoms are combined in compounds</a:t>
            </a:r>
            <a:r>
              <a:rPr lang="en-US" sz="2800" dirty="0">
                <a:solidFill>
                  <a:srgbClr val="000000"/>
                </a:solidFill>
              </a:rPr>
              <a:t> </a:t>
            </a:r>
            <a:endParaRPr lang="en-US" sz="2800" dirty="0" smtClean="0">
              <a:solidFill>
                <a:srgbClr val="000000"/>
              </a:solidFill>
            </a:endParaRPr>
          </a:p>
          <a:p>
            <a:pPr marL="400050" lvl="1" indent="0">
              <a:tabLst>
                <a:tab pos="622300" algn="l"/>
              </a:tabLst>
              <a:defRPr/>
            </a:pPr>
            <a:r>
              <a:rPr lang="en-US" sz="2400" b="1" dirty="0" smtClean="0">
                <a:solidFill>
                  <a:srgbClr val="000000"/>
                </a:solidFill>
                <a:cs typeface="+mn-cs"/>
              </a:rPr>
              <a:t>The atoms themselves are unchanged </a:t>
            </a:r>
          </a:p>
        </p:txBody>
      </p:sp>
      <p:sp>
        <p:nvSpPr>
          <p:cNvPr id="3076" name="Text Box 4"/>
          <p:cNvSpPr txBox="1">
            <a:spLocks noChangeArrowheads="1"/>
          </p:cNvSpPr>
          <p:nvPr/>
        </p:nvSpPr>
        <p:spPr bwMode="auto">
          <a:xfrm>
            <a:off x="609600" y="6248400"/>
            <a:ext cx="23622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buClrTx/>
              <a:buSzTx/>
              <a:buFontTx/>
              <a:buNone/>
              <a:defRPr/>
            </a:pPr>
            <a:endParaRPr lang="en-US" sz="1400">
              <a:solidFill>
                <a:schemeClr val="tx1"/>
              </a:solidFill>
              <a:cs typeface="+mn-cs"/>
            </a:endParaRPr>
          </a:p>
        </p:txBody>
      </p:sp>
    </p:spTree>
    <p:extLst>
      <p:ext uri="{BB962C8B-B14F-4D97-AF65-F5344CB8AC3E}">
        <p14:creationId xmlns:p14="http://schemas.microsoft.com/office/powerpoint/2010/main" val="3264703437"/>
      </p:ext>
    </p:extLst>
  </p:cSld>
  <p:clrMapOvr>
    <a:masterClrMapping/>
  </p:clrMapOvr>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3"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18822" y="1060292"/>
            <a:ext cx="5350996" cy="5188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4325392" y="369870"/>
            <a:ext cx="488535" cy="461665"/>
          </a:xfrm>
          <a:prstGeom prst="rect">
            <a:avLst/>
          </a:prstGeom>
          <a:noFill/>
        </p:spPr>
        <p:txBody>
          <a:bodyPr wrap="none" rtlCol="0">
            <a:spAutoFit/>
          </a:bodyPr>
          <a:lstStyle/>
          <a:p>
            <a:r>
              <a:rPr lang="en-US" sz="2400" dirty="0" err="1" smtClean="0"/>
              <a:t>fyi</a:t>
            </a:r>
            <a:r>
              <a:rPr lang="en-US" dirty="0" smtClean="0"/>
              <a:t> </a:t>
            </a:r>
            <a:endParaRPr lang="en-US" dirty="0"/>
          </a:p>
        </p:txBody>
      </p:sp>
    </p:spTree>
    <p:extLst>
      <p:ext uri="{BB962C8B-B14F-4D97-AF65-F5344CB8AC3E}">
        <p14:creationId xmlns:p14="http://schemas.microsoft.com/office/powerpoint/2010/main" val="3777024031"/>
      </p:ext>
    </p:extLst>
  </p:cSld>
  <p:clrMapOvr>
    <a:masterClrMapping/>
  </p:clrMapOvr>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Content Placeholder 2"/>
          <p:cNvSpPr>
            <a:spLocks noGrp="1"/>
          </p:cNvSpPr>
          <p:nvPr>
            <p:ph idx="1"/>
          </p:nvPr>
        </p:nvSpPr>
        <p:spPr>
          <a:xfrm>
            <a:off x="365125" y="1141413"/>
            <a:ext cx="8229600" cy="5003800"/>
          </a:xfrm>
        </p:spPr>
        <p:txBody>
          <a:bodyPr>
            <a:normAutofit/>
          </a:bodyPr>
          <a:lstStyle/>
          <a:p>
            <a:pPr marL="338138" indent="-338138" eaLnBrk="1" hangingPunct="1"/>
            <a:r>
              <a:rPr lang="en-US" sz="2400" dirty="0">
                <a:solidFill>
                  <a:srgbClr val="000000"/>
                </a:solidFill>
                <a:latin typeface="Arial" charset="0"/>
              </a:rPr>
              <a:t>Electron configurations are described by writing the shell number and subshell letter in order of increasing energy. </a:t>
            </a:r>
            <a:endParaRPr lang="en-US" sz="2400" dirty="0" smtClean="0">
              <a:solidFill>
                <a:srgbClr val="000000"/>
              </a:solidFill>
              <a:latin typeface="Arial" charset="0"/>
            </a:endParaRPr>
          </a:p>
          <a:p>
            <a:pPr marL="738188" lvl="1" indent="-338138"/>
            <a:r>
              <a:rPr lang="en-US" sz="2000" dirty="0" smtClean="0">
                <a:solidFill>
                  <a:srgbClr val="000000"/>
                </a:solidFill>
                <a:latin typeface="Arial" charset="0"/>
              </a:rPr>
              <a:t>The </a:t>
            </a:r>
            <a:r>
              <a:rPr lang="en-US" sz="2000" dirty="0">
                <a:solidFill>
                  <a:srgbClr val="000000"/>
                </a:solidFill>
                <a:latin typeface="Arial" charset="0"/>
              </a:rPr>
              <a:t>number of electrons occupying each subshell is indicated by a </a:t>
            </a:r>
            <a:r>
              <a:rPr lang="en-US" sz="2000" dirty="0" smtClean="0">
                <a:solidFill>
                  <a:srgbClr val="000000"/>
                </a:solidFill>
                <a:latin typeface="Arial" charset="0"/>
              </a:rPr>
              <a:t>superscript</a:t>
            </a:r>
            <a:r>
              <a:rPr lang="en-US" sz="2000" dirty="0">
                <a:solidFill>
                  <a:srgbClr val="000000"/>
                </a:solidFill>
                <a:latin typeface="Arial" charset="0"/>
              </a:rPr>
              <a:t> </a:t>
            </a:r>
            <a:endParaRPr lang="en-US" sz="2000" dirty="0" smtClean="0">
              <a:solidFill>
                <a:srgbClr val="000000"/>
              </a:solidFill>
              <a:latin typeface="Arial" charset="0"/>
            </a:endParaRPr>
          </a:p>
          <a:p>
            <a:pPr marL="738188" lvl="1" indent="-338138"/>
            <a:endParaRPr lang="en-US" sz="800" dirty="0">
              <a:solidFill>
                <a:srgbClr val="000000"/>
              </a:solidFill>
              <a:latin typeface="Arial" charset="0"/>
            </a:endParaRPr>
          </a:p>
          <a:p>
            <a:pPr marL="338138" indent="-338138" eaLnBrk="1" hangingPunct="1"/>
            <a:r>
              <a:rPr lang="en-US" sz="2400" dirty="0">
                <a:solidFill>
                  <a:srgbClr val="000000"/>
                </a:solidFill>
                <a:latin typeface="Arial" charset="0"/>
              </a:rPr>
              <a:t>A graphic representation can be made by indicating each orbital as a line and each electron as an arrow. </a:t>
            </a:r>
            <a:endParaRPr lang="en-US" sz="2400" dirty="0" smtClean="0">
              <a:solidFill>
                <a:srgbClr val="000000"/>
              </a:solidFill>
              <a:latin typeface="Arial" charset="0"/>
            </a:endParaRPr>
          </a:p>
          <a:p>
            <a:pPr marL="738188" lvl="1" indent="-338138"/>
            <a:r>
              <a:rPr lang="en-US" sz="2000" dirty="0" smtClean="0">
                <a:solidFill>
                  <a:srgbClr val="000000"/>
                </a:solidFill>
                <a:latin typeface="Arial" charset="0"/>
              </a:rPr>
              <a:t>The </a:t>
            </a:r>
            <a:r>
              <a:rPr lang="en-US" sz="2000" dirty="0">
                <a:solidFill>
                  <a:srgbClr val="000000"/>
                </a:solidFill>
                <a:latin typeface="Arial" charset="0"/>
              </a:rPr>
              <a:t>head of the arrow indicates the electron </a:t>
            </a:r>
            <a:r>
              <a:rPr lang="en-US" sz="2000" dirty="0" smtClean="0">
                <a:solidFill>
                  <a:srgbClr val="000000"/>
                </a:solidFill>
                <a:latin typeface="Arial" charset="0"/>
              </a:rPr>
              <a:t>spin </a:t>
            </a:r>
          </a:p>
          <a:p>
            <a:pPr marL="738188" lvl="1" indent="-338138"/>
            <a:endParaRPr lang="en-US" sz="800" dirty="0">
              <a:solidFill>
                <a:srgbClr val="000000"/>
              </a:solidFill>
              <a:latin typeface="Arial" charset="0"/>
            </a:endParaRPr>
          </a:p>
          <a:p>
            <a:pPr marL="338138" indent="-338138" eaLnBrk="1" hangingPunct="1"/>
            <a:r>
              <a:rPr lang="en-US" sz="2400" dirty="0">
                <a:solidFill>
                  <a:srgbClr val="000000"/>
                </a:solidFill>
                <a:latin typeface="Arial" charset="0"/>
              </a:rPr>
              <a:t>A shorthand using noble gas configurations is very useful for large </a:t>
            </a:r>
            <a:r>
              <a:rPr lang="en-US" sz="2400" dirty="0" smtClean="0">
                <a:solidFill>
                  <a:srgbClr val="000000"/>
                </a:solidFill>
                <a:latin typeface="Arial" charset="0"/>
              </a:rPr>
              <a:t>atoms </a:t>
            </a:r>
            <a:endParaRPr lang="en-US" sz="2400" dirty="0">
              <a:solidFill>
                <a:srgbClr val="000000"/>
              </a:solidFill>
              <a:latin typeface="Arial" charset="0"/>
            </a:endParaRPr>
          </a:p>
        </p:txBody>
      </p:sp>
      <p:sp>
        <p:nvSpPr>
          <p:cNvPr id="2" name="TextBox 1"/>
          <p:cNvSpPr txBox="1"/>
          <p:nvPr/>
        </p:nvSpPr>
        <p:spPr>
          <a:xfrm>
            <a:off x="4290729" y="434932"/>
            <a:ext cx="488535" cy="461665"/>
          </a:xfrm>
          <a:prstGeom prst="rect">
            <a:avLst/>
          </a:prstGeom>
          <a:noFill/>
        </p:spPr>
        <p:txBody>
          <a:bodyPr wrap="none" rtlCol="0">
            <a:spAutoFit/>
          </a:bodyPr>
          <a:lstStyle/>
          <a:p>
            <a:r>
              <a:rPr lang="en-US" sz="2400" dirty="0" err="1" smtClean="0"/>
              <a:t>fyi</a:t>
            </a:r>
            <a:r>
              <a:rPr lang="en-US" dirty="0" smtClean="0"/>
              <a:t> </a:t>
            </a:r>
            <a:endParaRPr lang="en-US" dirty="0"/>
          </a:p>
        </p:txBody>
      </p:sp>
    </p:spTree>
    <p:extLst>
      <p:ext uri="{BB962C8B-B14F-4D97-AF65-F5344CB8AC3E}">
        <p14:creationId xmlns:p14="http://schemas.microsoft.com/office/powerpoint/2010/main" val="393354812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7107">
                                            <p:txEl>
                                              <p:pRg st="3" end="3"/>
                                            </p:txEl>
                                          </p:spTgt>
                                        </p:tgtEl>
                                        <p:attrNameLst>
                                          <p:attrName>style.visibility</p:attrName>
                                        </p:attrNameLst>
                                      </p:cBhvr>
                                      <p:to>
                                        <p:strVal val="visible"/>
                                      </p:to>
                                    </p:set>
                                    <p:anim calcmode="lin" valueType="num">
                                      <p:cBhvr additive="base">
                                        <p:cTn id="7" dur="500" fill="hold"/>
                                        <p:tgtEl>
                                          <p:spTgt spid="47107">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7107">
                                            <p:txEl>
                                              <p:pRg st="3" end="3"/>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7107">
                                            <p:txEl>
                                              <p:pRg st="4" end="4"/>
                                            </p:txEl>
                                          </p:spTgt>
                                        </p:tgtEl>
                                        <p:attrNameLst>
                                          <p:attrName>style.visibility</p:attrName>
                                        </p:attrNameLst>
                                      </p:cBhvr>
                                      <p:to>
                                        <p:strVal val="visible"/>
                                      </p:to>
                                    </p:set>
                                    <p:anim calcmode="lin" valueType="num">
                                      <p:cBhvr additive="base">
                                        <p:cTn id="11" dur="500" fill="hold"/>
                                        <p:tgtEl>
                                          <p:spTgt spid="47107">
                                            <p:txEl>
                                              <p:pRg st="4" end="4"/>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7107">
                                            <p:txEl>
                                              <p:pRg st="4" end="4"/>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7107">
                                            <p:txEl>
                                              <p:pRg st="6" end="6"/>
                                            </p:txEl>
                                          </p:spTgt>
                                        </p:tgtEl>
                                        <p:attrNameLst>
                                          <p:attrName>style.visibility</p:attrName>
                                        </p:attrNameLst>
                                      </p:cBhvr>
                                      <p:to>
                                        <p:strVal val="visible"/>
                                      </p:to>
                                    </p:set>
                                    <p:anim calcmode="lin" valueType="num">
                                      <p:cBhvr additive="base">
                                        <p:cTn id="15" dur="500" fill="hold"/>
                                        <p:tgtEl>
                                          <p:spTgt spid="47107">
                                            <p:txEl>
                                              <p:pRg st="6" end="6"/>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7107">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65125" y="668338"/>
            <a:ext cx="8229600" cy="946150"/>
          </a:xfrm>
        </p:spPr>
        <p:txBody>
          <a:bodyPr/>
          <a:lstStyle/>
          <a:p>
            <a:pPr eaLnBrk="1" hangingPunct="1">
              <a:buFontTx/>
              <a:buNone/>
            </a:pPr>
            <a:r>
              <a:rPr lang="en-US" sz="2800" dirty="0">
                <a:solidFill>
                  <a:srgbClr val="000000"/>
                </a:solidFill>
                <a:effectLst>
                  <a:outerShdw blurRad="38100" dist="38100" dir="2700000" algn="tl">
                    <a:srgbClr val="DDDDDD"/>
                  </a:outerShdw>
                </a:effectLst>
                <a:latin typeface="Arial" charset="0"/>
              </a:rPr>
              <a:t>These are the electron configurations for B – N in which the 2</a:t>
            </a:r>
            <a:r>
              <a:rPr lang="en-US" sz="2800" i="1" dirty="0">
                <a:solidFill>
                  <a:srgbClr val="000000"/>
                </a:solidFill>
                <a:effectLst>
                  <a:outerShdw blurRad="38100" dist="38100" dir="2700000" algn="tl">
                    <a:srgbClr val="DDDDDD"/>
                  </a:outerShdw>
                </a:effectLst>
                <a:latin typeface="Arial" charset="0"/>
              </a:rPr>
              <a:t>p</a:t>
            </a:r>
            <a:r>
              <a:rPr lang="en-US" sz="2800" dirty="0">
                <a:solidFill>
                  <a:srgbClr val="000000"/>
                </a:solidFill>
                <a:effectLst>
                  <a:outerShdw blurRad="38100" dist="38100" dir="2700000" algn="tl">
                    <a:srgbClr val="DDDDDD"/>
                  </a:outerShdw>
                </a:effectLst>
                <a:latin typeface="Arial" charset="0"/>
              </a:rPr>
              <a:t> shell begins to </a:t>
            </a:r>
            <a:r>
              <a:rPr lang="en-US" sz="2800" dirty="0" smtClean="0">
                <a:solidFill>
                  <a:srgbClr val="000000"/>
                </a:solidFill>
                <a:effectLst>
                  <a:outerShdw blurRad="38100" dist="38100" dir="2700000" algn="tl">
                    <a:srgbClr val="DDDDDD"/>
                  </a:outerShdw>
                </a:effectLst>
                <a:latin typeface="Arial" charset="0"/>
              </a:rPr>
              <a:t>fill      </a:t>
            </a:r>
            <a:endParaRPr lang="en-US" sz="2800" dirty="0">
              <a:solidFill>
                <a:srgbClr val="000000"/>
              </a:solidFill>
              <a:effectLst>
                <a:outerShdw blurRad="38100" dist="38100" dir="2700000" algn="tl">
                  <a:srgbClr val="DDDDDD"/>
                </a:outerShdw>
              </a:effectLst>
              <a:latin typeface="Arial" charset="0"/>
            </a:endParaRPr>
          </a:p>
        </p:txBody>
      </p:sp>
      <p:pic>
        <p:nvPicPr>
          <p:cNvPr id="4813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47749" y="2468563"/>
            <a:ext cx="6950075" cy="3305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6418295" y="1760677"/>
            <a:ext cx="1579529" cy="707886"/>
          </a:xfrm>
          <a:prstGeom prst="rect">
            <a:avLst/>
          </a:prstGeom>
          <a:noFill/>
        </p:spPr>
        <p:txBody>
          <a:bodyPr wrap="none" rtlCol="0">
            <a:spAutoFit/>
          </a:bodyPr>
          <a:lstStyle/>
          <a:p>
            <a:pPr algn="ctr"/>
            <a:r>
              <a:rPr lang="en-US" sz="2000" dirty="0" smtClean="0"/>
              <a:t>noble gas</a:t>
            </a:r>
          </a:p>
          <a:p>
            <a:pPr algn="ctr"/>
            <a:r>
              <a:rPr lang="en-US" sz="2000" dirty="0" smtClean="0"/>
              <a:t>configuration</a:t>
            </a:r>
            <a:endParaRPr lang="en-US" sz="2000" dirty="0"/>
          </a:p>
        </p:txBody>
      </p:sp>
    </p:spTree>
    <p:extLst>
      <p:ext uri="{BB962C8B-B14F-4D97-AF65-F5344CB8AC3E}">
        <p14:creationId xmlns:p14="http://schemas.microsoft.com/office/powerpoint/2010/main" val="168670713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36550" y="668338"/>
            <a:ext cx="8229600" cy="946150"/>
          </a:xfrm>
        </p:spPr>
        <p:txBody>
          <a:bodyPr/>
          <a:lstStyle/>
          <a:p>
            <a:pPr eaLnBrk="1" hangingPunct="1">
              <a:buFontTx/>
              <a:buNone/>
            </a:pPr>
            <a:r>
              <a:rPr lang="en-US" sz="2800" dirty="0">
                <a:solidFill>
                  <a:srgbClr val="000000"/>
                </a:solidFill>
                <a:effectLst>
                  <a:outerShdw blurRad="38100" dist="38100" dir="2700000" algn="tl">
                    <a:srgbClr val="DDDDDD"/>
                  </a:outerShdw>
                </a:effectLst>
                <a:latin typeface="Arial" charset="0"/>
              </a:rPr>
              <a:t>These are the electron configurations for O – Ne in which the 2</a:t>
            </a:r>
            <a:r>
              <a:rPr lang="en-US" sz="2800" i="1" dirty="0">
                <a:solidFill>
                  <a:srgbClr val="000000"/>
                </a:solidFill>
                <a:effectLst>
                  <a:outerShdw blurRad="38100" dist="38100" dir="2700000" algn="tl">
                    <a:srgbClr val="DDDDDD"/>
                  </a:outerShdw>
                </a:effectLst>
                <a:latin typeface="Arial" charset="0"/>
              </a:rPr>
              <a:t>p</a:t>
            </a:r>
            <a:r>
              <a:rPr lang="en-US" sz="2800" dirty="0">
                <a:solidFill>
                  <a:srgbClr val="000000"/>
                </a:solidFill>
                <a:effectLst>
                  <a:outerShdw blurRad="38100" dist="38100" dir="2700000" algn="tl">
                    <a:srgbClr val="DDDDDD"/>
                  </a:outerShdw>
                </a:effectLst>
                <a:latin typeface="Arial" charset="0"/>
              </a:rPr>
              <a:t> shell is </a:t>
            </a:r>
            <a:r>
              <a:rPr lang="en-US" sz="2800" dirty="0" smtClean="0">
                <a:solidFill>
                  <a:srgbClr val="000000"/>
                </a:solidFill>
                <a:effectLst>
                  <a:outerShdw blurRad="38100" dist="38100" dir="2700000" algn="tl">
                    <a:srgbClr val="DDDDDD"/>
                  </a:outerShdw>
                </a:effectLst>
                <a:latin typeface="Arial" charset="0"/>
              </a:rPr>
              <a:t>completed </a:t>
            </a:r>
            <a:endParaRPr lang="en-US" sz="2800" dirty="0">
              <a:solidFill>
                <a:srgbClr val="000000"/>
              </a:solidFill>
              <a:effectLst>
                <a:outerShdw blurRad="38100" dist="38100" dir="2700000" algn="tl">
                  <a:srgbClr val="DDDDDD"/>
                </a:outerShdw>
              </a:effectLst>
              <a:latin typeface="Arial" charset="0"/>
            </a:endParaRPr>
          </a:p>
        </p:txBody>
      </p:sp>
      <p:pic>
        <p:nvPicPr>
          <p:cNvPr id="49156"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68434" y="2401889"/>
            <a:ext cx="6926216" cy="3186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8206694"/>
      </p:ext>
    </p:extLst>
  </p:cSld>
  <p:clrMapOvr>
    <a:masterClrMapping/>
  </p:clrMapOvr>
  <p:timing>
    <p:tnLst>
      <p:par>
        <p:cTn xmlns:p14="http://schemas.microsoft.com/office/powerpoint/2010/mai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381000" y="609600"/>
            <a:ext cx="8229600" cy="2362200"/>
          </a:xfrm>
        </p:spPr>
        <p:txBody>
          <a:bodyPr/>
          <a:lstStyle/>
          <a:p>
            <a:pPr algn="l" eaLnBrk="1" hangingPunct="1">
              <a:spcAft>
                <a:spcPts val="600"/>
              </a:spcAft>
            </a:pPr>
            <a:r>
              <a:rPr lang="en-US">
                <a:latin typeface="Arial" charset="0"/>
                <a:ea typeface="ＭＳ Ｐゴシック" charset="0"/>
                <a:cs typeface="ＭＳ Ｐゴシック" charset="0"/>
              </a:rPr>
              <a:t>What is the electron configuration for the </a:t>
            </a:r>
            <a:br>
              <a:rPr lang="en-US">
                <a:latin typeface="Arial" charset="0"/>
                <a:ea typeface="ＭＳ Ｐゴシック" charset="0"/>
                <a:cs typeface="ＭＳ Ｐゴシック" charset="0"/>
              </a:rPr>
            </a:br>
            <a:r>
              <a:rPr lang="en-US">
                <a:latin typeface="Arial" charset="0"/>
                <a:ea typeface="ＭＳ Ｐゴシック" charset="0"/>
                <a:cs typeface="ＭＳ Ｐゴシック" charset="0"/>
              </a:rPr>
              <a:t>period 4 group 7A (also called Group 17)  element?</a:t>
            </a:r>
          </a:p>
        </p:txBody>
      </p:sp>
      <p:sp>
        <p:nvSpPr>
          <p:cNvPr id="15363" name="Rectangle 3"/>
          <p:cNvSpPr>
            <a:spLocks noGrp="1" noChangeArrowheads="1"/>
          </p:cNvSpPr>
          <p:nvPr>
            <p:ph type="body" idx="1"/>
          </p:nvPr>
        </p:nvSpPr>
        <p:spPr>
          <a:xfrm>
            <a:off x="457200" y="3200400"/>
            <a:ext cx="8229600" cy="2590800"/>
          </a:xfrm>
        </p:spPr>
        <p:txBody>
          <a:bodyPr/>
          <a:lstStyle/>
          <a:p>
            <a:pPr marL="609600" indent="-609600" eaLnBrk="1" hangingPunct="1">
              <a:buFont typeface="Arial" charset="0"/>
              <a:buAutoNum type="alphaLcPeriod"/>
            </a:pPr>
            <a:r>
              <a:rPr lang="en-US" sz="2800">
                <a:latin typeface="Arial" charset="0"/>
                <a:ea typeface="ＭＳ Ｐゴシック" charset="0"/>
                <a:cs typeface="ＭＳ Ｐゴシック" charset="0"/>
              </a:rPr>
              <a:t>1</a:t>
            </a:r>
            <a:r>
              <a:rPr lang="en-US" sz="2800" i="1">
                <a:latin typeface="Arial" charset="0"/>
                <a:ea typeface="ＭＳ Ｐゴシック" charset="0"/>
                <a:cs typeface="ＭＳ Ｐゴシック" charset="0"/>
              </a:rPr>
              <a:t>s</a:t>
            </a:r>
            <a:r>
              <a:rPr lang="en-US" sz="2800" baseline="30000">
                <a:latin typeface="Arial" charset="0"/>
                <a:ea typeface="ＭＳ Ｐゴシック" charset="0"/>
                <a:cs typeface="ＭＳ Ｐゴシック" charset="0"/>
              </a:rPr>
              <a:t>2</a:t>
            </a:r>
            <a:r>
              <a:rPr lang="en-US" sz="2800">
                <a:latin typeface="Arial" charset="0"/>
                <a:ea typeface="ＭＳ Ｐゴシック" charset="0"/>
                <a:cs typeface="ＭＳ Ｐゴシック" charset="0"/>
              </a:rPr>
              <a:t> 2</a:t>
            </a:r>
            <a:r>
              <a:rPr lang="en-US" sz="2800" i="1">
                <a:latin typeface="Arial" charset="0"/>
                <a:ea typeface="ＭＳ Ｐゴシック" charset="0"/>
                <a:cs typeface="ＭＳ Ｐゴシック" charset="0"/>
              </a:rPr>
              <a:t>s</a:t>
            </a:r>
            <a:r>
              <a:rPr lang="en-US" sz="2800" baseline="30000">
                <a:latin typeface="Arial" charset="0"/>
                <a:ea typeface="ＭＳ Ｐゴシック" charset="0"/>
                <a:cs typeface="ＭＳ Ｐゴシック" charset="0"/>
              </a:rPr>
              <a:t>2</a:t>
            </a:r>
            <a:r>
              <a:rPr lang="en-US" sz="2800">
                <a:latin typeface="Arial" charset="0"/>
                <a:ea typeface="ＭＳ Ｐゴシック" charset="0"/>
                <a:cs typeface="ＭＳ Ｐゴシック" charset="0"/>
              </a:rPr>
              <a:t> 2</a:t>
            </a:r>
            <a:r>
              <a:rPr lang="en-US" sz="2800" i="1">
                <a:latin typeface="Arial" charset="0"/>
                <a:ea typeface="ＭＳ Ｐゴシック" charset="0"/>
                <a:cs typeface="ＭＳ Ｐゴシック" charset="0"/>
              </a:rPr>
              <a:t>p</a:t>
            </a:r>
            <a:r>
              <a:rPr lang="en-US" sz="2800" baseline="30000">
                <a:latin typeface="Arial" charset="0"/>
                <a:ea typeface="ＭＳ Ｐゴシック" charset="0"/>
                <a:cs typeface="ＭＳ Ｐゴシック" charset="0"/>
              </a:rPr>
              <a:t>6</a:t>
            </a:r>
            <a:r>
              <a:rPr lang="en-US" sz="2800">
                <a:latin typeface="Arial" charset="0"/>
                <a:ea typeface="ＭＳ Ｐゴシック" charset="0"/>
                <a:cs typeface="ＭＳ Ｐゴシック" charset="0"/>
              </a:rPr>
              <a:t> 3</a:t>
            </a:r>
            <a:r>
              <a:rPr lang="en-US" sz="2800" i="1">
                <a:latin typeface="Arial" charset="0"/>
                <a:ea typeface="ＭＳ Ｐゴシック" charset="0"/>
                <a:cs typeface="ＭＳ Ｐゴシック" charset="0"/>
              </a:rPr>
              <a:t>s</a:t>
            </a:r>
            <a:r>
              <a:rPr lang="en-US" sz="2800" baseline="30000">
                <a:latin typeface="Arial" charset="0"/>
                <a:ea typeface="ＭＳ Ｐゴシック" charset="0"/>
                <a:cs typeface="ＭＳ Ｐゴシック" charset="0"/>
              </a:rPr>
              <a:t>2</a:t>
            </a:r>
            <a:r>
              <a:rPr lang="en-US" sz="2800">
                <a:latin typeface="Arial" charset="0"/>
                <a:ea typeface="ＭＳ Ｐゴシック" charset="0"/>
                <a:cs typeface="ＭＳ Ｐゴシック" charset="0"/>
              </a:rPr>
              <a:t>  3</a:t>
            </a:r>
            <a:r>
              <a:rPr lang="en-US" sz="2800" i="1">
                <a:latin typeface="Arial" charset="0"/>
                <a:ea typeface="ＭＳ Ｐゴシック" charset="0"/>
                <a:cs typeface="ＭＳ Ｐゴシック" charset="0"/>
              </a:rPr>
              <a:t>p</a:t>
            </a:r>
            <a:r>
              <a:rPr lang="en-US" sz="2800" baseline="30000">
                <a:latin typeface="Arial" charset="0"/>
                <a:ea typeface="ＭＳ Ｐゴシック" charset="0"/>
                <a:cs typeface="ＭＳ Ｐゴシック" charset="0"/>
              </a:rPr>
              <a:t>6</a:t>
            </a:r>
            <a:r>
              <a:rPr lang="en-US" sz="2800">
                <a:latin typeface="Arial" charset="0"/>
                <a:ea typeface="ＭＳ Ｐゴシック" charset="0"/>
                <a:cs typeface="ＭＳ Ｐゴシック" charset="0"/>
              </a:rPr>
              <a:t> 4</a:t>
            </a:r>
            <a:r>
              <a:rPr lang="en-US" sz="2800" i="1">
                <a:latin typeface="Arial" charset="0"/>
                <a:ea typeface="ＭＳ Ｐゴシック" charset="0"/>
                <a:cs typeface="ＭＳ Ｐゴシック" charset="0"/>
              </a:rPr>
              <a:t>s</a:t>
            </a:r>
            <a:r>
              <a:rPr lang="en-US" sz="2800" baseline="30000">
                <a:latin typeface="Arial" charset="0"/>
                <a:ea typeface="ＭＳ Ｐゴシック" charset="0"/>
                <a:cs typeface="ＭＳ Ｐゴシック" charset="0"/>
              </a:rPr>
              <a:t>2</a:t>
            </a:r>
            <a:r>
              <a:rPr lang="en-US" sz="2800">
                <a:latin typeface="Arial" charset="0"/>
                <a:ea typeface="ＭＳ Ｐゴシック" charset="0"/>
                <a:cs typeface="ＭＳ Ｐゴシック" charset="0"/>
              </a:rPr>
              <a:t> 3</a:t>
            </a:r>
            <a:r>
              <a:rPr lang="en-US" sz="2800" i="1">
                <a:latin typeface="Arial" charset="0"/>
                <a:ea typeface="ＭＳ Ｐゴシック" charset="0"/>
                <a:cs typeface="ＭＳ Ｐゴシック" charset="0"/>
              </a:rPr>
              <a:t>d</a:t>
            </a:r>
            <a:r>
              <a:rPr lang="en-US" sz="2800" baseline="30000">
                <a:latin typeface="Arial" charset="0"/>
                <a:ea typeface="ＭＳ Ｐゴシック" charset="0"/>
                <a:cs typeface="ＭＳ Ｐゴシック" charset="0"/>
              </a:rPr>
              <a:t>5</a:t>
            </a:r>
            <a:endParaRPr lang="en-US" sz="2800">
              <a:latin typeface="Arial" charset="0"/>
              <a:ea typeface="ＭＳ Ｐゴシック" charset="0"/>
              <a:cs typeface="ＭＳ Ｐゴシック" charset="0"/>
            </a:endParaRPr>
          </a:p>
          <a:p>
            <a:pPr marL="609600" indent="-609600" eaLnBrk="1" hangingPunct="1">
              <a:buFont typeface="Arial" charset="0"/>
              <a:buAutoNum type="alphaLcPeriod"/>
            </a:pPr>
            <a:r>
              <a:rPr lang="en-US" sz="2800">
                <a:latin typeface="Arial" charset="0"/>
                <a:ea typeface="ＭＳ Ｐゴシック" charset="0"/>
                <a:cs typeface="ＭＳ Ｐゴシック" charset="0"/>
              </a:rPr>
              <a:t>1</a:t>
            </a:r>
            <a:r>
              <a:rPr lang="en-US" sz="2800" i="1">
                <a:latin typeface="Arial" charset="0"/>
                <a:ea typeface="ＭＳ Ｐゴシック" charset="0"/>
                <a:cs typeface="ＭＳ Ｐゴシック" charset="0"/>
              </a:rPr>
              <a:t>s</a:t>
            </a:r>
            <a:r>
              <a:rPr lang="en-US" sz="2800" baseline="30000">
                <a:latin typeface="Arial" charset="0"/>
                <a:ea typeface="ＭＳ Ｐゴシック" charset="0"/>
                <a:cs typeface="ＭＳ Ｐゴシック" charset="0"/>
              </a:rPr>
              <a:t>2</a:t>
            </a:r>
            <a:r>
              <a:rPr lang="en-US" sz="2800">
                <a:latin typeface="Arial" charset="0"/>
                <a:ea typeface="ＭＳ Ｐゴシック" charset="0"/>
                <a:cs typeface="ＭＳ Ｐゴシック" charset="0"/>
              </a:rPr>
              <a:t> 2</a:t>
            </a:r>
            <a:r>
              <a:rPr lang="en-US" sz="2800" i="1">
                <a:latin typeface="Arial" charset="0"/>
                <a:ea typeface="ＭＳ Ｐゴシック" charset="0"/>
                <a:cs typeface="ＭＳ Ｐゴシック" charset="0"/>
              </a:rPr>
              <a:t>s</a:t>
            </a:r>
            <a:r>
              <a:rPr lang="en-US" sz="2800" baseline="30000">
                <a:latin typeface="Arial" charset="0"/>
                <a:ea typeface="ＭＳ Ｐゴシック" charset="0"/>
                <a:cs typeface="ＭＳ Ｐゴシック" charset="0"/>
              </a:rPr>
              <a:t>2</a:t>
            </a:r>
            <a:r>
              <a:rPr lang="en-US" sz="2800">
                <a:latin typeface="Arial" charset="0"/>
                <a:ea typeface="ＭＳ Ｐゴシック" charset="0"/>
                <a:cs typeface="ＭＳ Ｐゴシック" charset="0"/>
              </a:rPr>
              <a:t> 2</a:t>
            </a:r>
            <a:r>
              <a:rPr lang="en-US" sz="2800" i="1">
                <a:latin typeface="Arial" charset="0"/>
                <a:ea typeface="ＭＳ Ｐゴシック" charset="0"/>
                <a:cs typeface="ＭＳ Ｐゴシック" charset="0"/>
              </a:rPr>
              <a:t>p</a:t>
            </a:r>
            <a:r>
              <a:rPr lang="en-US" sz="2800" baseline="30000">
                <a:latin typeface="Arial" charset="0"/>
                <a:ea typeface="ＭＳ Ｐゴシック" charset="0"/>
                <a:cs typeface="ＭＳ Ｐゴシック" charset="0"/>
              </a:rPr>
              <a:t>6</a:t>
            </a:r>
            <a:r>
              <a:rPr lang="en-US" sz="2800">
                <a:latin typeface="Arial" charset="0"/>
                <a:ea typeface="ＭＳ Ｐゴシック" charset="0"/>
                <a:cs typeface="ＭＳ Ｐゴシック" charset="0"/>
              </a:rPr>
              <a:t> 3</a:t>
            </a:r>
            <a:r>
              <a:rPr lang="en-US" sz="2800" i="1">
                <a:latin typeface="Arial" charset="0"/>
                <a:ea typeface="ＭＳ Ｐゴシック" charset="0"/>
                <a:cs typeface="ＭＳ Ｐゴシック" charset="0"/>
              </a:rPr>
              <a:t>s</a:t>
            </a:r>
            <a:r>
              <a:rPr lang="en-US" sz="2800" baseline="30000">
                <a:latin typeface="Arial" charset="0"/>
                <a:ea typeface="ＭＳ Ｐゴシック" charset="0"/>
                <a:cs typeface="ＭＳ Ｐゴシック" charset="0"/>
              </a:rPr>
              <a:t>2</a:t>
            </a:r>
            <a:r>
              <a:rPr lang="en-US" sz="2800">
                <a:latin typeface="Arial" charset="0"/>
                <a:ea typeface="ＭＳ Ｐゴシック" charset="0"/>
                <a:cs typeface="ＭＳ Ｐゴシック" charset="0"/>
              </a:rPr>
              <a:t>  3</a:t>
            </a:r>
            <a:r>
              <a:rPr lang="en-US" sz="2800" i="1">
                <a:latin typeface="Arial" charset="0"/>
                <a:ea typeface="ＭＳ Ｐゴシック" charset="0"/>
                <a:cs typeface="ＭＳ Ｐゴシック" charset="0"/>
              </a:rPr>
              <a:t>p</a:t>
            </a:r>
            <a:r>
              <a:rPr lang="en-US" sz="2800" baseline="30000">
                <a:latin typeface="Arial" charset="0"/>
                <a:ea typeface="ＭＳ Ｐゴシック" charset="0"/>
                <a:cs typeface="ＭＳ Ｐゴシック" charset="0"/>
              </a:rPr>
              <a:t>6</a:t>
            </a:r>
            <a:r>
              <a:rPr lang="en-US" sz="2800">
                <a:latin typeface="Arial" charset="0"/>
                <a:ea typeface="ＭＳ Ｐゴシック" charset="0"/>
                <a:cs typeface="ＭＳ Ｐゴシック" charset="0"/>
              </a:rPr>
              <a:t> 4</a:t>
            </a:r>
            <a:r>
              <a:rPr lang="en-US" sz="2800" i="1">
                <a:latin typeface="Arial" charset="0"/>
                <a:ea typeface="ＭＳ Ｐゴシック" charset="0"/>
                <a:cs typeface="ＭＳ Ｐゴシック" charset="0"/>
              </a:rPr>
              <a:t>s</a:t>
            </a:r>
            <a:r>
              <a:rPr lang="en-US" sz="2800" baseline="30000">
                <a:latin typeface="Arial" charset="0"/>
                <a:ea typeface="ＭＳ Ｐゴシック" charset="0"/>
                <a:cs typeface="ＭＳ Ｐゴシック" charset="0"/>
              </a:rPr>
              <a:t>2</a:t>
            </a:r>
            <a:r>
              <a:rPr lang="en-US" sz="2800">
                <a:latin typeface="Arial" charset="0"/>
                <a:ea typeface="ＭＳ Ｐゴシック" charset="0"/>
                <a:cs typeface="ＭＳ Ｐゴシック" charset="0"/>
              </a:rPr>
              <a:t> 4</a:t>
            </a:r>
            <a:r>
              <a:rPr lang="en-US" sz="2800" i="1">
                <a:latin typeface="Arial" charset="0"/>
                <a:ea typeface="ＭＳ Ｐゴシック" charset="0"/>
                <a:cs typeface="ＭＳ Ｐゴシック" charset="0"/>
              </a:rPr>
              <a:t>d</a:t>
            </a:r>
            <a:r>
              <a:rPr lang="en-US" sz="2800" baseline="30000">
                <a:latin typeface="Arial" charset="0"/>
                <a:ea typeface="ＭＳ Ｐゴシック" charset="0"/>
                <a:cs typeface="ＭＳ Ｐゴシック" charset="0"/>
              </a:rPr>
              <a:t>5</a:t>
            </a:r>
          </a:p>
          <a:p>
            <a:pPr marL="609600" indent="-609600" eaLnBrk="1" hangingPunct="1">
              <a:buFont typeface="Arial" charset="0"/>
              <a:buAutoNum type="alphaLcPeriod"/>
            </a:pPr>
            <a:r>
              <a:rPr lang="en-US" sz="2800">
                <a:latin typeface="Arial" charset="0"/>
                <a:ea typeface="ＭＳ Ｐゴシック" charset="0"/>
                <a:cs typeface="ＭＳ Ｐゴシック" charset="0"/>
              </a:rPr>
              <a:t>1</a:t>
            </a:r>
            <a:r>
              <a:rPr lang="en-US" sz="2800" i="1">
                <a:latin typeface="Arial" charset="0"/>
                <a:ea typeface="ＭＳ Ｐゴシック" charset="0"/>
                <a:cs typeface="ＭＳ Ｐゴシック" charset="0"/>
              </a:rPr>
              <a:t>s</a:t>
            </a:r>
            <a:r>
              <a:rPr lang="en-US" sz="2800" baseline="30000">
                <a:latin typeface="Arial" charset="0"/>
                <a:ea typeface="ＭＳ Ｐゴシック" charset="0"/>
                <a:cs typeface="ＭＳ Ｐゴシック" charset="0"/>
              </a:rPr>
              <a:t>2</a:t>
            </a:r>
            <a:r>
              <a:rPr lang="en-US" sz="2800">
                <a:latin typeface="Arial" charset="0"/>
                <a:ea typeface="ＭＳ Ｐゴシック" charset="0"/>
                <a:cs typeface="ＭＳ Ｐゴシック" charset="0"/>
              </a:rPr>
              <a:t> 2</a:t>
            </a:r>
            <a:r>
              <a:rPr lang="en-US" sz="2800" i="1">
                <a:latin typeface="Arial" charset="0"/>
                <a:ea typeface="ＭＳ Ｐゴシック" charset="0"/>
                <a:cs typeface="ＭＳ Ｐゴシック" charset="0"/>
              </a:rPr>
              <a:t>s</a:t>
            </a:r>
            <a:r>
              <a:rPr lang="en-US" sz="2800" baseline="30000">
                <a:latin typeface="Arial" charset="0"/>
                <a:ea typeface="ＭＳ Ｐゴシック" charset="0"/>
                <a:cs typeface="ＭＳ Ｐゴシック" charset="0"/>
              </a:rPr>
              <a:t>2</a:t>
            </a:r>
            <a:r>
              <a:rPr lang="en-US" sz="2800">
                <a:latin typeface="Arial" charset="0"/>
                <a:ea typeface="ＭＳ Ｐゴシック" charset="0"/>
                <a:cs typeface="ＭＳ Ｐゴシック" charset="0"/>
              </a:rPr>
              <a:t> 2</a:t>
            </a:r>
            <a:r>
              <a:rPr lang="en-US" sz="2800" i="1">
                <a:latin typeface="Arial" charset="0"/>
                <a:ea typeface="ＭＳ Ｐゴシック" charset="0"/>
                <a:cs typeface="ＭＳ Ｐゴシック" charset="0"/>
              </a:rPr>
              <a:t>p</a:t>
            </a:r>
            <a:r>
              <a:rPr lang="en-US" sz="2800" baseline="30000">
                <a:latin typeface="Arial" charset="0"/>
                <a:ea typeface="ＭＳ Ｐゴシック" charset="0"/>
                <a:cs typeface="ＭＳ Ｐゴシック" charset="0"/>
              </a:rPr>
              <a:t>6</a:t>
            </a:r>
            <a:r>
              <a:rPr lang="en-US" sz="2800">
                <a:latin typeface="Arial" charset="0"/>
                <a:ea typeface="ＭＳ Ｐゴシック" charset="0"/>
                <a:cs typeface="ＭＳ Ｐゴシック" charset="0"/>
              </a:rPr>
              <a:t> 3</a:t>
            </a:r>
            <a:r>
              <a:rPr lang="en-US" sz="2800" i="1">
                <a:latin typeface="Arial" charset="0"/>
                <a:ea typeface="ＭＳ Ｐゴシック" charset="0"/>
                <a:cs typeface="ＭＳ Ｐゴシック" charset="0"/>
              </a:rPr>
              <a:t>s</a:t>
            </a:r>
            <a:r>
              <a:rPr lang="en-US" sz="2800" baseline="30000">
                <a:latin typeface="Arial" charset="0"/>
                <a:ea typeface="ＭＳ Ｐゴシック" charset="0"/>
                <a:cs typeface="ＭＳ Ｐゴシック" charset="0"/>
              </a:rPr>
              <a:t>2</a:t>
            </a:r>
            <a:r>
              <a:rPr lang="en-US" sz="2800">
                <a:latin typeface="Arial" charset="0"/>
                <a:ea typeface="ＭＳ Ｐゴシック" charset="0"/>
                <a:cs typeface="ＭＳ Ｐゴシック" charset="0"/>
              </a:rPr>
              <a:t>  3</a:t>
            </a:r>
            <a:r>
              <a:rPr lang="en-US" sz="2800" i="1">
                <a:latin typeface="Arial" charset="0"/>
                <a:ea typeface="ＭＳ Ｐゴシック" charset="0"/>
                <a:cs typeface="ＭＳ Ｐゴシック" charset="0"/>
              </a:rPr>
              <a:t>p</a:t>
            </a:r>
            <a:r>
              <a:rPr lang="en-US" sz="2800" baseline="30000">
                <a:latin typeface="Arial" charset="0"/>
                <a:ea typeface="ＭＳ Ｐゴシック" charset="0"/>
                <a:cs typeface="ＭＳ Ｐゴシック" charset="0"/>
              </a:rPr>
              <a:t>6</a:t>
            </a:r>
            <a:r>
              <a:rPr lang="en-US" sz="2800">
                <a:latin typeface="Arial" charset="0"/>
                <a:ea typeface="ＭＳ Ｐゴシック" charset="0"/>
                <a:cs typeface="ＭＳ Ｐゴシック" charset="0"/>
              </a:rPr>
              <a:t> 4</a:t>
            </a:r>
            <a:r>
              <a:rPr lang="en-US" sz="2800" i="1">
                <a:latin typeface="Arial" charset="0"/>
                <a:ea typeface="ＭＳ Ｐゴシック" charset="0"/>
                <a:cs typeface="ＭＳ Ｐゴシック" charset="0"/>
              </a:rPr>
              <a:t>s</a:t>
            </a:r>
            <a:r>
              <a:rPr lang="en-US" sz="2800" baseline="30000">
                <a:latin typeface="Arial" charset="0"/>
                <a:ea typeface="ＭＳ Ｐゴシック" charset="0"/>
                <a:cs typeface="ＭＳ Ｐゴシック" charset="0"/>
              </a:rPr>
              <a:t>2</a:t>
            </a:r>
            <a:r>
              <a:rPr lang="en-US" sz="2800">
                <a:latin typeface="Arial" charset="0"/>
                <a:ea typeface="ＭＳ Ｐゴシック" charset="0"/>
                <a:cs typeface="ＭＳ Ｐゴシック" charset="0"/>
              </a:rPr>
              <a:t> 3</a:t>
            </a:r>
            <a:r>
              <a:rPr lang="en-US" sz="2800" i="1">
                <a:latin typeface="Arial" charset="0"/>
                <a:ea typeface="ＭＳ Ｐゴシック" charset="0"/>
                <a:cs typeface="ＭＳ Ｐゴシック" charset="0"/>
              </a:rPr>
              <a:t>d</a:t>
            </a:r>
            <a:r>
              <a:rPr lang="en-US" sz="2800" baseline="30000">
                <a:latin typeface="Arial" charset="0"/>
                <a:ea typeface="ＭＳ Ｐゴシック" charset="0"/>
                <a:cs typeface="ＭＳ Ｐゴシック" charset="0"/>
              </a:rPr>
              <a:t>10</a:t>
            </a:r>
            <a:r>
              <a:rPr lang="en-US" sz="2800">
                <a:latin typeface="Arial" charset="0"/>
                <a:ea typeface="ＭＳ Ｐゴシック" charset="0"/>
                <a:cs typeface="ＭＳ Ｐゴシック" charset="0"/>
              </a:rPr>
              <a:t>4</a:t>
            </a:r>
            <a:r>
              <a:rPr lang="en-US" sz="2800" i="1">
                <a:latin typeface="Arial" charset="0"/>
                <a:ea typeface="ＭＳ Ｐゴシック" charset="0"/>
                <a:cs typeface="ＭＳ Ｐゴシック" charset="0"/>
              </a:rPr>
              <a:t>p</a:t>
            </a:r>
            <a:r>
              <a:rPr lang="en-US" sz="2800" baseline="30000">
                <a:latin typeface="Arial" charset="0"/>
                <a:ea typeface="ＭＳ Ｐゴシック" charset="0"/>
                <a:cs typeface="ＭＳ Ｐゴシック" charset="0"/>
              </a:rPr>
              <a:t>5</a:t>
            </a:r>
          </a:p>
          <a:p>
            <a:pPr marL="609600" indent="-609600" eaLnBrk="1" hangingPunct="1">
              <a:buFont typeface="Arial" charset="0"/>
              <a:buAutoNum type="alphaLcPeriod"/>
            </a:pPr>
            <a:r>
              <a:rPr lang="en-US" sz="2800">
                <a:latin typeface="Arial" charset="0"/>
                <a:ea typeface="ＭＳ Ｐゴシック" charset="0"/>
                <a:cs typeface="ＭＳ Ｐゴシック" charset="0"/>
              </a:rPr>
              <a:t>1</a:t>
            </a:r>
            <a:r>
              <a:rPr lang="en-US" sz="2800" i="1">
                <a:latin typeface="Arial" charset="0"/>
                <a:ea typeface="ＭＳ Ｐゴシック" charset="0"/>
                <a:cs typeface="ＭＳ Ｐゴシック" charset="0"/>
              </a:rPr>
              <a:t>s</a:t>
            </a:r>
            <a:r>
              <a:rPr lang="en-US" sz="2800" baseline="30000">
                <a:latin typeface="Arial" charset="0"/>
                <a:ea typeface="ＭＳ Ｐゴシック" charset="0"/>
                <a:cs typeface="ＭＳ Ｐゴシック" charset="0"/>
              </a:rPr>
              <a:t>2</a:t>
            </a:r>
            <a:r>
              <a:rPr lang="en-US" sz="2800">
                <a:latin typeface="Arial" charset="0"/>
                <a:ea typeface="ＭＳ Ｐゴシック" charset="0"/>
                <a:cs typeface="ＭＳ Ｐゴシック" charset="0"/>
              </a:rPr>
              <a:t> 2</a:t>
            </a:r>
            <a:r>
              <a:rPr lang="en-US" sz="2800" i="1">
                <a:latin typeface="Arial" charset="0"/>
                <a:ea typeface="ＭＳ Ｐゴシック" charset="0"/>
                <a:cs typeface="ＭＳ Ｐゴシック" charset="0"/>
              </a:rPr>
              <a:t>s</a:t>
            </a:r>
            <a:r>
              <a:rPr lang="en-US" sz="2800" baseline="30000">
                <a:latin typeface="Arial" charset="0"/>
                <a:ea typeface="ＭＳ Ｐゴシック" charset="0"/>
                <a:cs typeface="ＭＳ Ｐゴシック" charset="0"/>
              </a:rPr>
              <a:t>2</a:t>
            </a:r>
            <a:r>
              <a:rPr lang="en-US" sz="2800">
                <a:latin typeface="Arial" charset="0"/>
                <a:ea typeface="ＭＳ Ｐゴシック" charset="0"/>
                <a:cs typeface="ＭＳ Ｐゴシック" charset="0"/>
              </a:rPr>
              <a:t> 2</a:t>
            </a:r>
            <a:r>
              <a:rPr lang="en-US" sz="2800" i="1">
                <a:latin typeface="Arial" charset="0"/>
                <a:ea typeface="ＭＳ Ｐゴシック" charset="0"/>
                <a:cs typeface="ＭＳ Ｐゴシック" charset="0"/>
              </a:rPr>
              <a:t>p</a:t>
            </a:r>
            <a:r>
              <a:rPr lang="en-US" sz="2800" baseline="30000">
                <a:latin typeface="Arial" charset="0"/>
                <a:ea typeface="ＭＳ Ｐゴシック" charset="0"/>
                <a:cs typeface="ＭＳ Ｐゴシック" charset="0"/>
              </a:rPr>
              <a:t>6</a:t>
            </a:r>
            <a:r>
              <a:rPr lang="en-US" sz="2800">
                <a:latin typeface="Arial" charset="0"/>
                <a:ea typeface="ＭＳ Ｐゴシック" charset="0"/>
                <a:cs typeface="ＭＳ Ｐゴシック" charset="0"/>
              </a:rPr>
              <a:t> 3</a:t>
            </a:r>
            <a:r>
              <a:rPr lang="en-US" sz="2800" i="1">
                <a:latin typeface="Arial" charset="0"/>
                <a:ea typeface="ＭＳ Ｐゴシック" charset="0"/>
                <a:cs typeface="ＭＳ Ｐゴシック" charset="0"/>
              </a:rPr>
              <a:t>s</a:t>
            </a:r>
            <a:r>
              <a:rPr lang="en-US" sz="2800" baseline="30000">
                <a:latin typeface="Arial" charset="0"/>
                <a:ea typeface="ＭＳ Ｐゴシック" charset="0"/>
                <a:cs typeface="ＭＳ Ｐゴシック" charset="0"/>
              </a:rPr>
              <a:t>2</a:t>
            </a:r>
            <a:r>
              <a:rPr lang="en-US" sz="2800">
                <a:latin typeface="Arial" charset="0"/>
                <a:ea typeface="ＭＳ Ｐゴシック" charset="0"/>
                <a:cs typeface="ＭＳ Ｐゴシック" charset="0"/>
              </a:rPr>
              <a:t>  3</a:t>
            </a:r>
            <a:r>
              <a:rPr lang="en-US" sz="2800" i="1">
                <a:latin typeface="Arial" charset="0"/>
                <a:ea typeface="ＭＳ Ｐゴシック" charset="0"/>
                <a:cs typeface="ＭＳ Ｐゴシック" charset="0"/>
              </a:rPr>
              <a:t>p</a:t>
            </a:r>
            <a:r>
              <a:rPr lang="en-US" sz="2800" baseline="30000">
                <a:latin typeface="Arial" charset="0"/>
                <a:ea typeface="ＭＳ Ｐゴシック" charset="0"/>
                <a:cs typeface="ＭＳ Ｐゴシック" charset="0"/>
              </a:rPr>
              <a:t>6</a:t>
            </a:r>
            <a:r>
              <a:rPr lang="en-US" sz="2800">
                <a:latin typeface="Arial" charset="0"/>
                <a:ea typeface="ＭＳ Ｐゴシック" charset="0"/>
                <a:cs typeface="ＭＳ Ｐゴシック" charset="0"/>
              </a:rPr>
              <a:t> 4</a:t>
            </a:r>
            <a:r>
              <a:rPr lang="en-US" sz="2800" i="1">
                <a:latin typeface="Arial" charset="0"/>
                <a:ea typeface="ＭＳ Ｐゴシック" charset="0"/>
                <a:cs typeface="ＭＳ Ｐゴシック" charset="0"/>
              </a:rPr>
              <a:t>s</a:t>
            </a:r>
            <a:r>
              <a:rPr lang="en-US" sz="2800" baseline="30000">
                <a:latin typeface="Arial" charset="0"/>
                <a:ea typeface="ＭＳ Ｐゴシック" charset="0"/>
                <a:cs typeface="ＭＳ Ｐゴシック" charset="0"/>
              </a:rPr>
              <a:t>2</a:t>
            </a:r>
            <a:r>
              <a:rPr lang="en-US" sz="2800">
                <a:latin typeface="Arial" charset="0"/>
                <a:ea typeface="ＭＳ Ｐゴシック" charset="0"/>
                <a:cs typeface="ＭＳ Ｐゴシック" charset="0"/>
              </a:rPr>
              <a:t> 4</a:t>
            </a:r>
            <a:r>
              <a:rPr lang="en-US" sz="2800" i="1">
                <a:latin typeface="Arial" charset="0"/>
                <a:ea typeface="ＭＳ Ｐゴシック" charset="0"/>
                <a:cs typeface="ＭＳ Ｐゴシック" charset="0"/>
              </a:rPr>
              <a:t>d</a:t>
            </a:r>
            <a:r>
              <a:rPr lang="en-US" sz="2800" baseline="30000">
                <a:latin typeface="Arial" charset="0"/>
                <a:ea typeface="ＭＳ Ｐゴシック" charset="0"/>
                <a:cs typeface="ＭＳ Ｐゴシック" charset="0"/>
              </a:rPr>
              <a:t>10</a:t>
            </a:r>
            <a:r>
              <a:rPr lang="en-US" sz="2800">
                <a:latin typeface="Arial" charset="0"/>
                <a:ea typeface="ＭＳ Ｐゴシック" charset="0"/>
                <a:cs typeface="ＭＳ Ｐゴシック" charset="0"/>
              </a:rPr>
              <a:t>4</a:t>
            </a:r>
            <a:r>
              <a:rPr lang="en-US" sz="2800" i="1">
                <a:latin typeface="Arial" charset="0"/>
                <a:ea typeface="ＭＳ Ｐゴシック" charset="0"/>
                <a:cs typeface="ＭＳ Ｐゴシック" charset="0"/>
              </a:rPr>
              <a:t>p</a:t>
            </a:r>
            <a:r>
              <a:rPr lang="en-US" sz="2800" baseline="30000">
                <a:latin typeface="Arial" charset="0"/>
                <a:ea typeface="ＭＳ Ｐゴシック" charset="0"/>
                <a:cs typeface="ＭＳ Ｐゴシック" charset="0"/>
              </a:rPr>
              <a:t>5</a:t>
            </a:r>
          </a:p>
        </p:txBody>
      </p:sp>
      <p:sp>
        <p:nvSpPr>
          <p:cNvPr id="4" name="Rectangle 3"/>
          <p:cNvSpPr>
            <a:spLocks noChangeArrowheads="1"/>
          </p:cNvSpPr>
          <p:nvPr/>
        </p:nvSpPr>
        <p:spPr bwMode="auto">
          <a:xfrm>
            <a:off x="381000" y="4278977"/>
            <a:ext cx="6075417" cy="449196"/>
          </a:xfrm>
          <a:prstGeom prst="rect">
            <a:avLst/>
          </a:prstGeom>
          <a:noFill/>
          <a:ln w="38100">
            <a:solidFill>
              <a:srgbClr val="008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Tree>
    <p:extLst>
      <p:ext uri="{BB962C8B-B14F-4D97-AF65-F5344CB8AC3E}">
        <p14:creationId xmlns:p14="http://schemas.microsoft.com/office/powerpoint/2010/main" val="160355176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381000" y="609600"/>
            <a:ext cx="8229600" cy="2362200"/>
          </a:xfrm>
        </p:spPr>
        <p:txBody>
          <a:bodyPr/>
          <a:lstStyle/>
          <a:p>
            <a:pPr algn="l" eaLnBrk="1" hangingPunct="1">
              <a:spcAft>
                <a:spcPts val="600"/>
              </a:spcAft>
            </a:pPr>
            <a:r>
              <a:rPr lang="en-US">
                <a:latin typeface="Arial" charset="0"/>
                <a:ea typeface="ＭＳ Ｐゴシック" charset="0"/>
                <a:cs typeface="ＭＳ Ｐゴシック" charset="0"/>
              </a:rPr>
              <a:t>The number of unpaired electrons contained in an atom of an element in group 6A (also called Group 16) is _______.</a:t>
            </a:r>
          </a:p>
        </p:txBody>
      </p:sp>
      <p:sp>
        <p:nvSpPr>
          <p:cNvPr id="17411" name="Rectangle 3"/>
          <p:cNvSpPr>
            <a:spLocks noGrp="1" noChangeArrowheads="1"/>
          </p:cNvSpPr>
          <p:nvPr>
            <p:ph type="body" idx="1"/>
          </p:nvPr>
        </p:nvSpPr>
        <p:spPr>
          <a:xfrm>
            <a:off x="457200" y="3200400"/>
            <a:ext cx="8229600" cy="2590800"/>
          </a:xfrm>
        </p:spPr>
        <p:txBody>
          <a:bodyPr/>
          <a:lstStyle/>
          <a:p>
            <a:pPr marL="533400" indent="-533400" eaLnBrk="1" hangingPunct="1">
              <a:buFont typeface="Arial" charset="0"/>
              <a:buAutoNum type="alphaLcPeriod"/>
            </a:pPr>
            <a:r>
              <a:rPr lang="en-US" sz="2800">
                <a:latin typeface="Arial" charset="0"/>
                <a:ea typeface="ＭＳ Ｐゴシック" charset="0"/>
                <a:cs typeface="ＭＳ Ｐゴシック" charset="0"/>
              </a:rPr>
              <a:t>zero</a:t>
            </a:r>
          </a:p>
          <a:p>
            <a:pPr marL="533400" indent="-533400" eaLnBrk="1" hangingPunct="1">
              <a:buFont typeface="Arial" charset="0"/>
              <a:buAutoNum type="alphaLcPeriod"/>
            </a:pPr>
            <a:r>
              <a:rPr lang="en-US" sz="2800">
                <a:latin typeface="Arial" charset="0"/>
                <a:ea typeface="ＭＳ Ｐゴシック" charset="0"/>
                <a:cs typeface="ＭＳ Ｐゴシック" charset="0"/>
              </a:rPr>
              <a:t>two</a:t>
            </a:r>
          </a:p>
          <a:p>
            <a:pPr marL="533400" indent="-533400" eaLnBrk="1" hangingPunct="1">
              <a:buFont typeface="Arial" charset="0"/>
              <a:buAutoNum type="alphaLcPeriod"/>
            </a:pPr>
            <a:r>
              <a:rPr lang="en-US" sz="2800">
                <a:latin typeface="Arial" charset="0"/>
                <a:ea typeface="ＭＳ Ｐゴシック" charset="0"/>
                <a:cs typeface="ＭＳ Ｐゴシック" charset="0"/>
              </a:rPr>
              <a:t>four</a:t>
            </a:r>
          </a:p>
          <a:p>
            <a:pPr marL="533400" indent="-533400" eaLnBrk="1" hangingPunct="1">
              <a:buFont typeface="Arial" charset="0"/>
              <a:buAutoNum type="alphaLcPeriod"/>
            </a:pPr>
            <a:r>
              <a:rPr lang="en-US" sz="2800">
                <a:latin typeface="Arial" charset="0"/>
                <a:ea typeface="ＭＳ Ｐゴシック" charset="0"/>
                <a:cs typeface="ＭＳ Ｐゴシック" charset="0"/>
              </a:rPr>
              <a:t>six</a:t>
            </a:r>
          </a:p>
        </p:txBody>
      </p:sp>
      <p:sp>
        <p:nvSpPr>
          <p:cNvPr id="4" name="Rectangle 3"/>
          <p:cNvSpPr>
            <a:spLocks noChangeArrowheads="1"/>
          </p:cNvSpPr>
          <p:nvPr/>
        </p:nvSpPr>
        <p:spPr bwMode="auto">
          <a:xfrm>
            <a:off x="457200" y="3802006"/>
            <a:ext cx="1496599" cy="449196"/>
          </a:xfrm>
          <a:prstGeom prst="rect">
            <a:avLst/>
          </a:prstGeom>
          <a:noFill/>
          <a:ln w="38100">
            <a:solidFill>
              <a:srgbClr val="008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Tree>
    <p:extLst>
      <p:ext uri="{BB962C8B-B14F-4D97-AF65-F5344CB8AC3E}">
        <p14:creationId xmlns:p14="http://schemas.microsoft.com/office/powerpoint/2010/main" val="426583684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8229600" cy="1519237"/>
          </a:xfrm>
        </p:spPr>
        <p:txBody>
          <a:bodyPr>
            <a:noAutofit/>
          </a:bodyPr>
          <a:lstStyle/>
          <a:p>
            <a:r>
              <a:rPr lang="en-US" sz="3600" dirty="0">
                <a:latin typeface="Arial" charset="0"/>
                <a:cs typeface="Times New Roman" charset="0"/>
              </a:rPr>
              <a:t>2.8 Electron Configurations and the Periodic Table</a:t>
            </a:r>
            <a:endParaRPr lang="en-US" sz="3600" dirty="0"/>
          </a:p>
        </p:txBody>
      </p:sp>
      <p:sp>
        <p:nvSpPr>
          <p:cNvPr id="3" name="Content Placeholder 2"/>
          <p:cNvSpPr>
            <a:spLocks noGrp="1"/>
          </p:cNvSpPr>
          <p:nvPr>
            <p:ph idx="1"/>
          </p:nvPr>
        </p:nvSpPr>
        <p:spPr>
          <a:xfrm>
            <a:off x="457200" y="2524125"/>
            <a:ext cx="8229600" cy="3602038"/>
          </a:xfrm>
        </p:spPr>
        <p:txBody>
          <a:bodyPr/>
          <a:lstStyle/>
          <a:p>
            <a:endParaRPr lang="en-US" dirty="0"/>
          </a:p>
        </p:txBody>
      </p:sp>
    </p:spTree>
    <p:extLst>
      <p:ext uri="{BB962C8B-B14F-4D97-AF65-F5344CB8AC3E}">
        <p14:creationId xmlns:p14="http://schemas.microsoft.com/office/powerpoint/2010/main" val="2547226279"/>
      </p:ext>
    </p:extLst>
  </p:cSld>
  <p:clrMapOvr>
    <a:masterClrMapping/>
  </p:clrMapOvr>
  <p:timing>
    <p:tnLst>
      <p:par>
        <p:cTn xmlns:p14="http://schemas.microsoft.com/office/powerpoint/2010/mai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Content Placeholder 2"/>
          <p:cNvSpPr>
            <a:spLocks noGrp="1"/>
          </p:cNvSpPr>
          <p:nvPr>
            <p:ph idx="1"/>
          </p:nvPr>
        </p:nvSpPr>
        <p:spPr>
          <a:xfrm>
            <a:off x="405660" y="685800"/>
            <a:ext cx="8229600" cy="946150"/>
          </a:xfrm>
        </p:spPr>
        <p:txBody>
          <a:bodyPr/>
          <a:lstStyle/>
          <a:p>
            <a:pPr marL="0" indent="0" algn="ctr" eaLnBrk="1" hangingPunct="1">
              <a:buFontTx/>
              <a:buNone/>
            </a:pPr>
            <a:r>
              <a:rPr lang="en-US" sz="2800" dirty="0" smtClean="0">
                <a:solidFill>
                  <a:srgbClr val="000000"/>
                </a:solidFill>
                <a:latin typeface="Arial" charset="0"/>
                <a:cs typeface="Arial" charset="0"/>
              </a:rPr>
              <a:t>So the </a:t>
            </a:r>
            <a:r>
              <a:rPr lang="en-US" sz="2800" dirty="0">
                <a:solidFill>
                  <a:srgbClr val="000000"/>
                </a:solidFill>
                <a:latin typeface="Arial" charset="0"/>
                <a:cs typeface="Arial" charset="0"/>
              </a:rPr>
              <a:t>periodic table provides a method for remembering the order of orbital </a:t>
            </a:r>
            <a:r>
              <a:rPr lang="en-US" sz="2800" dirty="0" smtClean="0">
                <a:solidFill>
                  <a:srgbClr val="000000"/>
                </a:solidFill>
                <a:latin typeface="Arial" charset="0"/>
                <a:cs typeface="Arial" charset="0"/>
              </a:rPr>
              <a:t>filling</a:t>
            </a:r>
            <a:endParaRPr lang="en-US" sz="2800" dirty="0">
              <a:solidFill>
                <a:srgbClr val="000000"/>
              </a:solidFill>
              <a:latin typeface="Arial" charset="0"/>
              <a:cs typeface="Arial" charset="0"/>
            </a:endParaRPr>
          </a:p>
        </p:txBody>
      </p:sp>
      <p:pic>
        <p:nvPicPr>
          <p:cNvPr id="4" name="Picture 2"/>
          <p:cNvPicPr>
            <a:picLocks noChangeAspect="1" noChangeArrowheads="1"/>
          </p:cNvPicPr>
          <p:nvPr/>
        </p:nvPicPr>
        <p:blipFill>
          <a:blip r:embed="rId2" cstate="print"/>
          <a:srcRect/>
          <a:stretch>
            <a:fillRect/>
          </a:stretch>
        </p:blipFill>
        <p:spPr bwMode="auto">
          <a:xfrm>
            <a:off x="1516546" y="1772676"/>
            <a:ext cx="6298023" cy="4724747"/>
          </a:xfrm>
          <a:prstGeom prst="rect">
            <a:avLst/>
          </a:prstGeom>
          <a:noFill/>
        </p:spPr>
      </p:pic>
    </p:spTree>
    <p:extLst>
      <p:ext uri="{BB962C8B-B14F-4D97-AF65-F5344CB8AC3E}">
        <p14:creationId xmlns:p14="http://schemas.microsoft.com/office/powerpoint/2010/main" val="4178663272"/>
      </p:ext>
    </p:extLst>
  </p:cSld>
  <p:clrMapOvr>
    <a:masterClrMapping/>
  </p:clrMapOvr>
  <p:timing>
    <p:tnLst>
      <p:par>
        <p:cTn xmlns:p14="http://schemas.microsoft.com/office/powerpoint/2010/mai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9" name="Content Placeholder 2"/>
          <p:cNvSpPr>
            <a:spLocks noGrp="1"/>
          </p:cNvSpPr>
          <p:nvPr>
            <p:ph idx="1"/>
          </p:nvPr>
        </p:nvSpPr>
        <p:spPr>
          <a:xfrm>
            <a:off x="365125" y="1269999"/>
            <a:ext cx="8229600" cy="4576763"/>
          </a:xfrm>
        </p:spPr>
        <p:txBody>
          <a:bodyPr>
            <a:normAutofit/>
          </a:bodyPr>
          <a:lstStyle/>
          <a:p>
            <a:pPr eaLnBrk="1" hangingPunct="1">
              <a:buFontTx/>
              <a:buNone/>
            </a:pPr>
            <a:r>
              <a:rPr lang="en-US" sz="2400" dirty="0">
                <a:solidFill>
                  <a:srgbClr val="000000"/>
                </a:solidFill>
                <a:latin typeface="Arial" charset="0"/>
                <a:cs typeface="Arial" charset="0"/>
              </a:rPr>
              <a:t>The periodic table can be divided into </a:t>
            </a:r>
            <a:r>
              <a:rPr lang="en-US" sz="2400" i="1" dirty="0">
                <a:solidFill>
                  <a:srgbClr val="000000"/>
                </a:solidFill>
                <a:latin typeface="Arial" charset="0"/>
                <a:cs typeface="Arial" charset="0"/>
              </a:rPr>
              <a:t>blocks</a:t>
            </a:r>
            <a:r>
              <a:rPr lang="en-US" sz="2400" dirty="0">
                <a:solidFill>
                  <a:srgbClr val="000000"/>
                </a:solidFill>
                <a:latin typeface="Arial" charset="0"/>
                <a:cs typeface="Arial" charset="0"/>
              </a:rPr>
              <a:t> of elements according to </a:t>
            </a:r>
            <a:r>
              <a:rPr lang="en-US" sz="2400" i="1" dirty="0">
                <a:solidFill>
                  <a:srgbClr val="000000"/>
                </a:solidFill>
                <a:latin typeface="Arial" charset="0"/>
                <a:cs typeface="Arial" charset="0"/>
              </a:rPr>
              <a:t>the subshell filled </a:t>
            </a:r>
            <a:r>
              <a:rPr lang="en-US" sz="2400" i="1" dirty="0" smtClean="0">
                <a:solidFill>
                  <a:srgbClr val="000000"/>
                </a:solidFill>
                <a:latin typeface="Arial" charset="0"/>
                <a:cs typeface="Arial" charset="0"/>
              </a:rPr>
              <a:t>last</a:t>
            </a:r>
            <a:endParaRPr lang="en-US" sz="2400" dirty="0">
              <a:solidFill>
                <a:srgbClr val="000000"/>
              </a:solidFill>
              <a:latin typeface="Arial" charset="0"/>
              <a:cs typeface="Arial" charset="0"/>
            </a:endParaRPr>
          </a:p>
          <a:p>
            <a:pPr eaLnBrk="1" hangingPunct="1">
              <a:buFontTx/>
              <a:buNone/>
            </a:pPr>
            <a:endParaRPr lang="en-US" sz="2400" dirty="0">
              <a:solidFill>
                <a:srgbClr val="000000"/>
              </a:solidFill>
              <a:latin typeface="Arial" charset="0"/>
              <a:cs typeface="Arial" charset="0"/>
            </a:endParaRPr>
          </a:p>
          <a:p>
            <a:pPr eaLnBrk="1" hangingPunct="1">
              <a:buSzPct val="70000"/>
            </a:pPr>
            <a:r>
              <a:rPr lang="en-US" sz="2400" dirty="0">
                <a:solidFill>
                  <a:srgbClr val="000000"/>
                </a:solidFill>
                <a:latin typeface="Arial" charset="0"/>
                <a:cs typeface="Arial" charset="0"/>
              </a:rPr>
              <a:t>An </a:t>
            </a:r>
            <a:r>
              <a:rPr lang="en-US" sz="2400" b="1" i="1" dirty="0">
                <a:solidFill>
                  <a:srgbClr val="000000"/>
                </a:solidFill>
                <a:latin typeface="Arial" charset="0"/>
                <a:cs typeface="Arial" charset="0"/>
              </a:rPr>
              <a:t>s</a:t>
            </a:r>
            <a:r>
              <a:rPr lang="en-US" sz="2400" b="1" dirty="0">
                <a:solidFill>
                  <a:srgbClr val="000000"/>
                </a:solidFill>
                <a:latin typeface="Arial" charset="0"/>
                <a:cs typeface="Arial" charset="0"/>
              </a:rPr>
              <a:t>-Block element</a:t>
            </a:r>
            <a:r>
              <a:rPr lang="en-US" sz="2400" dirty="0">
                <a:solidFill>
                  <a:srgbClr val="000000"/>
                </a:solidFill>
                <a:latin typeface="Arial" charset="0"/>
                <a:cs typeface="Arial" charset="0"/>
              </a:rPr>
              <a:t> is a main group element that results from the filling of an </a:t>
            </a:r>
            <a:r>
              <a:rPr lang="en-US" sz="2400" i="1" dirty="0">
                <a:solidFill>
                  <a:srgbClr val="000000"/>
                </a:solidFill>
                <a:latin typeface="Arial" charset="0"/>
                <a:cs typeface="Arial" charset="0"/>
              </a:rPr>
              <a:t>s</a:t>
            </a:r>
            <a:r>
              <a:rPr lang="en-US" sz="2400" dirty="0">
                <a:solidFill>
                  <a:srgbClr val="000000"/>
                </a:solidFill>
                <a:latin typeface="Arial" charset="0"/>
                <a:cs typeface="Arial" charset="0"/>
              </a:rPr>
              <a:t> orbital. </a:t>
            </a:r>
          </a:p>
          <a:p>
            <a:pPr eaLnBrk="1" hangingPunct="1">
              <a:buSzPct val="70000"/>
            </a:pPr>
            <a:r>
              <a:rPr lang="en-US" sz="2400" dirty="0">
                <a:solidFill>
                  <a:srgbClr val="000000"/>
                </a:solidFill>
                <a:latin typeface="Arial" charset="0"/>
                <a:cs typeface="Arial" charset="0"/>
              </a:rPr>
              <a:t>A </a:t>
            </a:r>
            <a:r>
              <a:rPr lang="en-US" sz="2400" b="1" i="1" dirty="0">
                <a:solidFill>
                  <a:srgbClr val="000000"/>
                </a:solidFill>
                <a:latin typeface="Arial" charset="0"/>
                <a:cs typeface="Arial" charset="0"/>
              </a:rPr>
              <a:t>p</a:t>
            </a:r>
            <a:r>
              <a:rPr lang="en-US" sz="2400" b="1" dirty="0">
                <a:solidFill>
                  <a:srgbClr val="000000"/>
                </a:solidFill>
                <a:latin typeface="Arial" charset="0"/>
                <a:cs typeface="Arial" charset="0"/>
              </a:rPr>
              <a:t>-Block element</a:t>
            </a:r>
            <a:r>
              <a:rPr lang="en-US" sz="2400" dirty="0">
                <a:solidFill>
                  <a:srgbClr val="000000"/>
                </a:solidFill>
                <a:latin typeface="Arial" charset="0"/>
                <a:cs typeface="Arial" charset="0"/>
              </a:rPr>
              <a:t> is a main group element that results from the filling of </a:t>
            </a:r>
            <a:r>
              <a:rPr lang="en-US" sz="2400" i="1" dirty="0">
                <a:solidFill>
                  <a:srgbClr val="000000"/>
                </a:solidFill>
                <a:latin typeface="Arial" charset="0"/>
                <a:cs typeface="Arial" charset="0"/>
              </a:rPr>
              <a:t>p</a:t>
            </a:r>
            <a:r>
              <a:rPr lang="en-US" sz="2400" dirty="0">
                <a:solidFill>
                  <a:srgbClr val="000000"/>
                </a:solidFill>
                <a:latin typeface="Arial" charset="0"/>
                <a:cs typeface="Arial" charset="0"/>
              </a:rPr>
              <a:t> orbitals.</a:t>
            </a:r>
          </a:p>
          <a:p>
            <a:pPr eaLnBrk="1" hangingPunct="1">
              <a:buSzPct val="70000"/>
            </a:pPr>
            <a:r>
              <a:rPr lang="en-US" sz="2400" dirty="0">
                <a:solidFill>
                  <a:srgbClr val="000000"/>
                </a:solidFill>
                <a:latin typeface="Arial" charset="0"/>
                <a:cs typeface="Arial" charset="0"/>
              </a:rPr>
              <a:t>A </a:t>
            </a:r>
            <a:r>
              <a:rPr lang="en-US" sz="2400" b="1" i="1" dirty="0">
                <a:solidFill>
                  <a:srgbClr val="000000"/>
                </a:solidFill>
                <a:latin typeface="Arial" charset="0"/>
                <a:cs typeface="Arial" charset="0"/>
              </a:rPr>
              <a:t>d</a:t>
            </a:r>
            <a:r>
              <a:rPr lang="en-US" sz="2400" b="1" dirty="0">
                <a:solidFill>
                  <a:srgbClr val="000000"/>
                </a:solidFill>
                <a:latin typeface="Arial" charset="0"/>
                <a:cs typeface="Arial" charset="0"/>
              </a:rPr>
              <a:t>-Block element</a:t>
            </a:r>
            <a:r>
              <a:rPr lang="en-US" sz="2400" dirty="0">
                <a:solidFill>
                  <a:srgbClr val="000000"/>
                </a:solidFill>
                <a:latin typeface="Arial" charset="0"/>
                <a:cs typeface="Arial" charset="0"/>
              </a:rPr>
              <a:t> is a transition metal element that results from the filling of </a:t>
            </a:r>
            <a:r>
              <a:rPr lang="en-US" sz="2400" i="1" dirty="0">
                <a:solidFill>
                  <a:srgbClr val="000000"/>
                </a:solidFill>
                <a:latin typeface="Arial" charset="0"/>
                <a:cs typeface="Arial" charset="0"/>
              </a:rPr>
              <a:t>d</a:t>
            </a:r>
            <a:r>
              <a:rPr lang="en-US" sz="2400" dirty="0">
                <a:solidFill>
                  <a:srgbClr val="000000"/>
                </a:solidFill>
                <a:latin typeface="Arial" charset="0"/>
                <a:cs typeface="Arial" charset="0"/>
              </a:rPr>
              <a:t> orbitals.  </a:t>
            </a:r>
          </a:p>
          <a:p>
            <a:pPr eaLnBrk="1" hangingPunct="1">
              <a:buSzPct val="70000"/>
            </a:pPr>
            <a:r>
              <a:rPr lang="en-US" sz="2400" dirty="0">
                <a:solidFill>
                  <a:srgbClr val="000000"/>
                </a:solidFill>
                <a:latin typeface="Arial" charset="0"/>
                <a:cs typeface="Arial" charset="0"/>
              </a:rPr>
              <a:t>An </a:t>
            </a:r>
            <a:r>
              <a:rPr lang="en-US" sz="2400" b="1" i="1" dirty="0">
                <a:solidFill>
                  <a:srgbClr val="000000"/>
                </a:solidFill>
                <a:latin typeface="Arial" charset="0"/>
                <a:cs typeface="Arial" charset="0"/>
              </a:rPr>
              <a:t>f</a:t>
            </a:r>
            <a:r>
              <a:rPr lang="en-US" sz="2400" b="1" dirty="0">
                <a:solidFill>
                  <a:srgbClr val="000000"/>
                </a:solidFill>
                <a:latin typeface="Arial" charset="0"/>
                <a:cs typeface="Arial" charset="0"/>
              </a:rPr>
              <a:t>-Block element</a:t>
            </a:r>
            <a:r>
              <a:rPr lang="en-US" sz="2400" dirty="0">
                <a:solidFill>
                  <a:srgbClr val="000000"/>
                </a:solidFill>
                <a:latin typeface="Arial" charset="0"/>
                <a:cs typeface="Arial" charset="0"/>
              </a:rPr>
              <a:t> is an inner transition metal element that results from the filling of </a:t>
            </a:r>
            <a:r>
              <a:rPr lang="en-US" sz="2400" i="1" dirty="0">
                <a:solidFill>
                  <a:srgbClr val="000000"/>
                </a:solidFill>
                <a:latin typeface="Arial" charset="0"/>
                <a:cs typeface="Arial" charset="0"/>
              </a:rPr>
              <a:t>f</a:t>
            </a:r>
            <a:r>
              <a:rPr lang="en-US" sz="2400" dirty="0">
                <a:solidFill>
                  <a:srgbClr val="000000"/>
                </a:solidFill>
                <a:latin typeface="Arial" charset="0"/>
                <a:cs typeface="Arial" charset="0"/>
              </a:rPr>
              <a:t> orbitals. </a:t>
            </a:r>
          </a:p>
        </p:txBody>
      </p:sp>
      <p:sp>
        <p:nvSpPr>
          <p:cNvPr id="3" name="TextBox 2"/>
          <p:cNvSpPr txBox="1"/>
          <p:nvPr/>
        </p:nvSpPr>
        <p:spPr>
          <a:xfrm>
            <a:off x="4397375" y="444500"/>
            <a:ext cx="539180" cy="523220"/>
          </a:xfrm>
          <a:prstGeom prst="rect">
            <a:avLst/>
          </a:prstGeom>
          <a:noFill/>
        </p:spPr>
        <p:txBody>
          <a:bodyPr wrap="none" rtlCol="0">
            <a:spAutoFit/>
          </a:bodyPr>
          <a:lstStyle/>
          <a:p>
            <a:r>
              <a:rPr lang="en-US" sz="2800" dirty="0" err="1" smtClean="0"/>
              <a:t>fyi</a:t>
            </a:r>
            <a:endParaRPr lang="en-US" sz="2800" dirty="0"/>
          </a:p>
        </p:txBody>
      </p:sp>
    </p:spTree>
    <p:extLst>
      <p:ext uri="{BB962C8B-B14F-4D97-AF65-F5344CB8AC3E}">
        <p14:creationId xmlns:p14="http://schemas.microsoft.com/office/powerpoint/2010/main" val="3899757625"/>
      </p:ext>
    </p:extLst>
  </p:cSld>
  <p:clrMapOvr>
    <a:masterClrMapping/>
  </p:clrMapOvr>
  <p:timing>
    <p:tnLst>
      <p:par>
        <p:cTn xmlns:p14="http://schemas.microsoft.com/office/powerpoint/2010/mai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36208"/>
            <a:ext cx="8229600" cy="3705412"/>
          </a:xfrm>
        </p:spPr>
        <p:txBody>
          <a:bodyPr>
            <a:normAutofit/>
          </a:bodyPr>
          <a:lstStyle/>
          <a:p>
            <a:r>
              <a:rPr lang="en-US" dirty="0"/>
              <a:t>Elements in the same group of the periodic table have similar electron configurations in their </a:t>
            </a:r>
            <a:r>
              <a:rPr lang="en-US" dirty="0">
                <a:solidFill>
                  <a:srgbClr val="FF0000"/>
                </a:solidFill>
              </a:rPr>
              <a:t>valence</a:t>
            </a:r>
            <a:r>
              <a:rPr lang="en-US" dirty="0"/>
              <a:t> </a:t>
            </a:r>
            <a:r>
              <a:rPr lang="en-US" dirty="0" smtClean="0"/>
              <a:t>shells </a:t>
            </a:r>
            <a:endParaRPr lang="en-US" dirty="0"/>
          </a:p>
          <a:p>
            <a:pPr lvl="1"/>
            <a:r>
              <a:rPr lang="en-US" dirty="0"/>
              <a:t>A valence shell is the outermost electron shell of an </a:t>
            </a:r>
            <a:r>
              <a:rPr lang="en-US" dirty="0" smtClean="0"/>
              <a:t>atom (its bonding electrons)</a:t>
            </a:r>
            <a:endParaRPr lang="en-US" dirty="0"/>
          </a:p>
          <a:p>
            <a:pPr lvl="1"/>
            <a:r>
              <a:rPr lang="en-US" dirty="0"/>
              <a:t>A valence </a:t>
            </a:r>
            <a:r>
              <a:rPr lang="en-US" dirty="0" smtClean="0"/>
              <a:t>electron is </a:t>
            </a:r>
            <a:r>
              <a:rPr lang="en-US" i="1" dirty="0" smtClean="0"/>
              <a:t>any</a:t>
            </a:r>
            <a:r>
              <a:rPr lang="en-US" dirty="0" smtClean="0"/>
              <a:t> </a:t>
            </a:r>
            <a:r>
              <a:rPr lang="en-US" dirty="0"/>
              <a:t>electron in the valence shell of an </a:t>
            </a:r>
            <a:r>
              <a:rPr lang="en-US" dirty="0" smtClean="0"/>
              <a:t>atom</a:t>
            </a:r>
            <a:r>
              <a:rPr lang="en-US" dirty="0"/>
              <a:t> </a:t>
            </a:r>
            <a:r>
              <a:rPr lang="en-US" dirty="0" smtClean="0"/>
              <a:t>– noble gases have a full eight </a:t>
            </a:r>
            <a:endParaRPr lang="en-US" dirty="0"/>
          </a:p>
          <a:p>
            <a:endParaRPr lang="en-US" dirty="0"/>
          </a:p>
        </p:txBody>
      </p:sp>
      <p:pic>
        <p:nvPicPr>
          <p:cNvPr id="5" name="Picture 4"/>
          <p:cNvPicPr>
            <a:picLocks noChangeAspect="1"/>
          </p:cNvPicPr>
          <p:nvPr/>
        </p:nvPicPr>
        <p:blipFill>
          <a:blip r:embed="rId2"/>
          <a:stretch>
            <a:fillRect/>
          </a:stretch>
        </p:blipFill>
        <p:spPr>
          <a:xfrm>
            <a:off x="4333880" y="3948553"/>
            <a:ext cx="4076335" cy="2409494"/>
          </a:xfrm>
          <a:prstGeom prst="rect">
            <a:avLst/>
          </a:prstGeom>
        </p:spPr>
      </p:pic>
    </p:spTree>
    <p:extLst>
      <p:ext uri="{BB962C8B-B14F-4D97-AF65-F5344CB8AC3E}">
        <p14:creationId xmlns:p14="http://schemas.microsoft.com/office/powerpoint/2010/main" val="30586814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a:defRPr/>
            </a:pPr>
            <a:r>
              <a:rPr lang="en-US"/>
              <a:t>Copyright © 2010 Pearson Education, Inc.</a:t>
            </a:r>
          </a:p>
        </p:txBody>
      </p:sp>
      <p:sp>
        <p:nvSpPr>
          <p:cNvPr id="5" name="Footer Placeholder 4"/>
          <p:cNvSpPr>
            <a:spLocks noGrp="1"/>
          </p:cNvSpPr>
          <p:nvPr>
            <p:ph type="ftr" sz="quarter" idx="11"/>
          </p:nvPr>
        </p:nvSpPr>
        <p:spPr/>
        <p:txBody>
          <a:bodyPr/>
          <a:lstStyle/>
          <a:p>
            <a:pPr>
              <a:defRPr/>
            </a:pPr>
            <a:r>
              <a:rPr lang="en-US"/>
              <a:t>Chapter Three</a:t>
            </a:r>
          </a:p>
        </p:txBody>
      </p:sp>
      <p:sp>
        <p:nvSpPr>
          <p:cNvPr id="6" name="Slide Number Placeholder 5"/>
          <p:cNvSpPr>
            <a:spLocks noGrp="1"/>
          </p:cNvSpPr>
          <p:nvPr>
            <p:ph type="sldNum" sz="quarter" idx="12"/>
          </p:nvPr>
        </p:nvSpPr>
        <p:spPr/>
        <p:txBody>
          <a:bodyPr/>
          <a:lstStyle/>
          <a:p>
            <a:pPr>
              <a:defRPr/>
            </a:pPr>
            <a:fld id="{235B507F-ED97-B44A-895A-83AB9865CE2A}" type="slidenum">
              <a:rPr lang="en-US"/>
              <a:pPr>
                <a:defRPr/>
              </a:pPr>
              <a:t>11</a:t>
            </a:fld>
            <a:endParaRPr lang="en-US"/>
          </a:p>
        </p:txBody>
      </p:sp>
      <p:sp>
        <p:nvSpPr>
          <p:cNvPr id="4099" name="Rectangle 3"/>
          <p:cNvSpPr>
            <a:spLocks noGrp="1" noChangeArrowheads="1"/>
          </p:cNvSpPr>
          <p:nvPr>
            <p:ph type="body" idx="1"/>
          </p:nvPr>
        </p:nvSpPr>
        <p:spPr>
          <a:xfrm>
            <a:off x="609600" y="1183583"/>
            <a:ext cx="7748768" cy="4832964"/>
          </a:xfrm>
        </p:spPr>
        <p:txBody>
          <a:bodyPr>
            <a:normAutofit/>
          </a:bodyPr>
          <a:lstStyle/>
          <a:p>
            <a:pPr marL="569913" indent="-561975" eaLnBrk="1" hangingPunct="1">
              <a:buClr>
                <a:srgbClr val="94E494"/>
              </a:buClr>
              <a:buSzTx/>
              <a:defRPr/>
            </a:pPr>
            <a:r>
              <a:rPr lang="en-US" sz="2800" dirty="0" smtClean="0">
                <a:solidFill>
                  <a:srgbClr val="000000"/>
                </a:solidFill>
              </a:rPr>
              <a:t>The masses of atoms and their constituent subatomic particles are incredibly small when measured in grams </a:t>
            </a:r>
          </a:p>
          <a:p>
            <a:pPr marL="969963" lvl="1" indent="-561975">
              <a:buClr>
                <a:srgbClr val="94E494"/>
              </a:buClr>
              <a:defRPr/>
            </a:pPr>
            <a:r>
              <a:rPr lang="en-US" sz="2400" dirty="0" smtClean="0">
                <a:solidFill>
                  <a:srgbClr val="000000"/>
                </a:solidFill>
              </a:rPr>
              <a:t>So   </a:t>
            </a:r>
            <a:r>
              <a:rPr lang="en-US" sz="2400" dirty="0" smtClean="0">
                <a:solidFill>
                  <a:srgbClr val="000000"/>
                </a:solidFill>
              </a:rPr>
              <a:t>atomic masses are more conveniently expressed on a </a:t>
            </a:r>
            <a:r>
              <a:rPr lang="en-US" sz="2400" b="1" dirty="0" smtClean="0">
                <a:solidFill>
                  <a:srgbClr val="000000"/>
                </a:solidFill>
              </a:rPr>
              <a:t>relative mass scale </a:t>
            </a:r>
          </a:p>
        </p:txBody>
      </p:sp>
      <p:sp>
        <p:nvSpPr>
          <p:cNvPr id="4100" name="Text Box 4"/>
          <p:cNvSpPr txBox="1">
            <a:spLocks noChangeArrowheads="1"/>
          </p:cNvSpPr>
          <p:nvPr/>
        </p:nvSpPr>
        <p:spPr bwMode="auto">
          <a:xfrm>
            <a:off x="609600" y="6248400"/>
            <a:ext cx="23622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buClrTx/>
              <a:buSzTx/>
              <a:buFontTx/>
              <a:buNone/>
              <a:defRPr/>
            </a:pPr>
            <a:endParaRPr lang="en-US" sz="1400">
              <a:solidFill>
                <a:schemeClr val="tx1"/>
              </a:solidFill>
              <a:cs typeface="+mn-cs"/>
            </a:endParaRPr>
          </a:p>
        </p:txBody>
      </p:sp>
      <p:sp>
        <p:nvSpPr>
          <p:cNvPr id="2" name="TextBox 1"/>
          <p:cNvSpPr txBox="1"/>
          <p:nvPr/>
        </p:nvSpPr>
        <p:spPr>
          <a:xfrm>
            <a:off x="2016766" y="347513"/>
            <a:ext cx="5176417" cy="646331"/>
          </a:xfrm>
          <a:prstGeom prst="rect">
            <a:avLst/>
          </a:prstGeom>
          <a:noFill/>
        </p:spPr>
        <p:txBody>
          <a:bodyPr wrap="none" rtlCol="0">
            <a:spAutoFit/>
          </a:bodyPr>
          <a:lstStyle/>
          <a:p>
            <a:r>
              <a:rPr lang="en-US" sz="3600" dirty="0" smtClean="0"/>
              <a:t>What are atoms made of ?</a:t>
            </a:r>
            <a:endParaRPr lang="en-US" sz="3600" dirty="0"/>
          </a:p>
        </p:txBody>
      </p:sp>
      <p:pic>
        <p:nvPicPr>
          <p:cNvPr id="9" name="Picture 8"/>
          <p:cNvPicPr/>
          <p:nvPr/>
        </p:nvPicPr>
        <p:blipFill>
          <a:blip r:embed="rId2">
            <a:extLst>
              <a:ext uri="{28A0092B-C50C-407E-A947-70E740481C1C}">
                <a14:useLocalDpi xmlns:a14="http://schemas.microsoft.com/office/drawing/2010/main" val="0"/>
              </a:ext>
            </a:extLst>
          </a:blip>
          <a:srcRect/>
          <a:stretch>
            <a:fillRect/>
          </a:stretch>
        </p:blipFill>
        <p:spPr bwMode="auto">
          <a:xfrm>
            <a:off x="5351082" y="3378143"/>
            <a:ext cx="3119627" cy="2978207"/>
          </a:xfrm>
          <a:prstGeom prst="rect">
            <a:avLst/>
          </a:prstGeom>
          <a:noFill/>
          <a:ln>
            <a:noFill/>
          </a:ln>
        </p:spPr>
      </p:pic>
    </p:spTree>
    <p:extLst>
      <p:ext uri="{BB962C8B-B14F-4D97-AF65-F5344CB8AC3E}">
        <p14:creationId xmlns:p14="http://schemas.microsoft.com/office/powerpoint/2010/main" val="361028414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099">
                                            <p:txEl>
                                              <p:pRg st="1" end="1"/>
                                            </p:txEl>
                                          </p:spTgt>
                                        </p:tgtEl>
                                        <p:attrNameLst>
                                          <p:attrName>style.visibility</p:attrName>
                                        </p:attrNameLst>
                                      </p:cBhvr>
                                      <p:to>
                                        <p:strVal val="visible"/>
                                      </p:to>
                                    </p:set>
                                    <p:anim calcmode="lin" valueType="num">
                                      <p:cBhvr additive="base">
                                        <p:cTn id="7" dur="500" fill="hold"/>
                                        <p:tgtEl>
                                          <p:spTgt spid="4099">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099">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Content Placeholder 2"/>
          <p:cNvSpPr>
            <a:spLocks noGrp="1"/>
          </p:cNvSpPr>
          <p:nvPr>
            <p:ph idx="1"/>
          </p:nvPr>
        </p:nvSpPr>
        <p:spPr>
          <a:xfrm>
            <a:off x="381000" y="863420"/>
            <a:ext cx="8229600" cy="3017387"/>
          </a:xfrm>
        </p:spPr>
        <p:txBody>
          <a:bodyPr>
            <a:normAutofit/>
          </a:bodyPr>
          <a:lstStyle/>
          <a:p>
            <a:pPr eaLnBrk="1" hangingPunct="1"/>
            <a:r>
              <a:rPr lang="en-US" sz="2800" dirty="0" smtClean="0">
                <a:solidFill>
                  <a:srgbClr val="000000"/>
                </a:solidFill>
                <a:cs typeface="Times New Roman" charset="0"/>
              </a:rPr>
              <a:t>The </a:t>
            </a:r>
            <a:r>
              <a:rPr lang="en-US" sz="2800" dirty="0">
                <a:solidFill>
                  <a:srgbClr val="000000"/>
                </a:solidFill>
                <a:cs typeface="Times New Roman" charset="0"/>
              </a:rPr>
              <a:t>group numbers from 1A through 8A give the numbers of valence electrons for the elements </a:t>
            </a:r>
            <a:r>
              <a:rPr lang="en-US" sz="2800" dirty="0" smtClean="0">
                <a:solidFill>
                  <a:srgbClr val="000000"/>
                </a:solidFill>
                <a:cs typeface="Times New Roman" charset="0"/>
              </a:rPr>
              <a:t>of The Main Group Elements—except for period 1 </a:t>
            </a:r>
            <a:endParaRPr lang="en-US" sz="2400" dirty="0">
              <a:solidFill>
                <a:srgbClr val="000000"/>
              </a:solidFill>
              <a:cs typeface="Times New Roman" charset="0"/>
            </a:endParaRPr>
          </a:p>
          <a:p>
            <a:pPr eaLnBrk="1" hangingPunct="1"/>
            <a:r>
              <a:rPr lang="en-US" sz="2800" dirty="0">
                <a:solidFill>
                  <a:srgbClr val="000000"/>
                </a:solidFill>
              </a:rPr>
              <a:t>Valence electrons are the most loosely held, and they are the most important in determining an element</a:t>
            </a:r>
            <a:r>
              <a:rPr lang="ja-JP" altLang="en-US" sz="2800" dirty="0">
                <a:solidFill>
                  <a:srgbClr val="000000"/>
                </a:solidFill>
              </a:rPr>
              <a:t>’</a:t>
            </a:r>
            <a:r>
              <a:rPr lang="en-US" sz="2800" dirty="0">
                <a:solidFill>
                  <a:srgbClr val="000000"/>
                </a:solidFill>
              </a:rPr>
              <a:t>s </a:t>
            </a:r>
            <a:r>
              <a:rPr lang="en-US" sz="2800" dirty="0" smtClean="0">
                <a:solidFill>
                  <a:srgbClr val="000000"/>
                </a:solidFill>
              </a:rPr>
              <a:t>properties</a:t>
            </a:r>
            <a:r>
              <a:rPr lang="en-US" sz="2800" dirty="0">
                <a:solidFill>
                  <a:srgbClr val="000000"/>
                </a:solidFill>
              </a:rPr>
              <a:t> </a:t>
            </a:r>
            <a:endParaRPr lang="en-US" sz="2800" dirty="0">
              <a:solidFill>
                <a:srgbClr val="000000"/>
              </a:solidFill>
              <a:cs typeface="Times New Roman" charset="0"/>
            </a:endParaRPr>
          </a:p>
        </p:txBody>
      </p:sp>
      <p:pic>
        <p:nvPicPr>
          <p:cNvPr id="4" name="Picture 3"/>
          <p:cNvPicPr>
            <a:picLocks noChangeAspect="1"/>
          </p:cNvPicPr>
          <p:nvPr/>
        </p:nvPicPr>
        <p:blipFill>
          <a:blip r:embed="rId2"/>
          <a:stretch>
            <a:fillRect/>
          </a:stretch>
        </p:blipFill>
        <p:spPr>
          <a:xfrm>
            <a:off x="4333880" y="3948553"/>
            <a:ext cx="4076335" cy="2409494"/>
          </a:xfrm>
          <a:prstGeom prst="rect">
            <a:avLst/>
          </a:prstGeom>
        </p:spPr>
      </p:pic>
    </p:spTree>
    <p:extLst>
      <p:ext uri="{BB962C8B-B14F-4D97-AF65-F5344CB8AC3E}">
        <p14:creationId xmlns:p14="http://schemas.microsoft.com/office/powerpoint/2010/main" val="3475540787"/>
      </p:ext>
    </p:extLst>
  </p:cSld>
  <p:clrMapOvr>
    <a:masterClrMapping/>
  </p:clrMapOvr>
  <p:timing>
    <p:tnLst>
      <p:par>
        <p:cTn xmlns:p14="http://schemas.microsoft.com/office/powerpoint/2010/mai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Content Placeholder 2"/>
          <p:cNvSpPr>
            <a:spLocks noGrp="1"/>
          </p:cNvSpPr>
          <p:nvPr>
            <p:ph idx="1"/>
          </p:nvPr>
        </p:nvSpPr>
        <p:spPr>
          <a:xfrm>
            <a:off x="425405" y="827896"/>
            <a:ext cx="8229600" cy="2333585"/>
          </a:xfrm>
        </p:spPr>
        <p:txBody>
          <a:bodyPr>
            <a:normAutofit/>
          </a:bodyPr>
          <a:lstStyle/>
          <a:p>
            <a:pPr eaLnBrk="1" hangingPunct="1"/>
            <a:r>
              <a:rPr lang="en-US" sz="2800" dirty="0">
                <a:solidFill>
                  <a:srgbClr val="000000"/>
                </a:solidFill>
                <a:cs typeface="Times New Roman" charset="0"/>
              </a:rPr>
              <a:t>E</a:t>
            </a:r>
            <a:r>
              <a:rPr lang="en-US" sz="2800" dirty="0" smtClean="0">
                <a:solidFill>
                  <a:srgbClr val="000000"/>
                </a:solidFill>
                <a:cs typeface="Times New Roman" charset="0"/>
              </a:rPr>
              <a:t>ven the period 4 elements which can have up to 18 electrons total (</a:t>
            </a:r>
            <a:r>
              <a:rPr lang="en-US" sz="2800" dirty="0" err="1" smtClean="0">
                <a:solidFill>
                  <a:srgbClr val="000000"/>
                </a:solidFill>
                <a:cs typeface="Times New Roman" charset="0"/>
              </a:rPr>
              <a:t>eg</a:t>
            </a:r>
            <a:r>
              <a:rPr lang="en-US" sz="2800" dirty="0" smtClean="0">
                <a:solidFill>
                  <a:srgbClr val="000000"/>
                </a:solidFill>
                <a:cs typeface="Times New Roman" charset="0"/>
              </a:rPr>
              <a:t>. Kr) … </a:t>
            </a:r>
          </a:p>
          <a:p>
            <a:pPr lvl="1"/>
            <a:r>
              <a:rPr lang="en-US" sz="2400" dirty="0" smtClean="0">
                <a:solidFill>
                  <a:srgbClr val="000000"/>
                </a:solidFill>
                <a:cs typeface="Times New Roman" charset="0"/>
              </a:rPr>
              <a:t>can only have up to 8 valence electrons </a:t>
            </a:r>
          </a:p>
          <a:p>
            <a:pPr lvl="1"/>
            <a:r>
              <a:rPr lang="en-US" sz="2400" dirty="0" smtClean="0">
                <a:solidFill>
                  <a:srgbClr val="000000"/>
                </a:solidFill>
                <a:cs typeface="Times New Roman" charset="0"/>
              </a:rPr>
              <a:t>outer shell </a:t>
            </a:r>
            <a:r>
              <a:rPr lang="en-US" sz="2400" i="1" dirty="0" smtClean="0">
                <a:solidFill>
                  <a:srgbClr val="000000"/>
                </a:solidFill>
                <a:cs typeface="Times New Roman" charset="0"/>
              </a:rPr>
              <a:t>s</a:t>
            </a:r>
            <a:r>
              <a:rPr lang="en-US" sz="2400" dirty="0" smtClean="0">
                <a:solidFill>
                  <a:srgbClr val="000000"/>
                </a:solidFill>
                <a:cs typeface="Times New Roman" charset="0"/>
              </a:rPr>
              <a:t> &amp; </a:t>
            </a:r>
            <a:r>
              <a:rPr lang="en-US" sz="2400" i="1" dirty="0" smtClean="0">
                <a:solidFill>
                  <a:srgbClr val="000000"/>
                </a:solidFill>
                <a:cs typeface="Times New Roman" charset="0"/>
              </a:rPr>
              <a:t>p</a:t>
            </a:r>
            <a:r>
              <a:rPr lang="en-US" sz="2400" dirty="0" smtClean="0">
                <a:solidFill>
                  <a:srgbClr val="000000"/>
                </a:solidFill>
                <a:cs typeface="Times New Roman" charset="0"/>
              </a:rPr>
              <a:t> electrons are always valence </a:t>
            </a:r>
          </a:p>
          <a:p>
            <a:pPr lvl="1"/>
            <a:r>
              <a:rPr lang="en-US" sz="2400" i="1" dirty="0" smtClean="0">
                <a:solidFill>
                  <a:srgbClr val="000000"/>
                </a:solidFill>
                <a:cs typeface="Times New Roman" charset="0"/>
              </a:rPr>
              <a:t>d</a:t>
            </a:r>
            <a:r>
              <a:rPr lang="en-US" sz="2400" dirty="0" smtClean="0">
                <a:solidFill>
                  <a:srgbClr val="000000"/>
                </a:solidFill>
                <a:cs typeface="Times New Roman" charset="0"/>
              </a:rPr>
              <a:t> &amp; </a:t>
            </a:r>
            <a:r>
              <a:rPr lang="en-US" sz="2400" i="1" dirty="0" smtClean="0">
                <a:solidFill>
                  <a:srgbClr val="000000"/>
                </a:solidFill>
                <a:cs typeface="Times New Roman" charset="0"/>
              </a:rPr>
              <a:t>f</a:t>
            </a:r>
            <a:r>
              <a:rPr lang="en-US" sz="2400" dirty="0" smtClean="0">
                <a:solidFill>
                  <a:srgbClr val="000000"/>
                </a:solidFill>
                <a:cs typeface="Times New Roman" charset="0"/>
              </a:rPr>
              <a:t> electrons are never valence </a:t>
            </a:r>
            <a:r>
              <a:rPr lang="en-US" sz="2400" dirty="0" smtClean="0">
                <a:solidFill>
                  <a:srgbClr val="000000"/>
                </a:solidFill>
                <a:cs typeface="Times New Roman" charset="0"/>
              </a:rPr>
              <a:t>(in Intro </a:t>
            </a:r>
            <a:r>
              <a:rPr lang="en-US" sz="2400" dirty="0" err="1" smtClean="0">
                <a:solidFill>
                  <a:srgbClr val="000000"/>
                </a:solidFill>
                <a:cs typeface="Times New Roman" charset="0"/>
              </a:rPr>
              <a:t>Chem</a:t>
            </a:r>
            <a:r>
              <a:rPr lang="en-US" sz="2400" dirty="0" smtClean="0">
                <a:solidFill>
                  <a:srgbClr val="000000"/>
                </a:solidFill>
                <a:cs typeface="Times New Roman" charset="0"/>
              </a:rPr>
              <a:t>)</a:t>
            </a:r>
            <a:endParaRPr lang="en-US" sz="2400" dirty="0" smtClean="0">
              <a:solidFill>
                <a:srgbClr val="000000"/>
              </a:solidFill>
              <a:cs typeface="Times New Roman" charset="0"/>
            </a:endParaRPr>
          </a:p>
        </p:txBody>
      </p:sp>
      <p:pic>
        <p:nvPicPr>
          <p:cNvPr id="4" name="Picture 3"/>
          <p:cNvPicPr>
            <a:picLocks noChangeAspect="1"/>
          </p:cNvPicPr>
          <p:nvPr/>
        </p:nvPicPr>
        <p:blipFill>
          <a:blip r:embed="rId2"/>
          <a:stretch>
            <a:fillRect/>
          </a:stretch>
        </p:blipFill>
        <p:spPr>
          <a:xfrm>
            <a:off x="4333880" y="3948553"/>
            <a:ext cx="4076335" cy="2409494"/>
          </a:xfrm>
          <a:prstGeom prst="rect">
            <a:avLst/>
          </a:prstGeom>
        </p:spPr>
      </p:pic>
    </p:spTree>
    <p:extLst>
      <p:ext uri="{BB962C8B-B14F-4D97-AF65-F5344CB8AC3E}">
        <p14:creationId xmlns:p14="http://schemas.microsoft.com/office/powerpoint/2010/main" val="3493205062"/>
      </p:ext>
    </p:extLst>
  </p:cSld>
  <p:clrMapOvr>
    <a:masterClrMapping/>
  </p:clrMapOvr>
  <p:timing>
    <p:tnLst>
      <p:par>
        <p:cTn xmlns:p14="http://schemas.microsoft.com/office/powerpoint/2010/mai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1"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685800"/>
            <a:ext cx="5943600" cy="560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33584815"/>
      </p:ext>
    </p:extLst>
  </p:cSld>
  <p:clrMapOvr>
    <a:masterClrMapping/>
  </p:clrMapOvr>
  <p:timing>
    <p:tnLst>
      <p:par>
        <p:cTn xmlns:p14="http://schemas.microsoft.com/office/powerpoint/2010/mai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381000" y="609600"/>
            <a:ext cx="8229600" cy="2362200"/>
          </a:xfrm>
        </p:spPr>
        <p:txBody>
          <a:bodyPr/>
          <a:lstStyle/>
          <a:p>
            <a:pPr algn="l" eaLnBrk="1" hangingPunct="1">
              <a:spcAft>
                <a:spcPts val="600"/>
              </a:spcAft>
            </a:pPr>
            <a:r>
              <a:rPr lang="en-US">
                <a:latin typeface="Arial" charset="0"/>
                <a:ea typeface="ＭＳ Ｐゴシック" charset="0"/>
                <a:cs typeface="ＭＳ Ｐゴシック" charset="0"/>
              </a:rPr>
              <a:t>The number of valence electrons contained in a molybdenum (Mo) atom is _______.</a:t>
            </a:r>
            <a:endParaRPr lang="en-US" baseline="30000">
              <a:latin typeface="Arial" charset="0"/>
              <a:ea typeface="ＭＳ Ｐゴシック" charset="0"/>
              <a:cs typeface="ＭＳ Ｐゴシック" charset="0"/>
            </a:endParaRPr>
          </a:p>
        </p:txBody>
      </p:sp>
      <p:sp>
        <p:nvSpPr>
          <p:cNvPr id="19459" name="Rectangle 3"/>
          <p:cNvSpPr>
            <a:spLocks noGrp="1" noChangeArrowheads="1"/>
          </p:cNvSpPr>
          <p:nvPr>
            <p:ph type="body" idx="1"/>
          </p:nvPr>
        </p:nvSpPr>
        <p:spPr>
          <a:xfrm>
            <a:off x="457200" y="3200400"/>
            <a:ext cx="8229600" cy="2590800"/>
          </a:xfrm>
        </p:spPr>
        <p:txBody>
          <a:bodyPr/>
          <a:lstStyle/>
          <a:p>
            <a:pPr marL="533400" indent="-533400" eaLnBrk="1" hangingPunct="1">
              <a:buFont typeface="Arial" charset="0"/>
              <a:buAutoNum type="alphaLcPeriod"/>
            </a:pPr>
            <a:r>
              <a:rPr lang="en-US" sz="2800">
                <a:latin typeface="Arial" charset="0"/>
                <a:ea typeface="ＭＳ Ｐゴシック" charset="0"/>
                <a:cs typeface="ＭＳ Ｐゴシック" charset="0"/>
              </a:rPr>
              <a:t>zero</a:t>
            </a:r>
          </a:p>
          <a:p>
            <a:pPr marL="533400" indent="-533400" eaLnBrk="1" hangingPunct="1">
              <a:buFont typeface="Times" charset="0"/>
              <a:buAutoNum type="alphaLcPeriod"/>
            </a:pPr>
            <a:r>
              <a:rPr lang="en-US" sz="2800">
                <a:latin typeface="Arial" charset="0"/>
                <a:ea typeface="ＭＳ Ｐゴシック" charset="0"/>
                <a:cs typeface="ＭＳ Ｐゴシック" charset="0"/>
              </a:rPr>
              <a:t>two</a:t>
            </a:r>
          </a:p>
          <a:p>
            <a:pPr marL="533400" indent="-533400" eaLnBrk="1" hangingPunct="1">
              <a:buFont typeface="Times" charset="0"/>
              <a:buAutoNum type="alphaLcPeriod"/>
            </a:pPr>
            <a:r>
              <a:rPr lang="en-US" sz="2800">
                <a:latin typeface="Arial" charset="0"/>
                <a:ea typeface="ＭＳ Ｐゴシック" charset="0"/>
                <a:cs typeface="ＭＳ Ｐゴシック" charset="0"/>
              </a:rPr>
              <a:t>four</a:t>
            </a:r>
          </a:p>
          <a:p>
            <a:pPr marL="533400" indent="-533400" eaLnBrk="1" hangingPunct="1">
              <a:buFont typeface="Arial" charset="0"/>
              <a:buAutoNum type="alphaLcPeriod"/>
            </a:pPr>
            <a:r>
              <a:rPr lang="en-US" sz="2800">
                <a:latin typeface="Arial" charset="0"/>
                <a:ea typeface="ＭＳ Ｐゴシック" charset="0"/>
                <a:cs typeface="ＭＳ Ｐゴシック" charset="0"/>
              </a:rPr>
              <a:t>six</a:t>
            </a:r>
          </a:p>
        </p:txBody>
      </p:sp>
      <p:sp>
        <p:nvSpPr>
          <p:cNvPr id="5" name="Rectangle 4"/>
          <p:cNvSpPr>
            <a:spLocks noChangeArrowheads="1"/>
          </p:cNvSpPr>
          <p:nvPr/>
        </p:nvSpPr>
        <p:spPr bwMode="auto">
          <a:xfrm>
            <a:off x="457200" y="3802006"/>
            <a:ext cx="1496599" cy="449196"/>
          </a:xfrm>
          <a:prstGeom prst="rect">
            <a:avLst/>
          </a:prstGeom>
          <a:noFill/>
          <a:ln w="38100">
            <a:solidFill>
              <a:srgbClr val="008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Tree>
    <p:extLst>
      <p:ext uri="{BB962C8B-B14F-4D97-AF65-F5344CB8AC3E}">
        <p14:creationId xmlns:p14="http://schemas.microsoft.com/office/powerpoint/2010/main" val="5780740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381000" y="609600"/>
            <a:ext cx="8229600" cy="2362200"/>
          </a:xfrm>
        </p:spPr>
        <p:txBody>
          <a:bodyPr/>
          <a:lstStyle/>
          <a:p>
            <a:pPr algn="l" eaLnBrk="1" hangingPunct="1">
              <a:spcAft>
                <a:spcPts val="600"/>
              </a:spcAft>
            </a:pPr>
            <a:r>
              <a:rPr lang="en-US">
                <a:latin typeface="Arial" charset="0"/>
                <a:ea typeface="ＭＳ Ｐゴシック" charset="0"/>
                <a:cs typeface="ＭＳ Ｐゴシック" charset="0"/>
              </a:rPr>
              <a:t>Elements belonging to group 2A (also called Group 2) on the periodic table below are known as the _______.</a:t>
            </a:r>
          </a:p>
        </p:txBody>
      </p:sp>
      <p:sp>
        <p:nvSpPr>
          <p:cNvPr id="21507" name="Rectangle 3"/>
          <p:cNvSpPr>
            <a:spLocks noGrp="1" noChangeArrowheads="1"/>
          </p:cNvSpPr>
          <p:nvPr>
            <p:ph type="body" idx="1"/>
          </p:nvPr>
        </p:nvSpPr>
        <p:spPr>
          <a:xfrm>
            <a:off x="457200" y="3200400"/>
            <a:ext cx="8229600" cy="2590800"/>
          </a:xfrm>
        </p:spPr>
        <p:txBody>
          <a:bodyPr/>
          <a:lstStyle/>
          <a:p>
            <a:pPr marL="533400" indent="-533400" eaLnBrk="1" hangingPunct="1">
              <a:buFont typeface="Arial" charset="0"/>
              <a:buAutoNum type="alphaLcPeriod"/>
            </a:pPr>
            <a:r>
              <a:rPr lang="en-US" sz="2800" dirty="0">
                <a:latin typeface="Arial" charset="0"/>
                <a:ea typeface="ＭＳ Ｐゴシック" charset="0"/>
                <a:cs typeface="ＭＳ Ｐゴシック" charset="0"/>
              </a:rPr>
              <a:t>alkali metals</a:t>
            </a:r>
          </a:p>
          <a:p>
            <a:pPr marL="533400" indent="-533400" eaLnBrk="1" hangingPunct="1">
              <a:buFont typeface="Times" charset="0"/>
              <a:buAutoNum type="alphaLcPeriod"/>
            </a:pPr>
            <a:r>
              <a:rPr lang="en-US" sz="2800" dirty="0">
                <a:latin typeface="Arial" charset="0"/>
                <a:ea typeface="ＭＳ Ｐゴシック" charset="0"/>
                <a:cs typeface="ＭＳ Ｐゴシック" charset="0"/>
              </a:rPr>
              <a:t>alkaline </a:t>
            </a:r>
            <a:r>
              <a:rPr lang="en-US" sz="2800" dirty="0" smtClean="0">
                <a:latin typeface="Arial" charset="0"/>
                <a:ea typeface="ＭＳ Ｐゴシック" charset="0"/>
                <a:cs typeface="ＭＳ Ｐゴシック" charset="0"/>
              </a:rPr>
              <a:t>earth </a:t>
            </a:r>
            <a:r>
              <a:rPr lang="en-US" sz="2800" dirty="0">
                <a:latin typeface="Arial" charset="0"/>
                <a:ea typeface="ＭＳ Ｐゴシック" charset="0"/>
                <a:cs typeface="ＭＳ Ｐゴシック" charset="0"/>
              </a:rPr>
              <a:t>metals</a:t>
            </a:r>
          </a:p>
          <a:p>
            <a:pPr marL="533400" indent="-533400" eaLnBrk="1" hangingPunct="1">
              <a:buFont typeface="Times" charset="0"/>
              <a:buAutoNum type="alphaLcPeriod"/>
            </a:pPr>
            <a:r>
              <a:rPr lang="en-US" sz="2800" dirty="0">
                <a:latin typeface="Arial" charset="0"/>
                <a:ea typeface="ＭＳ Ｐゴシック" charset="0"/>
                <a:cs typeface="ＭＳ Ｐゴシック" charset="0"/>
              </a:rPr>
              <a:t>halogens</a:t>
            </a:r>
          </a:p>
          <a:p>
            <a:pPr marL="533400" indent="-533400" eaLnBrk="1" hangingPunct="1">
              <a:buFont typeface="Arial" charset="0"/>
              <a:buAutoNum type="alphaLcPeriod"/>
            </a:pPr>
            <a:r>
              <a:rPr lang="en-US" sz="2800" dirty="0">
                <a:latin typeface="Arial" charset="0"/>
                <a:ea typeface="ＭＳ Ｐゴシック" charset="0"/>
                <a:cs typeface="ＭＳ Ｐゴシック" charset="0"/>
              </a:rPr>
              <a:t>noble gases</a:t>
            </a:r>
            <a:endParaRPr lang="en-US" sz="2800" dirty="0">
              <a:solidFill>
                <a:srgbClr val="FF0000"/>
              </a:solidFill>
              <a:latin typeface="Arial" charset="0"/>
              <a:ea typeface="ＭＳ Ｐゴシック" charset="0"/>
              <a:cs typeface="ＭＳ Ｐゴシック" charset="0"/>
            </a:endParaRPr>
          </a:p>
        </p:txBody>
      </p:sp>
      <p:sp>
        <p:nvSpPr>
          <p:cNvPr id="4" name="Rectangle 3"/>
          <p:cNvSpPr>
            <a:spLocks noChangeArrowheads="1"/>
          </p:cNvSpPr>
          <p:nvPr/>
        </p:nvSpPr>
        <p:spPr bwMode="auto">
          <a:xfrm>
            <a:off x="457200" y="3802006"/>
            <a:ext cx="4009894" cy="449196"/>
          </a:xfrm>
          <a:prstGeom prst="rect">
            <a:avLst/>
          </a:prstGeom>
          <a:noFill/>
          <a:ln w="38100">
            <a:solidFill>
              <a:srgbClr val="008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Tree>
    <p:extLst>
      <p:ext uri="{BB962C8B-B14F-4D97-AF65-F5344CB8AC3E}">
        <p14:creationId xmlns:p14="http://schemas.microsoft.com/office/powerpoint/2010/main" val="396586598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381000" y="609600"/>
            <a:ext cx="8229600" cy="2362200"/>
          </a:xfrm>
        </p:spPr>
        <p:txBody>
          <a:bodyPr/>
          <a:lstStyle/>
          <a:p>
            <a:pPr algn="l" eaLnBrk="1" hangingPunct="1">
              <a:spcAft>
                <a:spcPts val="600"/>
              </a:spcAft>
            </a:pPr>
            <a:r>
              <a:rPr lang="en-US">
                <a:latin typeface="Arial" charset="0"/>
                <a:ea typeface="ＭＳ Ｐゴシック" charset="0"/>
                <a:cs typeface="ＭＳ Ｐゴシック" charset="0"/>
              </a:rPr>
              <a:t>The element having chemical properties most similar to As is _______.</a:t>
            </a:r>
            <a:endParaRPr lang="en-US" baseline="30000">
              <a:latin typeface="Arial" charset="0"/>
              <a:ea typeface="ＭＳ Ｐゴシック" charset="0"/>
              <a:cs typeface="ＭＳ Ｐゴシック" charset="0"/>
            </a:endParaRPr>
          </a:p>
        </p:txBody>
      </p:sp>
      <p:sp>
        <p:nvSpPr>
          <p:cNvPr id="23555" name="Rectangle 3"/>
          <p:cNvSpPr>
            <a:spLocks noGrp="1" noChangeArrowheads="1"/>
          </p:cNvSpPr>
          <p:nvPr>
            <p:ph type="body" idx="1"/>
          </p:nvPr>
        </p:nvSpPr>
        <p:spPr>
          <a:xfrm>
            <a:off x="457200" y="3200400"/>
            <a:ext cx="1752600" cy="2590800"/>
          </a:xfrm>
        </p:spPr>
        <p:txBody>
          <a:bodyPr/>
          <a:lstStyle/>
          <a:p>
            <a:pPr marL="609600" indent="-609600" eaLnBrk="1" hangingPunct="1">
              <a:buFont typeface="Arial" charset="0"/>
              <a:buAutoNum type="alphaLcPeriod"/>
            </a:pPr>
            <a:r>
              <a:rPr lang="en-US" sz="2800">
                <a:latin typeface="Arial" charset="0"/>
                <a:ea typeface="ＭＳ Ｐゴシック" charset="0"/>
                <a:cs typeface="ＭＳ Ｐゴシック" charset="0"/>
              </a:rPr>
              <a:t>S</a:t>
            </a:r>
          </a:p>
          <a:p>
            <a:pPr marL="609600" indent="-609600" eaLnBrk="1" hangingPunct="1">
              <a:buFont typeface="Arial" charset="0"/>
              <a:buAutoNum type="alphaLcPeriod"/>
            </a:pPr>
            <a:r>
              <a:rPr lang="en-US" sz="2800">
                <a:latin typeface="Arial" charset="0"/>
                <a:ea typeface="ＭＳ Ｐゴシック" charset="0"/>
                <a:cs typeface="ＭＳ Ｐゴシック" charset="0"/>
              </a:rPr>
              <a:t>Sb</a:t>
            </a:r>
          </a:p>
          <a:p>
            <a:pPr marL="609600" indent="-609600" eaLnBrk="1" hangingPunct="1">
              <a:buFont typeface="Arial" charset="0"/>
              <a:buAutoNum type="alphaLcPeriod"/>
            </a:pPr>
            <a:r>
              <a:rPr lang="en-US" sz="2800">
                <a:latin typeface="Arial" charset="0"/>
                <a:ea typeface="ＭＳ Ｐゴシック" charset="0"/>
                <a:cs typeface="ＭＳ Ｐゴシック" charset="0"/>
              </a:rPr>
              <a:t>Se</a:t>
            </a:r>
          </a:p>
          <a:p>
            <a:pPr marL="609600" indent="-609600" eaLnBrk="1" hangingPunct="1">
              <a:buFont typeface="Arial" charset="0"/>
              <a:buAutoNum type="alphaLcPeriod"/>
            </a:pPr>
            <a:r>
              <a:rPr lang="en-US" sz="2800">
                <a:latin typeface="Arial" charset="0"/>
                <a:ea typeface="ＭＳ Ｐゴシック" charset="0"/>
                <a:cs typeface="ＭＳ Ｐゴシック" charset="0"/>
              </a:rPr>
              <a:t>Si</a:t>
            </a:r>
          </a:p>
          <a:p>
            <a:pPr marL="609600" indent="-609600" eaLnBrk="1" hangingPunct="1">
              <a:buFont typeface="Arial" charset="0"/>
              <a:buNone/>
            </a:pPr>
            <a:endParaRPr lang="en-US" sz="2800">
              <a:solidFill>
                <a:srgbClr val="FF0000"/>
              </a:solidFill>
              <a:latin typeface="Arial" charset="0"/>
              <a:ea typeface="ＭＳ Ｐゴシック" charset="0"/>
              <a:cs typeface="ＭＳ Ｐゴシック" charset="0"/>
            </a:endParaRPr>
          </a:p>
        </p:txBody>
      </p:sp>
      <p:pic>
        <p:nvPicPr>
          <p:cNvPr id="23556"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2613025"/>
            <a:ext cx="5105400" cy="363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a:spLocks noChangeArrowheads="1"/>
          </p:cNvSpPr>
          <p:nvPr/>
        </p:nvSpPr>
        <p:spPr bwMode="auto">
          <a:xfrm>
            <a:off x="457200" y="3802006"/>
            <a:ext cx="1496599" cy="449196"/>
          </a:xfrm>
          <a:prstGeom prst="rect">
            <a:avLst/>
          </a:prstGeom>
          <a:noFill/>
          <a:ln w="38100">
            <a:solidFill>
              <a:srgbClr val="008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Tree>
    <p:extLst>
      <p:ext uri="{BB962C8B-B14F-4D97-AF65-F5344CB8AC3E}">
        <p14:creationId xmlns:p14="http://schemas.microsoft.com/office/powerpoint/2010/main" val="215860007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nvPr>
        </p:nvSpPr>
        <p:spPr/>
        <p:txBody>
          <a:bodyPr/>
          <a:lstStyle/>
          <a:p>
            <a:pPr eaLnBrk="1" hangingPunct="1"/>
            <a:r>
              <a:rPr lang="en-US">
                <a:latin typeface="Arial" charset="0"/>
                <a:cs typeface="Times New Roman" charset="0"/>
              </a:rPr>
              <a:t>2.9 Electron-Dot Symbols</a:t>
            </a:r>
          </a:p>
        </p:txBody>
      </p:sp>
      <p:sp>
        <p:nvSpPr>
          <p:cNvPr id="2" name="Content Placeholder 1"/>
          <p:cNvSpPr>
            <a:spLocks noGrp="1"/>
          </p:cNvSpPr>
          <p:nvPr>
            <p:ph idx="1"/>
          </p:nvPr>
        </p:nvSpPr>
        <p:spPr/>
        <p:txBody>
          <a:bodyPr/>
          <a:lstStyle/>
          <a:p>
            <a:endParaRPr lang="en-US" dirty="0"/>
          </a:p>
        </p:txBody>
      </p:sp>
    </p:spTree>
    <p:extLst>
      <p:ext uri="{BB962C8B-B14F-4D97-AF65-F5344CB8AC3E}">
        <p14:creationId xmlns:p14="http://schemas.microsoft.com/office/powerpoint/2010/main" val="2287556648"/>
      </p:ext>
    </p:extLst>
  </p:cSld>
  <p:clrMapOvr>
    <a:masterClrMapping/>
  </p:clrMapOvr>
  <p:timing>
    <p:tnLst>
      <p:par>
        <p:cTn xmlns:p14="http://schemas.microsoft.com/office/powerpoint/2010/mai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5" name="Content Placeholder 2"/>
          <p:cNvSpPr>
            <a:spLocks noGrp="1"/>
          </p:cNvSpPr>
          <p:nvPr>
            <p:ph idx="1"/>
          </p:nvPr>
        </p:nvSpPr>
        <p:spPr>
          <a:xfrm>
            <a:off x="1222375" y="746125"/>
            <a:ext cx="6651626" cy="1905000"/>
          </a:xfrm>
        </p:spPr>
        <p:txBody>
          <a:bodyPr>
            <a:normAutofit/>
          </a:bodyPr>
          <a:lstStyle/>
          <a:p>
            <a:pPr eaLnBrk="1" hangingPunct="1">
              <a:buFontTx/>
              <a:buNone/>
            </a:pPr>
            <a:r>
              <a:rPr lang="en-US" sz="2400" b="1" dirty="0">
                <a:latin typeface="Arial" charset="0"/>
              </a:rPr>
              <a:t>Electron-dot </a:t>
            </a:r>
            <a:r>
              <a:rPr lang="en-US" sz="2400" b="1" dirty="0" smtClean="0">
                <a:latin typeface="Arial" charset="0"/>
              </a:rPr>
              <a:t>symbol</a:t>
            </a:r>
            <a:endParaRPr lang="en-US" sz="2400" b="1" dirty="0">
              <a:latin typeface="Arial" charset="0"/>
              <a:cs typeface="Arial" charset="0"/>
            </a:endParaRPr>
          </a:p>
          <a:p>
            <a:pPr eaLnBrk="1" hangingPunct="1">
              <a:buFontTx/>
              <a:buNone/>
            </a:pPr>
            <a:r>
              <a:rPr lang="en-US" sz="2400" b="1" dirty="0">
                <a:latin typeface="Arial" charset="0"/>
                <a:cs typeface="Arial" charset="0"/>
              </a:rPr>
              <a:t>	</a:t>
            </a:r>
            <a:r>
              <a:rPr lang="en-US" sz="2400" dirty="0" smtClean="0">
                <a:latin typeface="Arial" charset="0"/>
              </a:rPr>
              <a:t>An </a:t>
            </a:r>
            <a:r>
              <a:rPr lang="en-US" sz="2400" dirty="0">
                <a:latin typeface="Arial" charset="0"/>
              </a:rPr>
              <a:t>atomic symbol with dots placed around it to indicate the number of </a:t>
            </a:r>
            <a:r>
              <a:rPr lang="en-US" sz="2400" dirty="0">
                <a:solidFill>
                  <a:srgbClr val="FF0000"/>
                </a:solidFill>
                <a:latin typeface="Arial" charset="0"/>
              </a:rPr>
              <a:t>valence</a:t>
            </a:r>
            <a:r>
              <a:rPr lang="en-US" sz="2400" dirty="0">
                <a:latin typeface="Arial" charset="0"/>
              </a:rPr>
              <a:t> </a:t>
            </a:r>
            <a:r>
              <a:rPr lang="en-US" sz="2400" dirty="0" smtClean="0">
                <a:latin typeface="Arial" charset="0"/>
              </a:rPr>
              <a:t>electrons </a:t>
            </a:r>
            <a:endParaRPr lang="en-US" sz="2400" dirty="0">
              <a:latin typeface="Arial" charset="0"/>
            </a:endParaRPr>
          </a:p>
        </p:txBody>
      </p:sp>
      <p:pic>
        <p:nvPicPr>
          <p:cNvPr id="54276"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35125" y="3213412"/>
            <a:ext cx="5984876" cy="2744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24506355"/>
      </p:ext>
    </p:extLst>
  </p:cSld>
  <p:clrMapOvr>
    <a:masterClrMapping/>
  </p:clrMapOvr>
  <p:timing>
    <p:tnLst>
      <p:par>
        <p:cTn xmlns:p14="http://schemas.microsoft.com/office/powerpoint/2010/mai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381000" y="609600"/>
            <a:ext cx="8229600" cy="2362200"/>
          </a:xfrm>
        </p:spPr>
        <p:txBody>
          <a:bodyPr/>
          <a:lstStyle/>
          <a:p>
            <a:pPr algn="l" eaLnBrk="1" hangingPunct="1">
              <a:spcAft>
                <a:spcPts val="600"/>
              </a:spcAft>
            </a:pPr>
            <a:r>
              <a:rPr lang="en-US">
                <a:latin typeface="Arial" charset="0"/>
                <a:ea typeface="ＭＳ Ｐゴシック" charset="0"/>
                <a:cs typeface="ＭＳ Ｐゴシック" charset="0"/>
              </a:rPr>
              <a:t>How many dots are in the electron-dot symbol for boron?</a:t>
            </a:r>
            <a:endParaRPr lang="en-US" baseline="30000">
              <a:latin typeface="Arial" charset="0"/>
              <a:ea typeface="ＭＳ Ｐゴシック" charset="0"/>
              <a:cs typeface="ＭＳ Ｐゴシック" charset="0"/>
            </a:endParaRPr>
          </a:p>
        </p:txBody>
      </p:sp>
      <p:sp>
        <p:nvSpPr>
          <p:cNvPr id="25603" name="Rectangle 3"/>
          <p:cNvSpPr>
            <a:spLocks noGrp="1" noChangeArrowheads="1"/>
          </p:cNvSpPr>
          <p:nvPr>
            <p:ph type="body" idx="1"/>
          </p:nvPr>
        </p:nvSpPr>
        <p:spPr>
          <a:xfrm>
            <a:off x="457200" y="3200400"/>
            <a:ext cx="8229600" cy="2590800"/>
          </a:xfrm>
        </p:spPr>
        <p:txBody>
          <a:bodyPr/>
          <a:lstStyle/>
          <a:p>
            <a:pPr marL="609600" indent="-609600" eaLnBrk="1" hangingPunct="1">
              <a:buFont typeface="Arial" charset="0"/>
              <a:buAutoNum type="alphaLcPeriod"/>
            </a:pPr>
            <a:r>
              <a:rPr lang="en-US" sz="2800">
                <a:latin typeface="Arial" charset="0"/>
                <a:ea typeface="ＭＳ Ｐゴシック" charset="0"/>
                <a:cs typeface="ＭＳ Ｐゴシック" charset="0"/>
              </a:rPr>
              <a:t>one</a:t>
            </a:r>
            <a:endParaRPr lang="en-US" sz="2800" baseline="30000">
              <a:latin typeface="Arial" charset="0"/>
              <a:ea typeface="ＭＳ Ｐゴシック" charset="0"/>
              <a:cs typeface="ＭＳ Ｐゴシック" charset="0"/>
            </a:endParaRPr>
          </a:p>
          <a:p>
            <a:pPr marL="609600" indent="-609600" eaLnBrk="1" hangingPunct="1">
              <a:buFont typeface="Times" charset="0"/>
              <a:buAutoNum type="alphaLcPeriod"/>
            </a:pPr>
            <a:r>
              <a:rPr lang="en-US" sz="2800">
                <a:latin typeface="Arial" charset="0"/>
                <a:ea typeface="ＭＳ Ｐゴシック" charset="0"/>
                <a:cs typeface="ＭＳ Ｐゴシック" charset="0"/>
              </a:rPr>
              <a:t>three</a:t>
            </a:r>
          </a:p>
          <a:p>
            <a:pPr marL="609600" indent="-609600" eaLnBrk="1" hangingPunct="1">
              <a:buFont typeface="Times" charset="0"/>
              <a:buAutoNum type="alphaLcPeriod"/>
            </a:pPr>
            <a:r>
              <a:rPr lang="en-US" sz="2800">
                <a:latin typeface="Arial" charset="0"/>
                <a:ea typeface="ＭＳ Ｐゴシック" charset="0"/>
                <a:cs typeface="ＭＳ Ｐゴシック" charset="0"/>
              </a:rPr>
              <a:t>five</a:t>
            </a:r>
          </a:p>
          <a:p>
            <a:pPr marL="609600" indent="-609600" eaLnBrk="1" hangingPunct="1">
              <a:buFont typeface="Arial" charset="0"/>
              <a:buAutoNum type="alphaLcPeriod"/>
            </a:pPr>
            <a:r>
              <a:rPr lang="en-US" sz="2800">
                <a:latin typeface="Arial" charset="0"/>
                <a:ea typeface="ＭＳ Ｐゴシック" charset="0"/>
                <a:cs typeface="ＭＳ Ｐゴシック" charset="0"/>
              </a:rPr>
              <a:t>seven</a:t>
            </a:r>
          </a:p>
        </p:txBody>
      </p:sp>
      <p:sp>
        <p:nvSpPr>
          <p:cNvPr id="4" name="Rectangle 3"/>
          <p:cNvSpPr>
            <a:spLocks noChangeArrowheads="1"/>
          </p:cNvSpPr>
          <p:nvPr/>
        </p:nvSpPr>
        <p:spPr bwMode="auto">
          <a:xfrm>
            <a:off x="457200" y="3802006"/>
            <a:ext cx="1674217" cy="449196"/>
          </a:xfrm>
          <a:prstGeom prst="rect">
            <a:avLst/>
          </a:prstGeom>
          <a:noFill/>
          <a:ln w="38100">
            <a:solidFill>
              <a:srgbClr val="008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Tree>
    <p:extLst>
      <p:ext uri="{BB962C8B-B14F-4D97-AF65-F5344CB8AC3E}">
        <p14:creationId xmlns:p14="http://schemas.microsoft.com/office/powerpoint/2010/main" val="157133731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381000" y="609600"/>
            <a:ext cx="8229600" cy="2362200"/>
          </a:xfrm>
        </p:spPr>
        <p:txBody>
          <a:bodyPr/>
          <a:lstStyle/>
          <a:p>
            <a:pPr algn="l" eaLnBrk="1" hangingPunct="1">
              <a:spcAft>
                <a:spcPts val="600"/>
              </a:spcAft>
            </a:pPr>
            <a:r>
              <a:rPr lang="en-US">
                <a:latin typeface="Arial" charset="0"/>
                <a:ea typeface="ＭＳ Ｐゴシック" charset="0"/>
                <a:cs typeface="ＭＳ Ｐゴシック" charset="0"/>
              </a:rPr>
              <a:t>How many dots are in the electron-dot symbol for the oxide ion, O</a:t>
            </a:r>
            <a:r>
              <a:rPr lang="en-US" baseline="30000">
                <a:latin typeface="Arial" charset="0"/>
                <a:ea typeface="ＭＳ Ｐゴシック" charset="0"/>
                <a:cs typeface="ＭＳ Ｐゴシック" charset="0"/>
              </a:rPr>
              <a:t>2–</a:t>
            </a:r>
            <a:r>
              <a:rPr lang="en-US">
                <a:latin typeface="Arial" charset="0"/>
                <a:ea typeface="ＭＳ Ｐゴシック" charset="0"/>
                <a:cs typeface="ＭＳ Ｐゴシック" charset="0"/>
              </a:rPr>
              <a:t>?</a:t>
            </a:r>
            <a:endParaRPr lang="en-US" baseline="30000">
              <a:latin typeface="Arial" charset="0"/>
              <a:ea typeface="ＭＳ Ｐゴシック" charset="0"/>
              <a:cs typeface="ＭＳ Ｐゴシック" charset="0"/>
            </a:endParaRPr>
          </a:p>
        </p:txBody>
      </p:sp>
      <p:sp>
        <p:nvSpPr>
          <p:cNvPr id="27651" name="Rectangle 3"/>
          <p:cNvSpPr>
            <a:spLocks noGrp="1" noChangeArrowheads="1"/>
          </p:cNvSpPr>
          <p:nvPr>
            <p:ph type="body" idx="1"/>
          </p:nvPr>
        </p:nvSpPr>
        <p:spPr>
          <a:xfrm>
            <a:off x="457200" y="3200400"/>
            <a:ext cx="8229600" cy="2590800"/>
          </a:xfrm>
        </p:spPr>
        <p:txBody>
          <a:bodyPr/>
          <a:lstStyle/>
          <a:p>
            <a:pPr marL="609600" indent="-609600" eaLnBrk="1" hangingPunct="1">
              <a:buFont typeface="Arial" charset="0"/>
              <a:buAutoNum type="alphaLcPeriod"/>
            </a:pPr>
            <a:r>
              <a:rPr lang="en-US" sz="2800">
                <a:latin typeface="Arial" charset="0"/>
                <a:ea typeface="ＭＳ Ｐゴシック" charset="0"/>
                <a:cs typeface="ＭＳ Ｐゴシック" charset="0"/>
              </a:rPr>
              <a:t>four</a:t>
            </a:r>
            <a:endParaRPr lang="en-US" sz="2800" baseline="30000">
              <a:latin typeface="Arial" charset="0"/>
              <a:ea typeface="ＭＳ Ｐゴシック" charset="0"/>
              <a:cs typeface="ＭＳ Ｐゴシック" charset="0"/>
            </a:endParaRPr>
          </a:p>
          <a:p>
            <a:pPr marL="609600" indent="-609600" eaLnBrk="1" hangingPunct="1">
              <a:buFont typeface="Arial" charset="0"/>
              <a:buAutoNum type="alphaLcPeriod"/>
            </a:pPr>
            <a:r>
              <a:rPr lang="en-US" sz="2800">
                <a:latin typeface="Arial" charset="0"/>
                <a:ea typeface="ＭＳ Ｐゴシック" charset="0"/>
                <a:cs typeface="ＭＳ Ｐゴシック" charset="0"/>
              </a:rPr>
              <a:t>six</a:t>
            </a:r>
          </a:p>
          <a:p>
            <a:pPr marL="609600" indent="-609600" eaLnBrk="1" hangingPunct="1">
              <a:buFont typeface="Arial" charset="0"/>
              <a:buAutoNum type="alphaLcPeriod"/>
            </a:pPr>
            <a:r>
              <a:rPr lang="en-US" sz="2800">
                <a:latin typeface="Arial" charset="0"/>
                <a:ea typeface="ＭＳ Ｐゴシック" charset="0"/>
                <a:cs typeface="ＭＳ Ｐゴシック" charset="0"/>
              </a:rPr>
              <a:t>eight</a:t>
            </a:r>
          </a:p>
          <a:p>
            <a:pPr marL="609600" indent="-609600" eaLnBrk="1" hangingPunct="1">
              <a:buFont typeface="Arial" charset="0"/>
              <a:buAutoNum type="alphaLcPeriod"/>
            </a:pPr>
            <a:r>
              <a:rPr lang="en-US" sz="2800">
                <a:latin typeface="Arial" charset="0"/>
                <a:ea typeface="ＭＳ Ｐゴシック" charset="0"/>
                <a:cs typeface="ＭＳ Ｐゴシック" charset="0"/>
              </a:rPr>
              <a:t>ten</a:t>
            </a:r>
          </a:p>
        </p:txBody>
      </p:sp>
      <p:sp>
        <p:nvSpPr>
          <p:cNvPr id="4" name="Rectangle 3"/>
          <p:cNvSpPr>
            <a:spLocks noChangeArrowheads="1"/>
          </p:cNvSpPr>
          <p:nvPr/>
        </p:nvSpPr>
        <p:spPr bwMode="auto">
          <a:xfrm>
            <a:off x="457200" y="4270096"/>
            <a:ext cx="1674217" cy="449196"/>
          </a:xfrm>
          <a:prstGeom prst="rect">
            <a:avLst/>
          </a:prstGeom>
          <a:noFill/>
          <a:ln w="38100">
            <a:solidFill>
              <a:srgbClr val="008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Tree>
    <p:extLst>
      <p:ext uri="{BB962C8B-B14F-4D97-AF65-F5344CB8AC3E}">
        <p14:creationId xmlns:p14="http://schemas.microsoft.com/office/powerpoint/2010/main" val="15477702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9304"/>
          </a:xfrm>
        </p:spPr>
        <p:txBody>
          <a:bodyPr>
            <a:normAutofit fontScale="90000"/>
          </a:bodyPr>
          <a:lstStyle/>
          <a:p>
            <a:r>
              <a:rPr lang="en-US" dirty="0" smtClean="0"/>
              <a:t>All atomic masses are relative to C-12</a:t>
            </a:r>
            <a:endParaRPr lang="en-US" dirty="0"/>
          </a:p>
        </p:txBody>
      </p:sp>
      <p:sp>
        <p:nvSpPr>
          <p:cNvPr id="3" name="Content Placeholder 2"/>
          <p:cNvSpPr>
            <a:spLocks noGrp="1"/>
          </p:cNvSpPr>
          <p:nvPr>
            <p:ph idx="1"/>
          </p:nvPr>
        </p:nvSpPr>
        <p:spPr>
          <a:xfrm>
            <a:off x="457200" y="1744565"/>
            <a:ext cx="4980191" cy="4430898"/>
          </a:xfrm>
        </p:spPr>
        <p:txBody>
          <a:bodyPr>
            <a:normAutofit/>
          </a:bodyPr>
          <a:lstStyle/>
          <a:p>
            <a:r>
              <a:rPr lang="en-US" sz="2400" dirty="0" smtClean="0">
                <a:solidFill>
                  <a:srgbClr val="000000"/>
                </a:solidFill>
                <a:cs typeface="+mn-cs"/>
              </a:rPr>
              <a:t>C-12 is </a:t>
            </a:r>
            <a:r>
              <a:rPr lang="en-US" sz="2400" dirty="0" smtClean="0">
                <a:solidFill>
                  <a:srgbClr val="000000"/>
                </a:solidFill>
              </a:rPr>
              <a:t>the </a:t>
            </a:r>
            <a:r>
              <a:rPr lang="en-US" sz="2400" dirty="0" smtClean="0">
                <a:solidFill>
                  <a:srgbClr val="000000"/>
                </a:solidFill>
              </a:rPr>
              <a:t>most abundant</a:t>
            </a:r>
            <a:r>
              <a:rPr lang="en-US" sz="2400" dirty="0" smtClean="0">
                <a:solidFill>
                  <a:srgbClr val="000000"/>
                </a:solidFill>
                <a:cs typeface="+mn-cs"/>
              </a:rPr>
              <a:t> </a:t>
            </a:r>
            <a:r>
              <a:rPr lang="en-US" sz="2400" dirty="0" smtClean="0">
                <a:solidFill>
                  <a:srgbClr val="000000"/>
                </a:solidFill>
                <a:cs typeface="+mn-cs"/>
              </a:rPr>
              <a:t>form of carbon </a:t>
            </a:r>
            <a:r>
              <a:rPr lang="en-US" sz="2400" dirty="0" smtClean="0">
                <a:solidFill>
                  <a:srgbClr val="000000"/>
                </a:solidFill>
                <a:cs typeface="+mn-cs"/>
              </a:rPr>
              <a:t>– it contains </a:t>
            </a:r>
            <a:r>
              <a:rPr lang="en-US" sz="2400" dirty="0" smtClean="0">
                <a:solidFill>
                  <a:srgbClr val="000000"/>
                </a:solidFill>
                <a:cs typeface="+mn-cs"/>
              </a:rPr>
              <a:t>6 protons and 6 neutrons </a:t>
            </a:r>
          </a:p>
          <a:p>
            <a:endParaRPr lang="en-US" sz="800" dirty="0" smtClean="0">
              <a:solidFill>
                <a:srgbClr val="000000"/>
              </a:solidFill>
              <a:cs typeface="+mn-cs"/>
            </a:endParaRPr>
          </a:p>
          <a:p>
            <a:r>
              <a:rPr lang="en-US" sz="2400" dirty="0" smtClean="0">
                <a:solidFill>
                  <a:srgbClr val="000000"/>
                </a:solidFill>
              </a:rPr>
              <a:t>It </a:t>
            </a:r>
            <a:r>
              <a:rPr lang="en-US" sz="2400" dirty="0" smtClean="0">
                <a:solidFill>
                  <a:srgbClr val="000000"/>
                </a:solidFill>
                <a:cs typeface="+mn-cs"/>
              </a:rPr>
              <a:t>is </a:t>
            </a:r>
            <a:r>
              <a:rPr lang="en-US" sz="2400" b="1" i="1" dirty="0" smtClean="0">
                <a:solidFill>
                  <a:srgbClr val="000000"/>
                </a:solidFill>
                <a:cs typeface="+mn-cs"/>
              </a:rPr>
              <a:t>defined </a:t>
            </a:r>
            <a:r>
              <a:rPr lang="en-US" sz="2400" dirty="0" smtClean="0">
                <a:solidFill>
                  <a:srgbClr val="000000"/>
                </a:solidFill>
                <a:cs typeface="+mn-cs"/>
              </a:rPr>
              <a:t>as having a </a:t>
            </a:r>
            <a:r>
              <a:rPr lang="en-US" sz="2400" dirty="0" smtClean="0">
                <a:solidFill>
                  <a:srgbClr val="000000"/>
                </a:solidFill>
                <a:cs typeface="+mn-cs"/>
              </a:rPr>
              <a:t>mass of </a:t>
            </a:r>
            <a:r>
              <a:rPr lang="en-US" sz="2400" i="1" dirty="0" smtClean="0">
                <a:solidFill>
                  <a:srgbClr val="000000"/>
                </a:solidFill>
                <a:cs typeface="+mn-cs"/>
              </a:rPr>
              <a:t>exactly</a:t>
            </a:r>
            <a:r>
              <a:rPr lang="en-US" sz="2400" dirty="0" smtClean="0">
                <a:solidFill>
                  <a:srgbClr val="000000"/>
                </a:solidFill>
                <a:cs typeface="+mn-cs"/>
              </a:rPr>
              <a:t> 12 atomic mass units (</a:t>
            </a:r>
            <a:r>
              <a:rPr lang="en-US" sz="2400" b="1" dirty="0" err="1" smtClean="0">
                <a:solidFill>
                  <a:srgbClr val="000000"/>
                </a:solidFill>
                <a:cs typeface="+mn-cs"/>
              </a:rPr>
              <a:t>amu</a:t>
            </a:r>
            <a:r>
              <a:rPr lang="en-US" sz="2400" dirty="0" smtClean="0">
                <a:solidFill>
                  <a:srgbClr val="000000"/>
                </a:solidFill>
                <a:cs typeface="+mn-cs"/>
              </a:rPr>
              <a:t>)</a:t>
            </a:r>
          </a:p>
          <a:p>
            <a:endParaRPr lang="en-US" sz="800" dirty="0" smtClean="0">
              <a:solidFill>
                <a:srgbClr val="000000"/>
              </a:solidFill>
              <a:cs typeface="+mn-cs"/>
            </a:endParaRPr>
          </a:p>
          <a:p>
            <a:r>
              <a:rPr lang="en-US" sz="2400" dirty="0"/>
              <a:t>A</a:t>
            </a:r>
            <a:r>
              <a:rPr lang="en-US" sz="2400" dirty="0" smtClean="0"/>
              <a:t>tomic masses of all other atoms </a:t>
            </a:r>
            <a:r>
              <a:rPr lang="en-US" sz="2400" u="sng" dirty="0" smtClean="0"/>
              <a:t>are measured relative to it</a:t>
            </a:r>
          </a:p>
          <a:p>
            <a:pPr lvl="1"/>
            <a:r>
              <a:rPr lang="en-US" sz="2000" dirty="0"/>
              <a:t>S</a:t>
            </a:r>
            <a:r>
              <a:rPr lang="en-US" sz="2000" dirty="0" smtClean="0"/>
              <a:t>o C-12 is our window on the periodic table </a:t>
            </a:r>
            <a:endParaRPr lang="en-US" sz="2000" dirty="0"/>
          </a:p>
        </p:txBody>
      </p:sp>
      <p:pic>
        <p:nvPicPr>
          <p:cNvPr id="6" name="Picture 5"/>
          <p:cNvPicPr/>
          <p:nvPr/>
        </p:nvPicPr>
        <p:blipFill>
          <a:blip r:embed="rId2">
            <a:extLst>
              <a:ext uri="{28A0092B-C50C-407E-A947-70E740481C1C}">
                <a14:useLocalDpi xmlns:a14="http://schemas.microsoft.com/office/drawing/2010/main" val="0"/>
              </a:ext>
            </a:extLst>
          </a:blip>
          <a:srcRect/>
          <a:stretch>
            <a:fillRect/>
          </a:stretch>
        </p:blipFill>
        <p:spPr bwMode="auto">
          <a:xfrm>
            <a:off x="5702531" y="2175922"/>
            <a:ext cx="2281442" cy="1816532"/>
          </a:xfrm>
          <a:prstGeom prst="rect">
            <a:avLst/>
          </a:prstGeom>
          <a:noFill/>
          <a:ln>
            <a:noFill/>
          </a:ln>
        </p:spPr>
      </p:pic>
      <p:sp>
        <p:nvSpPr>
          <p:cNvPr id="4" name="TextBox 3"/>
          <p:cNvSpPr txBox="1"/>
          <p:nvPr/>
        </p:nvSpPr>
        <p:spPr>
          <a:xfrm>
            <a:off x="5535752" y="4886147"/>
            <a:ext cx="3069508" cy="923330"/>
          </a:xfrm>
          <a:prstGeom prst="rect">
            <a:avLst/>
          </a:prstGeom>
          <a:noFill/>
        </p:spPr>
        <p:txBody>
          <a:bodyPr wrap="none" rtlCol="0">
            <a:spAutoFit/>
          </a:bodyPr>
          <a:lstStyle/>
          <a:p>
            <a:r>
              <a:rPr lang="en-US" dirty="0" smtClean="0"/>
              <a:t>So since </a:t>
            </a:r>
            <a:r>
              <a:rPr lang="en-US" dirty="0" smtClean="0"/>
              <a:t>protons and neutrons</a:t>
            </a:r>
          </a:p>
          <a:p>
            <a:r>
              <a:rPr lang="en-US" dirty="0" smtClean="0"/>
              <a:t>have similar masses, they each</a:t>
            </a:r>
          </a:p>
          <a:p>
            <a:r>
              <a:rPr lang="en-US" dirty="0" smtClean="0"/>
              <a:t>weigh approximately 1 </a:t>
            </a:r>
            <a:r>
              <a:rPr lang="en-US" dirty="0" err="1" smtClean="0"/>
              <a:t>amu</a:t>
            </a:r>
            <a:endParaRPr lang="en-US" dirty="0"/>
          </a:p>
        </p:txBody>
      </p:sp>
    </p:spTree>
    <p:extLst>
      <p:ext uri="{BB962C8B-B14F-4D97-AF65-F5344CB8AC3E}">
        <p14:creationId xmlns:p14="http://schemas.microsoft.com/office/powerpoint/2010/main" val="380665427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5" end="5"/>
                                            </p:txEl>
                                          </p:spTgt>
                                        </p:tgtEl>
                                        <p:attrNameLst>
                                          <p:attrName>style.visibility</p:attrName>
                                        </p:attrNameLst>
                                      </p:cBhvr>
                                      <p:to>
                                        <p:strVal val="visible"/>
                                      </p:to>
                                    </p:set>
                                    <p:animEffect transition="in" filter="barn(inVertical)">
                                      <p:cBhvr>
                                        <p:cTn id="1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002387" y="467959"/>
            <a:ext cx="5232197" cy="523220"/>
          </a:xfrm>
          <a:prstGeom prst="rect">
            <a:avLst/>
          </a:prstGeom>
          <a:noFill/>
        </p:spPr>
        <p:txBody>
          <a:bodyPr wrap="none" rtlCol="0">
            <a:spAutoFit/>
          </a:bodyPr>
          <a:lstStyle/>
          <a:p>
            <a:r>
              <a:rPr lang="en-US" sz="2800" b="1" dirty="0" smtClean="0">
                <a:latin typeface="Arial" charset="0"/>
              </a:rPr>
              <a:t>Atoms, Excitement </a:t>
            </a:r>
            <a:r>
              <a:rPr lang="en-US" sz="2800" b="1" dirty="0">
                <a:latin typeface="Arial" charset="0"/>
              </a:rPr>
              <a:t>and </a:t>
            </a:r>
            <a:r>
              <a:rPr lang="en-US" sz="2800" b="1" dirty="0" smtClean="0">
                <a:latin typeface="Arial" charset="0"/>
              </a:rPr>
              <a:t>Light</a:t>
            </a:r>
            <a:endParaRPr lang="en-US" sz="2800" b="1" dirty="0">
              <a:latin typeface="Arial" charset="0"/>
            </a:endParaRP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1511" y="1775374"/>
            <a:ext cx="5527657" cy="414682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535056" y="2736690"/>
            <a:ext cx="863525" cy="646331"/>
          </a:xfrm>
          <a:prstGeom prst="rect">
            <a:avLst/>
          </a:prstGeom>
          <a:noFill/>
        </p:spPr>
        <p:txBody>
          <a:bodyPr wrap="none" rtlCol="0">
            <a:spAutoFit/>
          </a:bodyPr>
          <a:lstStyle/>
          <a:p>
            <a:pPr algn="ctr"/>
            <a:r>
              <a:rPr lang="en-US" dirty="0" smtClean="0"/>
              <a:t>excited </a:t>
            </a:r>
          </a:p>
          <a:p>
            <a:pPr algn="ctr"/>
            <a:r>
              <a:rPr lang="en-US" dirty="0" smtClean="0"/>
              <a:t>state</a:t>
            </a:r>
            <a:endParaRPr lang="en-US" dirty="0"/>
          </a:p>
        </p:txBody>
      </p:sp>
      <p:sp>
        <p:nvSpPr>
          <p:cNvPr id="4" name="TextBox 3"/>
          <p:cNvSpPr txBox="1"/>
          <p:nvPr/>
        </p:nvSpPr>
        <p:spPr>
          <a:xfrm>
            <a:off x="1171833" y="3252241"/>
            <a:ext cx="859355" cy="646331"/>
          </a:xfrm>
          <a:prstGeom prst="rect">
            <a:avLst/>
          </a:prstGeom>
          <a:noFill/>
        </p:spPr>
        <p:txBody>
          <a:bodyPr wrap="none" rtlCol="0">
            <a:spAutoFit/>
          </a:bodyPr>
          <a:lstStyle/>
          <a:p>
            <a:pPr algn="ctr"/>
            <a:r>
              <a:rPr lang="en-US" dirty="0" smtClean="0"/>
              <a:t>ground </a:t>
            </a:r>
          </a:p>
          <a:p>
            <a:pPr algn="ctr"/>
            <a:r>
              <a:rPr lang="en-US" dirty="0" smtClean="0"/>
              <a:t>state </a:t>
            </a:r>
            <a:endParaRPr lang="en-US" dirty="0"/>
          </a:p>
        </p:txBody>
      </p:sp>
    </p:spTree>
    <p:extLst>
      <p:ext uri="{BB962C8B-B14F-4D97-AF65-F5344CB8AC3E}">
        <p14:creationId xmlns:p14="http://schemas.microsoft.com/office/powerpoint/2010/main" val="336038079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457200" y="699956"/>
            <a:ext cx="8229600" cy="5167443"/>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800" dirty="0" smtClean="0"/>
              <a:t>An atom with its electrons in their lowest-energy locations is said to be in its </a:t>
            </a:r>
            <a:r>
              <a:rPr lang="en-US" sz="2800" b="1" dirty="0" smtClean="0"/>
              <a:t>ground state </a:t>
            </a:r>
          </a:p>
          <a:p>
            <a:endParaRPr lang="en-US" sz="800" b="1" dirty="0" smtClean="0"/>
          </a:p>
          <a:p>
            <a:r>
              <a:rPr lang="en-US" sz="2800" dirty="0" smtClean="0"/>
              <a:t>When just the right amount of energy is added to an atom, an electron can be kicked up from its usual energy level to a higher one </a:t>
            </a:r>
          </a:p>
          <a:p>
            <a:pPr lvl="1"/>
            <a:r>
              <a:rPr lang="en-US" sz="2400" dirty="0" smtClean="0"/>
              <a:t>an </a:t>
            </a:r>
            <a:r>
              <a:rPr lang="en-US" sz="2400" b="1" dirty="0" smtClean="0"/>
              <a:t>excited state </a:t>
            </a:r>
          </a:p>
        </p:txBody>
      </p:sp>
      <p:pic>
        <p:nvPicPr>
          <p:cNvPr id="6" name="Picture 5"/>
          <p:cNvPicPr>
            <a:picLocks noChangeAspect="1"/>
          </p:cNvPicPr>
          <p:nvPr/>
        </p:nvPicPr>
        <p:blipFill>
          <a:blip r:embed="rId2"/>
          <a:stretch>
            <a:fillRect/>
          </a:stretch>
        </p:blipFill>
        <p:spPr>
          <a:xfrm>
            <a:off x="4362823" y="4093882"/>
            <a:ext cx="4100731" cy="2267623"/>
          </a:xfrm>
          <a:prstGeom prst="rect">
            <a:avLst/>
          </a:prstGeom>
        </p:spPr>
      </p:pic>
    </p:spTree>
    <p:extLst>
      <p:ext uri="{BB962C8B-B14F-4D97-AF65-F5344CB8AC3E}">
        <p14:creationId xmlns:p14="http://schemas.microsoft.com/office/powerpoint/2010/main" val="2321264652"/>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457200" y="1111624"/>
            <a:ext cx="8229600" cy="2243139"/>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800" dirty="0" smtClean="0"/>
              <a:t>The </a:t>
            </a:r>
            <a:r>
              <a:rPr lang="en-US" sz="2800" dirty="0"/>
              <a:t>excited state does not </a:t>
            </a:r>
            <a:r>
              <a:rPr lang="en-US" sz="2800" dirty="0" smtClean="0"/>
              <a:t>last </a:t>
            </a:r>
            <a:r>
              <a:rPr lang="en-US" sz="2800" dirty="0" smtClean="0"/>
              <a:t>long</a:t>
            </a:r>
            <a:r>
              <a:rPr lang="en-US" sz="2800" dirty="0" smtClean="0"/>
              <a:t>—</a:t>
            </a:r>
            <a:r>
              <a:rPr lang="en-US" sz="2800" dirty="0" smtClean="0"/>
              <a:t>the </a:t>
            </a:r>
            <a:r>
              <a:rPr lang="en-US" sz="2800" dirty="0"/>
              <a:t>electron </a:t>
            </a:r>
            <a:r>
              <a:rPr lang="en-US" sz="2800" dirty="0" smtClean="0"/>
              <a:t>quickly </a:t>
            </a:r>
            <a:r>
              <a:rPr lang="en-US" sz="2800" dirty="0"/>
              <a:t>drops back to its </a:t>
            </a:r>
            <a:r>
              <a:rPr lang="en-US" sz="2800" dirty="0" smtClean="0"/>
              <a:t>ground state</a:t>
            </a:r>
            <a:r>
              <a:rPr lang="en-US" sz="2800" dirty="0"/>
              <a:t> </a:t>
            </a:r>
          </a:p>
          <a:p>
            <a:r>
              <a:rPr lang="en-US" sz="2800" dirty="0" smtClean="0"/>
              <a:t>In the process, releasing the light energy we observe </a:t>
            </a:r>
            <a:r>
              <a:rPr lang="en-US" sz="2800" dirty="0" smtClean="0"/>
              <a:t>as ‘photons’ </a:t>
            </a:r>
            <a:endParaRPr lang="en-US" sz="2800" dirty="0" smtClean="0"/>
          </a:p>
        </p:txBody>
      </p:sp>
      <p:sp>
        <p:nvSpPr>
          <p:cNvPr id="8" name="TextBox 7"/>
          <p:cNvSpPr txBox="1"/>
          <p:nvPr/>
        </p:nvSpPr>
        <p:spPr>
          <a:xfrm>
            <a:off x="1050318" y="5380672"/>
            <a:ext cx="3778250" cy="369332"/>
          </a:xfrm>
          <a:prstGeom prst="rect">
            <a:avLst/>
          </a:prstGeom>
          <a:noFill/>
        </p:spPr>
        <p:txBody>
          <a:bodyPr wrap="square" rtlCol="0">
            <a:spAutoFit/>
          </a:bodyPr>
          <a:lstStyle/>
          <a:p>
            <a:r>
              <a:rPr lang="en-US" dirty="0" smtClean="0">
                <a:latin typeface="Arial" charset="0"/>
              </a:rPr>
              <a:t>.</a:t>
            </a:r>
            <a:endParaRPr lang="en-US" dirty="0"/>
          </a:p>
        </p:txBody>
      </p:sp>
      <p:pic>
        <p:nvPicPr>
          <p:cNvPr id="9" name="Content Placeholder 3"/>
          <p:cNvPicPr>
            <a:picLocks noChangeAspect="1"/>
          </p:cNvPicPr>
          <p:nvPr/>
        </p:nvPicPr>
        <p:blipFill>
          <a:blip r:embed="rId2"/>
          <a:srcRect l="19695" r="19695"/>
          <a:stretch>
            <a:fillRect/>
          </a:stretch>
        </p:blipFill>
        <p:spPr>
          <a:xfrm>
            <a:off x="1050318" y="4546986"/>
            <a:ext cx="2084386" cy="1146332"/>
          </a:xfrm>
          <a:prstGeom prst="rect">
            <a:avLst/>
          </a:prstGeom>
        </p:spPr>
      </p:pic>
      <p:pic>
        <p:nvPicPr>
          <p:cNvPr id="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5212" y="3352800"/>
            <a:ext cx="3922647" cy="29427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757353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8229600" cy="2011363"/>
          </a:xfrm>
        </p:spPr>
        <p:txBody>
          <a:bodyPr>
            <a:normAutofit/>
          </a:bodyPr>
          <a:lstStyle/>
          <a:p>
            <a:r>
              <a:rPr lang="en-US" sz="4000" dirty="0"/>
              <a:t>All electromagnetic energy </a:t>
            </a:r>
            <a:r>
              <a:rPr lang="en-US" sz="4000" dirty="0" smtClean="0"/>
              <a:t>(photons) travels </a:t>
            </a:r>
            <a:r>
              <a:rPr lang="en-US" sz="4000" dirty="0"/>
              <a:t>at the speed of </a:t>
            </a:r>
            <a:r>
              <a:rPr lang="en-US" sz="4000" dirty="0" smtClean="0"/>
              <a:t>light</a:t>
            </a:r>
            <a:endParaRPr lang="en-US" sz="4000" dirty="0"/>
          </a:p>
        </p:txBody>
      </p:sp>
      <p:pic>
        <p:nvPicPr>
          <p:cNvPr id="4"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89125" y="2447925"/>
            <a:ext cx="5410200" cy="339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88396840"/>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charset="0"/>
              </a:rPr>
              <a:t>Electromagnetic energy</a:t>
            </a:r>
            <a:endParaRPr lang="en-US" dirty="0"/>
          </a:p>
        </p:txBody>
      </p:sp>
      <p:sp>
        <p:nvSpPr>
          <p:cNvPr id="3" name="Content Placeholder 2"/>
          <p:cNvSpPr>
            <a:spLocks noGrp="1"/>
          </p:cNvSpPr>
          <p:nvPr>
            <p:ph idx="1"/>
          </p:nvPr>
        </p:nvSpPr>
        <p:spPr>
          <a:xfrm>
            <a:off x="457200" y="1600200"/>
            <a:ext cx="8229600" cy="1558925"/>
          </a:xfrm>
        </p:spPr>
        <p:txBody>
          <a:bodyPr>
            <a:normAutofit/>
          </a:bodyPr>
          <a:lstStyle/>
          <a:p>
            <a:r>
              <a:rPr lang="en-US" sz="2800" dirty="0" smtClean="0"/>
              <a:t>Photons are ‘</a:t>
            </a:r>
            <a:r>
              <a:rPr lang="en-US" sz="2800" dirty="0" smtClean="0"/>
              <a:t>bundled light </a:t>
            </a:r>
            <a:r>
              <a:rPr lang="en-US" sz="2800" dirty="0" smtClean="0"/>
              <a:t>energy’ – quanta </a:t>
            </a:r>
            <a:endParaRPr lang="en-US" sz="2800" dirty="0"/>
          </a:p>
          <a:p>
            <a:pPr lvl="1"/>
            <a:r>
              <a:rPr lang="en-US" sz="2400" dirty="0" smtClean="0"/>
              <a:t>The shorter the wavelength, the more the energy</a:t>
            </a:r>
          </a:p>
          <a:p>
            <a:pPr lvl="1"/>
            <a:r>
              <a:rPr lang="en-US" sz="2400" dirty="0" smtClean="0"/>
              <a:t>The longer the wavelength, the less the energy</a:t>
            </a:r>
            <a:endParaRPr lang="en-US" sz="2400" dirty="0"/>
          </a:p>
        </p:txBody>
      </p:sp>
      <p:pic>
        <p:nvPicPr>
          <p:cNvPr id="4" name="Picture 4" descr="ch07_09"/>
          <p:cNvPicPr>
            <a:picLocks noChangeAspect="1" noChangeArrowheads="1"/>
          </p:cNvPicPr>
          <p:nvPr/>
        </p:nvPicPr>
        <p:blipFill>
          <a:blip r:embed="rId2" cstate="print"/>
          <a:srcRect/>
          <a:stretch>
            <a:fillRect/>
          </a:stretch>
        </p:blipFill>
        <p:spPr bwMode="auto">
          <a:xfrm>
            <a:off x="979688" y="3643981"/>
            <a:ext cx="2276567" cy="2653058"/>
          </a:xfrm>
          <a:prstGeom prst="rect">
            <a:avLst/>
          </a:prstGeom>
          <a:noFill/>
          <a:ln w="12700">
            <a:solidFill>
              <a:srgbClr val="000000"/>
            </a:solidFill>
            <a:miter lim="800000"/>
            <a:headEnd/>
            <a:tailEnd/>
          </a:ln>
        </p:spPr>
      </p:pic>
      <p:sp>
        <p:nvSpPr>
          <p:cNvPr id="5" name="TextBox 4"/>
          <p:cNvSpPr txBox="1"/>
          <p:nvPr/>
        </p:nvSpPr>
        <p:spPr>
          <a:xfrm>
            <a:off x="4042461" y="4545802"/>
            <a:ext cx="1598314" cy="1015663"/>
          </a:xfrm>
          <a:prstGeom prst="rect">
            <a:avLst/>
          </a:prstGeom>
          <a:noFill/>
        </p:spPr>
        <p:txBody>
          <a:bodyPr wrap="none" rtlCol="0">
            <a:spAutoFit/>
          </a:bodyPr>
          <a:lstStyle/>
          <a:p>
            <a:r>
              <a:rPr lang="en-US" sz="2000" dirty="0" smtClean="0"/>
              <a:t>all photons </a:t>
            </a:r>
          </a:p>
          <a:p>
            <a:r>
              <a:rPr lang="en-US" sz="2000" dirty="0" smtClean="0"/>
              <a:t>travel at the </a:t>
            </a:r>
          </a:p>
          <a:p>
            <a:r>
              <a:rPr lang="en-US" sz="2000" dirty="0" smtClean="0"/>
              <a:t>speed of light </a:t>
            </a:r>
            <a:endParaRPr lang="en-US" sz="2000" dirty="0"/>
          </a:p>
        </p:txBody>
      </p:sp>
      <p:pic>
        <p:nvPicPr>
          <p:cNvPr id="8" name="Picture 7"/>
          <p:cNvPicPr>
            <a:picLocks noChangeAspect="1"/>
          </p:cNvPicPr>
          <p:nvPr/>
        </p:nvPicPr>
        <p:blipFill>
          <a:blip r:embed="rId3"/>
          <a:stretch>
            <a:fillRect/>
          </a:stretch>
        </p:blipFill>
        <p:spPr>
          <a:xfrm>
            <a:off x="6052416" y="3552218"/>
            <a:ext cx="2044545" cy="2750843"/>
          </a:xfrm>
          <a:prstGeom prst="rect">
            <a:avLst/>
          </a:prstGeom>
        </p:spPr>
      </p:pic>
    </p:spTree>
    <p:extLst>
      <p:ext uri="{BB962C8B-B14F-4D97-AF65-F5344CB8AC3E}">
        <p14:creationId xmlns:p14="http://schemas.microsoft.com/office/powerpoint/2010/main" val="253830989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 calcmode="lin" valueType="num">
                                      <p:cBhvr additive="base">
                                        <p:cTn id="1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p:nvPr>
        </p:nvSpPr>
        <p:spPr/>
        <p:txBody>
          <a:bodyPr>
            <a:normAutofit/>
          </a:bodyPr>
          <a:lstStyle/>
          <a:p>
            <a:r>
              <a:rPr lang="en-US" dirty="0" err="1" smtClean="0">
                <a:latin typeface="Arial" charset="0"/>
              </a:rPr>
              <a:t>fyi</a:t>
            </a:r>
            <a:r>
              <a:rPr lang="en-US" dirty="0" smtClean="0">
                <a:latin typeface="Arial" charset="0"/>
              </a:rPr>
              <a:t>: Electromagnetic energy</a:t>
            </a:r>
            <a:endParaRPr lang="en-US" dirty="0">
              <a:latin typeface="Arial" charset="0"/>
              <a:cs typeface="Times New Roman" charset="0"/>
            </a:endParaRPr>
          </a:p>
        </p:txBody>
      </p:sp>
      <p:sp>
        <p:nvSpPr>
          <p:cNvPr id="56324" name="TextBox 5"/>
          <p:cNvSpPr txBox="1">
            <a:spLocks noChangeArrowheads="1"/>
          </p:cNvSpPr>
          <p:nvPr/>
        </p:nvSpPr>
        <p:spPr bwMode="auto">
          <a:xfrm>
            <a:off x="381000" y="2057400"/>
            <a:ext cx="4191000"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38138" indent="-338138">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pPr>
              <a:buFont typeface="Arial" charset="0"/>
              <a:buChar char="•"/>
            </a:pPr>
            <a:r>
              <a:rPr lang="en-US" dirty="0">
                <a:solidFill>
                  <a:srgbClr val="000000"/>
                </a:solidFill>
                <a:latin typeface="Arial" charset="0"/>
                <a:cs typeface="Arial" charset="0"/>
              </a:rPr>
              <a:t>Neon lights and  fireworks are the result of this </a:t>
            </a:r>
            <a:r>
              <a:rPr lang="en-US" dirty="0" smtClean="0">
                <a:solidFill>
                  <a:srgbClr val="000000"/>
                </a:solidFill>
                <a:latin typeface="Arial" charset="0"/>
                <a:cs typeface="Arial" charset="0"/>
              </a:rPr>
              <a:t>phenomenon</a:t>
            </a:r>
            <a:r>
              <a:rPr lang="en-US" dirty="0">
                <a:solidFill>
                  <a:srgbClr val="000000"/>
                </a:solidFill>
                <a:latin typeface="Arial" charset="0"/>
                <a:cs typeface="Arial" charset="0"/>
              </a:rPr>
              <a:t> </a:t>
            </a:r>
            <a:endParaRPr lang="en-US" dirty="0" smtClean="0">
              <a:solidFill>
                <a:srgbClr val="000000"/>
              </a:solidFill>
              <a:latin typeface="Arial" charset="0"/>
              <a:cs typeface="Arial" charset="0"/>
            </a:endParaRPr>
          </a:p>
          <a:p>
            <a:pPr>
              <a:buFont typeface="Arial" charset="0"/>
              <a:buChar char="•"/>
            </a:pPr>
            <a:endParaRPr lang="en-US" sz="800" dirty="0">
              <a:solidFill>
                <a:srgbClr val="000000"/>
              </a:solidFill>
              <a:latin typeface="Arial" charset="0"/>
              <a:cs typeface="Arial" charset="0"/>
            </a:endParaRPr>
          </a:p>
          <a:p>
            <a:pPr>
              <a:buFont typeface="Arial" charset="0"/>
              <a:buChar char="•"/>
            </a:pPr>
            <a:r>
              <a:rPr lang="en-US" dirty="0">
                <a:solidFill>
                  <a:srgbClr val="000000"/>
                </a:solidFill>
                <a:latin typeface="Arial" charset="0"/>
                <a:cs typeface="Arial" charset="0"/>
              </a:rPr>
              <a:t>The concentration of metals in body fluids is measured by sensitive instruments relying on the same principle of electron excitation.</a:t>
            </a:r>
          </a:p>
        </p:txBody>
      </p:sp>
      <p:pic>
        <p:nvPicPr>
          <p:cNvPr id="5632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27575" y="2362200"/>
            <a:ext cx="4035425"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79130115"/>
      </p:ext>
    </p:extLst>
  </p:cSld>
  <p:clrMapOvr>
    <a:masterClrMapping/>
  </p:clrMapOvr>
  <p:timing>
    <p:tnLst>
      <p:par>
        <p:cTn xmlns:p14="http://schemas.microsoft.com/office/powerpoint/2010/mai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381000" y="609600"/>
            <a:ext cx="8229600" cy="2362200"/>
          </a:xfrm>
        </p:spPr>
        <p:txBody>
          <a:bodyPr/>
          <a:lstStyle/>
          <a:p>
            <a:pPr algn="l" eaLnBrk="1" hangingPunct="1">
              <a:spcAft>
                <a:spcPts val="600"/>
              </a:spcAft>
            </a:pPr>
            <a:r>
              <a:rPr lang="en-US">
                <a:latin typeface="Arial" charset="0"/>
                <a:ea typeface="ＭＳ Ｐゴシック" charset="0"/>
                <a:cs typeface="ＭＳ Ｐゴシック" charset="0"/>
              </a:rPr>
              <a:t>Which color of visible light emitted possesses the highest energy? </a:t>
            </a:r>
            <a:endParaRPr lang="en-US" baseline="30000">
              <a:latin typeface="Arial" charset="0"/>
              <a:ea typeface="ＭＳ Ｐゴシック" charset="0"/>
              <a:cs typeface="ＭＳ Ｐゴシック" charset="0"/>
            </a:endParaRPr>
          </a:p>
        </p:txBody>
      </p:sp>
      <p:sp>
        <p:nvSpPr>
          <p:cNvPr id="35843" name="Rectangle 3"/>
          <p:cNvSpPr>
            <a:spLocks noGrp="1" noChangeArrowheads="1"/>
          </p:cNvSpPr>
          <p:nvPr>
            <p:ph type="body" idx="1"/>
          </p:nvPr>
        </p:nvSpPr>
        <p:spPr>
          <a:xfrm>
            <a:off x="457200" y="3200400"/>
            <a:ext cx="2362200" cy="2590800"/>
          </a:xfrm>
        </p:spPr>
        <p:txBody>
          <a:bodyPr/>
          <a:lstStyle/>
          <a:p>
            <a:pPr marL="609600" indent="-609600" eaLnBrk="1" hangingPunct="1">
              <a:buFont typeface="Arial" charset="0"/>
              <a:buAutoNum type="alphaLcPeriod"/>
            </a:pPr>
            <a:r>
              <a:rPr lang="en-US" sz="2800">
                <a:latin typeface="Arial" charset="0"/>
                <a:ea typeface="ＭＳ Ｐゴシック" charset="0"/>
                <a:cs typeface="ＭＳ Ｐゴシック" charset="0"/>
              </a:rPr>
              <a:t>blue</a:t>
            </a:r>
          </a:p>
          <a:p>
            <a:pPr marL="609600" indent="-609600" eaLnBrk="1" hangingPunct="1">
              <a:buFont typeface="Arial" charset="0"/>
              <a:buAutoNum type="alphaLcPeriod"/>
            </a:pPr>
            <a:r>
              <a:rPr lang="en-US" sz="2800">
                <a:latin typeface="Arial" charset="0"/>
                <a:ea typeface="ＭＳ Ｐゴシック" charset="0"/>
                <a:cs typeface="ＭＳ Ｐゴシック" charset="0"/>
              </a:rPr>
              <a:t>yellow</a:t>
            </a:r>
          </a:p>
          <a:p>
            <a:pPr marL="609600" indent="-609600" eaLnBrk="1" hangingPunct="1">
              <a:buFont typeface="Arial" charset="0"/>
              <a:buAutoNum type="alphaLcPeriod"/>
            </a:pPr>
            <a:r>
              <a:rPr lang="en-US" sz="2800">
                <a:latin typeface="Arial" charset="0"/>
                <a:ea typeface="ＭＳ Ｐゴシック" charset="0"/>
                <a:cs typeface="ＭＳ Ｐゴシック" charset="0"/>
              </a:rPr>
              <a:t>red</a:t>
            </a:r>
          </a:p>
          <a:p>
            <a:pPr marL="609600" indent="-609600" eaLnBrk="1" hangingPunct="1">
              <a:buFont typeface="Arial" charset="0"/>
              <a:buAutoNum type="alphaLcPeriod"/>
            </a:pPr>
            <a:r>
              <a:rPr lang="en-US" sz="2800">
                <a:latin typeface="Arial" charset="0"/>
                <a:ea typeface="ＭＳ Ｐゴシック" charset="0"/>
                <a:cs typeface="ＭＳ Ｐゴシック" charset="0"/>
              </a:rPr>
              <a:t>violet</a:t>
            </a:r>
          </a:p>
          <a:p>
            <a:pPr marL="609600" indent="-609600" eaLnBrk="1" hangingPunct="1">
              <a:buFont typeface="Arial" charset="0"/>
              <a:buAutoNum type="alphaLcPeriod"/>
            </a:pPr>
            <a:endParaRPr lang="en-US" sz="2800">
              <a:latin typeface="Arial" charset="0"/>
              <a:ea typeface="ＭＳ Ｐゴシック" charset="0"/>
              <a:cs typeface="ＭＳ Ｐゴシック" charset="0"/>
            </a:endParaRPr>
          </a:p>
        </p:txBody>
      </p:sp>
      <p:pic>
        <p:nvPicPr>
          <p:cNvPr id="35844"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2622550"/>
            <a:ext cx="5410200" cy="339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a:spLocks noChangeArrowheads="1"/>
          </p:cNvSpPr>
          <p:nvPr/>
        </p:nvSpPr>
        <p:spPr bwMode="auto">
          <a:xfrm>
            <a:off x="381000" y="4799211"/>
            <a:ext cx="1697131" cy="449196"/>
          </a:xfrm>
          <a:prstGeom prst="rect">
            <a:avLst/>
          </a:prstGeom>
          <a:noFill/>
          <a:ln w="38100">
            <a:solidFill>
              <a:srgbClr val="008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Tree>
    <p:extLst>
      <p:ext uri="{BB962C8B-B14F-4D97-AF65-F5344CB8AC3E}">
        <p14:creationId xmlns:p14="http://schemas.microsoft.com/office/powerpoint/2010/main" val="192858009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381000" y="609600"/>
            <a:ext cx="8229600" cy="2362200"/>
          </a:xfrm>
        </p:spPr>
        <p:txBody>
          <a:bodyPr/>
          <a:lstStyle/>
          <a:p>
            <a:pPr algn="l" eaLnBrk="1" hangingPunct="1">
              <a:spcAft>
                <a:spcPts val="600"/>
              </a:spcAft>
            </a:pPr>
            <a:r>
              <a:rPr lang="en-US">
                <a:latin typeface="Arial" charset="0"/>
                <a:ea typeface="ＭＳ Ｐゴシック" charset="0"/>
                <a:cs typeface="ＭＳ Ｐゴシック" charset="0"/>
              </a:rPr>
              <a:t>Of the four types of electromagnetic radiation given, which has the most energy?</a:t>
            </a:r>
            <a:endParaRPr lang="en-US" baseline="30000">
              <a:latin typeface="Arial" charset="0"/>
              <a:ea typeface="ＭＳ Ｐゴシック" charset="0"/>
              <a:cs typeface="ＭＳ Ｐゴシック" charset="0"/>
            </a:endParaRPr>
          </a:p>
        </p:txBody>
      </p:sp>
      <p:sp>
        <p:nvSpPr>
          <p:cNvPr id="29699" name="Rectangle 3"/>
          <p:cNvSpPr>
            <a:spLocks noGrp="1" noChangeArrowheads="1"/>
          </p:cNvSpPr>
          <p:nvPr>
            <p:ph type="body" idx="1"/>
          </p:nvPr>
        </p:nvSpPr>
        <p:spPr>
          <a:xfrm>
            <a:off x="457200" y="3200400"/>
            <a:ext cx="3124200" cy="2590800"/>
          </a:xfrm>
        </p:spPr>
        <p:txBody>
          <a:bodyPr/>
          <a:lstStyle/>
          <a:p>
            <a:pPr marL="609600" indent="-609600" eaLnBrk="1" hangingPunct="1">
              <a:buFont typeface="Arial" charset="0"/>
              <a:buAutoNum type="alphaLcPeriod"/>
            </a:pPr>
            <a:r>
              <a:rPr lang="en-US" sz="2800" dirty="0">
                <a:latin typeface="Arial" charset="0"/>
                <a:ea typeface="ＭＳ Ｐゴシック" charset="0"/>
                <a:cs typeface="ＭＳ Ｐゴシック" charset="0"/>
              </a:rPr>
              <a:t>infrared </a:t>
            </a:r>
          </a:p>
          <a:p>
            <a:pPr marL="609600" indent="-609600" eaLnBrk="1" hangingPunct="1">
              <a:buFont typeface="Arial" charset="0"/>
              <a:buAutoNum type="alphaLcPeriod"/>
            </a:pPr>
            <a:r>
              <a:rPr lang="en-US" sz="2800" dirty="0">
                <a:latin typeface="Arial" charset="0"/>
                <a:ea typeface="ＭＳ Ｐゴシック" charset="0"/>
                <a:cs typeface="ＭＳ Ｐゴシック" charset="0"/>
              </a:rPr>
              <a:t>microwaves</a:t>
            </a:r>
          </a:p>
          <a:p>
            <a:pPr marL="609600" indent="-609600" eaLnBrk="1" hangingPunct="1">
              <a:buFont typeface="Arial" charset="0"/>
              <a:buAutoNum type="alphaLcPeriod"/>
            </a:pPr>
            <a:r>
              <a:rPr lang="en-US" sz="2800" dirty="0">
                <a:latin typeface="Arial" charset="0"/>
                <a:ea typeface="ＭＳ Ｐゴシック" charset="0"/>
                <a:cs typeface="ＭＳ Ｐゴシック" charset="0"/>
              </a:rPr>
              <a:t>ultraviolet</a:t>
            </a:r>
          </a:p>
          <a:p>
            <a:pPr marL="609600" indent="-609600" eaLnBrk="1" hangingPunct="1">
              <a:buFont typeface="Times" charset="0"/>
              <a:buAutoNum type="alphaLcPeriod"/>
            </a:pPr>
            <a:r>
              <a:rPr lang="en-US" sz="2800" dirty="0">
                <a:latin typeface="Arial" charset="0"/>
                <a:ea typeface="ＭＳ Ｐゴシック" charset="0"/>
                <a:cs typeface="ＭＳ Ｐゴシック" charset="0"/>
              </a:rPr>
              <a:t>visible light</a:t>
            </a:r>
          </a:p>
          <a:p>
            <a:pPr marL="609600" indent="-609600" eaLnBrk="1" hangingPunct="1">
              <a:buFont typeface="Arial" charset="0"/>
              <a:buAutoNum type="alphaLcPeriod"/>
            </a:pPr>
            <a:endParaRPr lang="en-US" sz="2800" dirty="0">
              <a:latin typeface="Arial" charset="0"/>
              <a:ea typeface="ＭＳ Ｐゴシック" charset="0"/>
              <a:cs typeface="ＭＳ Ｐゴシック" charset="0"/>
            </a:endParaRPr>
          </a:p>
        </p:txBody>
      </p:sp>
      <p:pic>
        <p:nvPicPr>
          <p:cNvPr id="29700"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2622550"/>
            <a:ext cx="5410200" cy="339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a:spLocks noChangeArrowheads="1"/>
          </p:cNvSpPr>
          <p:nvPr/>
        </p:nvSpPr>
        <p:spPr bwMode="auto">
          <a:xfrm>
            <a:off x="381000" y="4325958"/>
            <a:ext cx="2523055" cy="449196"/>
          </a:xfrm>
          <a:prstGeom prst="rect">
            <a:avLst/>
          </a:prstGeom>
          <a:noFill/>
          <a:ln w="38100">
            <a:solidFill>
              <a:srgbClr val="008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Tree>
    <p:extLst>
      <p:ext uri="{BB962C8B-B14F-4D97-AF65-F5344CB8AC3E}">
        <p14:creationId xmlns:p14="http://schemas.microsoft.com/office/powerpoint/2010/main" val="245272976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lgn="ctr">
              <a:buNone/>
            </a:pPr>
            <a:r>
              <a:rPr lang="en-US" sz="4800" dirty="0">
                <a:latin typeface="Arial" charset="0"/>
                <a:cs typeface="Times New Roman" charset="0"/>
              </a:rPr>
              <a:t>Chapter Summary</a:t>
            </a:r>
            <a:endParaRPr lang="en-US" sz="4800" dirty="0"/>
          </a:p>
        </p:txBody>
      </p:sp>
    </p:spTree>
    <p:extLst>
      <p:ext uri="{BB962C8B-B14F-4D97-AF65-F5344CB8AC3E}">
        <p14:creationId xmlns:p14="http://schemas.microsoft.com/office/powerpoint/2010/main" val="2322181528"/>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Content Placeholder 2"/>
          <p:cNvSpPr>
            <a:spLocks noGrp="1"/>
          </p:cNvSpPr>
          <p:nvPr>
            <p:ph idx="1"/>
          </p:nvPr>
        </p:nvSpPr>
        <p:spPr>
          <a:xfrm>
            <a:off x="365125" y="990600"/>
            <a:ext cx="8229600" cy="5286375"/>
          </a:xfrm>
        </p:spPr>
        <p:txBody>
          <a:bodyPr/>
          <a:lstStyle/>
          <a:p>
            <a:pPr marL="288925" indent="-214313" eaLnBrk="1" hangingPunct="1">
              <a:buClr>
                <a:srgbClr val="000000"/>
              </a:buClr>
              <a:buFontTx/>
              <a:buAutoNum type="arabicPeriod"/>
              <a:tabLst>
                <a:tab pos="625475" algn="l"/>
              </a:tabLst>
            </a:pPr>
            <a:r>
              <a:rPr lang="en-US" sz="2600" b="1" dirty="0">
                <a:solidFill>
                  <a:srgbClr val="000000"/>
                </a:solidFill>
                <a:latin typeface="Arial" charset="0"/>
              </a:rPr>
              <a:t> What is the modern theory of atomic structure?</a:t>
            </a:r>
            <a:r>
              <a:rPr lang="en-US" sz="2800" b="1" dirty="0">
                <a:solidFill>
                  <a:srgbClr val="000000"/>
                </a:solidFill>
                <a:latin typeface="Arial" charset="0"/>
              </a:rPr>
              <a:t> </a:t>
            </a:r>
            <a:endParaRPr lang="en-US" sz="2600" b="1" dirty="0">
              <a:solidFill>
                <a:srgbClr val="000000"/>
              </a:solidFill>
              <a:latin typeface="Arial" charset="0"/>
            </a:endParaRPr>
          </a:p>
          <a:p>
            <a:pPr marL="288925" indent="-214313" eaLnBrk="1" hangingPunct="1">
              <a:buSzPct val="70000"/>
              <a:tabLst>
                <a:tab pos="625475" algn="l"/>
              </a:tabLst>
            </a:pPr>
            <a:r>
              <a:rPr lang="en-US" sz="2600" dirty="0">
                <a:solidFill>
                  <a:srgbClr val="000000"/>
                </a:solidFill>
                <a:latin typeface="Arial" charset="0"/>
                <a:cs typeface="Arial" charset="0"/>
              </a:rPr>
              <a:t>All matter is composed of </a:t>
            </a:r>
            <a:r>
              <a:rPr lang="en-US" sz="2600" i="1" dirty="0">
                <a:solidFill>
                  <a:srgbClr val="000000"/>
                </a:solidFill>
                <a:latin typeface="Arial" charset="0"/>
                <a:cs typeface="Arial" charset="0"/>
              </a:rPr>
              <a:t>atoms</a:t>
            </a:r>
            <a:r>
              <a:rPr lang="en-US" sz="2600" dirty="0">
                <a:solidFill>
                  <a:srgbClr val="000000"/>
                </a:solidFill>
                <a:latin typeface="Arial" charset="0"/>
                <a:cs typeface="Arial" charset="0"/>
              </a:rPr>
              <a:t>. </a:t>
            </a:r>
          </a:p>
          <a:p>
            <a:pPr marL="288925" indent="-214313" eaLnBrk="1" hangingPunct="1">
              <a:buSzPct val="70000"/>
              <a:tabLst>
                <a:tab pos="625475" algn="l"/>
              </a:tabLst>
            </a:pPr>
            <a:r>
              <a:rPr lang="en-US" sz="2600" dirty="0">
                <a:solidFill>
                  <a:srgbClr val="000000"/>
                </a:solidFill>
                <a:latin typeface="Arial" charset="0"/>
                <a:cs typeface="Arial" charset="0"/>
              </a:rPr>
              <a:t>An atom is the smallest and simplest unit which maintains the properties of the element. </a:t>
            </a:r>
          </a:p>
          <a:p>
            <a:pPr marL="288925" indent="-214313" eaLnBrk="1" hangingPunct="1">
              <a:buSzPct val="70000"/>
              <a:tabLst>
                <a:tab pos="625475" algn="l"/>
              </a:tabLst>
            </a:pPr>
            <a:r>
              <a:rPr lang="en-US" sz="2600" dirty="0">
                <a:solidFill>
                  <a:srgbClr val="000000"/>
                </a:solidFill>
                <a:latin typeface="Arial" charset="0"/>
                <a:cs typeface="Arial" charset="0"/>
              </a:rPr>
              <a:t>Atoms are made up of </a:t>
            </a:r>
            <a:r>
              <a:rPr lang="en-US" sz="2600" i="1" dirty="0">
                <a:solidFill>
                  <a:srgbClr val="000000"/>
                </a:solidFill>
                <a:latin typeface="Arial" charset="0"/>
                <a:cs typeface="Arial" charset="0"/>
              </a:rPr>
              <a:t>protons, neutrons</a:t>
            </a:r>
            <a:r>
              <a:rPr lang="en-US" sz="2600" dirty="0">
                <a:solidFill>
                  <a:srgbClr val="000000"/>
                </a:solidFill>
                <a:latin typeface="Arial" charset="0"/>
                <a:cs typeface="Arial" charset="0"/>
              </a:rPr>
              <a:t>, and </a:t>
            </a:r>
            <a:r>
              <a:rPr lang="en-US" sz="2600" i="1" dirty="0">
                <a:solidFill>
                  <a:srgbClr val="000000"/>
                </a:solidFill>
                <a:latin typeface="Arial" charset="0"/>
                <a:cs typeface="Arial" charset="0"/>
              </a:rPr>
              <a:t>electrons</a:t>
            </a:r>
            <a:r>
              <a:rPr lang="en-US" sz="2600" dirty="0">
                <a:solidFill>
                  <a:srgbClr val="000000"/>
                </a:solidFill>
                <a:latin typeface="Arial" charset="0"/>
                <a:cs typeface="Arial" charset="0"/>
              </a:rPr>
              <a:t>. </a:t>
            </a:r>
          </a:p>
          <a:p>
            <a:pPr marL="803275" lvl="1" indent="-352425" eaLnBrk="1" hangingPunct="1">
              <a:buSzPct val="70000"/>
              <a:tabLst>
                <a:tab pos="625475" algn="l"/>
              </a:tabLst>
            </a:pPr>
            <a:r>
              <a:rPr lang="en-US" sz="2200" dirty="0">
                <a:solidFill>
                  <a:srgbClr val="000000"/>
                </a:solidFill>
                <a:latin typeface="Arial" charset="0"/>
                <a:ea typeface="ＭＳ Ｐゴシック" charset="0"/>
                <a:cs typeface="Arial" charset="0"/>
              </a:rPr>
              <a:t>Protons have a positive electrical charge and are found in the </a:t>
            </a:r>
            <a:r>
              <a:rPr lang="en-US" sz="2200" i="1" dirty="0">
                <a:solidFill>
                  <a:srgbClr val="000000"/>
                </a:solidFill>
                <a:latin typeface="Arial" charset="0"/>
                <a:ea typeface="ＭＳ Ｐゴシック" charset="0"/>
                <a:cs typeface="Arial" charset="0"/>
              </a:rPr>
              <a:t>nucleus.</a:t>
            </a:r>
            <a:endParaRPr lang="en-US" sz="2200" dirty="0">
              <a:solidFill>
                <a:srgbClr val="000000"/>
              </a:solidFill>
              <a:latin typeface="Arial" charset="0"/>
              <a:ea typeface="ＭＳ Ｐゴシック" charset="0"/>
              <a:cs typeface="Arial" charset="0"/>
            </a:endParaRPr>
          </a:p>
          <a:p>
            <a:pPr marL="803275" lvl="1" indent="-352425" eaLnBrk="1" hangingPunct="1">
              <a:buSzPct val="70000"/>
              <a:tabLst>
                <a:tab pos="625475" algn="l"/>
              </a:tabLst>
            </a:pPr>
            <a:r>
              <a:rPr lang="en-US" sz="2200" dirty="0">
                <a:solidFill>
                  <a:srgbClr val="000000"/>
                </a:solidFill>
                <a:latin typeface="Arial" charset="0"/>
                <a:ea typeface="ＭＳ Ｐゴシック" charset="0"/>
                <a:cs typeface="Arial" charset="0"/>
              </a:rPr>
              <a:t>Neutrons are electrically neutral, and are found in the nucleus. </a:t>
            </a:r>
          </a:p>
          <a:p>
            <a:pPr marL="803275" lvl="1" indent="-352425" eaLnBrk="1" hangingPunct="1">
              <a:buSzPct val="70000"/>
              <a:tabLst>
                <a:tab pos="625475" algn="l"/>
              </a:tabLst>
            </a:pPr>
            <a:r>
              <a:rPr lang="en-US" sz="2200" dirty="0">
                <a:solidFill>
                  <a:srgbClr val="000000"/>
                </a:solidFill>
                <a:latin typeface="Arial" charset="0"/>
                <a:ea typeface="ＭＳ Ｐゴシック" charset="0"/>
                <a:cs typeface="Arial" charset="0"/>
              </a:rPr>
              <a:t>Electrons have a negative charge, and are a relatively large distance from the nucleus. Most of the atom is empty space.</a:t>
            </a:r>
          </a:p>
        </p:txBody>
      </p:sp>
    </p:spTree>
    <p:extLst>
      <p:ext uri="{BB962C8B-B14F-4D97-AF65-F5344CB8AC3E}">
        <p14:creationId xmlns:p14="http://schemas.microsoft.com/office/powerpoint/2010/main" val="943074503"/>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Mass Spectrometer  </a:t>
            </a:r>
            <a:endParaRPr lang="en-US" sz="3600" dirty="0"/>
          </a:p>
        </p:txBody>
      </p:sp>
      <p:sp>
        <p:nvSpPr>
          <p:cNvPr id="5" name="Content Placeholder 2"/>
          <p:cNvSpPr>
            <a:spLocks noGrp="1"/>
          </p:cNvSpPr>
          <p:nvPr>
            <p:ph idx="1"/>
          </p:nvPr>
        </p:nvSpPr>
        <p:spPr>
          <a:xfrm>
            <a:off x="4572000" y="2286000"/>
            <a:ext cx="3962400" cy="4068763"/>
          </a:xfrm>
        </p:spPr>
        <p:txBody>
          <a:bodyPr>
            <a:normAutofit/>
          </a:bodyPr>
          <a:lstStyle/>
          <a:p>
            <a:pPr marL="0" indent="0">
              <a:buNone/>
            </a:pPr>
            <a:r>
              <a:rPr lang="en-US" sz="2800" dirty="0" smtClean="0"/>
              <a:t>These days we determine the </a:t>
            </a:r>
            <a:r>
              <a:rPr lang="en-US" sz="2800" i="1" dirty="0" smtClean="0"/>
              <a:t>relative</a:t>
            </a:r>
            <a:r>
              <a:rPr lang="en-US" sz="2800" dirty="0" smtClean="0"/>
              <a:t> masses of all other atoms quickly …</a:t>
            </a:r>
          </a:p>
          <a:p>
            <a:pPr marL="0" indent="0">
              <a:buNone/>
            </a:pPr>
            <a:endParaRPr lang="en-US" sz="800" dirty="0"/>
          </a:p>
          <a:p>
            <a:pPr marL="0" indent="0">
              <a:buNone/>
            </a:pPr>
            <a:r>
              <a:rPr lang="en-US" sz="2800" dirty="0" smtClean="0"/>
              <a:t>… in a mass spectrometer by running them alongside our ‘standard’ carbon-12 isotope atom </a:t>
            </a:r>
            <a:endParaRPr lang="en-US" sz="2800" dirty="0"/>
          </a:p>
        </p:txBody>
      </p:sp>
      <p:pic>
        <p:nvPicPr>
          <p:cNvPr id="6" name="Picture 3" descr="013_la_02_11"/>
          <p:cNvPicPr preferRelativeResize="0">
            <a:picLocks noChangeAspect="1" noChangeArrowheads="1"/>
          </p:cNvPicPr>
          <p:nvPr/>
        </p:nvPicPr>
        <p:blipFill>
          <a:blip r:embed="rId2" cstate="print"/>
          <a:srcRect/>
          <a:stretch>
            <a:fillRect/>
          </a:stretch>
        </p:blipFill>
        <p:spPr bwMode="auto">
          <a:xfrm>
            <a:off x="619902" y="1637932"/>
            <a:ext cx="3662793" cy="2084267"/>
          </a:xfrm>
          <a:prstGeom prst="rect">
            <a:avLst/>
          </a:prstGeom>
          <a:noFill/>
          <a:ln w="12700">
            <a:solidFill>
              <a:schemeClr val="tx1"/>
            </a:solidFill>
            <a:miter lim="800000"/>
            <a:headEnd/>
            <a:tailEnd/>
          </a:ln>
        </p:spPr>
      </p:pic>
      <p:pic>
        <p:nvPicPr>
          <p:cNvPr id="7" name="Picture 3" descr="015_la_02_13"/>
          <p:cNvPicPr preferRelativeResize="0">
            <a:picLocks noChangeAspect="1" noChangeArrowheads="1"/>
          </p:cNvPicPr>
          <p:nvPr/>
        </p:nvPicPr>
        <p:blipFill>
          <a:blip r:embed="rId3" cstate="print"/>
          <a:srcRect/>
          <a:stretch>
            <a:fillRect/>
          </a:stretch>
        </p:blipFill>
        <p:spPr bwMode="auto">
          <a:xfrm>
            <a:off x="1321375" y="4093224"/>
            <a:ext cx="2111711" cy="2132915"/>
          </a:xfrm>
          <a:prstGeom prst="rect">
            <a:avLst/>
          </a:prstGeom>
          <a:noFill/>
          <a:ln w="12700">
            <a:solidFill>
              <a:schemeClr val="tx1"/>
            </a:solidFill>
            <a:miter lim="800000"/>
            <a:headEnd/>
            <a:tailEnd/>
          </a:ln>
        </p:spPr>
      </p:pic>
    </p:spTree>
    <p:extLst>
      <p:ext uri="{BB962C8B-B14F-4D97-AF65-F5344CB8AC3E}">
        <p14:creationId xmlns:p14="http://schemas.microsoft.com/office/powerpoint/2010/main" val="2755247760"/>
      </p:ext>
    </p:extLst>
  </p:cSld>
  <p:clrMapOvr>
    <a:masterClrMapping/>
  </p:clrMapOvr>
  <p:timing>
    <p:tnLst>
      <p:par>
        <p:cTn xmlns:p14="http://schemas.microsoft.com/office/powerpoint/2010/mai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1" name="Content Placeholder 2"/>
          <p:cNvSpPr>
            <a:spLocks noGrp="1"/>
          </p:cNvSpPr>
          <p:nvPr>
            <p:ph idx="1"/>
          </p:nvPr>
        </p:nvSpPr>
        <p:spPr>
          <a:xfrm>
            <a:off x="365125" y="990600"/>
            <a:ext cx="8229600" cy="4097338"/>
          </a:xfrm>
        </p:spPr>
        <p:txBody>
          <a:bodyPr>
            <a:normAutofit lnSpcReduction="10000"/>
          </a:bodyPr>
          <a:lstStyle/>
          <a:p>
            <a:pPr eaLnBrk="1" hangingPunct="1">
              <a:buFontTx/>
              <a:buAutoNum type="arabicPeriod" startAt="2"/>
              <a:tabLst>
                <a:tab pos="625475" algn="l"/>
              </a:tabLst>
            </a:pPr>
            <a:r>
              <a:rPr lang="en-US" sz="2800" b="1" dirty="0">
                <a:solidFill>
                  <a:srgbClr val="000000"/>
                </a:solidFill>
                <a:latin typeface="Arial" charset="0"/>
              </a:rPr>
              <a:t> How do atoms of different elements differ?</a:t>
            </a:r>
            <a:r>
              <a:rPr lang="en-US" sz="2800" dirty="0">
                <a:solidFill>
                  <a:srgbClr val="000000"/>
                </a:solidFill>
                <a:latin typeface="Arial" charset="0"/>
              </a:rPr>
              <a:t> </a:t>
            </a:r>
            <a:r>
              <a:rPr lang="en-US" sz="2800" b="1" dirty="0">
                <a:solidFill>
                  <a:srgbClr val="000000"/>
                </a:solidFill>
                <a:latin typeface="Arial" charset="0"/>
              </a:rPr>
              <a:t> </a:t>
            </a:r>
          </a:p>
          <a:p>
            <a:pPr eaLnBrk="1" hangingPunct="1">
              <a:buSzPct val="70000"/>
              <a:tabLst>
                <a:tab pos="625475" algn="l"/>
              </a:tabLst>
            </a:pPr>
            <a:r>
              <a:rPr lang="en-US" sz="2400" dirty="0">
                <a:solidFill>
                  <a:srgbClr val="000000"/>
                </a:solidFill>
                <a:latin typeface="Arial" charset="0"/>
                <a:cs typeface="Arial" charset="0"/>
              </a:rPr>
              <a:t>Elements differ according to the number of protons their atoms contain, a value called the </a:t>
            </a:r>
            <a:r>
              <a:rPr lang="en-US" sz="2400" i="1" dirty="0">
                <a:solidFill>
                  <a:srgbClr val="000000"/>
                </a:solidFill>
                <a:latin typeface="Arial" charset="0"/>
                <a:cs typeface="Arial" charset="0"/>
              </a:rPr>
              <a:t>atomic number</a:t>
            </a:r>
            <a:r>
              <a:rPr lang="en-US" sz="2400" dirty="0">
                <a:solidFill>
                  <a:srgbClr val="000000"/>
                </a:solidFill>
                <a:latin typeface="Arial" charset="0"/>
                <a:cs typeface="Arial" charset="0"/>
              </a:rPr>
              <a:t> (</a:t>
            </a:r>
            <a:r>
              <a:rPr lang="en-US" sz="2400" i="1" dirty="0">
                <a:solidFill>
                  <a:srgbClr val="000000"/>
                </a:solidFill>
                <a:latin typeface="Arial" charset="0"/>
                <a:cs typeface="Arial" charset="0"/>
              </a:rPr>
              <a:t>Z</a:t>
            </a:r>
            <a:r>
              <a:rPr lang="en-US" sz="2400" dirty="0">
                <a:solidFill>
                  <a:srgbClr val="000000"/>
                </a:solidFill>
                <a:latin typeface="Arial" charset="0"/>
                <a:cs typeface="Arial" charset="0"/>
              </a:rPr>
              <a:t>). </a:t>
            </a:r>
          </a:p>
          <a:p>
            <a:pPr eaLnBrk="1" hangingPunct="1">
              <a:buSzPct val="70000"/>
              <a:tabLst>
                <a:tab pos="625475" algn="l"/>
              </a:tabLst>
            </a:pPr>
            <a:r>
              <a:rPr lang="en-US" sz="2400" dirty="0">
                <a:solidFill>
                  <a:srgbClr val="000000"/>
                </a:solidFill>
                <a:latin typeface="Arial" charset="0"/>
                <a:cs typeface="Arial" charset="0"/>
              </a:rPr>
              <a:t>All atoms of a given element have the same number of protons and an equal number of electrons. </a:t>
            </a:r>
          </a:p>
          <a:p>
            <a:pPr eaLnBrk="1" hangingPunct="1">
              <a:buSzPct val="70000"/>
              <a:tabLst>
                <a:tab pos="625475" algn="l"/>
              </a:tabLst>
            </a:pPr>
            <a:r>
              <a:rPr lang="en-US" sz="2400" dirty="0">
                <a:solidFill>
                  <a:srgbClr val="000000"/>
                </a:solidFill>
                <a:latin typeface="Arial" charset="0"/>
                <a:cs typeface="Arial" charset="0"/>
              </a:rPr>
              <a:t>The number of neutrons in an atom is not predictable, but is generally as great or greater than the number of protons. </a:t>
            </a:r>
          </a:p>
          <a:p>
            <a:pPr eaLnBrk="1" hangingPunct="1">
              <a:buSzPct val="70000"/>
              <a:tabLst>
                <a:tab pos="625475" algn="l"/>
              </a:tabLst>
            </a:pPr>
            <a:r>
              <a:rPr lang="en-US" sz="2400" dirty="0">
                <a:solidFill>
                  <a:srgbClr val="000000"/>
                </a:solidFill>
                <a:latin typeface="Arial" charset="0"/>
                <a:cs typeface="Arial" charset="0"/>
              </a:rPr>
              <a:t>The total number of protons plus neutrons in an atom is called the atom</a:t>
            </a:r>
            <a:r>
              <a:rPr lang="ja-JP" altLang="en-US" sz="2400" dirty="0">
                <a:solidFill>
                  <a:srgbClr val="000000"/>
                </a:solidFill>
                <a:latin typeface="Arial" charset="0"/>
                <a:cs typeface="Arial" charset="0"/>
              </a:rPr>
              <a:t>’</a:t>
            </a:r>
            <a:r>
              <a:rPr lang="en-US" sz="2400" dirty="0">
                <a:solidFill>
                  <a:srgbClr val="000000"/>
                </a:solidFill>
                <a:latin typeface="Arial" charset="0"/>
                <a:cs typeface="Arial" charset="0"/>
              </a:rPr>
              <a:t>s </a:t>
            </a:r>
            <a:r>
              <a:rPr lang="en-US" sz="2400" i="1" dirty="0">
                <a:solidFill>
                  <a:srgbClr val="000000"/>
                </a:solidFill>
                <a:latin typeface="Arial" charset="0"/>
                <a:cs typeface="Arial" charset="0"/>
              </a:rPr>
              <a:t>mass number</a:t>
            </a:r>
            <a:r>
              <a:rPr lang="en-US" sz="2400" dirty="0">
                <a:solidFill>
                  <a:srgbClr val="000000"/>
                </a:solidFill>
                <a:latin typeface="Arial" charset="0"/>
                <a:cs typeface="Arial" charset="0"/>
              </a:rPr>
              <a:t> (</a:t>
            </a:r>
            <a:r>
              <a:rPr lang="en-US" sz="2400" i="1" dirty="0">
                <a:solidFill>
                  <a:srgbClr val="000000"/>
                </a:solidFill>
                <a:latin typeface="Arial" charset="0"/>
                <a:cs typeface="Arial" charset="0"/>
              </a:rPr>
              <a:t>A</a:t>
            </a:r>
            <a:r>
              <a:rPr lang="en-US" sz="2400" dirty="0">
                <a:solidFill>
                  <a:srgbClr val="000000"/>
                </a:solidFill>
                <a:latin typeface="Arial" charset="0"/>
                <a:cs typeface="Arial" charset="0"/>
              </a:rPr>
              <a:t>)</a:t>
            </a:r>
            <a:r>
              <a:rPr lang="en-US" sz="2400" i="1" dirty="0">
                <a:solidFill>
                  <a:srgbClr val="000000"/>
                </a:solidFill>
                <a:latin typeface="Arial" charset="0"/>
                <a:cs typeface="Arial" charset="0"/>
              </a:rPr>
              <a:t>.</a:t>
            </a:r>
            <a:endParaRPr lang="en-US" sz="2400" dirty="0">
              <a:solidFill>
                <a:srgbClr val="000000"/>
              </a:solidFill>
              <a:latin typeface="Arial" charset="0"/>
              <a:cs typeface="Arial" charset="0"/>
            </a:endParaRPr>
          </a:p>
        </p:txBody>
      </p:sp>
    </p:spTree>
    <p:extLst>
      <p:ext uri="{BB962C8B-B14F-4D97-AF65-F5344CB8AC3E}">
        <p14:creationId xmlns:p14="http://schemas.microsoft.com/office/powerpoint/2010/main" val="1536222334"/>
      </p:ext>
    </p:extLst>
  </p:cSld>
  <p:clrMapOvr>
    <a:masterClrMapping/>
  </p:clrMapOvr>
  <p:timing>
    <p:tnLst>
      <p:par>
        <p:cTn xmlns:p14="http://schemas.microsoft.com/office/powerpoint/2010/mai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Content Placeholder 2"/>
          <p:cNvSpPr>
            <a:spLocks noGrp="1"/>
          </p:cNvSpPr>
          <p:nvPr>
            <p:ph idx="1"/>
          </p:nvPr>
        </p:nvSpPr>
        <p:spPr>
          <a:xfrm>
            <a:off x="365125" y="990600"/>
            <a:ext cx="8229600" cy="3892550"/>
          </a:xfrm>
        </p:spPr>
        <p:txBody>
          <a:bodyPr>
            <a:normAutofit lnSpcReduction="10000"/>
          </a:bodyPr>
          <a:lstStyle/>
          <a:p>
            <a:pPr marL="457200" indent="-457200" eaLnBrk="1" hangingPunct="1">
              <a:spcAft>
                <a:spcPts val="2400"/>
              </a:spcAft>
              <a:buFontTx/>
              <a:buAutoNum type="arabicPeriod" startAt="3"/>
              <a:tabLst>
                <a:tab pos="625475" algn="l"/>
              </a:tabLst>
            </a:pPr>
            <a:r>
              <a:rPr lang="en-US" sz="2800" b="1">
                <a:solidFill>
                  <a:srgbClr val="000000"/>
                </a:solidFill>
                <a:latin typeface="Arial" charset="0"/>
              </a:rPr>
              <a:t>What are isotopes, and what is atomic </a:t>
            </a:r>
            <a:r>
              <a:rPr lang="en-US" sz="2800" b="1">
                <a:solidFill>
                  <a:srgbClr val="000000"/>
                </a:solidFill>
                <a:latin typeface="Arial" charset="0"/>
                <a:cs typeface="Arial" charset="0"/>
              </a:rPr>
              <a:t>weight?</a:t>
            </a:r>
            <a:r>
              <a:rPr lang="en-US" sz="2800">
                <a:solidFill>
                  <a:srgbClr val="000000"/>
                </a:solidFill>
                <a:latin typeface="Arial" charset="0"/>
                <a:cs typeface="Arial" charset="0"/>
              </a:rPr>
              <a:t>  </a:t>
            </a:r>
            <a:r>
              <a:rPr lang="en-US" sz="2800" b="1">
                <a:solidFill>
                  <a:srgbClr val="000000"/>
                </a:solidFill>
                <a:latin typeface="Arial" charset="0"/>
                <a:cs typeface="Arial" charset="0"/>
              </a:rPr>
              <a:t> </a:t>
            </a:r>
          </a:p>
          <a:p>
            <a:pPr marL="457200" indent="-457200" eaLnBrk="1" hangingPunct="1">
              <a:spcAft>
                <a:spcPts val="2400"/>
              </a:spcAft>
              <a:buSzPct val="70000"/>
              <a:tabLst>
                <a:tab pos="625475" algn="l"/>
              </a:tabLst>
            </a:pPr>
            <a:r>
              <a:rPr lang="en-US" sz="2400">
                <a:solidFill>
                  <a:srgbClr val="000000"/>
                </a:solidFill>
                <a:latin typeface="Arial" charset="0"/>
                <a:cs typeface="Arial" charset="0"/>
              </a:rPr>
              <a:t>Atoms with identical numbers of protons and electrons but different numbers of neutrons are called </a:t>
            </a:r>
            <a:r>
              <a:rPr lang="en-US" sz="2400" i="1">
                <a:solidFill>
                  <a:srgbClr val="000000"/>
                </a:solidFill>
                <a:latin typeface="Arial" charset="0"/>
                <a:cs typeface="Arial" charset="0"/>
              </a:rPr>
              <a:t>isotopes</a:t>
            </a:r>
            <a:r>
              <a:rPr lang="en-US" sz="2400">
                <a:solidFill>
                  <a:srgbClr val="000000"/>
                </a:solidFill>
                <a:latin typeface="Arial" charset="0"/>
                <a:cs typeface="Arial" charset="0"/>
              </a:rPr>
              <a:t>. </a:t>
            </a:r>
          </a:p>
          <a:p>
            <a:pPr marL="457200" indent="-457200" eaLnBrk="1" hangingPunct="1">
              <a:spcAft>
                <a:spcPts val="2400"/>
              </a:spcAft>
              <a:buSzPct val="70000"/>
              <a:tabLst>
                <a:tab pos="625475" algn="l"/>
              </a:tabLst>
            </a:pPr>
            <a:r>
              <a:rPr lang="en-US" sz="2400">
                <a:solidFill>
                  <a:srgbClr val="000000"/>
                </a:solidFill>
                <a:latin typeface="Arial" charset="0"/>
                <a:cs typeface="Arial" charset="0"/>
              </a:rPr>
              <a:t>The atomic weight of an element is the weighted average mass of atoms of the element</a:t>
            </a:r>
            <a:r>
              <a:rPr lang="ja-JP" altLang="en-US" sz="2400">
                <a:solidFill>
                  <a:srgbClr val="000000"/>
                </a:solidFill>
                <a:latin typeface="Arial" charset="0"/>
                <a:cs typeface="Arial" charset="0"/>
              </a:rPr>
              <a:t>’</a:t>
            </a:r>
            <a:r>
              <a:rPr lang="en-US" sz="2400">
                <a:solidFill>
                  <a:srgbClr val="000000"/>
                </a:solidFill>
                <a:latin typeface="Arial" charset="0"/>
                <a:cs typeface="Arial" charset="0"/>
              </a:rPr>
              <a:t>s naturally occurring isotopes measured in </a:t>
            </a:r>
            <a:r>
              <a:rPr lang="en-US" sz="2400" i="1">
                <a:solidFill>
                  <a:srgbClr val="000000"/>
                </a:solidFill>
                <a:latin typeface="Arial" charset="0"/>
                <a:cs typeface="Arial" charset="0"/>
              </a:rPr>
              <a:t>atomic mass units</a:t>
            </a:r>
            <a:r>
              <a:rPr lang="en-US" sz="2400">
                <a:solidFill>
                  <a:srgbClr val="000000"/>
                </a:solidFill>
                <a:latin typeface="Arial" charset="0"/>
                <a:cs typeface="Arial" charset="0"/>
              </a:rPr>
              <a:t> (amu). </a:t>
            </a:r>
          </a:p>
        </p:txBody>
      </p:sp>
    </p:spTree>
    <p:extLst>
      <p:ext uri="{BB962C8B-B14F-4D97-AF65-F5344CB8AC3E}">
        <p14:creationId xmlns:p14="http://schemas.microsoft.com/office/powerpoint/2010/main" val="3470722019"/>
      </p:ext>
    </p:extLst>
  </p:cSld>
  <p:clrMapOvr>
    <a:masterClrMapping/>
  </p:clrMapOvr>
  <p:timing>
    <p:tnLst>
      <p:par>
        <p:cTn xmlns:p14="http://schemas.microsoft.com/office/powerpoint/2010/mai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9" name="Content Placeholder 2"/>
          <p:cNvSpPr>
            <a:spLocks noGrp="1"/>
          </p:cNvSpPr>
          <p:nvPr>
            <p:ph idx="1"/>
          </p:nvPr>
        </p:nvSpPr>
        <p:spPr>
          <a:xfrm>
            <a:off x="365125" y="990600"/>
            <a:ext cx="8229600" cy="5265738"/>
          </a:xfrm>
        </p:spPr>
        <p:txBody>
          <a:bodyPr>
            <a:normAutofit lnSpcReduction="10000"/>
          </a:bodyPr>
          <a:lstStyle/>
          <a:p>
            <a:pPr marL="400050" indent="-285750" eaLnBrk="1" hangingPunct="1">
              <a:buFontTx/>
              <a:buAutoNum type="arabicPeriod" startAt="4"/>
            </a:pPr>
            <a:r>
              <a:rPr lang="en-US" sz="2800" b="1" dirty="0">
                <a:solidFill>
                  <a:srgbClr val="000000"/>
                </a:solidFill>
                <a:latin typeface="Arial" charset="0"/>
              </a:rPr>
              <a:t> How is the periodic table arranged?</a:t>
            </a:r>
            <a:r>
              <a:rPr lang="en-US" sz="2800" dirty="0">
                <a:solidFill>
                  <a:srgbClr val="000000"/>
                </a:solidFill>
                <a:latin typeface="Arial" charset="0"/>
              </a:rPr>
              <a:t> </a:t>
            </a:r>
            <a:r>
              <a:rPr lang="en-US" sz="2800" b="1" dirty="0">
                <a:solidFill>
                  <a:srgbClr val="000000"/>
                </a:solidFill>
                <a:latin typeface="Arial" charset="0"/>
              </a:rPr>
              <a:t> </a:t>
            </a:r>
          </a:p>
          <a:p>
            <a:pPr marL="400050" indent="-285750" eaLnBrk="1" hangingPunct="1">
              <a:buSzPct val="70000"/>
            </a:pPr>
            <a:r>
              <a:rPr lang="en-US" sz="2400" dirty="0">
                <a:solidFill>
                  <a:srgbClr val="000000"/>
                </a:solidFill>
                <a:latin typeface="Arial" charset="0"/>
                <a:cs typeface="Arial" charset="0"/>
              </a:rPr>
              <a:t>Elements are organized into the </a:t>
            </a:r>
            <a:r>
              <a:rPr lang="en-US" sz="2400" i="1" dirty="0">
                <a:solidFill>
                  <a:srgbClr val="000000"/>
                </a:solidFill>
                <a:latin typeface="Arial" charset="0"/>
                <a:cs typeface="Arial" charset="0"/>
              </a:rPr>
              <a:t>periodic table</a:t>
            </a:r>
            <a:r>
              <a:rPr lang="en-US" sz="2400" dirty="0">
                <a:solidFill>
                  <a:srgbClr val="000000"/>
                </a:solidFill>
                <a:latin typeface="Arial" charset="0"/>
                <a:cs typeface="Arial" charset="0"/>
              </a:rPr>
              <a:t>, consisting of 7 rows, or </a:t>
            </a:r>
            <a:r>
              <a:rPr lang="en-US" sz="2400" i="1" dirty="0">
                <a:solidFill>
                  <a:srgbClr val="000000"/>
                </a:solidFill>
                <a:latin typeface="Arial" charset="0"/>
                <a:cs typeface="Arial" charset="0"/>
              </a:rPr>
              <a:t>periods</a:t>
            </a:r>
            <a:r>
              <a:rPr lang="en-US" sz="2400" dirty="0">
                <a:solidFill>
                  <a:srgbClr val="000000"/>
                </a:solidFill>
                <a:latin typeface="Arial" charset="0"/>
                <a:cs typeface="Arial" charset="0"/>
              </a:rPr>
              <a:t>, and 18 columns, or </a:t>
            </a:r>
            <a:r>
              <a:rPr lang="en-US" sz="2400" i="1" dirty="0">
                <a:solidFill>
                  <a:srgbClr val="000000"/>
                </a:solidFill>
                <a:latin typeface="Arial" charset="0"/>
                <a:cs typeface="Arial" charset="0"/>
              </a:rPr>
              <a:t>groups</a:t>
            </a:r>
            <a:r>
              <a:rPr lang="en-US" sz="2400" dirty="0">
                <a:solidFill>
                  <a:srgbClr val="000000"/>
                </a:solidFill>
                <a:latin typeface="Arial" charset="0"/>
                <a:cs typeface="Arial" charset="0"/>
              </a:rPr>
              <a:t>. </a:t>
            </a:r>
          </a:p>
          <a:p>
            <a:pPr marL="400050" indent="-285750" eaLnBrk="1" hangingPunct="1">
              <a:buSzPct val="70000"/>
            </a:pPr>
            <a:r>
              <a:rPr lang="en-US" sz="2400" dirty="0">
                <a:solidFill>
                  <a:srgbClr val="000000"/>
                </a:solidFill>
                <a:latin typeface="Arial" charset="0"/>
                <a:cs typeface="Arial" charset="0"/>
              </a:rPr>
              <a:t>The two groups on the left side of the table and the six groups on the right are called the </a:t>
            </a:r>
            <a:r>
              <a:rPr lang="en-US" sz="2400" i="1" dirty="0">
                <a:solidFill>
                  <a:srgbClr val="000000"/>
                </a:solidFill>
                <a:latin typeface="Arial" charset="0"/>
                <a:cs typeface="Arial" charset="0"/>
              </a:rPr>
              <a:t>main group elements</a:t>
            </a:r>
            <a:r>
              <a:rPr lang="en-US" sz="2400" dirty="0">
                <a:solidFill>
                  <a:srgbClr val="000000"/>
                </a:solidFill>
                <a:latin typeface="Arial" charset="0"/>
                <a:cs typeface="Arial" charset="0"/>
              </a:rPr>
              <a:t>.</a:t>
            </a:r>
          </a:p>
          <a:p>
            <a:pPr marL="400050" indent="-285750" eaLnBrk="1" hangingPunct="1">
              <a:buSzPct val="70000"/>
            </a:pPr>
            <a:r>
              <a:rPr lang="en-US" sz="2400" dirty="0">
                <a:solidFill>
                  <a:srgbClr val="000000"/>
                </a:solidFill>
                <a:latin typeface="Arial" charset="0"/>
                <a:cs typeface="Arial" charset="0"/>
              </a:rPr>
              <a:t>The ten groups in the middle are the </a:t>
            </a:r>
            <a:r>
              <a:rPr lang="en-US" sz="2400" i="1" dirty="0">
                <a:solidFill>
                  <a:srgbClr val="000000"/>
                </a:solidFill>
                <a:latin typeface="Arial" charset="0"/>
                <a:cs typeface="Arial" charset="0"/>
              </a:rPr>
              <a:t>transition metal groups</a:t>
            </a:r>
            <a:r>
              <a:rPr lang="en-US" sz="2400" dirty="0">
                <a:solidFill>
                  <a:srgbClr val="000000"/>
                </a:solidFill>
                <a:latin typeface="Arial" charset="0"/>
                <a:cs typeface="Arial" charset="0"/>
              </a:rPr>
              <a:t>. </a:t>
            </a:r>
          </a:p>
          <a:p>
            <a:pPr marL="400050" indent="-285750" eaLnBrk="1" hangingPunct="1">
              <a:buSzPct val="70000"/>
            </a:pPr>
            <a:r>
              <a:rPr lang="en-US" sz="2400" dirty="0">
                <a:solidFill>
                  <a:srgbClr val="000000"/>
                </a:solidFill>
                <a:latin typeface="Arial" charset="0"/>
                <a:cs typeface="Arial" charset="0"/>
              </a:rPr>
              <a:t>The 14 groups pulled out and displayed below the main part of the table are the </a:t>
            </a:r>
            <a:r>
              <a:rPr lang="en-US" sz="2400" i="1" dirty="0">
                <a:solidFill>
                  <a:srgbClr val="000000"/>
                </a:solidFill>
                <a:latin typeface="Arial" charset="0"/>
                <a:cs typeface="Arial" charset="0"/>
              </a:rPr>
              <a:t>inner transition metal groups</a:t>
            </a:r>
            <a:r>
              <a:rPr lang="en-US" sz="2400" dirty="0">
                <a:solidFill>
                  <a:srgbClr val="000000"/>
                </a:solidFill>
                <a:latin typeface="Arial" charset="0"/>
                <a:cs typeface="Arial" charset="0"/>
              </a:rPr>
              <a:t>. </a:t>
            </a:r>
          </a:p>
          <a:p>
            <a:pPr marL="400050" indent="-285750" eaLnBrk="1" hangingPunct="1">
              <a:buSzPct val="70000"/>
            </a:pPr>
            <a:r>
              <a:rPr lang="en-US" sz="2400" dirty="0">
                <a:solidFill>
                  <a:srgbClr val="000000"/>
                </a:solidFill>
                <a:latin typeface="Arial" charset="0"/>
                <a:cs typeface="Arial" charset="0"/>
              </a:rPr>
              <a:t>Within a given group in the table, elements have the same number of valence electrons in their valence shell and similar electron configurations. </a:t>
            </a:r>
            <a:endParaRPr lang="en-US" dirty="0">
              <a:solidFill>
                <a:srgbClr val="000000"/>
              </a:solidFill>
              <a:latin typeface="Arial" charset="0"/>
              <a:cs typeface="Arial" charset="0"/>
            </a:endParaRPr>
          </a:p>
        </p:txBody>
      </p:sp>
    </p:spTree>
    <p:extLst>
      <p:ext uri="{BB962C8B-B14F-4D97-AF65-F5344CB8AC3E}">
        <p14:creationId xmlns:p14="http://schemas.microsoft.com/office/powerpoint/2010/main" val="1534462930"/>
      </p:ext>
    </p:extLst>
  </p:cSld>
  <p:clrMapOvr>
    <a:masterClrMapping/>
  </p:clrMapOvr>
  <p:timing>
    <p:tnLst>
      <p:par>
        <p:cTn xmlns:p14="http://schemas.microsoft.com/office/powerpoint/2010/mai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3" name="Content Placeholder 2"/>
          <p:cNvSpPr>
            <a:spLocks noGrp="1"/>
          </p:cNvSpPr>
          <p:nvPr>
            <p:ph idx="1"/>
          </p:nvPr>
        </p:nvSpPr>
        <p:spPr>
          <a:xfrm>
            <a:off x="365125" y="990600"/>
            <a:ext cx="8229600" cy="5295900"/>
          </a:xfrm>
        </p:spPr>
        <p:txBody>
          <a:bodyPr>
            <a:normAutofit lnSpcReduction="10000"/>
          </a:bodyPr>
          <a:lstStyle/>
          <a:p>
            <a:pPr marL="457200" eaLnBrk="1" hangingPunct="1">
              <a:buFont typeface="Times New Roman" charset="0"/>
              <a:buAutoNum type="arabicPeriod" startAt="5"/>
              <a:tabLst>
                <a:tab pos="625475" algn="l"/>
              </a:tabLst>
            </a:pPr>
            <a:r>
              <a:rPr lang="en-US" sz="3000" b="1" dirty="0">
                <a:solidFill>
                  <a:srgbClr val="000000"/>
                </a:solidFill>
                <a:latin typeface="Arial" charset="0"/>
                <a:cs typeface="Times New Roman" charset="0"/>
              </a:rPr>
              <a:t> How are electrons arranged in atoms? </a:t>
            </a:r>
          </a:p>
          <a:p>
            <a:pPr marL="457200" eaLnBrk="1" hangingPunct="1">
              <a:buSzPct val="70000"/>
              <a:tabLst>
                <a:tab pos="625475" algn="l"/>
              </a:tabLst>
            </a:pPr>
            <a:r>
              <a:rPr lang="en-US" sz="2400" dirty="0">
                <a:solidFill>
                  <a:srgbClr val="000000"/>
                </a:solidFill>
                <a:latin typeface="Arial" charset="0"/>
                <a:cs typeface="Times New Roman" charset="0"/>
              </a:rPr>
              <a:t>The electrons surrounding an atom are grouped into </a:t>
            </a:r>
            <a:r>
              <a:rPr lang="en-US" sz="2400" i="1" dirty="0">
                <a:solidFill>
                  <a:srgbClr val="000000"/>
                </a:solidFill>
                <a:latin typeface="Arial" charset="0"/>
                <a:cs typeface="Times New Roman" charset="0"/>
              </a:rPr>
              <a:t>shells</a:t>
            </a:r>
            <a:r>
              <a:rPr lang="en-US" sz="2400" dirty="0">
                <a:solidFill>
                  <a:srgbClr val="000000"/>
                </a:solidFill>
                <a:latin typeface="Arial" charset="0"/>
                <a:cs typeface="Times New Roman" charset="0"/>
              </a:rPr>
              <a:t>. Within each shell, electrons are grouped into </a:t>
            </a:r>
            <a:r>
              <a:rPr lang="en-US" sz="2400" i="1" dirty="0">
                <a:solidFill>
                  <a:srgbClr val="000000"/>
                </a:solidFill>
                <a:latin typeface="Arial" charset="0"/>
                <a:cs typeface="Times New Roman" charset="0"/>
              </a:rPr>
              <a:t>subshells</a:t>
            </a:r>
            <a:r>
              <a:rPr lang="en-US" sz="2400" dirty="0">
                <a:solidFill>
                  <a:srgbClr val="000000"/>
                </a:solidFill>
                <a:latin typeface="Arial" charset="0"/>
                <a:cs typeface="Times New Roman" charset="0"/>
              </a:rPr>
              <a:t>, and within each subshell into </a:t>
            </a:r>
            <a:r>
              <a:rPr lang="en-US" sz="2400" i="1" dirty="0">
                <a:solidFill>
                  <a:srgbClr val="000000"/>
                </a:solidFill>
                <a:latin typeface="Arial" charset="0"/>
                <a:cs typeface="Times New Roman" charset="0"/>
              </a:rPr>
              <a:t>orbitals</a:t>
            </a:r>
            <a:r>
              <a:rPr lang="en-US" sz="2400" dirty="0">
                <a:solidFill>
                  <a:srgbClr val="000000"/>
                </a:solidFill>
                <a:latin typeface="Arial" charset="0"/>
                <a:cs typeface="Times New Roman" charset="0"/>
              </a:rPr>
              <a:t>.</a:t>
            </a:r>
          </a:p>
          <a:p>
            <a:pPr marL="457200" eaLnBrk="1" hangingPunct="1">
              <a:buSzPct val="70000"/>
              <a:tabLst>
                <a:tab pos="625475" algn="l"/>
              </a:tabLst>
            </a:pPr>
            <a:r>
              <a:rPr lang="en-US" sz="2400" i="1" dirty="0">
                <a:solidFill>
                  <a:srgbClr val="000000"/>
                </a:solidFill>
                <a:latin typeface="Arial" charset="0"/>
                <a:cs typeface="Times New Roman" charset="0"/>
              </a:rPr>
              <a:t>s</a:t>
            </a:r>
            <a:r>
              <a:rPr lang="en-US" sz="2400" dirty="0">
                <a:solidFill>
                  <a:srgbClr val="000000"/>
                </a:solidFill>
                <a:latin typeface="Arial" charset="0"/>
                <a:cs typeface="Times New Roman" charset="0"/>
              </a:rPr>
              <a:t> orbitals are spherical; </a:t>
            </a:r>
            <a:r>
              <a:rPr lang="en-US" sz="2400" i="1" dirty="0">
                <a:solidFill>
                  <a:srgbClr val="000000"/>
                </a:solidFill>
                <a:latin typeface="Arial" charset="0"/>
                <a:cs typeface="Times New Roman" charset="0"/>
              </a:rPr>
              <a:t>p</a:t>
            </a:r>
            <a:r>
              <a:rPr lang="en-US" sz="2400" dirty="0">
                <a:solidFill>
                  <a:srgbClr val="000000"/>
                </a:solidFill>
                <a:latin typeface="Arial" charset="0"/>
                <a:cs typeface="Times New Roman" charset="0"/>
              </a:rPr>
              <a:t> orbitals are dumbbell-shaped.</a:t>
            </a:r>
          </a:p>
          <a:p>
            <a:pPr marL="457200" eaLnBrk="1" hangingPunct="1">
              <a:buSzPct val="70000"/>
              <a:tabLst>
                <a:tab pos="625475" algn="l"/>
              </a:tabLst>
            </a:pPr>
            <a:r>
              <a:rPr lang="en-US" sz="2400" dirty="0">
                <a:solidFill>
                  <a:srgbClr val="000000"/>
                </a:solidFill>
                <a:latin typeface="Arial" charset="0"/>
                <a:cs typeface="Times New Roman" charset="0"/>
              </a:rPr>
              <a:t>Each shell can hold a specific number of electrons. The first shell can hold 2 electrons, the second shell can hold 8 electrons, and the third shell can hold 18 electrons.</a:t>
            </a:r>
          </a:p>
          <a:p>
            <a:pPr marL="457200" eaLnBrk="1" hangingPunct="1">
              <a:buSzPct val="70000"/>
              <a:tabLst>
                <a:tab pos="625475" algn="l"/>
              </a:tabLst>
            </a:pPr>
            <a:r>
              <a:rPr lang="en-US" sz="2400" dirty="0">
                <a:solidFill>
                  <a:srgbClr val="000000"/>
                </a:solidFill>
                <a:latin typeface="Arial" charset="0"/>
                <a:cs typeface="Times New Roman" charset="0"/>
              </a:rPr>
              <a:t>The </a:t>
            </a:r>
            <a:r>
              <a:rPr lang="en-US" sz="2400" i="1" dirty="0">
                <a:solidFill>
                  <a:srgbClr val="000000"/>
                </a:solidFill>
                <a:latin typeface="Arial" charset="0"/>
                <a:cs typeface="Times New Roman" charset="0"/>
              </a:rPr>
              <a:t>electron configuration</a:t>
            </a:r>
            <a:r>
              <a:rPr lang="en-US" sz="2400" dirty="0">
                <a:solidFill>
                  <a:srgbClr val="000000"/>
                </a:solidFill>
                <a:latin typeface="Arial" charset="0"/>
                <a:cs typeface="Times New Roman" charset="0"/>
              </a:rPr>
              <a:t> of an element is predicted by assigning the element</a:t>
            </a:r>
            <a:r>
              <a:rPr lang="ja-JP" altLang="en-US" sz="2400" dirty="0">
                <a:solidFill>
                  <a:srgbClr val="000000"/>
                </a:solidFill>
                <a:latin typeface="Arial" charset="0"/>
                <a:cs typeface="Times New Roman" charset="0"/>
              </a:rPr>
              <a:t>’</a:t>
            </a:r>
            <a:r>
              <a:rPr lang="en-US" sz="2400" dirty="0">
                <a:solidFill>
                  <a:srgbClr val="000000"/>
                </a:solidFill>
                <a:latin typeface="Arial" charset="0"/>
                <a:cs typeface="Times New Roman" charset="0"/>
              </a:rPr>
              <a:t>s electrons into orbitals. </a:t>
            </a:r>
          </a:p>
          <a:p>
            <a:pPr marL="457200" eaLnBrk="1" hangingPunct="1">
              <a:buSzPct val="70000"/>
              <a:tabLst>
                <a:tab pos="625475" algn="l"/>
              </a:tabLst>
            </a:pPr>
            <a:r>
              <a:rPr lang="en-US" sz="2400" dirty="0">
                <a:solidFill>
                  <a:srgbClr val="000000"/>
                </a:solidFill>
                <a:latin typeface="Arial" charset="0"/>
                <a:cs typeface="Times New Roman" charset="0"/>
              </a:rPr>
              <a:t>The electrons in the </a:t>
            </a:r>
            <a:r>
              <a:rPr lang="en-US" sz="2400" i="1" dirty="0">
                <a:solidFill>
                  <a:srgbClr val="000000"/>
                </a:solidFill>
                <a:latin typeface="Arial" charset="0"/>
                <a:cs typeface="Times New Roman" charset="0"/>
              </a:rPr>
              <a:t>valence shell</a:t>
            </a:r>
            <a:r>
              <a:rPr lang="en-US" sz="2400" dirty="0">
                <a:solidFill>
                  <a:srgbClr val="000000"/>
                </a:solidFill>
                <a:latin typeface="Arial" charset="0"/>
                <a:cs typeface="Times New Roman" charset="0"/>
              </a:rPr>
              <a:t> can be represented using electron-dot symbols. </a:t>
            </a:r>
          </a:p>
        </p:txBody>
      </p:sp>
    </p:spTree>
    <p:extLst>
      <p:ext uri="{BB962C8B-B14F-4D97-AF65-F5344CB8AC3E}">
        <p14:creationId xmlns:p14="http://schemas.microsoft.com/office/powerpoint/2010/main" val="974077279"/>
      </p:ext>
    </p:extLst>
  </p:cSld>
  <p:clrMapOvr>
    <a:masterClrMapping/>
  </p:clrMapOvr>
  <p:timing>
    <p:tnLst>
      <p:par>
        <p:cTn xmlns:p14="http://schemas.microsoft.com/office/powerpoint/2010/mai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marL="0" indent="0" algn="ctr">
              <a:buNone/>
            </a:pPr>
            <a:r>
              <a:rPr lang="en-US" sz="4400" dirty="0">
                <a:latin typeface="Arial" charset="0"/>
                <a:cs typeface="Times New Roman" charset="0"/>
              </a:rPr>
              <a:t>Key Words</a:t>
            </a:r>
            <a:endParaRPr lang="en-US" sz="4400" dirty="0"/>
          </a:p>
        </p:txBody>
      </p:sp>
    </p:spTree>
    <p:extLst>
      <p:ext uri="{BB962C8B-B14F-4D97-AF65-F5344CB8AC3E}">
        <p14:creationId xmlns:p14="http://schemas.microsoft.com/office/powerpoint/2010/main" val="2060338808"/>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7" name="Content Placeholder 2"/>
          <p:cNvSpPr>
            <a:spLocks noGrp="1"/>
          </p:cNvSpPr>
          <p:nvPr>
            <p:ph sz="half" idx="1"/>
          </p:nvPr>
        </p:nvSpPr>
        <p:spPr>
          <a:xfrm>
            <a:off x="365125" y="1141413"/>
            <a:ext cx="4038600" cy="4572000"/>
          </a:xfrm>
        </p:spPr>
        <p:txBody>
          <a:bodyPr/>
          <a:lstStyle/>
          <a:p>
            <a:pPr marL="338138" indent="-338138" eaLnBrk="1" hangingPunct="1">
              <a:lnSpc>
                <a:spcPct val="90000"/>
              </a:lnSpc>
              <a:spcAft>
                <a:spcPts val="1200"/>
              </a:spcAft>
            </a:pPr>
            <a:r>
              <a:rPr lang="en-US" sz="2600">
                <a:solidFill>
                  <a:srgbClr val="000000"/>
                </a:solidFill>
                <a:latin typeface="Arial" charset="0"/>
                <a:cs typeface="Times New Roman" charset="0"/>
              </a:rPr>
              <a:t>Alkali metal</a:t>
            </a:r>
          </a:p>
          <a:p>
            <a:pPr marL="338138" indent="-338138" eaLnBrk="1" hangingPunct="1">
              <a:lnSpc>
                <a:spcPct val="90000"/>
              </a:lnSpc>
              <a:spcAft>
                <a:spcPts val="1200"/>
              </a:spcAft>
            </a:pPr>
            <a:r>
              <a:rPr lang="en-US" sz="2600">
                <a:solidFill>
                  <a:srgbClr val="000000"/>
                </a:solidFill>
                <a:latin typeface="Arial" charset="0"/>
                <a:cs typeface="Times New Roman" charset="0"/>
              </a:rPr>
              <a:t>Alkaline earth metal</a:t>
            </a:r>
          </a:p>
          <a:p>
            <a:pPr marL="338138" indent="-338138" eaLnBrk="1" hangingPunct="1">
              <a:lnSpc>
                <a:spcPct val="90000"/>
              </a:lnSpc>
              <a:spcAft>
                <a:spcPts val="1200"/>
              </a:spcAft>
            </a:pPr>
            <a:r>
              <a:rPr lang="en-US" sz="2600">
                <a:solidFill>
                  <a:srgbClr val="000000"/>
                </a:solidFill>
                <a:latin typeface="Arial" charset="0"/>
                <a:cs typeface="Times New Roman" charset="0"/>
              </a:rPr>
              <a:t>Atom</a:t>
            </a:r>
          </a:p>
          <a:p>
            <a:pPr marL="338138" indent="-338138" eaLnBrk="1" hangingPunct="1">
              <a:lnSpc>
                <a:spcPct val="90000"/>
              </a:lnSpc>
              <a:spcAft>
                <a:spcPts val="1200"/>
              </a:spcAft>
            </a:pPr>
            <a:r>
              <a:rPr lang="en-US" sz="2600">
                <a:solidFill>
                  <a:srgbClr val="000000"/>
                </a:solidFill>
                <a:latin typeface="Arial" charset="0"/>
                <a:cs typeface="Times New Roman" charset="0"/>
              </a:rPr>
              <a:t>Atomic mass unit (amu)</a:t>
            </a:r>
          </a:p>
          <a:p>
            <a:pPr marL="338138" indent="-338138" eaLnBrk="1" hangingPunct="1">
              <a:lnSpc>
                <a:spcPct val="90000"/>
              </a:lnSpc>
              <a:spcAft>
                <a:spcPts val="1200"/>
              </a:spcAft>
            </a:pPr>
            <a:r>
              <a:rPr lang="en-US" sz="2600">
                <a:solidFill>
                  <a:srgbClr val="000000"/>
                </a:solidFill>
                <a:latin typeface="Arial" charset="0"/>
                <a:cs typeface="Times New Roman" charset="0"/>
              </a:rPr>
              <a:t>Atomic number (</a:t>
            </a:r>
            <a:r>
              <a:rPr lang="en-US" sz="2600" i="1">
                <a:solidFill>
                  <a:srgbClr val="000000"/>
                </a:solidFill>
                <a:latin typeface="Arial" charset="0"/>
                <a:cs typeface="Times New Roman" charset="0"/>
              </a:rPr>
              <a:t>Z</a:t>
            </a:r>
            <a:r>
              <a:rPr lang="en-US" sz="2600">
                <a:solidFill>
                  <a:srgbClr val="000000"/>
                </a:solidFill>
                <a:latin typeface="Arial" charset="0"/>
                <a:cs typeface="Times New Roman" charset="0"/>
              </a:rPr>
              <a:t>)</a:t>
            </a:r>
          </a:p>
          <a:p>
            <a:pPr marL="338138" indent="-338138" eaLnBrk="1" hangingPunct="1">
              <a:lnSpc>
                <a:spcPct val="90000"/>
              </a:lnSpc>
              <a:spcAft>
                <a:spcPts val="1200"/>
              </a:spcAft>
            </a:pPr>
            <a:r>
              <a:rPr lang="en-US" sz="2600">
                <a:solidFill>
                  <a:srgbClr val="000000"/>
                </a:solidFill>
                <a:latin typeface="Arial" charset="0"/>
                <a:cs typeface="Times New Roman" charset="0"/>
              </a:rPr>
              <a:t>Atomic theory</a:t>
            </a:r>
          </a:p>
          <a:p>
            <a:pPr marL="338138" indent="-338138" eaLnBrk="1" hangingPunct="1">
              <a:lnSpc>
                <a:spcPct val="90000"/>
              </a:lnSpc>
              <a:spcAft>
                <a:spcPts val="1200"/>
              </a:spcAft>
            </a:pPr>
            <a:r>
              <a:rPr lang="en-US" sz="2600">
                <a:solidFill>
                  <a:srgbClr val="000000"/>
                </a:solidFill>
                <a:latin typeface="Arial" charset="0"/>
                <a:cs typeface="Times New Roman" charset="0"/>
              </a:rPr>
              <a:t>Atomic weight</a:t>
            </a:r>
          </a:p>
          <a:p>
            <a:pPr marL="338138" indent="-338138" eaLnBrk="1" hangingPunct="1">
              <a:lnSpc>
                <a:spcPct val="90000"/>
              </a:lnSpc>
              <a:spcAft>
                <a:spcPts val="1200"/>
              </a:spcAft>
            </a:pPr>
            <a:r>
              <a:rPr lang="en-US" sz="2600" i="1">
                <a:solidFill>
                  <a:srgbClr val="000000"/>
                </a:solidFill>
                <a:latin typeface="Arial" charset="0"/>
                <a:cs typeface="Times New Roman" charset="0"/>
              </a:rPr>
              <a:t>d</a:t>
            </a:r>
            <a:r>
              <a:rPr lang="en-US" sz="2600">
                <a:solidFill>
                  <a:srgbClr val="000000"/>
                </a:solidFill>
                <a:latin typeface="Arial" charset="0"/>
                <a:cs typeface="Times New Roman" charset="0"/>
              </a:rPr>
              <a:t>-Block element</a:t>
            </a:r>
            <a:r>
              <a:rPr lang="en-US" sz="2600" i="1">
                <a:solidFill>
                  <a:srgbClr val="000000"/>
                </a:solidFill>
                <a:latin typeface="Arial" charset="0"/>
                <a:cs typeface="Times New Roman" charset="0"/>
              </a:rPr>
              <a:t> </a:t>
            </a:r>
            <a:endParaRPr lang="en-US" sz="2600">
              <a:latin typeface="Arial" charset="0"/>
            </a:endParaRPr>
          </a:p>
        </p:txBody>
      </p:sp>
      <p:sp>
        <p:nvSpPr>
          <p:cNvPr id="62468" name="Content Placeholder 3"/>
          <p:cNvSpPr>
            <a:spLocks noGrp="1"/>
          </p:cNvSpPr>
          <p:nvPr>
            <p:ph sz="half" idx="2"/>
          </p:nvPr>
        </p:nvSpPr>
        <p:spPr>
          <a:xfrm>
            <a:off x="4556125" y="1141413"/>
            <a:ext cx="4038600" cy="4929187"/>
          </a:xfrm>
        </p:spPr>
        <p:txBody>
          <a:bodyPr/>
          <a:lstStyle/>
          <a:p>
            <a:pPr marL="338138" indent="-338138" eaLnBrk="1" hangingPunct="1">
              <a:lnSpc>
                <a:spcPct val="90000"/>
              </a:lnSpc>
              <a:spcAft>
                <a:spcPts val="1200"/>
              </a:spcAft>
            </a:pPr>
            <a:r>
              <a:rPr lang="en-US" sz="2600">
                <a:solidFill>
                  <a:srgbClr val="000000"/>
                </a:solidFill>
                <a:latin typeface="Arial" charset="0"/>
                <a:cs typeface="Times New Roman" charset="0"/>
              </a:rPr>
              <a:t>Electron</a:t>
            </a:r>
          </a:p>
          <a:p>
            <a:pPr marL="338138" indent="-338138" eaLnBrk="1" hangingPunct="1">
              <a:lnSpc>
                <a:spcPct val="90000"/>
              </a:lnSpc>
              <a:spcAft>
                <a:spcPts val="1200"/>
              </a:spcAft>
            </a:pPr>
            <a:r>
              <a:rPr lang="en-US" sz="2600">
                <a:solidFill>
                  <a:srgbClr val="000000"/>
                </a:solidFill>
                <a:latin typeface="Arial" charset="0"/>
                <a:cs typeface="Times New Roman" charset="0"/>
              </a:rPr>
              <a:t>Electron configuration</a:t>
            </a:r>
          </a:p>
          <a:p>
            <a:pPr marL="338138" indent="-338138" eaLnBrk="1" hangingPunct="1">
              <a:lnSpc>
                <a:spcPct val="90000"/>
              </a:lnSpc>
              <a:spcAft>
                <a:spcPts val="1200"/>
              </a:spcAft>
            </a:pPr>
            <a:r>
              <a:rPr lang="en-US" sz="2600">
                <a:solidFill>
                  <a:srgbClr val="000000"/>
                </a:solidFill>
                <a:latin typeface="Arial" charset="0"/>
                <a:cs typeface="Times New Roman" charset="0"/>
              </a:rPr>
              <a:t>Electron-dot symbol</a:t>
            </a:r>
          </a:p>
          <a:p>
            <a:pPr marL="338138" indent="-338138" eaLnBrk="1" hangingPunct="1">
              <a:lnSpc>
                <a:spcPct val="90000"/>
              </a:lnSpc>
              <a:spcAft>
                <a:spcPts val="1200"/>
              </a:spcAft>
            </a:pPr>
            <a:r>
              <a:rPr lang="en-US" sz="2600" i="1">
                <a:solidFill>
                  <a:srgbClr val="000000"/>
                </a:solidFill>
                <a:latin typeface="Arial" charset="0"/>
                <a:cs typeface="Times New Roman" charset="0"/>
              </a:rPr>
              <a:t>f</a:t>
            </a:r>
            <a:r>
              <a:rPr lang="en-US" sz="2600">
                <a:solidFill>
                  <a:srgbClr val="000000"/>
                </a:solidFill>
                <a:latin typeface="Arial" charset="0"/>
                <a:cs typeface="Times New Roman" charset="0"/>
              </a:rPr>
              <a:t>-Block element</a:t>
            </a:r>
          </a:p>
          <a:p>
            <a:pPr marL="338138" indent="-338138" eaLnBrk="1" hangingPunct="1">
              <a:lnSpc>
                <a:spcPct val="90000"/>
              </a:lnSpc>
              <a:spcAft>
                <a:spcPts val="1200"/>
              </a:spcAft>
            </a:pPr>
            <a:r>
              <a:rPr lang="en-US" sz="2600">
                <a:solidFill>
                  <a:srgbClr val="000000"/>
                </a:solidFill>
                <a:latin typeface="Arial" charset="0"/>
                <a:cs typeface="Times New Roman" charset="0"/>
              </a:rPr>
              <a:t>Group</a:t>
            </a:r>
          </a:p>
          <a:p>
            <a:pPr marL="338138" indent="-338138" eaLnBrk="1" hangingPunct="1">
              <a:lnSpc>
                <a:spcPct val="90000"/>
              </a:lnSpc>
              <a:spcAft>
                <a:spcPts val="1200"/>
              </a:spcAft>
            </a:pPr>
            <a:r>
              <a:rPr lang="en-US" sz="2600">
                <a:solidFill>
                  <a:srgbClr val="000000"/>
                </a:solidFill>
                <a:latin typeface="Arial" charset="0"/>
                <a:cs typeface="Times New Roman" charset="0"/>
              </a:rPr>
              <a:t>Halogen</a:t>
            </a:r>
          </a:p>
          <a:p>
            <a:pPr marL="338138" indent="-338138" eaLnBrk="1" hangingPunct="1">
              <a:lnSpc>
                <a:spcPct val="90000"/>
              </a:lnSpc>
              <a:spcAft>
                <a:spcPts val="1200"/>
              </a:spcAft>
            </a:pPr>
            <a:r>
              <a:rPr lang="en-US" sz="2600">
                <a:solidFill>
                  <a:srgbClr val="000000"/>
                </a:solidFill>
                <a:latin typeface="Arial" charset="0"/>
                <a:cs typeface="Times New Roman" charset="0"/>
              </a:rPr>
              <a:t>Inner transition metal element</a:t>
            </a:r>
          </a:p>
          <a:p>
            <a:pPr marL="338138" indent="-338138" eaLnBrk="1" hangingPunct="1">
              <a:lnSpc>
                <a:spcPct val="90000"/>
              </a:lnSpc>
              <a:spcAft>
                <a:spcPts val="1200"/>
              </a:spcAft>
            </a:pPr>
            <a:r>
              <a:rPr lang="en-US" sz="2600">
                <a:solidFill>
                  <a:srgbClr val="000000"/>
                </a:solidFill>
                <a:latin typeface="Arial" charset="0"/>
                <a:cs typeface="Times New Roman" charset="0"/>
              </a:rPr>
              <a:t>Isotopes</a:t>
            </a:r>
            <a:endParaRPr lang="en-US" sz="2600">
              <a:latin typeface="Arial" charset="0"/>
            </a:endParaRPr>
          </a:p>
        </p:txBody>
      </p:sp>
    </p:spTree>
    <p:extLst>
      <p:ext uri="{BB962C8B-B14F-4D97-AF65-F5344CB8AC3E}">
        <p14:creationId xmlns:p14="http://schemas.microsoft.com/office/powerpoint/2010/main" val="3051407320"/>
      </p:ext>
    </p:extLst>
  </p:cSld>
  <p:clrMapOvr>
    <a:masterClrMapping/>
  </p:clrMapOvr>
  <p:timing>
    <p:tnLst>
      <p:par>
        <p:cTn xmlns:p14="http://schemas.microsoft.com/office/powerpoint/2010/mai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1" name="Content Placeholder 2"/>
          <p:cNvSpPr>
            <a:spLocks noGrp="1"/>
          </p:cNvSpPr>
          <p:nvPr>
            <p:ph sz="half" idx="1"/>
          </p:nvPr>
        </p:nvSpPr>
        <p:spPr>
          <a:xfrm>
            <a:off x="365125" y="1141413"/>
            <a:ext cx="4038600" cy="4572000"/>
          </a:xfrm>
        </p:spPr>
        <p:txBody>
          <a:bodyPr/>
          <a:lstStyle/>
          <a:p>
            <a:pPr marL="338138" indent="-338138" eaLnBrk="1" hangingPunct="1">
              <a:lnSpc>
                <a:spcPct val="90000"/>
              </a:lnSpc>
              <a:spcAft>
                <a:spcPts val="1200"/>
              </a:spcAft>
            </a:pPr>
            <a:r>
              <a:rPr lang="en-US" sz="2600">
                <a:solidFill>
                  <a:srgbClr val="000000"/>
                </a:solidFill>
                <a:latin typeface="Arial" charset="0"/>
                <a:cs typeface="Times New Roman" charset="0"/>
              </a:rPr>
              <a:t>Main group element</a:t>
            </a:r>
          </a:p>
          <a:p>
            <a:pPr marL="338138" indent="-338138" eaLnBrk="1" hangingPunct="1">
              <a:lnSpc>
                <a:spcPct val="90000"/>
              </a:lnSpc>
              <a:spcAft>
                <a:spcPts val="1200"/>
              </a:spcAft>
            </a:pPr>
            <a:r>
              <a:rPr lang="en-US" sz="2600">
                <a:solidFill>
                  <a:srgbClr val="000000"/>
                </a:solidFill>
                <a:latin typeface="Arial" charset="0"/>
                <a:cs typeface="Times New Roman" charset="0"/>
              </a:rPr>
              <a:t>Mass number (</a:t>
            </a:r>
            <a:r>
              <a:rPr lang="en-US" sz="2600" i="1">
                <a:solidFill>
                  <a:srgbClr val="000000"/>
                </a:solidFill>
                <a:latin typeface="Arial" charset="0"/>
                <a:cs typeface="Times New Roman" charset="0"/>
              </a:rPr>
              <a:t>A</a:t>
            </a:r>
            <a:r>
              <a:rPr lang="en-US" sz="2600">
                <a:solidFill>
                  <a:srgbClr val="000000"/>
                </a:solidFill>
                <a:latin typeface="Arial" charset="0"/>
                <a:cs typeface="Times New Roman" charset="0"/>
              </a:rPr>
              <a:t>)</a:t>
            </a:r>
          </a:p>
          <a:p>
            <a:pPr marL="338138" indent="-338138" eaLnBrk="1" hangingPunct="1">
              <a:lnSpc>
                <a:spcPct val="90000"/>
              </a:lnSpc>
              <a:spcAft>
                <a:spcPts val="1200"/>
              </a:spcAft>
            </a:pPr>
            <a:r>
              <a:rPr lang="en-US" sz="2600">
                <a:solidFill>
                  <a:srgbClr val="000000"/>
                </a:solidFill>
                <a:latin typeface="Arial" charset="0"/>
                <a:cs typeface="Times New Roman" charset="0"/>
              </a:rPr>
              <a:t>Neutron</a:t>
            </a:r>
          </a:p>
          <a:p>
            <a:pPr marL="338138" indent="-338138" eaLnBrk="1" hangingPunct="1">
              <a:lnSpc>
                <a:spcPct val="90000"/>
              </a:lnSpc>
              <a:spcAft>
                <a:spcPts val="1200"/>
              </a:spcAft>
            </a:pPr>
            <a:r>
              <a:rPr lang="en-US" sz="2600">
                <a:solidFill>
                  <a:srgbClr val="000000"/>
                </a:solidFill>
                <a:latin typeface="Arial" charset="0"/>
                <a:cs typeface="Times New Roman" charset="0"/>
              </a:rPr>
              <a:t>Noble gas</a:t>
            </a:r>
          </a:p>
          <a:p>
            <a:pPr marL="338138" indent="-338138" eaLnBrk="1" hangingPunct="1">
              <a:lnSpc>
                <a:spcPct val="90000"/>
              </a:lnSpc>
              <a:spcAft>
                <a:spcPts val="1200"/>
              </a:spcAft>
            </a:pPr>
            <a:r>
              <a:rPr lang="en-US" sz="2600">
                <a:solidFill>
                  <a:srgbClr val="000000"/>
                </a:solidFill>
                <a:latin typeface="Arial" charset="0"/>
                <a:cs typeface="Times New Roman" charset="0"/>
              </a:rPr>
              <a:t>Nucleus</a:t>
            </a:r>
          </a:p>
          <a:p>
            <a:pPr marL="338138" indent="-338138" eaLnBrk="1" hangingPunct="1">
              <a:lnSpc>
                <a:spcPct val="90000"/>
              </a:lnSpc>
              <a:spcAft>
                <a:spcPts val="1200"/>
              </a:spcAft>
            </a:pPr>
            <a:r>
              <a:rPr lang="en-US" sz="2600">
                <a:solidFill>
                  <a:srgbClr val="000000"/>
                </a:solidFill>
                <a:latin typeface="Arial" charset="0"/>
                <a:cs typeface="Times New Roman" charset="0"/>
              </a:rPr>
              <a:t>Orbital</a:t>
            </a:r>
          </a:p>
          <a:p>
            <a:pPr marL="338138" indent="-338138" eaLnBrk="1" hangingPunct="1">
              <a:lnSpc>
                <a:spcPct val="90000"/>
              </a:lnSpc>
              <a:spcAft>
                <a:spcPts val="1200"/>
              </a:spcAft>
            </a:pPr>
            <a:r>
              <a:rPr lang="en-US" sz="2600" i="1">
                <a:solidFill>
                  <a:srgbClr val="000000"/>
                </a:solidFill>
                <a:latin typeface="Arial" charset="0"/>
                <a:cs typeface="Times New Roman" charset="0"/>
              </a:rPr>
              <a:t>p</a:t>
            </a:r>
            <a:r>
              <a:rPr lang="en-US" sz="2600">
                <a:solidFill>
                  <a:srgbClr val="000000"/>
                </a:solidFill>
                <a:latin typeface="Arial" charset="0"/>
                <a:cs typeface="Times New Roman" charset="0"/>
              </a:rPr>
              <a:t>-Block element</a:t>
            </a:r>
          </a:p>
          <a:p>
            <a:pPr marL="338138" indent="-338138" eaLnBrk="1" hangingPunct="1">
              <a:lnSpc>
                <a:spcPct val="90000"/>
              </a:lnSpc>
              <a:spcAft>
                <a:spcPts val="1200"/>
              </a:spcAft>
            </a:pPr>
            <a:r>
              <a:rPr lang="en-US" sz="2600">
                <a:solidFill>
                  <a:srgbClr val="000000"/>
                </a:solidFill>
                <a:latin typeface="Arial" charset="0"/>
                <a:cs typeface="Times New Roman" charset="0"/>
              </a:rPr>
              <a:t>Period</a:t>
            </a:r>
            <a:endParaRPr lang="en-US" sz="2600">
              <a:latin typeface="Arial" charset="0"/>
            </a:endParaRPr>
          </a:p>
        </p:txBody>
      </p:sp>
      <p:sp>
        <p:nvSpPr>
          <p:cNvPr id="63492" name="Content Placeholder 3"/>
          <p:cNvSpPr>
            <a:spLocks noGrp="1"/>
          </p:cNvSpPr>
          <p:nvPr>
            <p:ph sz="half" idx="2"/>
          </p:nvPr>
        </p:nvSpPr>
        <p:spPr>
          <a:xfrm>
            <a:off x="4556125" y="1141413"/>
            <a:ext cx="4038600" cy="4929187"/>
          </a:xfrm>
        </p:spPr>
        <p:txBody>
          <a:bodyPr/>
          <a:lstStyle/>
          <a:p>
            <a:pPr marL="338138" indent="-338138" eaLnBrk="1" hangingPunct="1">
              <a:lnSpc>
                <a:spcPct val="90000"/>
              </a:lnSpc>
              <a:spcAft>
                <a:spcPts val="1200"/>
              </a:spcAft>
            </a:pPr>
            <a:r>
              <a:rPr lang="en-US" sz="2600">
                <a:solidFill>
                  <a:srgbClr val="000000"/>
                </a:solidFill>
                <a:latin typeface="Arial" charset="0"/>
                <a:cs typeface="Times New Roman" charset="0"/>
              </a:rPr>
              <a:t>Proton</a:t>
            </a:r>
          </a:p>
          <a:p>
            <a:pPr marL="338138" indent="-338138" eaLnBrk="1" hangingPunct="1">
              <a:lnSpc>
                <a:spcPct val="90000"/>
              </a:lnSpc>
              <a:spcAft>
                <a:spcPts val="1200"/>
              </a:spcAft>
            </a:pPr>
            <a:r>
              <a:rPr lang="en-US" sz="2600" i="1">
                <a:solidFill>
                  <a:srgbClr val="000000"/>
                </a:solidFill>
                <a:latin typeface="Arial" charset="0"/>
                <a:cs typeface="Times New Roman" charset="0"/>
              </a:rPr>
              <a:t>s</a:t>
            </a:r>
            <a:r>
              <a:rPr lang="en-US" sz="2600">
                <a:solidFill>
                  <a:srgbClr val="000000"/>
                </a:solidFill>
                <a:latin typeface="Arial" charset="0"/>
                <a:cs typeface="Times New Roman" charset="0"/>
              </a:rPr>
              <a:t>-Block element</a:t>
            </a:r>
          </a:p>
          <a:p>
            <a:pPr marL="338138" indent="-338138" eaLnBrk="1" hangingPunct="1">
              <a:lnSpc>
                <a:spcPct val="90000"/>
              </a:lnSpc>
              <a:spcAft>
                <a:spcPts val="1200"/>
              </a:spcAft>
            </a:pPr>
            <a:r>
              <a:rPr lang="en-US" sz="2600">
                <a:solidFill>
                  <a:srgbClr val="000000"/>
                </a:solidFill>
                <a:latin typeface="Arial" charset="0"/>
                <a:cs typeface="Times New Roman" charset="0"/>
              </a:rPr>
              <a:t>Shell (electron)</a:t>
            </a:r>
          </a:p>
          <a:p>
            <a:pPr marL="338138" indent="-338138" eaLnBrk="1" hangingPunct="1">
              <a:lnSpc>
                <a:spcPct val="90000"/>
              </a:lnSpc>
              <a:spcAft>
                <a:spcPts val="1200"/>
              </a:spcAft>
            </a:pPr>
            <a:r>
              <a:rPr lang="en-US" sz="2600">
                <a:solidFill>
                  <a:srgbClr val="000000"/>
                </a:solidFill>
                <a:latin typeface="Arial" charset="0"/>
                <a:cs typeface="Times New Roman" charset="0"/>
              </a:rPr>
              <a:t>Subatomic particles</a:t>
            </a:r>
          </a:p>
          <a:p>
            <a:pPr marL="338138" indent="-338138" eaLnBrk="1" hangingPunct="1">
              <a:lnSpc>
                <a:spcPct val="90000"/>
              </a:lnSpc>
              <a:spcAft>
                <a:spcPts val="1200"/>
              </a:spcAft>
            </a:pPr>
            <a:r>
              <a:rPr lang="en-US" sz="2600">
                <a:solidFill>
                  <a:srgbClr val="000000"/>
                </a:solidFill>
                <a:latin typeface="Arial" charset="0"/>
                <a:cs typeface="Times New Roman" charset="0"/>
              </a:rPr>
              <a:t>Subshell (electron)</a:t>
            </a:r>
          </a:p>
          <a:p>
            <a:pPr marL="338138" indent="-338138" eaLnBrk="1" hangingPunct="1">
              <a:lnSpc>
                <a:spcPct val="90000"/>
              </a:lnSpc>
              <a:spcAft>
                <a:spcPts val="1200"/>
              </a:spcAft>
            </a:pPr>
            <a:r>
              <a:rPr lang="en-US" sz="2600">
                <a:solidFill>
                  <a:srgbClr val="000000"/>
                </a:solidFill>
                <a:latin typeface="Arial" charset="0"/>
                <a:cs typeface="Times New Roman" charset="0"/>
              </a:rPr>
              <a:t>Transition metal element</a:t>
            </a:r>
          </a:p>
          <a:p>
            <a:pPr marL="338138" indent="-338138" eaLnBrk="1" hangingPunct="1">
              <a:lnSpc>
                <a:spcPct val="90000"/>
              </a:lnSpc>
              <a:spcAft>
                <a:spcPts val="1200"/>
              </a:spcAft>
            </a:pPr>
            <a:r>
              <a:rPr lang="en-US" sz="2600">
                <a:solidFill>
                  <a:srgbClr val="000000"/>
                </a:solidFill>
                <a:latin typeface="Arial" charset="0"/>
                <a:cs typeface="Times New Roman" charset="0"/>
              </a:rPr>
              <a:t>Valence electron</a:t>
            </a:r>
          </a:p>
          <a:p>
            <a:pPr marL="338138" indent="-338138" eaLnBrk="1" hangingPunct="1">
              <a:lnSpc>
                <a:spcPct val="90000"/>
              </a:lnSpc>
              <a:spcAft>
                <a:spcPts val="1200"/>
              </a:spcAft>
            </a:pPr>
            <a:r>
              <a:rPr lang="en-US" sz="2600">
                <a:solidFill>
                  <a:srgbClr val="000000"/>
                </a:solidFill>
                <a:latin typeface="Arial" charset="0"/>
                <a:cs typeface="Times New Roman" charset="0"/>
              </a:rPr>
              <a:t>Valence shell</a:t>
            </a:r>
            <a:endParaRPr lang="en-US" sz="2600">
              <a:latin typeface="Arial" charset="0"/>
            </a:endParaRPr>
          </a:p>
        </p:txBody>
      </p:sp>
    </p:spTree>
    <p:extLst>
      <p:ext uri="{BB962C8B-B14F-4D97-AF65-F5344CB8AC3E}">
        <p14:creationId xmlns:p14="http://schemas.microsoft.com/office/powerpoint/2010/main" val="2063534027"/>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a:defRPr/>
            </a:pPr>
            <a:r>
              <a:rPr lang="en-US"/>
              <a:t>Copyright © 2010 Pearson Education, Inc.</a:t>
            </a:r>
          </a:p>
        </p:txBody>
      </p:sp>
      <p:sp>
        <p:nvSpPr>
          <p:cNvPr id="5" name="Footer Placeholder 4"/>
          <p:cNvSpPr>
            <a:spLocks noGrp="1"/>
          </p:cNvSpPr>
          <p:nvPr>
            <p:ph type="ftr" sz="quarter" idx="11"/>
          </p:nvPr>
        </p:nvSpPr>
        <p:spPr/>
        <p:txBody>
          <a:bodyPr/>
          <a:lstStyle/>
          <a:p>
            <a:pPr>
              <a:defRPr/>
            </a:pPr>
            <a:r>
              <a:rPr lang="en-US"/>
              <a:t>Chapter Three</a:t>
            </a:r>
          </a:p>
        </p:txBody>
      </p:sp>
      <p:sp>
        <p:nvSpPr>
          <p:cNvPr id="6" name="Slide Number Placeholder 5"/>
          <p:cNvSpPr>
            <a:spLocks noGrp="1"/>
          </p:cNvSpPr>
          <p:nvPr>
            <p:ph type="sldNum" sz="quarter" idx="12"/>
          </p:nvPr>
        </p:nvSpPr>
        <p:spPr/>
        <p:txBody>
          <a:bodyPr/>
          <a:lstStyle/>
          <a:p>
            <a:pPr>
              <a:defRPr/>
            </a:pPr>
            <a:fld id="{791866D5-E5D3-0C47-A433-D6F0350694B7}" type="slidenum">
              <a:rPr lang="en-US"/>
              <a:pPr>
                <a:defRPr/>
              </a:pPr>
              <a:t>14</a:t>
            </a:fld>
            <a:endParaRPr lang="en-US"/>
          </a:p>
        </p:txBody>
      </p:sp>
      <p:sp>
        <p:nvSpPr>
          <p:cNvPr id="140291" name="Rectangle 3"/>
          <p:cNvSpPr>
            <a:spLocks noGrp="1" noChangeArrowheads="1"/>
          </p:cNvSpPr>
          <p:nvPr>
            <p:ph type="body" idx="1"/>
          </p:nvPr>
        </p:nvSpPr>
        <p:spPr>
          <a:xfrm>
            <a:off x="457200" y="939800"/>
            <a:ext cx="8229600" cy="1905000"/>
          </a:xfrm>
        </p:spPr>
        <p:txBody>
          <a:bodyPr>
            <a:normAutofit/>
          </a:bodyPr>
          <a:lstStyle/>
          <a:p>
            <a:pPr eaLnBrk="1" hangingPunct="1">
              <a:buClr>
                <a:srgbClr val="94E494"/>
              </a:buClr>
              <a:buSzTx/>
              <a:buFont typeface="Times New Roman" charset="0"/>
              <a:buChar char="►"/>
              <a:defRPr/>
            </a:pPr>
            <a:r>
              <a:rPr lang="en-US" sz="2400" dirty="0" smtClean="0">
                <a:solidFill>
                  <a:srgbClr val="000000"/>
                </a:solidFill>
                <a:cs typeface="+mn-cs"/>
              </a:rPr>
              <a:t>Both protons and neutrons have a mass </a:t>
            </a:r>
            <a:r>
              <a:rPr lang="en-US" sz="2400" u="sng" dirty="0" smtClean="0">
                <a:solidFill>
                  <a:srgbClr val="000000"/>
                </a:solidFill>
                <a:cs typeface="+mn-cs"/>
              </a:rPr>
              <a:t>close</a:t>
            </a:r>
            <a:r>
              <a:rPr lang="en-US" sz="2400" dirty="0" smtClean="0">
                <a:solidFill>
                  <a:srgbClr val="000000"/>
                </a:solidFill>
                <a:cs typeface="+mn-cs"/>
              </a:rPr>
              <a:t> to one </a:t>
            </a:r>
            <a:r>
              <a:rPr lang="en-US" sz="2400" b="1" dirty="0" err="1" smtClean="0">
                <a:solidFill>
                  <a:srgbClr val="000000"/>
                </a:solidFill>
              </a:rPr>
              <a:t>amu</a:t>
            </a:r>
            <a:r>
              <a:rPr lang="en-US" sz="2400" b="1" dirty="0">
                <a:solidFill>
                  <a:srgbClr val="000000"/>
                </a:solidFill>
              </a:rPr>
              <a:t> </a:t>
            </a:r>
            <a:endParaRPr lang="en-US" sz="2400" b="1" dirty="0" smtClean="0">
              <a:solidFill>
                <a:srgbClr val="000000"/>
              </a:solidFill>
            </a:endParaRPr>
          </a:p>
          <a:p>
            <a:pPr eaLnBrk="1" hangingPunct="1">
              <a:buClr>
                <a:srgbClr val="94E494"/>
              </a:buClr>
              <a:buSzTx/>
              <a:buFont typeface="Times New Roman" charset="0"/>
              <a:buChar char="►"/>
              <a:defRPr/>
            </a:pPr>
            <a:r>
              <a:rPr lang="en-US" sz="2400" dirty="0" smtClean="0">
                <a:solidFill>
                  <a:srgbClr val="000000"/>
                </a:solidFill>
                <a:cs typeface="+mn-cs"/>
              </a:rPr>
              <a:t>Electrons are substantially lighter than protons and neutrons </a:t>
            </a:r>
          </a:p>
          <a:p>
            <a:pPr eaLnBrk="1" hangingPunct="1">
              <a:buClr>
                <a:srgbClr val="94E494"/>
              </a:buClr>
              <a:buSzTx/>
              <a:buFont typeface="Times New Roman" charset="0"/>
              <a:buChar char="►"/>
              <a:defRPr/>
            </a:pPr>
            <a:r>
              <a:rPr lang="en-US" sz="2400" dirty="0" smtClean="0">
                <a:solidFill>
                  <a:srgbClr val="000000"/>
                </a:solidFill>
                <a:cs typeface="+mn-cs"/>
              </a:rPr>
              <a:t>Protons and electrons have electrical charges that are equal in magnitude but opposite in sign</a:t>
            </a:r>
            <a:r>
              <a:rPr lang="en-US" sz="2400" dirty="0">
                <a:solidFill>
                  <a:srgbClr val="000000"/>
                </a:solidFill>
              </a:rPr>
              <a:t> </a:t>
            </a:r>
            <a:endParaRPr lang="en-US" sz="2400" dirty="0" smtClean="0">
              <a:solidFill>
                <a:srgbClr val="000000"/>
              </a:solidFill>
              <a:cs typeface="+mn-cs"/>
            </a:endParaRPr>
          </a:p>
        </p:txBody>
      </p:sp>
      <p:pic>
        <p:nvPicPr>
          <p:cNvPr id="140296"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5600" y="2979724"/>
            <a:ext cx="5851525" cy="1850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1">
                      <a:alpha val="74998"/>
                    </a:schemeClr>
                  </a:outerShdw>
                </a:effectLst>
              </a14:hiddenEffects>
            </a:ext>
          </a:extLst>
        </p:spPr>
      </p:pic>
      <p:sp>
        <p:nvSpPr>
          <p:cNvPr id="2" name="TextBox 1"/>
          <p:cNvSpPr txBox="1"/>
          <p:nvPr/>
        </p:nvSpPr>
        <p:spPr>
          <a:xfrm>
            <a:off x="1460977" y="5349875"/>
            <a:ext cx="6312395" cy="707886"/>
          </a:xfrm>
          <a:prstGeom prst="rect">
            <a:avLst/>
          </a:prstGeom>
          <a:noFill/>
        </p:spPr>
        <p:txBody>
          <a:bodyPr wrap="none" rtlCol="0">
            <a:spAutoFit/>
          </a:bodyPr>
          <a:lstStyle/>
          <a:p>
            <a:r>
              <a:rPr lang="en-US" sz="2000" dirty="0" smtClean="0"/>
              <a:t>You are NOT expected to memorize the absolute numbers.</a:t>
            </a:r>
          </a:p>
          <a:p>
            <a:r>
              <a:rPr lang="en-US" sz="2000" dirty="0" smtClean="0"/>
              <a:t>You ARE expected to know </a:t>
            </a:r>
            <a:r>
              <a:rPr lang="en-US" sz="2000" i="1" dirty="0" smtClean="0"/>
              <a:t>relative</a:t>
            </a:r>
            <a:r>
              <a:rPr lang="en-US" sz="2000" dirty="0" smtClean="0"/>
              <a:t> sizes and charges. </a:t>
            </a:r>
            <a:endParaRPr lang="en-US" sz="2000" dirty="0"/>
          </a:p>
        </p:txBody>
      </p:sp>
      <p:sp>
        <p:nvSpPr>
          <p:cNvPr id="3" name="TextBox 2"/>
          <p:cNvSpPr txBox="1"/>
          <p:nvPr/>
        </p:nvSpPr>
        <p:spPr>
          <a:xfrm>
            <a:off x="2372089" y="102034"/>
            <a:ext cx="4372912" cy="584776"/>
          </a:xfrm>
          <a:prstGeom prst="rect">
            <a:avLst/>
          </a:prstGeom>
          <a:noFill/>
        </p:spPr>
        <p:txBody>
          <a:bodyPr wrap="none" rtlCol="0">
            <a:spAutoFit/>
          </a:bodyPr>
          <a:lstStyle/>
          <a:p>
            <a:r>
              <a:rPr lang="en-US" sz="3200" dirty="0" smtClean="0"/>
              <a:t>Know these relative facts</a:t>
            </a:r>
            <a:endParaRPr lang="en-US" sz="3200" dirty="0"/>
          </a:p>
        </p:txBody>
      </p:sp>
    </p:spTree>
    <p:extLst>
      <p:ext uri="{BB962C8B-B14F-4D97-AF65-F5344CB8AC3E}">
        <p14:creationId xmlns:p14="http://schemas.microsoft.com/office/powerpoint/2010/main" val="172264348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3"/>
          <p:cNvSpPr>
            <a:spLocks noGrp="1"/>
          </p:cNvSpPr>
          <p:nvPr>
            <p:ph type="dt" sz="quarter" idx="10"/>
          </p:nvPr>
        </p:nvSpPr>
        <p:spPr/>
        <p:txBody>
          <a:bodyPr/>
          <a:lstStyle/>
          <a:p>
            <a:pPr>
              <a:defRPr/>
            </a:pPr>
            <a:r>
              <a:rPr lang="en-US"/>
              <a:t>Copyright © 2010 Pearson Education, Inc.</a:t>
            </a:r>
          </a:p>
        </p:txBody>
      </p:sp>
      <p:sp>
        <p:nvSpPr>
          <p:cNvPr id="7" name="Footer Placeholder 4"/>
          <p:cNvSpPr>
            <a:spLocks noGrp="1"/>
          </p:cNvSpPr>
          <p:nvPr>
            <p:ph type="ftr" sz="quarter" idx="11"/>
          </p:nvPr>
        </p:nvSpPr>
        <p:spPr/>
        <p:txBody>
          <a:bodyPr/>
          <a:lstStyle/>
          <a:p>
            <a:pPr>
              <a:defRPr/>
            </a:pPr>
            <a:r>
              <a:rPr lang="en-US"/>
              <a:t>Chapter Three</a:t>
            </a:r>
          </a:p>
        </p:txBody>
      </p:sp>
      <p:sp>
        <p:nvSpPr>
          <p:cNvPr id="8" name="Slide Number Placeholder 5"/>
          <p:cNvSpPr>
            <a:spLocks noGrp="1"/>
          </p:cNvSpPr>
          <p:nvPr>
            <p:ph type="sldNum" sz="quarter" idx="12"/>
          </p:nvPr>
        </p:nvSpPr>
        <p:spPr/>
        <p:txBody>
          <a:bodyPr/>
          <a:lstStyle/>
          <a:p>
            <a:pPr>
              <a:defRPr/>
            </a:pPr>
            <a:fld id="{BD80F660-C9BD-F144-B8C7-571BE8449196}" type="slidenum">
              <a:rPr lang="en-US"/>
              <a:pPr>
                <a:defRPr/>
              </a:pPr>
              <a:t>15</a:t>
            </a:fld>
            <a:endParaRPr lang="en-US"/>
          </a:p>
        </p:txBody>
      </p:sp>
      <p:sp>
        <p:nvSpPr>
          <p:cNvPr id="5123" name="Rectangle 3"/>
          <p:cNvSpPr>
            <a:spLocks noGrp="1" noChangeArrowheads="1"/>
          </p:cNvSpPr>
          <p:nvPr>
            <p:ph type="body" idx="1"/>
          </p:nvPr>
        </p:nvSpPr>
        <p:spPr>
          <a:xfrm>
            <a:off x="444500" y="838199"/>
            <a:ext cx="8001000" cy="2120153"/>
          </a:xfrm>
        </p:spPr>
        <p:txBody>
          <a:bodyPr>
            <a:noAutofit/>
          </a:bodyPr>
          <a:lstStyle/>
          <a:p>
            <a:pPr marL="569913" indent="-569913" eaLnBrk="1" hangingPunct="1">
              <a:buClr>
                <a:srgbClr val="94E494"/>
              </a:buClr>
              <a:buSzTx/>
              <a:buFont typeface="Times New Roman" charset="0"/>
              <a:buChar char="►"/>
              <a:defRPr/>
            </a:pPr>
            <a:r>
              <a:rPr lang="en-US" sz="2800" dirty="0" smtClean="0">
                <a:solidFill>
                  <a:srgbClr val="000000"/>
                </a:solidFill>
                <a:cs typeface="+mn-cs"/>
              </a:rPr>
              <a:t>The protons and neutrons are packed closely together in a dense core called the </a:t>
            </a:r>
            <a:r>
              <a:rPr lang="en-US" sz="2800" b="1" dirty="0" smtClean="0">
                <a:solidFill>
                  <a:srgbClr val="000000"/>
                </a:solidFill>
                <a:cs typeface="+mn-cs"/>
              </a:rPr>
              <a:t>nucleus</a:t>
            </a:r>
            <a:r>
              <a:rPr lang="en-US" sz="2800" dirty="0" smtClean="0">
                <a:solidFill>
                  <a:srgbClr val="000000"/>
                </a:solidFill>
                <a:cs typeface="+mn-cs"/>
              </a:rPr>
              <a:t> </a:t>
            </a:r>
          </a:p>
          <a:p>
            <a:pPr marL="569913" indent="-569913" eaLnBrk="1" hangingPunct="1">
              <a:buClr>
                <a:srgbClr val="94E494"/>
              </a:buClr>
              <a:buSzTx/>
              <a:buFont typeface="Times New Roman" charset="0"/>
              <a:buChar char="►"/>
              <a:defRPr/>
            </a:pPr>
            <a:r>
              <a:rPr lang="en-US" sz="2800" dirty="0" smtClean="0">
                <a:solidFill>
                  <a:srgbClr val="000000"/>
                </a:solidFill>
                <a:cs typeface="+mn-cs"/>
              </a:rPr>
              <a:t>Surrounding the nucleus, the electrons move about rapidly through a large volume of space </a:t>
            </a:r>
          </a:p>
        </p:txBody>
      </p:sp>
      <p:sp>
        <p:nvSpPr>
          <p:cNvPr id="5126" name="Text Box 6"/>
          <p:cNvSpPr txBox="1">
            <a:spLocks noChangeArrowheads="1"/>
          </p:cNvSpPr>
          <p:nvPr/>
        </p:nvSpPr>
        <p:spPr bwMode="auto">
          <a:xfrm>
            <a:off x="7315200" y="6248400"/>
            <a:ext cx="1841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spcBef>
                <a:spcPct val="0"/>
              </a:spcBef>
              <a:buClrTx/>
              <a:buSzTx/>
              <a:buFontTx/>
              <a:buNone/>
              <a:defRPr/>
            </a:pPr>
            <a:endParaRPr lang="en-US" sz="1400">
              <a:solidFill>
                <a:schemeClr val="tx1"/>
              </a:solidFill>
              <a:cs typeface="+mn-cs"/>
            </a:endParaRPr>
          </a:p>
        </p:txBody>
      </p:sp>
      <p:pic>
        <p:nvPicPr>
          <p:cNvPr id="2" name="Picture 1"/>
          <p:cNvPicPr>
            <a:picLocks noChangeAspect="1"/>
          </p:cNvPicPr>
          <p:nvPr/>
        </p:nvPicPr>
        <p:blipFill>
          <a:blip r:embed="rId2"/>
          <a:stretch>
            <a:fillRect/>
          </a:stretch>
        </p:blipFill>
        <p:spPr>
          <a:xfrm>
            <a:off x="1296894" y="3263900"/>
            <a:ext cx="2844800" cy="2857500"/>
          </a:xfrm>
          <a:prstGeom prst="rect">
            <a:avLst/>
          </a:prstGeom>
        </p:spPr>
      </p:pic>
      <p:pic>
        <p:nvPicPr>
          <p:cNvPr id="3" name="Picture 2"/>
          <p:cNvPicPr>
            <a:picLocks noChangeAspect="1"/>
          </p:cNvPicPr>
          <p:nvPr/>
        </p:nvPicPr>
        <p:blipFill>
          <a:blip r:embed="rId3"/>
          <a:stretch>
            <a:fillRect/>
          </a:stretch>
        </p:blipFill>
        <p:spPr>
          <a:xfrm>
            <a:off x="4908550" y="3263900"/>
            <a:ext cx="3289300" cy="2463800"/>
          </a:xfrm>
          <a:prstGeom prst="rect">
            <a:avLst/>
          </a:prstGeom>
        </p:spPr>
      </p:pic>
    </p:spTree>
    <p:extLst>
      <p:ext uri="{BB962C8B-B14F-4D97-AF65-F5344CB8AC3E}">
        <p14:creationId xmlns:p14="http://schemas.microsoft.com/office/powerpoint/2010/main" val="946627907"/>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3"/>
          <p:cNvSpPr>
            <a:spLocks noGrp="1"/>
          </p:cNvSpPr>
          <p:nvPr>
            <p:ph type="dt" sz="quarter" idx="10"/>
          </p:nvPr>
        </p:nvSpPr>
        <p:spPr/>
        <p:txBody>
          <a:bodyPr/>
          <a:lstStyle/>
          <a:p>
            <a:pPr>
              <a:defRPr/>
            </a:pPr>
            <a:r>
              <a:rPr lang="en-US"/>
              <a:t>Copyright © 2010 Pearson Education, Inc.</a:t>
            </a:r>
          </a:p>
        </p:txBody>
      </p:sp>
      <p:sp>
        <p:nvSpPr>
          <p:cNvPr id="7" name="Footer Placeholder 4"/>
          <p:cNvSpPr>
            <a:spLocks noGrp="1"/>
          </p:cNvSpPr>
          <p:nvPr>
            <p:ph type="ftr" sz="quarter" idx="11"/>
          </p:nvPr>
        </p:nvSpPr>
        <p:spPr/>
        <p:txBody>
          <a:bodyPr/>
          <a:lstStyle/>
          <a:p>
            <a:pPr>
              <a:defRPr/>
            </a:pPr>
            <a:r>
              <a:rPr lang="en-US"/>
              <a:t>Chapter Three</a:t>
            </a:r>
          </a:p>
        </p:txBody>
      </p:sp>
      <p:sp>
        <p:nvSpPr>
          <p:cNvPr id="8" name="Slide Number Placeholder 5"/>
          <p:cNvSpPr>
            <a:spLocks noGrp="1"/>
          </p:cNvSpPr>
          <p:nvPr>
            <p:ph type="sldNum" sz="quarter" idx="12"/>
          </p:nvPr>
        </p:nvSpPr>
        <p:spPr/>
        <p:txBody>
          <a:bodyPr/>
          <a:lstStyle/>
          <a:p>
            <a:pPr>
              <a:defRPr/>
            </a:pPr>
            <a:fld id="{BD80F660-C9BD-F144-B8C7-571BE8449196}" type="slidenum">
              <a:rPr lang="en-US"/>
              <a:pPr>
                <a:defRPr/>
              </a:pPr>
              <a:t>16</a:t>
            </a:fld>
            <a:endParaRPr lang="en-US"/>
          </a:p>
        </p:txBody>
      </p:sp>
      <p:sp>
        <p:nvSpPr>
          <p:cNvPr id="5123" name="Rectangle 3"/>
          <p:cNvSpPr>
            <a:spLocks noGrp="1" noChangeArrowheads="1"/>
          </p:cNvSpPr>
          <p:nvPr>
            <p:ph type="body" idx="1"/>
          </p:nvPr>
        </p:nvSpPr>
        <p:spPr>
          <a:xfrm>
            <a:off x="444500" y="838200"/>
            <a:ext cx="8001000" cy="1828800"/>
          </a:xfrm>
        </p:spPr>
        <p:txBody>
          <a:bodyPr>
            <a:normAutofit/>
          </a:bodyPr>
          <a:lstStyle/>
          <a:p>
            <a:pPr marL="569913" indent="-569913" eaLnBrk="1" hangingPunct="1">
              <a:buClr>
                <a:srgbClr val="94E494"/>
              </a:buClr>
              <a:buSzTx/>
              <a:buFont typeface="Times New Roman" charset="0"/>
              <a:buChar char="►"/>
              <a:defRPr/>
            </a:pPr>
            <a:r>
              <a:rPr lang="en-US" sz="2400" dirty="0" smtClean="0">
                <a:solidFill>
                  <a:srgbClr val="3366FF"/>
                </a:solidFill>
                <a:cs typeface="+mn-cs"/>
              </a:rPr>
              <a:t>The protons and neutrons are packed closely together in a dense core called the </a:t>
            </a:r>
            <a:r>
              <a:rPr lang="en-US" sz="2400" b="1" dirty="0" smtClean="0">
                <a:solidFill>
                  <a:srgbClr val="3366FF"/>
                </a:solidFill>
                <a:cs typeface="+mn-cs"/>
              </a:rPr>
              <a:t>nucleus</a:t>
            </a:r>
            <a:r>
              <a:rPr lang="en-US" sz="2400" dirty="0" smtClean="0">
                <a:solidFill>
                  <a:srgbClr val="3366FF"/>
                </a:solidFill>
                <a:cs typeface="+mn-cs"/>
              </a:rPr>
              <a:t> </a:t>
            </a:r>
          </a:p>
          <a:p>
            <a:pPr marL="569913" indent="-569913" eaLnBrk="1" hangingPunct="1">
              <a:buClr>
                <a:srgbClr val="94E494"/>
              </a:buClr>
              <a:buSzTx/>
              <a:buFont typeface="Times New Roman" charset="0"/>
              <a:buChar char="►"/>
              <a:defRPr/>
            </a:pPr>
            <a:r>
              <a:rPr lang="en-US" sz="2400" dirty="0" smtClean="0">
                <a:solidFill>
                  <a:srgbClr val="3366FF"/>
                </a:solidFill>
                <a:cs typeface="+mn-cs"/>
              </a:rPr>
              <a:t>Surrounding the nucleus, the electrons move about rapidly through a large volume of space </a:t>
            </a:r>
          </a:p>
        </p:txBody>
      </p:sp>
      <p:sp>
        <p:nvSpPr>
          <p:cNvPr id="5126" name="Text Box 6"/>
          <p:cNvSpPr txBox="1">
            <a:spLocks noChangeArrowheads="1"/>
          </p:cNvSpPr>
          <p:nvPr/>
        </p:nvSpPr>
        <p:spPr bwMode="auto">
          <a:xfrm>
            <a:off x="7315200" y="6248400"/>
            <a:ext cx="1841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spcBef>
                <a:spcPct val="0"/>
              </a:spcBef>
              <a:buClrTx/>
              <a:buSzTx/>
              <a:buFontTx/>
              <a:buNone/>
              <a:defRPr/>
            </a:pPr>
            <a:endParaRPr lang="en-US" sz="1400">
              <a:solidFill>
                <a:schemeClr val="tx1"/>
              </a:solidFill>
              <a:cs typeface="+mn-cs"/>
            </a:endParaRPr>
          </a:p>
        </p:txBody>
      </p:sp>
      <p:sp>
        <p:nvSpPr>
          <p:cNvPr id="6153" name="Rectangle 1033"/>
          <p:cNvSpPr>
            <a:spLocks noChangeArrowheads="1"/>
          </p:cNvSpPr>
          <p:nvPr/>
        </p:nvSpPr>
        <p:spPr bwMode="auto">
          <a:xfrm>
            <a:off x="444500" y="3162300"/>
            <a:ext cx="3238500"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1">
                      <a:alpha val="74998"/>
                    </a:schemeClr>
                  </a:outerShdw>
                </a:effectLst>
              </a14:hiddenEffects>
            </a:ext>
          </a:extLst>
        </p:spPr>
        <p:txBody>
          <a:bodyPr wrap="square">
            <a:spAutoFit/>
          </a:bodyPr>
          <a:lstStyle/>
          <a:p>
            <a:pPr marL="342900" indent="-342900">
              <a:buClr>
                <a:srgbClr val="94E494"/>
              </a:buClr>
              <a:buSzTx/>
              <a:buFont typeface="Times New Roman" charset="0"/>
              <a:buChar char="►"/>
              <a:defRPr/>
            </a:pPr>
            <a:r>
              <a:rPr lang="en-US" sz="2800" dirty="0">
                <a:solidFill>
                  <a:srgbClr val="000000"/>
                </a:solidFill>
                <a:effectLst>
                  <a:outerShdw blurRad="38100" dist="38100" dir="2700000" algn="tl">
                    <a:srgbClr val="DDDDDD"/>
                  </a:outerShdw>
                </a:effectLst>
                <a:cs typeface="+mn-cs"/>
              </a:rPr>
              <a:t>The relative </a:t>
            </a:r>
            <a:r>
              <a:rPr lang="en-US" sz="2800" dirty="0" smtClean="0">
                <a:solidFill>
                  <a:srgbClr val="000000"/>
                </a:solidFill>
                <a:effectLst>
                  <a:outerShdw blurRad="38100" dist="38100" dir="2700000" algn="tl">
                    <a:srgbClr val="DDDDDD"/>
                  </a:outerShdw>
                </a:effectLst>
                <a:cs typeface="+mn-cs"/>
              </a:rPr>
              <a:t>size </a:t>
            </a:r>
            <a:r>
              <a:rPr lang="en-US" sz="2800" dirty="0">
                <a:solidFill>
                  <a:srgbClr val="000000"/>
                </a:solidFill>
                <a:effectLst>
                  <a:outerShdw blurRad="38100" dist="38100" dir="2700000" algn="tl">
                    <a:srgbClr val="DDDDDD"/>
                  </a:outerShdw>
                </a:effectLst>
                <a:cs typeface="+mn-cs"/>
              </a:rPr>
              <a:t>of a nucleus in </a:t>
            </a:r>
            <a:r>
              <a:rPr lang="en-US" sz="2800" dirty="0" smtClean="0">
                <a:solidFill>
                  <a:srgbClr val="000000"/>
                </a:solidFill>
                <a:effectLst>
                  <a:outerShdw blurRad="38100" dist="38100" dir="2700000" algn="tl">
                    <a:srgbClr val="DDDDDD"/>
                  </a:outerShdw>
                </a:effectLst>
                <a:cs typeface="+mn-cs"/>
              </a:rPr>
              <a:t>an </a:t>
            </a:r>
            <a:r>
              <a:rPr lang="en-US" sz="2800" dirty="0">
                <a:solidFill>
                  <a:srgbClr val="000000"/>
                </a:solidFill>
                <a:effectLst>
                  <a:outerShdw blurRad="38100" dist="38100" dir="2700000" algn="tl">
                    <a:srgbClr val="DDDDDD"/>
                  </a:outerShdw>
                </a:effectLst>
                <a:cs typeface="+mn-cs"/>
              </a:rPr>
              <a:t>atom is the same as that of a pea in the middle of this </a:t>
            </a:r>
            <a:r>
              <a:rPr lang="en-US" sz="2800" dirty="0" smtClean="0">
                <a:solidFill>
                  <a:srgbClr val="000000"/>
                </a:solidFill>
                <a:effectLst>
                  <a:outerShdw blurRad="38100" dist="38100" dir="2700000" algn="tl">
                    <a:srgbClr val="DDDDDD"/>
                  </a:outerShdw>
                </a:effectLst>
                <a:cs typeface="+mn-cs"/>
              </a:rPr>
              <a:t>stadium </a:t>
            </a:r>
            <a:endParaRPr lang="en-US" sz="2800" dirty="0">
              <a:solidFill>
                <a:srgbClr val="000000"/>
              </a:solidFill>
              <a:effectLst>
                <a:outerShdw blurRad="38100" dist="38100" dir="2700000" algn="tl">
                  <a:srgbClr val="DDDDDD"/>
                </a:outerShdw>
              </a:effectLst>
              <a:cs typeface="+mn-cs"/>
            </a:endParaRPr>
          </a:p>
        </p:txBody>
      </p:sp>
      <p:pic>
        <p:nvPicPr>
          <p:cNvPr id="6154" name="Picture 103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3002756"/>
            <a:ext cx="4229100" cy="31424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1">
                      <a:alpha val="74998"/>
                    </a:schemeClr>
                  </a:outerShdw>
                </a:effectLst>
              </a14:hiddenEffects>
            </a:ext>
          </a:extLst>
        </p:spPr>
      </p:pic>
    </p:spTree>
    <p:extLst>
      <p:ext uri="{BB962C8B-B14F-4D97-AF65-F5344CB8AC3E}">
        <p14:creationId xmlns:p14="http://schemas.microsoft.com/office/powerpoint/2010/main" val="427679688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153"/>
                                        </p:tgtEl>
                                        <p:attrNameLst>
                                          <p:attrName>style.visibility</p:attrName>
                                        </p:attrNameLst>
                                      </p:cBhvr>
                                      <p:to>
                                        <p:strVal val="visible"/>
                                      </p:to>
                                    </p:set>
                                    <p:anim calcmode="lin" valueType="num">
                                      <p:cBhvr additive="base">
                                        <p:cTn id="7" dur="500" fill="hold"/>
                                        <p:tgtEl>
                                          <p:spTgt spid="6153"/>
                                        </p:tgtEl>
                                        <p:attrNameLst>
                                          <p:attrName>ppt_x</p:attrName>
                                        </p:attrNameLst>
                                      </p:cBhvr>
                                      <p:tavLst>
                                        <p:tav tm="0">
                                          <p:val>
                                            <p:strVal val="#ppt_x"/>
                                          </p:val>
                                        </p:tav>
                                        <p:tav tm="100000">
                                          <p:val>
                                            <p:strVal val="#ppt_x"/>
                                          </p:val>
                                        </p:tav>
                                      </p:tavLst>
                                    </p:anim>
                                    <p:anim calcmode="lin" valueType="num">
                                      <p:cBhvr additive="base">
                                        <p:cTn id="8" dur="500" fill="hold"/>
                                        <p:tgtEl>
                                          <p:spTgt spid="615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3"/>
          <p:cNvSpPr>
            <a:spLocks noGrp="1"/>
          </p:cNvSpPr>
          <p:nvPr>
            <p:ph type="dt" sz="quarter" idx="10"/>
          </p:nvPr>
        </p:nvSpPr>
        <p:spPr/>
        <p:txBody>
          <a:bodyPr/>
          <a:lstStyle/>
          <a:p>
            <a:pPr>
              <a:defRPr/>
            </a:pPr>
            <a:r>
              <a:rPr lang="en-US"/>
              <a:t>Copyright © 2010 Pearson Education, Inc.</a:t>
            </a:r>
          </a:p>
        </p:txBody>
      </p:sp>
      <p:sp>
        <p:nvSpPr>
          <p:cNvPr id="6" name="Footer Placeholder 4"/>
          <p:cNvSpPr>
            <a:spLocks noGrp="1"/>
          </p:cNvSpPr>
          <p:nvPr>
            <p:ph type="ftr" sz="quarter" idx="11"/>
          </p:nvPr>
        </p:nvSpPr>
        <p:spPr/>
        <p:txBody>
          <a:bodyPr/>
          <a:lstStyle/>
          <a:p>
            <a:pPr>
              <a:defRPr/>
            </a:pPr>
            <a:r>
              <a:rPr lang="en-US"/>
              <a:t>Chapter Three</a:t>
            </a:r>
          </a:p>
        </p:txBody>
      </p:sp>
      <p:sp>
        <p:nvSpPr>
          <p:cNvPr id="7" name="Slide Number Placeholder 5"/>
          <p:cNvSpPr>
            <a:spLocks noGrp="1"/>
          </p:cNvSpPr>
          <p:nvPr>
            <p:ph type="sldNum" sz="quarter" idx="12"/>
          </p:nvPr>
        </p:nvSpPr>
        <p:spPr/>
        <p:txBody>
          <a:bodyPr/>
          <a:lstStyle/>
          <a:p>
            <a:pPr>
              <a:defRPr/>
            </a:pPr>
            <a:fld id="{3F303F12-02B9-9A4B-BA04-69D0CD86D342}" type="slidenum">
              <a:rPr lang="en-US"/>
              <a:pPr>
                <a:defRPr/>
              </a:pPr>
              <a:t>17</a:t>
            </a:fld>
            <a:endParaRPr lang="en-US"/>
          </a:p>
        </p:txBody>
      </p:sp>
      <p:sp>
        <p:nvSpPr>
          <p:cNvPr id="6147" name="Rectangle 3"/>
          <p:cNvSpPr>
            <a:spLocks noGrp="1" noChangeArrowheads="1"/>
          </p:cNvSpPr>
          <p:nvPr>
            <p:ph type="body" idx="1"/>
          </p:nvPr>
        </p:nvSpPr>
        <p:spPr>
          <a:xfrm>
            <a:off x="792417" y="890156"/>
            <a:ext cx="7633648" cy="5282044"/>
          </a:xfrm>
        </p:spPr>
        <p:txBody>
          <a:bodyPr>
            <a:normAutofit/>
          </a:bodyPr>
          <a:lstStyle/>
          <a:p>
            <a:pPr marL="569913" indent="-561975" eaLnBrk="1" hangingPunct="1">
              <a:buClr>
                <a:srgbClr val="94E494"/>
              </a:buClr>
              <a:buSzTx/>
              <a:buFont typeface="Times New Roman" charset="0"/>
              <a:buChar char="►"/>
              <a:defRPr/>
            </a:pPr>
            <a:r>
              <a:rPr lang="en-US" sz="2800" dirty="0" smtClean="0">
                <a:solidFill>
                  <a:srgbClr val="000000"/>
                </a:solidFill>
                <a:cs typeface="+mn-cs"/>
              </a:rPr>
              <a:t>Diameter of a nucleus is only about 10</a:t>
            </a:r>
            <a:r>
              <a:rPr lang="en-US" sz="2800" baseline="30000" dirty="0" smtClean="0">
                <a:solidFill>
                  <a:srgbClr val="000000"/>
                </a:solidFill>
                <a:cs typeface="+mn-cs"/>
              </a:rPr>
              <a:t>-15</a:t>
            </a:r>
            <a:r>
              <a:rPr lang="en-US" sz="2800" dirty="0" smtClean="0">
                <a:solidFill>
                  <a:srgbClr val="000000"/>
                </a:solidFill>
                <a:cs typeface="+mn-cs"/>
              </a:rPr>
              <a:t> m </a:t>
            </a:r>
          </a:p>
          <a:p>
            <a:pPr marL="569913" indent="-561975" eaLnBrk="1" hangingPunct="1">
              <a:buClr>
                <a:srgbClr val="94E494"/>
              </a:buClr>
              <a:buSzTx/>
              <a:buFont typeface="Times New Roman" charset="0"/>
              <a:buChar char="►"/>
              <a:defRPr/>
            </a:pPr>
            <a:r>
              <a:rPr lang="en-US" sz="2800" dirty="0" smtClean="0">
                <a:solidFill>
                  <a:srgbClr val="000000"/>
                </a:solidFill>
                <a:cs typeface="+mn-cs"/>
              </a:rPr>
              <a:t>Diameter of an atom is only about 10</a:t>
            </a:r>
            <a:r>
              <a:rPr lang="en-US" sz="2800" baseline="30000" dirty="0" smtClean="0">
                <a:solidFill>
                  <a:srgbClr val="000000"/>
                </a:solidFill>
                <a:cs typeface="+mn-cs"/>
              </a:rPr>
              <a:t>-10</a:t>
            </a:r>
            <a:r>
              <a:rPr lang="en-US" sz="2800" dirty="0" smtClean="0">
                <a:solidFill>
                  <a:srgbClr val="000000"/>
                </a:solidFill>
                <a:cs typeface="+mn-cs"/>
              </a:rPr>
              <a:t> m </a:t>
            </a:r>
            <a:r>
              <a:rPr lang="en-US" dirty="0" smtClean="0">
                <a:solidFill>
                  <a:srgbClr val="0000FF"/>
                </a:solidFill>
                <a:cs typeface="+mn-cs"/>
              </a:rPr>
              <a:t>	</a:t>
            </a:r>
            <a:endParaRPr lang="en-US" sz="3600" dirty="0" smtClean="0">
              <a:solidFill>
                <a:srgbClr val="0000FF"/>
              </a:solidFill>
              <a:cs typeface="+mn-cs"/>
            </a:endParaRPr>
          </a:p>
        </p:txBody>
      </p:sp>
      <p:sp>
        <p:nvSpPr>
          <p:cNvPr id="6150" name="Text Box 6"/>
          <p:cNvSpPr txBox="1">
            <a:spLocks noChangeArrowheads="1"/>
          </p:cNvSpPr>
          <p:nvPr/>
        </p:nvSpPr>
        <p:spPr bwMode="auto">
          <a:xfrm>
            <a:off x="7315200" y="6248400"/>
            <a:ext cx="1841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spcBef>
                <a:spcPct val="0"/>
              </a:spcBef>
              <a:buClrTx/>
              <a:buSzTx/>
              <a:buFontTx/>
              <a:buNone/>
              <a:defRPr/>
            </a:pPr>
            <a:endParaRPr lang="en-US" sz="1400">
              <a:solidFill>
                <a:schemeClr val="tx1"/>
              </a:solidFill>
              <a:cs typeface="+mn-cs"/>
            </a:endParaRPr>
          </a:p>
        </p:txBody>
      </p:sp>
      <p:pic>
        <p:nvPicPr>
          <p:cNvPr id="80901"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3400" y="2103164"/>
            <a:ext cx="5892800" cy="36769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1">
                      <a:alpha val="74998"/>
                    </a:schemeClr>
                  </a:outerShdw>
                </a:effectLst>
              </a14:hiddenEffects>
            </a:ext>
          </a:extLst>
        </p:spPr>
      </p:pic>
      <p:sp>
        <p:nvSpPr>
          <p:cNvPr id="2" name="TextBox 1"/>
          <p:cNvSpPr txBox="1"/>
          <p:nvPr/>
        </p:nvSpPr>
        <p:spPr>
          <a:xfrm>
            <a:off x="4287735" y="249678"/>
            <a:ext cx="488535" cy="461665"/>
          </a:xfrm>
          <a:prstGeom prst="rect">
            <a:avLst/>
          </a:prstGeom>
          <a:noFill/>
        </p:spPr>
        <p:txBody>
          <a:bodyPr wrap="none" rtlCol="0">
            <a:spAutoFit/>
          </a:bodyPr>
          <a:lstStyle/>
          <a:p>
            <a:r>
              <a:rPr lang="en-US" sz="2400" dirty="0" err="1" smtClean="0"/>
              <a:t>fyi</a:t>
            </a:r>
            <a:endParaRPr lang="en-US" sz="2400" dirty="0"/>
          </a:p>
        </p:txBody>
      </p:sp>
    </p:spTree>
    <p:extLst>
      <p:ext uri="{BB962C8B-B14F-4D97-AF65-F5344CB8AC3E}">
        <p14:creationId xmlns:p14="http://schemas.microsoft.com/office/powerpoint/2010/main" val="3611580740"/>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3"/>
          <p:cNvSpPr>
            <a:spLocks noGrp="1"/>
          </p:cNvSpPr>
          <p:nvPr>
            <p:ph type="dt" sz="quarter" idx="10"/>
          </p:nvPr>
        </p:nvSpPr>
        <p:spPr/>
        <p:txBody>
          <a:bodyPr/>
          <a:lstStyle/>
          <a:p>
            <a:pPr>
              <a:defRPr/>
            </a:pPr>
            <a:r>
              <a:rPr lang="en-US"/>
              <a:t>Copyright © 2010 Pearson Education, Inc.</a:t>
            </a:r>
          </a:p>
        </p:txBody>
      </p:sp>
      <p:sp>
        <p:nvSpPr>
          <p:cNvPr id="7" name="Footer Placeholder 4"/>
          <p:cNvSpPr>
            <a:spLocks noGrp="1"/>
          </p:cNvSpPr>
          <p:nvPr>
            <p:ph type="ftr" sz="quarter" idx="11"/>
          </p:nvPr>
        </p:nvSpPr>
        <p:spPr/>
        <p:txBody>
          <a:bodyPr/>
          <a:lstStyle/>
          <a:p>
            <a:pPr>
              <a:defRPr/>
            </a:pPr>
            <a:r>
              <a:rPr lang="en-US"/>
              <a:t>Chapter Three</a:t>
            </a:r>
          </a:p>
        </p:txBody>
      </p:sp>
      <p:sp>
        <p:nvSpPr>
          <p:cNvPr id="8" name="Slide Number Placeholder 5"/>
          <p:cNvSpPr>
            <a:spLocks noGrp="1"/>
          </p:cNvSpPr>
          <p:nvPr>
            <p:ph type="sldNum" sz="quarter" idx="12"/>
          </p:nvPr>
        </p:nvSpPr>
        <p:spPr/>
        <p:txBody>
          <a:bodyPr/>
          <a:lstStyle/>
          <a:p>
            <a:pPr>
              <a:defRPr/>
            </a:pPr>
            <a:fld id="{D97B3DD1-1C16-8F4A-96A8-371178B4090C}" type="slidenum">
              <a:rPr lang="en-US"/>
              <a:pPr>
                <a:defRPr/>
              </a:pPr>
              <a:t>18</a:t>
            </a:fld>
            <a:endParaRPr lang="en-US"/>
          </a:p>
        </p:txBody>
      </p:sp>
      <p:sp>
        <p:nvSpPr>
          <p:cNvPr id="59395" name="Rectangle 3"/>
          <p:cNvSpPr>
            <a:spLocks noGrp="1" noChangeArrowheads="1"/>
          </p:cNvSpPr>
          <p:nvPr>
            <p:ph type="body" idx="1"/>
          </p:nvPr>
        </p:nvSpPr>
        <p:spPr>
          <a:xfrm>
            <a:off x="685800" y="838200"/>
            <a:ext cx="7772400" cy="2628900"/>
          </a:xfrm>
        </p:spPr>
        <p:txBody>
          <a:bodyPr>
            <a:normAutofit/>
          </a:bodyPr>
          <a:lstStyle/>
          <a:p>
            <a:pPr marL="577850" indent="-571500" eaLnBrk="1" hangingPunct="1">
              <a:buClr>
                <a:srgbClr val="94E494"/>
              </a:buClr>
              <a:buSzTx/>
              <a:buFont typeface="Times New Roman" charset="0"/>
              <a:buChar char="►"/>
              <a:defRPr/>
            </a:pPr>
            <a:r>
              <a:rPr lang="en-US" sz="2400" dirty="0" smtClean="0">
                <a:solidFill>
                  <a:srgbClr val="000000"/>
                </a:solidFill>
                <a:cs typeface="+mn-cs"/>
              </a:rPr>
              <a:t>The structure of the atom is determined by the interplay of different forces </a:t>
            </a:r>
          </a:p>
          <a:p>
            <a:pPr marL="577850" indent="-571500" eaLnBrk="1" hangingPunct="1">
              <a:buClr>
                <a:srgbClr val="94E494"/>
              </a:buClr>
              <a:buSzTx/>
              <a:buFont typeface="Times New Roman" charset="0"/>
              <a:buChar char="►"/>
              <a:defRPr/>
            </a:pPr>
            <a:r>
              <a:rPr lang="en-US" sz="2400" dirty="0" smtClean="0">
                <a:solidFill>
                  <a:srgbClr val="000000"/>
                </a:solidFill>
                <a:cs typeface="+mn-cs"/>
              </a:rPr>
              <a:t>Opposite electrical charges attract each other</a:t>
            </a:r>
            <a:r>
              <a:rPr lang="en-US" sz="2400" dirty="0" smtClean="0">
                <a:solidFill>
                  <a:srgbClr val="000000"/>
                </a:solidFill>
              </a:rPr>
              <a:t>—</a:t>
            </a:r>
            <a:r>
              <a:rPr lang="en-US" sz="2400" dirty="0" smtClean="0">
                <a:solidFill>
                  <a:srgbClr val="000000"/>
                </a:solidFill>
                <a:cs typeface="+mn-cs"/>
              </a:rPr>
              <a:t>like charges repel each other </a:t>
            </a:r>
          </a:p>
          <a:p>
            <a:pPr marL="577850" indent="-571500" eaLnBrk="1" hangingPunct="1">
              <a:buClr>
                <a:srgbClr val="94E494"/>
              </a:buClr>
              <a:buSzTx/>
              <a:buFont typeface="Times New Roman" charset="0"/>
              <a:buChar char="►"/>
              <a:defRPr/>
            </a:pPr>
            <a:r>
              <a:rPr lang="en-US" sz="2400" dirty="0" smtClean="0">
                <a:solidFill>
                  <a:srgbClr val="000000"/>
                </a:solidFill>
                <a:cs typeface="+mn-cs"/>
              </a:rPr>
              <a:t>Protons and neutrons in the nucleus are held together by the nuclear strong force </a:t>
            </a:r>
          </a:p>
        </p:txBody>
      </p:sp>
      <p:sp>
        <p:nvSpPr>
          <p:cNvPr id="17413" name="Rectangle 32"/>
          <p:cNvSpPr>
            <a:spLocks noChangeArrowheads="1"/>
          </p:cNvSpPr>
          <p:nvPr/>
        </p:nvSpPr>
        <p:spPr bwMode="auto">
          <a:xfrm>
            <a:off x="1406525" y="4408488"/>
            <a:ext cx="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spcBef>
                <a:spcPct val="0"/>
              </a:spcBef>
              <a:buClrTx/>
              <a:buSzTx/>
              <a:buFontTx/>
              <a:buNone/>
            </a:pPr>
            <a:endParaRPr lang="en-US" sz="1800">
              <a:solidFill>
                <a:schemeClr val="tx1"/>
              </a:solidFill>
            </a:endParaRPr>
          </a:p>
        </p:txBody>
      </p:sp>
      <p:sp>
        <p:nvSpPr>
          <p:cNvPr id="17414" name="Rectangle 33"/>
          <p:cNvSpPr>
            <a:spLocks noChangeArrowheads="1"/>
          </p:cNvSpPr>
          <p:nvPr/>
        </p:nvSpPr>
        <p:spPr bwMode="auto">
          <a:xfrm>
            <a:off x="1406525" y="4645025"/>
            <a:ext cx="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spcBef>
                <a:spcPct val="0"/>
              </a:spcBef>
              <a:buClrTx/>
              <a:buSzTx/>
              <a:buFontTx/>
              <a:buNone/>
            </a:pPr>
            <a:endParaRPr lang="en-US" sz="1800">
              <a:solidFill>
                <a:schemeClr val="tx1"/>
              </a:solidFill>
            </a:endParaRPr>
          </a:p>
        </p:txBody>
      </p:sp>
      <p:pic>
        <p:nvPicPr>
          <p:cNvPr id="59509" name="Picture 11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3300" y="3971945"/>
            <a:ext cx="7277100" cy="1346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1">
                      <a:alpha val="74998"/>
                    </a:schemeClr>
                  </a:outerShdw>
                </a:effectLst>
              </a14:hiddenEffects>
            </a:ext>
          </a:extLst>
        </p:spPr>
      </p:pic>
      <p:sp>
        <p:nvSpPr>
          <p:cNvPr id="2" name="TextBox 1"/>
          <p:cNvSpPr txBox="1"/>
          <p:nvPr/>
        </p:nvSpPr>
        <p:spPr>
          <a:xfrm>
            <a:off x="4293100" y="314980"/>
            <a:ext cx="539180" cy="523220"/>
          </a:xfrm>
          <a:prstGeom prst="rect">
            <a:avLst/>
          </a:prstGeom>
          <a:noFill/>
        </p:spPr>
        <p:txBody>
          <a:bodyPr wrap="none" rtlCol="0">
            <a:spAutoFit/>
          </a:bodyPr>
          <a:lstStyle/>
          <a:p>
            <a:r>
              <a:rPr lang="en-US" sz="2800" dirty="0" err="1" smtClean="0"/>
              <a:t>fyi</a:t>
            </a:r>
            <a:endParaRPr lang="en-US" sz="2800" dirty="0"/>
          </a:p>
        </p:txBody>
      </p:sp>
    </p:spTree>
    <p:extLst>
      <p:ext uri="{BB962C8B-B14F-4D97-AF65-F5344CB8AC3E}">
        <p14:creationId xmlns:p14="http://schemas.microsoft.com/office/powerpoint/2010/main" val="3757262300"/>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381000" y="609600"/>
            <a:ext cx="8229600" cy="2362200"/>
          </a:xfrm>
        </p:spPr>
        <p:txBody>
          <a:bodyPr/>
          <a:lstStyle/>
          <a:p>
            <a:pPr algn="l" eaLnBrk="1" hangingPunct="1">
              <a:spcAft>
                <a:spcPts val="600"/>
              </a:spcAft>
            </a:pPr>
            <a:r>
              <a:rPr lang="en-US" dirty="0">
                <a:latin typeface="Arial" charset="0"/>
                <a:ea typeface="ＭＳ Ｐゴシック" charset="0"/>
                <a:cs typeface="ＭＳ Ｐゴシック" charset="0"/>
              </a:rPr>
              <a:t>How many atoms are in 0.200 g of lithium</a:t>
            </a:r>
            <a:r>
              <a:rPr lang="en-US" dirty="0" smtClean="0">
                <a:latin typeface="Arial" charset="0"/>
                <a:ea typeface="ＭＳ Ｐゴシック" charset="0"/>
                <a:cs typeface="ＭＳ Ｐゴシック" charset="0"/>
              </a:rPr>
              <a:t>?</a:t>
            </a:r>
            <a:br>
              <a:rPr lang="en-US" dirty="0" smtClean="0">
                <a:latin typeface="Arial" charset="0"/>
                <a:ea typeface="ＭＳ Ｐゴシック" charset="0"/>
                <a:cs typeface="ＭＳ Ｐゴシック" charset="0"/>
              </a:rPr>
            </a:br>
            <a:r>
              <a:rPr lang="en-US" dirty="0" smtClean="0">
                <a:latin typeface="Arial" charset="0"/>
                <a:ea typeface="ＭＳ Ｐゴシック" charset="0"/>
                <a:cs typeface="ＭＳ Ｐゴシック" charset="0"/>
              </a:rPr>
              <a:t>[Li weighs 6.94 </a:t>
            </a:r>
            <a:r>
              <a:rPr lang="en-US" dirty="0" err="1" smtClean="0">
                <a:latin typeface="Arial" charset="0"/>
                <a:ea typeface="ＭＳ Ｐゴシック" charset="0"/>
                <a:cs typeface="ＭＳ Ｐゴシック" charset="0"/>
              </a:rPr>
              <a:t>amu</a:t>
            </a:r>
            <a:r>
              <a:rPr lang="en-US" dirty="0" smtClean="0">
                <a:latin typeface="Arial" charset="0"/>
                <a:ea typeface="ＭＳ Ｐゴシック" charset="0"/>
                <a:cs typeface="ＭＳ Ｐゴシック" charset="0"/>
              </a:rPr>
              <a:t>]</a:t>
            </a:r>
            <a:br>
              <a:rPr lang="en-US" dirty="0" smtClean="0">
                <a:latin typeface="Arial" charset="0"/>
                <a:ea typeface="ＭＳ Ｐゴシック" charset="0"/>
                <a:cs typeface="ＭＳ Ｐゴシック" charset="0"/>
              </a:rPr>
            </a:br>
            <a:r>
              <a:rPr lang="en-US" dirty="0" smtClean="0">
                <a:latin typeface="Arial" charset="0"/>
                <a:ea typeface="ＭＳ Ｐゴシック" charset="0"/>
                <a:cs typeface="ＭＳ Ｐゴシック" charset="0"/>
              </a:rPr>
              <a:t>[1 </a:t>
            </a:r>
            <a:r>
              <a:rPr lang="en-US" dirty="0" err="1" smtClean="0">
                <a:latin typeface="Arial" charset="0"/>
                <a:ea typeface="ＭＳ Ｐゴシック" charset="0"/>
                <a:cs typeface="ＭＳ Ｐゴシック" charset="0"/>
              </a:rPr>
              <a:t>amu</a:t>
            </a:r>
            <a:r>
              <a:rPr lang="en-US" dirty="0" smtClean="0">
                <a:latin typeface="Arial" charset="0"/>
                <a:ea typeface="ＭＳ Ｐゴシック" charset="0"/>
                <a:cs typeface="ＭＳ Ｐゴシック" charset="0"/>
              </a:rPr>
              <a:t> = 1.66539 x 10</a:t>
            </a:r>
            <a:r>
              <a:rPr lang="en-US" baseline="30000" dirty="0" smtClean="0">
                <a:latin typeface="Arial" charset="0"/>
                <a:ea typeface="ＭＳ Ｐゴシック" charset="0"/>
                <a:cs typeface="ＭＳ Ｐゴシック" charset="0"/>
              </a:rPr>
              <a:t>-24 </a:t>
            </a:r>
            <a:r>
              <a:rPr lang="en-US" dirty="0" smtClean="0">
                <a:latin typeface="Arial" charset="0"/>
                <a:ea typeface="ＭＳ Ｐゴシック" charset="0"/>
                <a:cs typeface="ＭＳ Ｐゴシック" charset="0"/>
              </a:rPr>
              <a:t>g] </a:t>
            </a:r>
            <a:endParaRPr lang="en-US" baseline="30000" dirty="0">
              <a:latin typeface="Arial" charset="0"/>
              <a:ea typeface="ＭＳ Ｐゴシック" charset="0"/>
              <a:cs typeface="ＭＳ Ｐゴシック" charset="0"/>
            </a:endParaRPr>
          </a:p>
        </p:txBody>
      </p:sp>
      <p:sp>
        <p:nvSpPr>
          <p:cNvPr id="31747" name="Rectangle 3"/>
          <p:cNvSpPr>
            <a:spLocks noGrp="1" noChangeArrowheads="1"/>
          </p:cNvSpPr>
          <p:nvPr>
            <p:ph type="body" idx="1"/>
          </p:nvPr>
        </p:nvSpPr>
        <p:spPr>
          <a:xfrm>
            <a:off x="457200" y="3200400"/>
            <a:ext cx="8229600" cy="2590800"/>
          </a:xfrm>
        </p:spPr>
        <p:txBody>
          <a:bodyPr/>
          <a:lstStyle/>
          <a:p>
            <a:pPr marL="609600" indent="-609600" eaLnBrk="1" hangingPunct="1">
              <a:buFont typeface="Arial" charset="0"/>
              <a:buAutoNum type="alphaLcPeriod"/>
            </a:pPr>
            <a:r>
              <a:rPr lang="en-US" sz="2800">
                <a:latin typeface="Arial" charset="0"/>
                <a:ea typeface="ＭＳ Ｐゴシック" charset="0"/>
                <a:cs typeface="ＭＳ Ｐゴシック" charset="0"/>
              </a:rPr>
              <a:t>6.02 </a:t>
            </a:r>
            <a:r>
              <a:rPr lang="en-US" sz="2800">
                <a:latin typeface="Arial" charset="0"/>
                <a:ea typeface="ＭＳ Ｐゴシック" charset="0"/>
                <a:cs typeface="ＭＳ Ｐゴシック" charset="0"/>
                <a:sym typeface="Symbol" charset="0"/>
              </a:rPr>
              <a:t></a:t>
            </a:r>
            <a:r>
              <a:rPr lang="en-US" sz="2800">
                <a:latin typeface="Arial" charset="0"/>
                <a:ea typeface="ＭＳ Ｐゴシック" charset="0"/>
                <a:cs typeface="ＭＳ Ｐゴシック" charset="0"/>
              </a:rPr>
              <a:t> 10</a:t>
            </a:r>
            <a:r>
              <a:rPr lang="en-US" sz="2800" baseline="30000">
                <a:latin typeface="Arial" charset="0"/>
                <a:ea typeface="ＭＳ Ｐゴシック" charset="0"/>
                <a:cs typeface="ＭＳ Ｐゴシック" charset="0"/>
              </a:rPr>
              <a:t>23</a:t>
            </a:r>
            <a:r>
              <a:rPr lang="en-US" sz="2800">
                <a:latin typeface="Arial" charset="0"/>
                <a:ea typeface="ＭＳ Ｐゴシック" charset="0"/>
                <a:cs typeface="ＭＳ Ｐゴシック" charset="0"/>
              </a:rPr>
              <a:t> atoms</a:t>
            </a:r>
          </a:p>
          <a:p>
            <a:pPr marL="609600" indent="-609600" eaLnBrk="1" hangingPunct="1">
              <a:buFont typeface="Arial" charset="0"/>
              <a:buAutoNum type="alphaLcPeriod"/>
            </a:pPr>
            <a:r>
              <a:rPr lang="en-US" sz="2800">
                <a:latin typeface="Arial" charset="0"/>
                <a:ea typeface="ＭＳ Ｐゴシック" charset="0"/>
                <a:cs typeface="ＭＳ Ｐゴシック" charset="0"/>
              </a:rPr>
              <a:t>8.36 </a:t>
            </a:r>
            <a:r>
              <a:rPr lang="en-US" sz="2800">
                <a:latin typeface="Arial" charset="0"/>
                <a:ea typeface="ＭＳ Ｐゴシック" charset="0"/>
                <a:cs typeface="ＭＳ Ｐゴシック" charset="0"/>
                <a:sym typeface="Symbol" charset="0"/>
              </a:rPr>
              <a:t></a:t>
            </a:r>
            <a:r>
              <a:rPr lang="en-US" sz="2800">
                <a:latin typeface="Arial" charset="0"/>
                <a:ea typeface="ＭＳ Ｐゴシック" charset="0"/>
                <a:cs typeface="ＭＳ Ｐゴシック" charset="0"/>
              </a:rPr>
              <a:t> 10</a:t>
            </a:r>
            <a:r>
              <a:rPr lang="en-US" sz="2800" baseline="30000">
                <a:latin typeface="Arial" charset="0"/>
                <a:ea typeface="ＭＳ Ｐゴシック" charset="0"/>
                <a:cs typeface="ＭＳ Ｐゴシック" charset="0"/>
              </a:rPr>
              <a:t>23</a:t>
            </a:r>
            <a:r>
              <a:rPr lang="en-US" sz="2800">
                <a:latin typeface="Arial" charset="0"/>
                <a:ea typeface="ＭＳ Ｐゴシック" charset="0"/>
                <a:cs typeface="ＭＳ Ｐゴシック" charset="0"/>
              </a:rPr>
              <a:t> atoms</a:t>
            </a:r>
          </a:p>
          <a:p>
            <a:pPr marL="609600" indent="-609600" eaLnBrk="1" hangingPunct="1">
              <a:buFont typeface="Arial" charset="0"/>
              <a:buAutoNum type="alphaLcPeriod"/>
            </a:pPr>
            <a:r>
              <a:rPr lang="en-US" sz="2800">
                <a:latin typeface="Arial" charset="0"/>
                <a:ea typeface="ＭＳ Ｐゴシック" charset="0"/>
                <a:cs typeface="ＭＳ Ｐゴシック" charset="0"/>
              </a:rPr>
              <a:t>1.74 </a:t>
            </a:r>
            <a:r>
              <a:rPr lang="en-US" sz="2800">
                <a:latin typeface="Arial" charset="0"/>
                <a:ea typeface="ＭＳ Ｐゴシック" charset="0"/>
                <a:cs typeface="ＭＳ Ｐゴシック" charset="0"/>
                <a:sym typeface="Symbol" charset="0"/>
              </a:rPr>
              <a:t></a:t>
            </a:r>
            <a:r>
              <a:rPr lang="en-US" sz="2800">
                <a:latin typeface="Arial" charset="0"/>
                <a:ea typeface="ＭＳ Ｐゴシック" charset="0"/>
                <a:cs typeface="ＭＳ Ｐゴシック" charset="0"/>
              </a:rPr>
              <a:t> 10</a:t>
            </a:r>
            <a:r>
              <a:rPr lang="en-US" sz="2800" baseline="30000">
                <a:latin typeface="Arial" charset="0"/>
                <a:ea typeface="ＭＳ Ｐゴシック" charset="0"/>
                <a:cs typeface="ＭＳ Ｐゴシック" charset="0"/>
              </a:rPr>
              <a:t>22</a:t>
            </a:r>
            <a:r>
              <a:rPr lang="en-US" sz="2800">
                <a:latin typeface="Arial" charset="0"/>
                <a:ea typeface="ＭＳ Ｐゴシック" charset="0"/>
                <a:cs typeface="ＭＳ Ｐゴシック" charset="0"/>
              </a:rPr>
              <a:t> atoms</a:t>
            </a:r>
          </a:p>
          <a:p>
            <a:pPr marL="609600" indent="-609600" eaLnBrk="1" hangingPunct="1">
              <a:buFont typeface="Arial" charset="0"/>
              <a:buAutoNum type="alphaLcPeriod"/>
            </a:pPr>
            <a:r>
              <a:rPr lang="en-US" sz="2800">
                <a:latin typeface="Arial" charset="0"/>
                <a:ea typeface="ＭＳ Ｐゴシック" charset="0"/>
                <a:cs typeface="ＭＳ Ｐゴシック" charset="0"/>
              </a:rPr>
              <a:t>2.39 </a:t>
            </a:r>
            <a:r>
              <a:rPr lang="en-US" sz="2800">
                <a:latin typeface="Arial" charset="0"/>
                <a:ea typeface="ＭＳ Ｐゴシック" charset="0"/>
                <a:cs typeface="ＭＳ Ｐゴシック" charset="0"/>
                <a:sym typeface="Symbol" charset="0"/>
              </a:rPr>
              <a:t></a:t>
            </a:r>
            <a:r>
              <a:rPr lang="en-US" sz="2800">
                <a:latin typeface="Arial" charset="0"/>
                <a:ea typeface="ＭＳ Ｐゴシック" charset="0"/>
                <a:cs typeface="ＭＳ Ｐゴシック" charset="0"/>
              </a:rPr>
              <a:t> 10</a:t>
            </a:r>
            <a:r>
              <a:rPr lang="en-US" sz="2800" baseline="30000">
                <a:latin typeface="Arial" charset="0"/>
                <a:ea typeface="ＭＳ Ｐゴシック" charset="0"/>
                <a:cs typeface="Arial" charset="0"/>
              </a:rPr>
              <a:t>−</a:t>
            </a:r>
            <a:r>
              <a:rPr lang="en-US" sz="2800" baseline="30000">
                <a:latin typeface="Arial" charset="0"/>
                <a:ea typeface="ＭＳ Ｐゴシック" charset="0"/>
                <a:cs typeface="ＭＳ Ｐゴシック" charset="0"/>
              </a:rPr>
              <a:t>25</a:t>
            </a:r>
            <a:r>
              <a:rPr lang="en-US" sz="2800">
                <a:latin typeface="Arial" charset="0"/>
                <a:ea typeface="ＭＳ Ｐゴシック" charset="0"/>
                <a:cs typeface="ＭＳ Ｐゴシック" charset="0"/>
              </a:rPr>
              <a:t> atoms</a:t>
            </a:r>
          </a:p>
          <a:p>
            <a:pPr marL="609600" indent="-609600" eaLnBrk="1" hangingPunct="1">
              <a:buFont typeface="Arial" charset="0"/>
              <a:buAutoNum type="alphaLcPeriod"/>
            </a:pPr>
            <a:endParaRPr lang="en-US" sz="2800">
              <a:latin typeface="Arial" charset="0"/>
              <a:ea typeface="ＭＳ Ｐゴシック" charset="0"/>
              <a:cs typeface="ＭＳ Ｐゴシック" charset="0"/>
            </a:endParaRPr>
          </a:p>
        </p:txBody>
      </p:sp>
      <p:sp>
        <p:nvSpPr>
          <p:cNvPr id="4" name="Rectangle 5"/>
          <p:cNvSpPr>
            <a:spLocks noChangeArrowheads="1"/>
          </p:cNvSpPr>
          <p:nvPr/>
        </p:nvSpPr>
        <p:spPr bwMode="auto">
          <a:xfrm>
            <a:off x="457200" y="4272250"/>
            <a:ext cx="3655181" cy="449196"/>
          </a:xfrm>
          <a:prstGeom prst="rect">
            <a:avLst/>
          </a:prstGeom>
          <a:noFill/>
          <a:ln w="38100">
            <a:solidFill>
              <a:srgbClr val="008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Tree>
    <p:extLst>
      <p:ext uri="{BB962C8B-B14F-4D97-AF65-F5344CB8AC3E}">
        <p14:creationId xmlns:p14="http://schemas.microsoft.com/office/powerpoint/2010/main" val="63005651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pPr eaLnBrk="1" hangingPunct="1"/>
            <a:r>
              <a:rPr lang="en-US">
                <a:latin typeface="Arial" charset="0"/>
                <a:cs typeface="Times New Roman" charset="0"/>
              </a:rPr>
              <a:t>Outline</a:t>
            </a:r>
          </a:p>
        </p:txBody>
      </p:sp>
      <p:sp>
        <p:nvSpPr>
          <p:cNvPr id="4099" name="Rectangle 3"/>
          <p:cNvSpPr>
            <a:spLocks noGrp="1" noChangeArrowheads="1"/>
          </p:cNvSpPr>
          <p:nvPr>
            <p:ph type="body" idx="1"/>
          </p:nvPr>
        </p:nvSpPr>
        <p:spPr>
          <a:xfrm>
            <a:off x="925286" y="1632856"/>
            <a:ext cx="7143296" cy="4281035"/>
          </a:xfrm>
        </p:spPr>
        <p:txBody>
          <a:bodyPr>
            <a:normAutofit/>
          </a:bodyPr>
          <a:lstStyle/>
          <a:p>
            <a:pPr eaLnBrk="1" hangingPunct="1">
              <a:lnSpc>
                <a:spcPct val="90000"/>
              </a:lnSpc>
              <a:buFontTx/>
              <a:buNone/>
            </a:pPr>
            <a:r>
              <a:rPr lang="en-US" sz="2400" dirty="0">
                <a:solidFill>
                  <a:srgbClr val="000000"/>
                </a:solidFill>
                <a:latin typeface="Arial" charset="0"/>
              </a:rPr>
              <a:t>2.1 Atomic Theory</a:t>
            </a:r>
          </a:p>
          <a:p>
            <a:pPr eaLnBrk="1" hangingPunct="1">
              <a:lnSpc>
                <a:spcPct val="90000"/>
              </a:lnSpc>
              <a:buFontTx/>
              <a:buNone/>
            </a:pPr>
            <a:r>
              <a:rPr lang="en-US" sz="2400" dirty="0">
                <a:solidFill>
                  <a:srgbClr val="000000"/>
                </a:solidFill>
                <a:latin typeface="Arial" charset="0"/>
              </a:rPr>
              <a:t>2.2 Elements and Atomic Number</a:t>
            </a:r>
          </a:p>
          <a:p>
            <a:pPr eaLnBrk="1" hangingPunct="1">
              <a:lnSpc>
                <a:spcPct val="90000"/>
              </a:lnSpc>
              <a:buFontTx/>
              <a:buNone/>
            </a:pPr>
            <a:r>
              <a:rPr lang="en-US" sz="2400" dirty="0">
                <a:solidFill>
                  <a:srgbClr val="000000"/>
                </a:solidFill>
                <a:latin typeface="Arial" charset="0"/>
              </a:rPr>
              <a:t>2.3 Isotopes and Atomic Weight</a:t>
            </a:r>
          </a:p>
          <a:p>
            <a:pPr eaLnBrk="1" hangingPunct="1">
              <a:lnSpc>
                <a:spcPct val="90000"/>
              </a:lnSpc>
              <a:buFontTx/>
              <a:buNone/>
            </a:pPr>
            <a:r>
              <a:rPr lang="en-US" sz="2400" dirty="0">
                <a:solidFill>
                  <a:srgbClr val="000000"/>
                </a:solidFill>
                <a:latin typeface="Arial" charset="0"/>
              </a:rPr>
              <a:t>2.4 The Periodic Table</a:t>
            </a:r>
          </a:p>
          <a:p>
            <a:pPr eaLnBrk="1" hangingPunct="1">
              <a:lnSpc>
                <a:spcPct val="90000"/>
              </a:lnSpc>
              <a:buFontTx/>
              <a:buNone/>
            </a:pPr>
            <a:r>
              <a:rPr lang="en-US" sz="2400" dirty="0">
                <a:solidFill>
                  <a:srgbClr val="000000"/>
                </a:solidFill>
                <a:latin typeface="Arial" charset="0"/>
              </a:rPr>
              <a:t>2.5 Some Characteristics of Different Groups</a:t>
            </a:r>
          </a:p>
          <a:p>
            <a:pPr eaLnBrk="1" hangingPunct="1">
              <a:lnSpc>
                <a:spcPct val="90000"/>
              </a:lnSpc>
              <a:buFontTx/>
              <a:buNone/>
            </a:pPr>
            <a:r>
              <a:rPr lang="en-US" sz="2400" dirty="0">
                <a:solidFill>
                  <a:srgbClr val="000000"/>
                </a:solidFill>
                <a:latin typeface="Arial" charset="0"/>
              </a:rPr>
              <a:t>2.6 Electronic Structure of Atoms</a:t>
            </a:r>
          </a:p>
          <a:p>
            <a:pPr eaLnBrk="1" hangingPunct="1">
              <a:lnSpc>
                <a:spcPct val="90000"/>
              </a:lnSpc>
              <a:buFontTx/>
              <a:buNone/>
            </a:pPr>
            <a:r>
              <a:rPr lang="en-US" sz="2400" dirty="0">
                <a:solidFill>
                  <a:srgbClr val="000000"/>
                </a:solidFill>
                <a:latin typeface="Arial" charset="0"/>
              </a:rPr>
              <a:t>2.7 Electron Configurations</a:t>
            </a:r>
          </a:p>
          <a:p>
            <a:pPr eaLnBrk="1" hangingPunct="1">
              <a:lnSpc>
                <a:spcPct val="90000"/>
              </a:lnSpc>
              <a:buFontTx/>
              <a:buNone/>
            </a:pPr>
            <a:r>
              <a:rPr lang="en-US" sz="2400" dirty="0">
                <a:solidFill>
                  <a:srgbClr val="000000"/>
                </a:solidFill>
                <a:latin typeface="Arial" charset="0"/>
              </a:rPr>
              <a:t>2.8 Electron Configurations and the Periodic</a:t>
            </a:r>
          </a:p>
          <a:p>
            <a:pPr eaLnBrk="1" hangingPunct="1">
              <a:lnSpc>
                <a:spcPct val="90000"/>
              </a:lnSpc>
              <a:spcBef>
                <a:spcPct val="0"/>
              </a:spcBef>
              <a:buFontTx/>
              <a:buNone/>
            </a:pPr>
            <a:r>
              <a:rPr lang="en-US" sz="2400" dirty="0">
                <a:solidFill>
                  <a:srgbClr val="000000"/>
                </a:solidFill>
                <a:latin typeface="Arial" charset="0"/>
              </a:rPr>
              <a:t>      Table</a:t>
            </a:r>
          </a:p>
          <a:p>
            <a:pPr eaLnBrk="1" hangingPunct="1">
              <a:lnSpc>
                <a:spcPct val="90000"/>
              </a:lnSpc>
              <a:buFontTx/>
              <a:buNone/>
            </a:pPr>
            <a:r>
              <a:rPr lang="en-US" sz="2400" dirty="0">
                <a:solidFill>
                  <a:srgbClr val="000000"/>
                </a:solidFill>
                <a:latin typeface="Arial" charset="0"/>
                <a:cs typeface="Times New Roman" charset="0"/>
              </a:rPr>
              <a:t>2.9</a:t>
            </a:r>
            <a:r>
              <a:rPr lang="en-US" sz="2400" b="1" dirty="0">
                <a:solidFill>
                  <a:srgbClr val="000000"/>
                </a:solidFill>
                <a:latin typeface="Arial" charset="0"/>
                <a:cs typeface="Times New Roman" charset="0"/>
              </a:rPr>
              <a:t> </a:t>
            </a:r>
            <a:r>
              <a:rPr lang="en-US" sz="2400" dirty="0">
                <a:solidFill>
                  <a:srgbClr val="000000"/>
                </a:solidFill>
                <a:latin typeface="Arial" charset="0"/>
                <a:cs typeface="Times New Roman" charset="0"/>
              </a:rPr>
              <a:t>Electron-Dot Symbols</a:t>
            </a:r>
          </a:p>
        </p:txBody>
      </p:sp>
    </p:spTree>
    <p:extLst>
      <p:ext uri="{BB962C8B-B14F-4D97-AF65-F5344CB8AC3E}">
        <p14:creationId xmlns:p14="http://schemas.microsoft.com/office/powerpoint/2010/main" val="3016376748"/>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381000" y="609600"/>
            <a:ext cx="8229600" cy="2362200"/>
          </a:xfrm>
        </p:spPr>
        <p:txBody>
          <a:bodyPr/>
          <a:lstStyle/>
          <a:p>
            <a:pPr algn="l" eaLnBrk="1" hangingPunct="1">
              <a:spcAft>
                <a:spcPts val="600"/>
              </a:spcAft>
            </a:pPr>
            <a:r>
              <a:rPr lang="en-US" dirty="0">
                <a:latin typeface="Arial" charset="0"/>
                <a:ea typeface="ＭＳ Ｐゴシック" charset="0"/>
                <a:cs typeface="ＭＳ Ｐゴシック" charset="0"/>
              </a:rPr>
              <a:t>What is the mass in grams of 2.4 </a:t>
            </a:r>
            <a:r>
              <a:rPr lang="en-US" sz="3400" dirty="0">
                <a:latin typeface="Arial" charset="0"/>
                <a:ea typeface="ＭＳ Ｐゴシック" charset="0"/>
                <a:cs typeface="ＭＳ Ｐゴシック" charset="0"/>
                <a:sym typeface="Symbol" charset="0"/>
              </a:rPr>
              <a:t></a:t>
            </a:r>
            <a:r>
              <a:rPr lang="en-US" sz="3400" dirty="0">
                <a:latin typeface="Arial" charset="0"/>
                <a:ea typeface="ＭＳ Ｐゴシック" charset="0"/>
                <a:cs typeface="ＭＳ Ｐゴシック" charset="0"/>
              </a:rPr>
              <a:t> </a:t>
            </a:r>
            <a:r>
              <a:rPr lang="en-US" dirty="0">
                <a:latin typeface="Arial" charset="0"/>
                <a:ea typeface="ＭＳ Ｐゴシック" charset="0"/>
                <a:cs typeface="ＭＳ Ｐゴシック" charset="0"/>
              </a:rPr>
              <a:t>10</a:t>
            </a:r>
            <a:r>
              <a:rPr lang="en-US" baseline="30000" dirty="0">
                <a:latin typeface="Arial" charset="0"/>
                <a:ea typeface="ＭＳ Ｐゴシック" charset="0"/>
                <a:cs typeface="ＭＳ Ｐゴシック" charset="0"/>
              </a:rPr>
              <a:t>13</a:t>
            </a:r>
            <a:r>
              <a:rPr lang="en-US" dirty="0">
                <a:latin typeface="Arial" charset="0"/>
                <a:ea typeface="ＭＳ Ｐゴシック" charset="0"/>
                <a:cs typeface="ＭＳ Ｐゴシック" charset="0"/>
              </a:rPr>
              <a:t> helium atoms each having a mass of 4.0 </a:t>
            </a:r>
            <a:r>
              <a:rPr lang="en-US" dirty="0" err="1">
                <a:latin typeface="Arial" charset="0"/>
                <a:ea typeface="ＭＳ Ｐゴシック" charset="0"/>
                <a:cs typeface="ＭＳ Ｐゴシック" charset="0"/>
              </a:rPr>
              <a:t>amu</a:t>
            </a:r>
            <a:r>
              <a:rPr lang="en-US" dirty="0" smtClean="0">
                <a:latin typeface="Arial" charset="0"/>
                <a:ea typeface="ＭＳ Ｐゴシック" charset="0"/>
                <a:cs typeface="ＭＳ Ｐゴシック" charset="0"/>
              </a:rPr>
              <a:t>?</a:t>
            </a:r>
            <a:br>
              <a:rPr lang="en-US" dirty="0" smtClean="0">
                <a:latin typeface="Arial" charset="0"/>
                <a:ea typeface="ＭＳ Ｐゴシック" charset="0"/>
                <a:cs typeface="ＭＳ Ｐゴシック" charset="0"/>
              </a:rPr>
            </a:br>
            <a:r>
              <a:rPr lang="en-US" dirty="0" smtClean="0">
                <a:latin typeface="Arial" charset="0"/>
                <a:ea typeface="ＭＳ Ｐゴシック" charset="0"/>
                <a:cs typeface="ＭＳ Ｐゴシック" charset="0"/>
              </a:rPr>
              <a:t>[He weighs 4.00 </a:t>
            </a:r>
            <a:r>
              <a:rPr lang="en-US" dirty="0" err="1" smtClean="0">
                <a:latin typeface="Arial" charset="0"/>
                <a:ea typeface="ＭＳ Ｐゴシック" charset="0"/>
                <a:cs typeface="ＭＳ Ｐゴシック" charset="0"/>
              </a:rPr>
              <a:t>amu</a:t>
            </a:r>
            <a:r>
              <a:rPr lang="en-US" dirty="0" smtClean="0">
                <a:latin typeface="Arial" charset="0"/>
                <a:ea typeface="ＭＳ Ｐゴシック" charset="0"/>
                <a:cs typeface="ＭＳ Ｐゴシック" charset="0"/>
              </a:rPr>
              <a:t>] </a:t>
            </a:r>
            <a:br>
              <a:rPr lang="en-US" dirty="0" smtClean="0">
                <a:latin typeface="Arial" charset="0"/>
                <a:ea typeface="ＭＳ Ｐゴシック" charset="0"/>
                <a:cs typeface="ＭＳ Ｐゴシック" charset="0"/>
              </a:rPr>
            </a:br>
            <a:r>
              <a:rPr lang="en-US" dirty="0" smtClean="0">
                <a:latin typeface="Arial" charset="0"/>
                <a:ea typeface="ＭＳ Ｐゴシック" charset="0"/>
                <a:cs typeface="ＭＳ Ｐゴシック" charset="0"/>
              </a:rPr>
              <a:t>[1 </a:t>
            </a:r>
            <a:r>
              <a:rPr lang="en-US" dirty="0" err="1" smtClean="0">
                <a:latin typeface="Arial" charset="0"/>
                <a:ea typeface="ＭＳ Ｐゴシック" charset="0"/>
                <a:cs typeface="ＭＳ Ｐゴシック" charset="0"/>
              </a:rPr>
              <a:t>amu</a:t>
            </a:r>
            <a:r>
              <a:rPr lang="en-US" dirty="0" smtClean="0">
                <a:latin typeface="Arial" charset="0"/>
                <a:ea typeface="ＭＳ Ｐゴシック" charset="0"/>
                <a:cs typeface="ＭＳ Ｐゴシック" charset="0"/>
              </a:rPr>
              <a:t> = 1.66539 x 10</a:t>
            </a:r>
            <a:r>
              <a:rPr lang="en-US" baseline="30000" dirty="0" smtClean="0">
                <a:latin typeface="Arial" charset="0"/>
                <a:ea typeface="ＭＳ Ｐゴシック" charset="0"/>
                <a:cs typeface="ＭＳ Ｐゴシック" charset="0"/>
              </a:rPr>
              <a:t>-24 </a:t>
            </a:r>
            <a:r>
              <a:rPr lang="en-US" dirty="0" smtClean="0">
                <a:latin typeface="Arial" charset="0"/>
                <a:ea typeface="ＭＳ Ｐゴシック" charset="0"/>
                <a:cs typeface="ＭＳ Ｐゴシック" charset="0"/>
              </a:rPr>
              <a:t>g] </a:t>
            </a:r>
            <a:endParaRPr lang="en-US" dirty="0">
              <a:latin typeface="Arial" charset="0"/>
              <a:ea typeface="ＭＳ Ｐゴシック" charset="0"/>
              <a:cs typeface="ＭＳ Ｐゴシック" charset="0"/>
            </a:endParaRPr>
          </a:p>
        </p:txBody>
      </p:sp>
      <p:sp>
        <p:nvSpPr>
          <p:cNvPr id="33795" name="Rectangle 3"/>
          <p:cNvSpPr>
            <a:spLocks noGrp="1" noChangeArrowheads="1"/>
          </p:cNvSpPr>
          <p:nvPr>
            <p:ph type="body" idx="1"/>
          </p:nvPr>
        </p:nvSpPr>
        <p:spPr>
          <a:xfrm>
            <a:off x="457200" y="3200400"/>
            <a:ext cx="8229600" cy="2590800"/>
          </a:xfrm>
        </p:spPr>
        <p:txBody>
          <a:bodyPr/>
          <a:lstStyle/>
          <a:p>
            <a:pPr marL="609600" indent="-609600" eaLnBrk="1" hangingPunct="1">
              <a:buFont typeface="Arial" charset="0"/>
              <a:buAutoNum type="alphaLcPeriod"/>
            </a:pPr>
            <a:r>
              <a:rPr lang="en-US" sz="2800" dirty="0">
                <a:latin typeface="Arial" charset="0"/>
                <a:ea typeface="ＭＳ Ｐゴシック" charset="0"/>
                <a:cs typeface="ＭＳ Ｐゴシック" charset="0"/>
              </a:rPr>
              <a:t>1.6 </a:t>
            </a:r>
            <a:r>
              <a:rPr lang="en-US" sz="2800" dirty="0">
                <a:latin typeface="Arial" charset="0"/>
                <a:ea typeface="ＭＳ Ｐゴシック" charset="0"/>
                <a:cs typeface="ＭＳ Ｐゴシック" charset="0"/>
                <a:sym typeface="Symbol" charset="0"/>
              </a:rPr>
              <a:t></a:t>
            </a:r>
            <a:r>
              <a:rPr lang="en-US" sz="2800" dirty="0">
                <a:latin typeface="Arial" charset="0"/>
                <a:ea typeface="ＭＳ Ｐゴシック" charset="0"/>
                <a:cs typeface="ＭＳ Ｐゴシック" charset="0"/>
              </a:rPr>
              <a:t> 10</a:t>
            </a:r>
            <a:r>
              <a:rPr lang="en-US" sz="2800" baseline="30000" dirty="0">
                <a:latin typeface="Arial" charset="0"/>
                <a:ea typeface="ＭＳ Ｐゴシック" charset="0"/>
                <a:cs typeface="Arial" charset="0"/>
              </a:rPr>
              <a:t>−</a:t>
            </a:r>
            <a:r>
              <a:rPr lang="en-US" sz="2800" baseline="30000" dirty="0">
                <a:latin typeface="Arial" charset="0"/>
                <a:ea typeface="ＭＳ Ｐゴシック" charset="0"/>
                <a:cs typeface="ＭＳ Ｐゴシック" charset="0"/>
              </a:rPr>
              <a:t>10</a:t>
            </a:r>
            <a:r>
              <a:rPr lang="en-US" sz="2800" dirty="0">
                <a:latin typeface="Arial" charset="0"/>
                <a:ea typeface="ＭＳ Ｐゴシック" charset="0"/>
                <a:cs typeface="ＭＳ Ｐゴシック" charset="0"/>
              </a:rPr>
              <a:t> g</a:t>
            </a:r>
          </a:p>
          <a:p>
            <a:pPr marL="609600" indent="-609600" eaLnBrk="1" hangingPunct="1">
              <a:buFont typeface="Arial" charset="0"/>
              <a:buAutoNum type="alphaLcPeriod"/>
            </a:pPr>
            <a:r>
              <a:rPr lang="en-US" sz="2800" dirty="0">
                <a:latin typeface="Arial" charset="0"/>
                <a:ea typeface="ＭＳ Ｐゴシック" charset="0"/>
                <a:cs typeface="ＭＳ Ｐゴシック" charset="0"/>
              </a:rPr>
              <a:t>4.0 </a:t>
            </a:r>
            <a:r>
              <a:rPr lang="en-US" sz="2800" dirty="0">
                <a:latin typeface="Arial" charset="0"/>
                <a:ea typeface="ＭＳ Ｐゴシック" charset="0"/>
                <a:cs typeface="ＭＳ Ｐゴシック" charset="0"/>
                <a:sym typeface="Symbol" charset="0"/>
              </a:rPr>
              <a:t></a:t>
            </a:r>
            <a:r>
              <a:rPr lang="en-US" sz="2800" dirty="0">
                <a:latin typeface="Arial" charset="0"/>
                <a:ea typeface="ＭＳ Ｐゴシック" charset="0"/>
                <a:cs typeface="ＭＳ Ｐゴシック" charset="0"/>
              </a:rPr>
              <a:t> 10</a:t>
            </a:r>
            <a:r>
              <a:rPr lang="en-US" sz="2800" baseline="30000" dirty="0">
                <a:latin typeface="Arial" charset="0"/>
                <a:ea typeface="ＭＳ Ｐゴシック" charset="0"/>
                <a:cs typeface="Arial" charset="0"/>
              </a:rPr>
              <a:t>−</a:t>
            </a:r>
            <a:r>
              <a:rPr lang="en-US" sz="2800" baseline="30000" dirty="0">
                <a:latin typeface="Arial" charset="0"/>
                <a:ea typeface="ＭＳ Ｐゴシック" charset="0"/>
                <a:cs typeface="ＭＳ Ｐゴシック" charset="0"/>
              </a:rPr>
              <a:t>11</a:t>
            </a:r>
            <a:r>
              <a:rPr lang="en-US" sz="2800" dirty="0">
                <a:latin typeface="Arial" charset="0"/>
                <a:ea typeface="ＭＳ Ｐゴシック" charset="0"/>
                <a:cs typeface="ＭＳ Ｐゴシック" charset="0"/>
              </a:rPr>
              <a:t> g</a:t>
            </a:r>
          </a:p>
          <a:p>
            <a:pPr marL="609600" indent="-609600" eaLnBrk="1" hangingPunct="1">
              <a:buFont typeface="Arial" charset="0"/>
              <a:buAutoNum type="alphaLcPeriod"/>
            </a:pPr>
            <a:r>
              <a:rPr lang="en-US" sz="2800" dirty="0">
                <a:latin typeface="Arial" charset="0"/>
                <a:ea typeface="ＭＳ Ｐゴシック" charset="0"/>
                <a:cs typeface="ＭＳ Ｐゴシック" charset="0"/>
              </a:rPr>
              <a:t>5.8 </a:t>
            </a:r>
            <a:r>
              <a:rPr lang="en-US" sz="2800" dirty="0">
                <a:latin typeface="Arial" charset="0"/>
                <a:ea typeface="ＭＳ Ｐゴシック" charset="0"/>
                <a:cs typeface="ＭＳ Ｐゴシック" charset="0"/>
                <a:sym typeface="Symbol" charset="0"/>
              </a:rPr>
              <a:t></a:t>
            </a:r>
            <a:r>
              <a:rPr lang="en-US" sz="2800" dirty="0">
                <a:latin typeface="Arial" charset="0"/>
                <a:ea typeface="ＭＳ Ｐゴシック" charset="0"/>
                <a:cs typeface="ＭＳ Ｐゴシック" charset="0"/>
              </a:rPr>
              <a:t> 10</a:t>
            </a:r>
            <a:r>
              <a:rPr lang="en-US" sz="2800" baseline="30000" dirty="0">
                <a:latin typeface="Arial" charset="0"/>
                <a:ea typeface="ＭＳ Ｐゴシック" charset="0"/>
                <a:cs typeface="ＭＳ Ｐゴシック" charset="0"/>
              </a:rPr>
              <a:t>37</a:t>
            </a:r>
            <a:r>
              <a:rPr lang="en-US" sz="2800" dirty="0">
                <a:latin typeface="Arial" charset="0"/>
                <a:ea typeface="ＭＳ Ｐゴシック" charset="0"/>
                <a:cs typeface="ＭＳ Ｐゴシック" charset="0"/>
              </a:rPr>
              <a:t> g</a:t>
            </a:r>
          </a:p>
          <a:p>
            <a:pPr marL="609600" indent="-609600" eaLnBrk="1" hangingPunct="1">
              <a:buFont typeface="Arial" charset="0"/>
              <a:buAutoNum type="alphaLcPeriod"/>
            </a:pPr>
            <a:r>
              <a:rPr lang="en-US" sz="2800" dirty="0">
                <a:latin typeface="Arial" charset="0"/>
                <a:ea typeface="ＭＳ Ｐゴシック" charset="0"/>
                <a:cs typeface="ＭＳ Ｐゴシック" charset="0"/>
              </a:rPr>
              <a:t>2.8 </a:t>
            </a:r>
            <a:r>
              <a:rPr lang="en-US" sz="2800" dirty="0">
                <a:latin typeface="Arial" charset="0"/>
                <a:ea typeface="ＭＳ Ｐゴシック" charset="0"/>
                <a:cs typeface="ＭＳ Ｐゴシック" charset="0"/>
                <a:sym typeface="Symbol" charset="0"/>
              </a:rPr>
              <a:t></a:t>
            </a:r>
            <a:r>
              <a:rPr lang="en-US" sz="2800" dirty="0">
                <a:latin typeface="Arial" charset="0"/>
                <a:ea typeface="ＭＳ Ｐゴシック" charset="0"/>
                <a:cs typeface="ＭＳ Ｐゴシック" charset="0"/>
              </a:rPr>
              <a:t> 10</a:t>
            </a:r>
            <a:r>
              <a:rPr lang="en-US" sz="2800" baseline="30000" dirty="0">
                <a:latin typeface="Arial" charset="0"/>
                <a:ea typeface="ＭＳ Ｐゴシック" charset="0"/>
                <a:cs typeface="Arial" charset="0"/>
              </a:rPr>
              <a:t>−</a:t>
            </a:r>
            <a:r>
              <a:rPr lang="en-US" sz="2800" baseline="30000" dirty="0">
                <a:latin typeface="Arial" charset="0"/>
                <a:ea typeface="ＭＳ Ｐゴシック" charset="0"/>
                <a:cs typeface="ＭＳ Ｐゴシック" charset="0"/>
              </a:rPr>
              <a:t>37</a:t>
            </a:r>
            <a:r>
              <a:rPr lang="en-US" sz="2800" dirty="0">
                <a:latin typeface="Arial" charset="0"/>
                <a:ea typeface="ＭＳ Ｐゴシック" charset="0"/>
                <a:cs typeface="ＭＳ Ｐゴシック" charset="0"/>
              </a:rPr>
              <a:t> g</a:t>
            </a:r>
          </a:p>
          <a:p>
            <a:pPr marL="609600" indent="-609600" eaLnBrk="1" hangingPunct="1">
              <a:buFont typeface="Arial" charset="0"/>
              <a:buAutoNum type="alphaLcPeriod"/>
            </a:pPr>
            <a:endParaRPr lang="en-US" sz="2800" dirty="0">
              <a:latin typeface="Arial" charset="0"/>
              <a:ea typeface="ＭＳ Ｐゴシック" charset="0"/>
              <a:cs typeface="ＭＳ Ｐゴシック" charset="0"/>
            </a:endParaRPr>
          </a:p>
        </p:txBody>
      </p:sp>
      <p:sp>
        <p:nvSpPr>
          <p:cNvPr id="4" name="Rectangle 5"/>
          <p:cNvSpPr>
            <a:spLocks noChangeArrowheads="1"/>
          </p:cNvSpPr>
          <p:nvPr/>
        </p:nvSpPr>
        <p:spPr bwMode="auto">
          <a:xfrm>
            <a:off x="457200" y="3261461"/>
            <a:ext cx="2905276" cy="449196"/>
          </a:xfrm>
          <a:prstGeom prst="rect">
            <a:avLst/>
          </a:prstGeom>
          <a:noFill/>
          <a:ln w="38100">
            <a:solidFill>
              <a:srgbClr val="008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Tree>
    <p:extLst>
      <p:ext uri="{BB962C8B-B14F-4D97-AF65-F5344CB8AC3E}">
        <p14:creationId xmlns:p14="http://schemas.microsoft.com/office/powerpoint/2010/main" val="179712783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457200" y="274638"/>
            <a:ext cx="8229600" cy="668791"/>
          </a:xfrm>
        </p:spPr>
        <p:txBody>
          <a:bodyPr>
            <a:normAutofit fontScale="90000"/>
          </a:bodyPr>
          <a:lstStyle/>
          <a:p>
            <a:pPr eaLnBrk="1" hangingPunct="1"/>
            <a:r>
              <a:rPr lang="en-US" dirty="0" err="1" smtClean="0">
                <a:latin typeface="Arial" charset="0"/>
                <a:cs typeface="Times New Roman" charset="0"/>
              </a:rPr>
              <a:t>fyi</a:t>
            </a:r>
            <a:endParaRPr lang="en-US" dirty="0">
              <a:latin typeface="Arial" charset="0"/>
              <a:cs typeface="Times New Roman" charset="0"/>
            </a:endParaRPr>
          </a:p>
        </p:txBody>
      </p:sp>
      <p:sp>
        <p:nvSpPr>
          <p:cNvPr id="13315" name="Content Placeholder 2"/>
          <p:cNvSpPr>
            <a:spLocks noGrp="1"/>
          </p:cNvSpPr>
          <p:nvPr>
            <p:ph idx="1"/>
          </p:nvPr>
        </p:nvSpPr>
        <p:spPr>
          <a:xfrm>
            <a:off x="947933" y="1287971"/>
            <a:ext cx="7646791" cy="1369504"/>
          </a:xfrm>
        </p:spPr>
        <p:txBody>
          <a:bodyPr>
            <a:normAutofit fontScale="85000" lnSpcReduction="10000"/>
          </a:bodyPr>
          <a:lstStyle/>
          <a:p>
            <a:pPr marL="338138" indent="-338138" algn="ctr" eaLnBrk="1" hangingPunct="1">
              <a:buFontTx/>
              <a:buNone/>
            </a:pPr>
            <a:r>
              <a:rPr lang="en-US" sz="2800" b="1" dirty="0">
                <a:solidFill>
                  <a:srgbClr val="000000"/>
                </a:solidFill>
                <a:latin typeface="Arial" charset="0"/>
              </a:rPr>
              <a:t>Are Atoms Real?</a:t>
            </a:r>
          </a:p>
          <a:p>
            <a:pPr marL="338138" indent="-338138" eaLnBrk="1" hangingPunct="1"/>
            <a:r>
              <a:rPr lang="en-US" sz="2800" dirty="0">
                <a:solidFill>
                  <a:srgbClr val="000000"/>
                </a:solidFill>
                <a:latin typeface="Arial" charset="0"/>
              </a:rPr>
              <a:t>John Dalton proposed atomic theory in 1808.</a:t>
            </a:r>
          </a:p>
          <a:p>
            <a:pPr marL="338138" indent="-338138" eaLnBrk="1" hangingPunct="1"/>
            <a:r>
              <a:rPr lang="en-US" sz="2800" dirty="0">
                <a:solidFill>
                  <a:srgbClr val="000000"/>
                </a:solidFill>
                <a:latin typeface="Arial" charset="0"/>
              </a:rPr>
              <a:t>J. J. Thomson determined the mass of the electron.</a:t>
            </a:r>
          </a:p>
        </p:txBody>
      </p:sp>
      <p:sp>
        <p:nvSpPr>
          <p:cNvPr id="13316" name="TextBox 5"/>
          <p:cNvSpPr txBox="1">
            <a:spLocks noChangeArrowheads="1"/>
          </p:cNvSpPr>
          <p:nvPr/>
        </p:nvSpPr>
        <p:spPr bwMode="auto">
          <a:xfrm>
            <a:off x="947933" y="2950008"/>
            <a:ext cx="4377479" cy="2462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38138" indent="-331788">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pPr>
              <a:buFont typeface="Arial" charset="0"/>
              <a:buChar char="•"/>
            </a:pPr>
            <a:r>
              <a:rPr lang="en-US" sz="2200" dirty="0">
                <a:solidFill>
                  <a:srgbClr val="000000"/>
                </a:solidFill>
                <a:latin typeface="Arial" charset="0"/>
                <a:cs typeface="Arial" charset="0"/>
              </a:rPr>
              <a:t>Robert Millikan identified the charge on the electron.</a:t>
            </a:r>
          </a:p>
          <a:p>
            <a:pPr>
              <a:buFont typeface="Arial" charset="0"/>
              <a:buChar char="•"/>
            </a:pPr>
            <a:r>
              <a:rPr lang="en-US" sz="2200" dirty="0">
                <a:solidFill>
                  <a:srgbClr val="000000"/>
                </a:solidFill>
                <a:latin typeface="Arial" charset="0"/>
                <a:cs typeface="Arial" charset="0"/>
              </a:rPr>
              <a:t>Ernest Rutherford deduced the existence of the nucleus.</a:t>
            </a:r>
          </a:p>
          <a:p>
            <a:pPr>
              <a:buFont typeface="Arial" charset="0"/>
              <a:buChar char="•"/>
            </a:pPr>
            <a:r>
              <a:rPr lang="en-US" sz="2200" dirty="0">
                <a:solidFill>
                  <a:srgbClr val="000000"/>
                </a:solidFill>
                <a:latin typeface="Arial" charset="0"/>
                <a:cs typeface="Arial" charset="0"/>
              </a:rPr>
              <a:t>The </a:t>
            </a:r>
            <a:r>
              <a:rPr lang="en-US" sz="2200" i="1" dirty="0">
                <a:solidFill>
                  <a:srgbClr val="000000"/>
                </a:solidFill>
                <a:latin typeface="Arial" charset="0"/>
                <a:cs typeface="Arial" charset="0"/>
              </a:rPr>
              <a:t>scanning tunneling        microscope </a:t>
            </a:r>
            <a:r>
              <a:rPr lang="en-US" sz="2200" dirty="0">
                <a:solidFill>
                  <a:srgbClr val="000000"/>
                </a:solidFill>
                <a:latin typeface="Arial" charset="0"/>
                <a:cs typeface="Arial" charset="0"/>
              </a:rPr>
              <a:t>makes individual atoms visible.</a:t>
            </a:r>
          </a:p>
        </p:txBody>
      </p:sp>
      <p:pic>
        <p:nvPicPr>
          <p:cNvPr id="13317"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27439" y="3328842"/>
            <a:ext cx="2064276" cy="2626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41342990"/>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normAutofit fontScale="90000"/>
          </a:bodyPr>
          <a:lstStyle/>
          <a:p>
            <a:pPr eaLnBrk="1" hangingPunct="1"/>
            <a:r>
              <a:rPr lang="en-US" dirty="0">
                <a:latin typeface="Arial" charset="0"/>
                <a:cs typeface="Times New Roman" charset="0"/>
              </a:rPr>
              <a:t>2.2 Elements and Atomic Number</a:t>
            </a:r>
          </a:p>
        </p:txBody>
      </p:sp>
      <p:pic>
        <p:nvPicPr>
          <p:cNvPr id="2" name="Picture 1"/>
          <p:cNvPicPr>
            <a:picLocks noChangeAspect="1"/>
          </p:cNvPicPr>
          <p:nvPr/>
        </p:nvPicPr>
        <p:blipFill>
          <a:blip r:embed="rId2"/>
          <a:stretch>
            <a:fillRect/>
          </a:stretch>
        </p:blipFill>
        <p:spPr>
          <a:xfrm>
            <a:off x="2641600" y="2374900"/>
            <a:ext cx="3860800" cy="2058395"/>
          </a:xfrm>
          <a:prstGeom prst="rect">
            <a:avLst/>
          </a:prstGeom>
        </p:spPr>
      </p:pic>
      <p:sp>
        <p:nvSpPr>
          <p:cNvPr id="4" name="TextBox 3"/>
          <p:cNvSpPr txBox="1"/>
          <p:nvPr/>
        </p:nvSpPr>
        <p:spPr>
          <a:xfrm>
            <a:off x="2785216" y="5031714"/>
            <a:ext cx="3717184" cy="954107"/>
          </a:xfrm>
          <a:prstGeom prst="rect">
            <a:avLst/>
          </a:prstGeom>
          <a:noFill/>
        </p:spPr>
        <p:txBody>
          <a:bodyPr wrap="none" rtlCol="0">
            <a:spAutoFit/>
          </a:bodyPr>
          <a:lstStyle/>
          <a:p>
            <a:pPr algn="ctr"/>
            <a:r>
              <a:rPr lang="en-US" sz="2800" dirty="0" smtClean="0"/>
              <a:t>Atomic Number (Z) </a:t>
            </a:r>
          </a:p>
          <a:p>
            <a:pPr algn="ctr"/>
            <a:r>
              <a:rPr lang="en-US" sz="2800" dirty="0" smtClean="0"/>
              <a:t>determines the element</a:t>
            </a:r>
            <a:endParaRPr lang="en-US" sz="2800" dirty="0"/>
          </a:p>
        </p:txBody>
      </p:sp>
    </p:spTree>
    <p:extLst>
      <p:ext uri="{BB962C8B-B14F-4D97-AF65-F5344CB8AC3E}">
        <p14:creationId xmlns:p14="http://schemas.microsoft.com/office/powerpoint/2010/main" val="227134177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replace on next slide,</a:t>
            </a:r>
          </a:p>
          <a:p>
            <a:endParaRPr lang="en-US" dirty="0"/>
          </a:p>
          <a:p>
            <a:r>
              <a:rPr lang="en-US" dirty="0" smtClean="0"/>
              <a:t>get a helium with no atomic mass</a:t>
            </a:r>
            <a:endParaRPr lang="en-US" dirty="0"/>
          </a:p>
        </p:txBody>
      </p:sp>
    </p:spTree>
    <p:extLst>
      <p:ext uri="{BB962C8B-B14F-4D97-AF65-F5344CB8AC3E}">
        <p14:creationId xmlns:p14="http://schemas.microsoft.com/office/powerpoint/2010/main" val="7587334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63945"/>
            <a:ext cx="8229600" cy="3559424"/>
          </a:xfrm>
        </p:spPr>
        <p:txBody>
          <a:bodyPr/>
          <a:lstStyle/>
          <a:p>
            <a:r>
              <a:rPr lang="en-US" b="1" dirty="0"/>
              <a:t>Atomic Number </a:t>
            </a:r>
            <a:r>
              <a:rPr lang="en-US" dirty="0"/>
              <a:t>(Z) is the number of protons in </a:t>
            </a:r>
            <a:r>
              <a:rPr lang="en-US" dirty="0" smtClean="0"/>
              <a:t>the atoms </a:t>
            </a:r>
            <a:r>
              <a:rPr lang="en-US" dirty="0"/>
              <a:t>of a given element </a:t>
            </a:r>
          </a:p>
          <a:p>
            <a:pPr lvl="1"/>
            <a:r>
              <a:rPr lang="en-US" dirty="0"/>
              <a:t>All atoms of a particular element have the same number of protons in the nucleus </a:t>
            </a:r>
          </a:p>
          <a:p>
            <a:endParaRPr lang="en-US" sz="1600" dirty="0" smtClean="0"/>
          </a:p>
          <a:p>
            <a:r>
              <a:rPr lang="en-US" b="1" dirty="0" smtClean="0"/>
              <a:t>Mass </a:t>
            </a:r>
            <a:r>
              <a:rPr lang="en-US" b="1" dirty="0"/>
              <a:t>Number </a:t>
            </a:r>
            <a:r>
              <a:rPr lang="en-US" dirty="0"/>
              <a:t>(A) is the sum of the protons and neutrons in an atom </a:t>
            </a:r>
          </a:p>
          <a:p>
            <a:endParaRPr lang="en-US" dirty="0"/>
          </a:p>
        </p:txBody>
      </p:sp>
      <p:pic>
        <p:nvPicPr>
          <p:cNvPr id="4" name="Picture 3"/>
          <p:cNvPicPr>
            <a:picLocks noChangeAspect="1"/>
          </p:cNvPicPr>
          <p:nvPr/>
        </p:nvPicPr>
        <p:blipFill>
          <a:blip r:embed="rId2"/>
          <a:stretch>
            <a:fillRect/>
          </a:stretch>
        </p:blipFill>
        <p:spPr>
          <a:xfrm>
            <a:off x="1556886" y="4405526"/>
            <a:ext cx="2967161" cy="1620226"/>
          </a:xfrm>
          <a:prstGeom prst="rect">
            <a:avLst/>
          </a:prstGeom>
        </p:spPr>
      </p:pic>
      <p:pic>
        <p:nvPicPr>
          <p:cNvPr id="5" name="Picture 4"/>
          <p:cNvPicPr>
            <a:picLocks noChangeAspect="1"/>
          </p:cNvPicPr>
          <p:nvPr/>
        </p:nvPicPr>
        <p:blipFill>
          <a:blip r:embed="rId3"/>
          <a:stretch>
            <a:fillRect/>
          </a:stretch>
        </p:blipFill>
        <p:spPr>
          <a:xfrm>
            <a:off x="5516163" y="3957825"/>
            <a:ext cx="2526588" cy="2086736"/>
          </a:xfrm>
          <a:prstGeom prst="rect">
            <a:avLst/>
          </a:prstGeom>
        </p:spPr>
      </p:pic>
    </p:spTree>
    <p:extLst>
      <p:ext uri="{BB962C8B-B14F-4D97-AF65-F5344CB8AC3E}">
        <p14:creationId xmlns:p14="http://schemas.microsoft.com/office/powerpoint/2010/main" val="164046960"/>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Line 2"/>
          <p:cNvSpPr>
            <a:spLocks noChangeShapeType="1"/>
          </p:cNvSpPr>
          <p:nvPr/>
        </p:nvSpPr>
        <p:spPr bwMode="auto">
          <a:xfrm>
            <a:off x="381000" y="1320800"/>
            <a:ext cx="8305800"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lstStyle/>
          <a:p>
            <a:pPr defTabSz="914400" eaLnBrk="0" fontAlgn="base" hangingPunct="0">
              <a:spcBef>
                <a:spcPct val="50000"/>
              </a:spcBef>
              <a:spcAft>
                <a:spcPct val="0"/>
              </a:spcAft>
            </a:pPr>
            <a:endParaRPr lang="en-US" sz="1600" smtClean="0">
              <a:solidFill>
                <a:srgbClr val="000000"/>
              </a:solidFill>
              <a:latin typeface="Times New Roman" charset="0"/>
              <a:ea typeface="ＭＳ Ｐゴシック" charset="0"/>
              <a:cs typeface="ＭＳ Ｐゴシック" charset="0"/>
            </a:endParaRPr>
          </a:p>
        </p:txBody>
      </p:sp>
      <p:sp>
        <p:nvSpPr>
          <p:cNvPr id="271363" name="Rectangle 3"/>
          <p:cNvSpPr>
            <a:spLocks noChangeArrowheads="1"/>
          </p:cNvSpPr>
          <p:nvPr/>
        </p:nvSpPr>
        <p:spPr bwMode="auto">
          <a:xfrm>
            <a:off x="319088" y="396875"/>
            <a:ext cx="8596312" cy="365125"/>
          </a:xfrm>
          <a:prstGeom prst="rect">
            <a:avLst/>
          </a:prstGeom>
          <a:noFill/>
          <a:ln>
            <a:noFill/>
          </a:ln>
          <a:effectLst/>
          <a:extLst>
            <a:ext uri="{909E8E84-426E-40dd-AFC4-6F175D3DCCD1}">
              <a14:hiddenFill xmlns:a14="http://schemas.microsoft.com/office/drawing/2010/main">
                <a:solidFill>
                  <a:srgbClr val="008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marL="2282825" indent="-2282825" defTabSz="914400" eaLnBrk="0" fontAlgn="base" hangingPunct="0">
              <a:spcBef>
                <a:spcPct val="50000"/>
              </a:spcBef>
              <a:spcAft>
                <a:spcPct val="0"/>
              </a:spcAft>
            </a:pPr>
            <a:r>
              <a:rPr lang="en-US" sz="2000" b="1" smtClean="0">
                <a:solidFill>
                  <a:srgbClr val="3366FF"/>
                </a:solidFill>
                <a:latin typeface="Arial" charset="0"/>
                <a:ea typeface="ＭＳ Ｐゴシック" charset="0"/>
                <a:cs typeface="ＭＳ Ｐゴシック" charset="0"/>
              </a:rPr>
              <a:t>Worked Example 2.2 </a:t>
            </a:r>
            <a:r>
              <a:rPr lang="en-US" sz="2000" b="1" smtClean="0">
                <a:solidFill>
                  <a:srgbClr val="4C4BE5"/>
                </a:solidFill>
                <a:latin typeface="Arial" charset="0"/>
                <a:ea typeface="ＭＳ Ｐゴシック" charset="0"/>
                <a:cs typeface="ＭＳ Ｐゴシック" charset="0"/>
              </a:rPr>
              <a:t> </a:t>
            </a:r>
            <a:r>
              <a:rPr lang="en-US" sz="2000" smtClean="0">
                <a:solidFill>
                  <a:srgbClr val="000000"/>
                </a:solidFill>
                <a:latin typeface="Arial" charset="0"/>
                <a:ea typeface="ＭＳ Ｐゴシック" charset="0"/>
                <a:cs typeface="ＭＳ Ｐゴシック" charset="0"/>
              </a:rPr>
              <a:t>Atomic Structure: Protons, Neutrons, and Electrons</a:t>
            </a:r>
          </a:p>
        </p:txBody>
      </p:sp>
      <p:sp>
        <p:nvSpPr>
          <p:cNvPr id="271364" name="Text Box 4"/>
          <p:cNvSpPr txBox="1">
            <a:spLocks noChangeArrowheads="1"/>
          </p:cNvSpPr>
          <p:nvPr/>
        </p:nvSpPr>
        <p:spPr bwMode="auto">
          <a:xfrm>
            <a:off x="1358900" y="1349375"/>
            <a:ext cx="7327900" cy="517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4763" indent="-4763">
              <a:spcBef>
                <a:spcPct val="0"/>
              </a:spcBef>
              <a:defRPr sz="2400">
                <a:solidFill>
                  <a:schemeClr val="tx1"/>
                </a:solidFill>
                <a:latin typeface="Arial" charset="0"/>
                <a:ea typeface="ＭＳ Ｐゴシック" charset="0"/>
                <a:cs typeface="ＭＳ Ｐゴシック" charset="0"/>
              </a:defRPr>
            </a:lvl1pPr>
            <a:lvl2pPr marL="977900" indent="-457200">
              <a:spcBef>
                <a:spcPct val="0"/>
              </a:spcBef>
              <a:defRPr sz="2400">
                <a:solidFill>
                  <a:schemeClr val="tx1"/>
                </a:solidFill>
                <a:latin typeface="Arial" charset="0"/>
                <a:ea typeface="ＭＳ Ｐゴシック" charset="0"/>
              </a:defRPr>
            </a:lvl2pPr>
            <a:lvl3pPr marL="1549400" indent="-457200">
              <a:spcBef>
                <a:spcPct val="0"/>
              </a:spcBef>
              <a:defRPr sz="2400">
                <a:solidFill>
                  <a:schemeClr val="tx1"/>
                </a:solidFill>
                <a:latin typeface="Arial" charset="0"/>
                <a:ea typeface="ＭＳ Ｐゴシック" charset="0"/>
              </a:defRPr>
            </a:lvl3pPr>
            <a:lvl4pPr marL="2120900" indent="-457200">
              <a:spcBef>
                <a:spcPct val="0"/>
              </a:spcBef>
              <a:defRPr sz="2400">
                <a:solidFill>
                  <a:schemeClr val="tx1"/>
                </a:solidFill>
                <a:latin typeface="Arial" charset="0"/>
                <a:ea typeface="ＭＳ Ｐゴシック" charset="0"/>
              </a:defRPr>
            </a:lvl4pPr>
            <a:lvl5pPr marL="2692400" indent="-457200">
              <a:spcBef>
                <a:spcPct val="0"/>
              </a:spcBef>
              <a:defRPr sz="2400">
                <a:solidFill>
                  <a:schemeClr val="tx1"/>
                </a:solidFill>
                <a:latin typeface="Arial" charset="0"/>
                <a:ea typeface="ＭＳ Ｐゴシック" charset="0"/>
              </a:defRPr>
            </a:lvl5pPr>
            <a:lvl6pPr marL="3149600" indent="-457200" eaLnBrk="0" fontAlgn="base" hangingPunct="0">
              <a:spcBef>
                <a:spcPct val="0"/>
              </a:spcBef>
              <a:spcAft>
                <a:spcPct val="0"/>
              </a:spcAft>
              <a:defRPr sz="2400">
                <a:solidFill>
                  <a:schemeClr val="tx1"/>
                </a:solidFill>
                <a:latin typeface="Arial" charset="0"/>
                <a:ea typeface="ＭＳ Ｐゴシック" charset="0"/>
              </a:defRPr>
            </a:lvl6pPr>
            <a:lvl7pPr marL="3606800" indent="-457200" eaLnBrk="0" fontAlgn="base" hangingPunct="0">
              <a:spcBef>
                <a:spcPct val="0"/>
              </a:spcBef>
              <a:spcAft>
                <a:spcPct val="0"/>
              </a:spcAft>
              <a:defRPr sz="2400">
                <a:solidFill>
                  <a:schemeClr val="tx1"/>
                </a:solidFill>
                <a:latin typeface="Arial" charset="0"/>
                <a:ea typeface="ＭＳ Ｐゴシック" charset="0"/>
              </a:defRPr>
            </a:lvl7pPr>
            <a:lvl8pPr marL="4064000" indent="-457200" eaLnBrk="0" fontAlgn="base" hangingPunct="0">
              <a:spcBef>
                <a:spcPct val="0"/>
              </a:spcBef>
              <a:spcAft>
                <a:spcPct val="0"/>
              </a:spcAft>
              <a:defRPr sz="2400">
                <a:solidFill>
                  <a:schemeClr val="tx1"/>
                </a:solidFill>
                <a:latin typeface="Arial" charset="0"/>
                <a:ea typeface="ＭＳ Ｐゴシック" charset="0"/>
              </a:defRPr>
            </a:lvl8pPr>
            <a:lvl9pPr marL="4521200" indent="-4572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Aft>
                <a:spcPct val="0"/>
              </a:spcAft>
            </a:pPr>
            <a:r>
              <a:rPr lang="en-US" sz="1400" smtClean="0">
                <a:solidFill>
                  <a:srgbClr val="000000"/>
                </a:solidFill>
                <a:latin typeface="Times New Roman" charset="0"/>
              </a:rPr>
              <a:t>The atomic number gives the number of protons, which is the same as the number of electrons, and the mass number gives the total number of protons plus neutrons.</a:t>
            </a:r>
          </a:p>
        </p:txBody>
      </p:sp>
      <p:sp>
        <p:nvSpPr>
          <p:cNvPr id="271365" name="Rectangle 5"/>
          <p:cNvSpPr>
            <a:spLocks noChangeArrowheads="1"/>
          </p:cNvSpPr>
          <p:nvPr/>
        </p:nvSpPr>
        <p:spPr bwMode="auto">
          <a:xfrm>
            <a:off x="331788" y="1323975"/>
            <a:ext cx="2195512" cy="365125"/>
          </a:xfrm>
          <a:prstGeom prst="rect">
            <a:avLst/>
          </a:prstGeom>
          <a:noFill/>
          <a:ln>
            <a:noFill/>
          </a:ln>
          <a:effectLst/>
          <a:extLst>
            <a:ext uri="{909E8E84-426E-40dd-AFC4-6F175D3DCCD1}">
              <a14:hiddenFill xmlns:a14="http://schemas.microsoft.com/office/drawing/2010/main">
                <a:solidFill>
                  <a:srgbClr val="4C4BE5"/>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marL="2282825" indent="-2282825" defTabSz="914400" eaLnBrk="0" fontAlgn="base" hangingPunct="0">
              <a:spcBef>
                <a:spcPct val="50000"/>
              </a:spcBef>
              <a:spcAft>
                <a:spcPct val="0"/>
              </a:spcAft>
            </a:pPr>
            <a:r>
              <a:rPr lang="en-US" sz="1600" b="1" smtClean="0">
                <a:solidFill>
                  <a:srgbClr val="3366FF"/>
                </a:solidFill>
                <a:latin typeface="Arial" charset="0"/>
                <a:ea typeface="ＭＳ Ｐゴシック" charset="0"/>
                <a:cs typeface="ＭＳ Ｐゴシック" charset="0"/>
              </a:rPr>
              <a:t>Analysis</a:t>
            </a:r>
            <a:endParaRPr lang="en-US" sz="1600" smtClean="0">
              <a:solidFill>
                <a:srgbClr val="FFFFFF"/>
              </a:solidFill>
              <a:latin typeface="Arial" charset="0"/>
              <a:ea typeface="ＭＳ Ｐゴシック" charset="0"/>
              <a:cs typeface="ＭＳ Ｐゴシック" charset="0"/>
            </a:endParaRPr>
          </a:p>
        </p:txBody>
      </p:sp>
      <p:sp>
        <p:nvSpPr>
          <p:cNvPr id="271366" name="Line 6"/>
          <p:cNvSpPr>
            <a:spLocks noChangeShapeType="1"/>
          </p:cNvSpPr>
          <p:nvPr/>
        </p:nvSpPr>
        <p:spPr bwMode="auto">
          <a:xfrm>
            <a:off x="304800" y="304800"/>
            <a:ext cx="0" cy="3937000"/>
          </a:xfrm>
          <a:prstGeom prst="line">
            <a:avLst/>
          </a:prstGeom>
          <a:noFill/>
          <a:ln w="1905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50000"/>
              </a:spcBef>
              <a:spcAft>
                <a:spcPct val="0"/>
              </a:spcAft>
            </a:pPr>
            <a:endParaRPr lang="en-US" sz="1600" smtClean="0">
              <a:solidFill>
                <a:srgbClr val="000000"/>
              </a:solidFill>
              <a:latin typeface="Times New Roman" charset="0"/>
              <a:ea typeface="ＭＳ Ｐゴシック" charset="0"/>
              <a:cs typeface="ＭＳ Ｐゴシック" charset="0"/>
            </a:endParaRPr>
          </a:p>
        </p:txBody>
      </p:sp>
      <p:sp>
        <p:nvSpPr>
          <p:cNvPr id="271367" name="Text Box 7"/>
          <p:cNvSpPr txBox="1">
            <a:spLocks noChangeArrowheads="1"/>
          </p:cNvSpPr>
          <p:nvPr/>
        </p:nvSpPr>
        <p:spPr bwMode="auto">
          <a:xfrm>
            <a:off x="304800" y="765175"/>
            <a:ext cx="8394700" cy="517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0"/>
              </a:spcBef>
              <a:defRPr sz="2400">
                <a:solidFill>
                  <a:schemeClr val="tx1"/>
                </a:solidFill>
                <a:latin typeface="Arial" charset="0"/>
                <a:ea typeface="ＭＳ Ｐゴシック" charset="0"/>
                <a:cs typeface="ＭＳ Ｐゴシック" charset="0"/>
              </a:defRPr>
            </a:lvl1pPr>
            <a:lvl2pPr marL="976313" indent="-457200">
              <a:spcBef>
                <a:spcPct val="0"/>
              </a:spcBef>
              <a:defRPr sz="2400">
                <a:solidFill>
                  <a:schemeClr val="tx1"/>
                </a:solidFill>
                <a:latin typeface="Arial" charset="0"/>
                <a:ea typeface="ＭＳ Ｐゴシック" charset="0"/>
              </a:defRPr>
            </a:lvl2pPr>
            <a:lvl3pPr marL="1547813" indent="-457200">
              <a:spcBef>
                <a:spcPct val="0"/>
              </a:spcBef>
              <a:defRPr sz="2400">
                <a:solidFill>
                  <a:schemeClr val="tx1"/>
                </a:solidFill>
                <a:latin typeface="Arial" charset="0"/>
                <a:ea typeface="ＭＳ Ｐゴシック" charset="0"/>
              </a:defRPr>
            </a:lvl3pPr>
            <a:lvl4pPr marL="2119313" indent="-457200">
              <a:spcBef>
                <a:spcPct val="0"/>
              </a:spcBef>
              <a:defRPr sz="2400">
                <a:solidFill>
                  <a:schemeClr val="tx1"/>
                </a:solidFill>
                <a:latin typeface="Arial" charset="0"/>
                <a:ea typeface="ＭＳ Ｐゴシック" charset="0"/>
              </a:defRPr>
            </a:lvl4pPr>
            <a:lvl5pPr marL="2690813" indent="-457200">
              <a:spcBef>
                <a:spcPct val="0"/>
              </a:spcBef>
              <a:defRPr sz="2400">
                <a:solidFill>
                  <a:schemeClr val="tx1"/>
                </a:solidFill>
                <a:latin typeface="Arial" charset="0"/>
                <a:ea typeface="ＭＳ Ｐゴシック" charset="0"/>
              </a:defRPr>
            </a:lvl5pPr>
            <a:lvl6pPr marL="3148013" indent="-457200" eaLnBrk="0" fontAlgn="base" hangingPunct="0">
              <a:spcBef>
                <a:spcPct val="0"/>
              </a:spcBef>
              <a:spcAft>
                <a:spcPct val="0"/>
              </a:spcAft>
              <a:defRPr sz="2400">
                <a:solidFill>
                  <a:schemeClr val="tx1"/>
                </a:solidFill>
                <a:latin typeface="Arial" charset="0"/>
                <a:ea typeface="ＭＳ Ｐゴシック" charset="0"/>
              </a:defRPr>
            </a:lvl6pPr>
            <a:lvl7pPr marL="3605213" indent="-457200" eaLnBrk="0" fontAlgn="base" hangingPunct="0">
              <a:spcBef>
                <a:spcPct val="0"/>
              </a:spcBef>
              <a:spcAft>
                <a:spcPct val="0"/>
              </a:spcAft>
              <a:defRPr sz="2400">
                <a:solidFill>
                  <a:schemeClr val="tx1"/>
                </a:solidFill>
                <a:latin typeface="Arial" charset="0"/>
                <a:ea typeface="ＭＳ Ｐゴシック" charset="0"/>
              </a:defRPr>
            </a:lvl7pPr>
            <a:lvl8pPr marL="4062413" indent="-457200" eaLnBrk="0" fontAlgn="base" hangingPunct="0">
              <a:spcBef>
                <a:spcPct val="0"/>
              </a:spcBef>
              <a:spcAft>
                <a:spcPct val="0"/>
              </a:spcAft>
              <a:defRPr sz="2400">
                <a:solidFill>
                  <a:schemeClr val="tx1"/>
                </a:solidFill>
                <a:latin typeface="Arial" charset="0"/>
                <a:ea typeface="ＭＳ Ｐゴシック" charset="0"/>
              </a:defRPr>
            </a:lvl8pPr>
            <a:lvl9pPr marL="4519613" indent="-4572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Aft>
                <a:spcPct val="0"/>
              </a:spcAft>
            </a:pPr>
            <a:r>
              <a:rPr lang="en-US" sz="1400" smtClean="0">
                <a:solidFill>
                  <a:srgbClr val="000000"/>
                </a:solidFill>
                <a:latin typeface="Times New Roman" charset="0"/>
              </a:rPr>
              <a:t>Phosphorus has the atomic number Z = 15. How many protons, electrons, and neutrons are there in phosphorus atoms, which have mass number A = 31?</a:t>
            </a:r>
          </a:p>
        </p:txBody>
      </p:sp>
      <p:sp>
        <p:nvSpPr>
          <p:cNvPr id="271368" name="Line 8"/>
          <p:cNvSpPr>
            <a:spLocks noChangeShapeType="1"/>
          </p:cNvSpPr>
          <p:nvPr/>
        </p:nvSpPr>
        <p:spPr bwMode="auto">
          <a:xfrm>
            <a:off x="304800" y="304800"/>
            <a:ext cx="457200" cy="0"/>
          </a:xfrm>
          <a:prstGeom prst="line">
            <a:avLst/>
          </a:prstGeom>
          <a:noFill/>
          <a:ln w="381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50000"/>
              </a:spcBef>
              <a:spcAft>
                <a:spcPct val="0"/>
              </a:spcAft>
            </a:pPr>
            <a:endParaRPr lang="en-US" sz="1600" smtClean="0">
              <a:solidFill>
                <a:srgbClr val="000000"/>
              </a:solidFill>
              <a:latin typeface="Times New Roman" charset="0"/>
              <a:ea typeface="ＭＳ Ｐゴシック" charset="0"/>
              <a:cs typeface="ＭＳ Ｐゴシック" charset="0"/>
            </a:endParaRPr>
          </a:p>
        </p:txBody>
      </p:sp>
      <p:sp>
        <p:nvSpPr>
          <p:cNvPr id="271369" name="Line 9"/>
          <p:cNvSpPr>
            <a:spLocks noChangeShapeType="1"/>
          </p:cNvSpPr>
          <p:nvPr/>
        </p:nvSpPr>
        <p:spPr bwMode="auto">
          <a:xfrm>
            <a:off x="304800" y="4267200"/>
            <a:ext cx="457200" cy="0"/>
          </a:xfrm>
          <a:prstGeom prst="line">
            <a:avLst/>
          </a:prstGeom>
          <a:noFill/>
          <a:ln w="381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50000"/>
              </a:spcBef>
              <a:spcAft>
                <a:spcPct val="0"/>
              </a:spcAft>
            </a:pPr>
            <a:endParaRPr lang="en-US" sz="1600" smtClean="0">
              <a:solidFill>
                <a:srgbClr val="000000"/>
              </a:solidFill>
              <a:latin typeface="Times New Roman" charset="0"/>
              <a:ea typeface="ＭＳ Ｐゴシック" charset="0"/>
              <a:cs typeface="ＭＳ Ｐゴシック" charset="0"/>
            </a:endParaRPr>
          </a:p>
        </p:txBody>
      </p:sp>
      <p:sp>
        <p:nvSpPr>
          <p:cNvPr id="271371" name="Rectangle 11"/>
          <p:cNvSpPr>
            <a:spLocks noChangeArrowheads="1"/>
          </p:cNvSpPr>
          <p:nvPr/>
        </p:nvSpPr>
        <p:spPr bwMode="auto">
          <a:xfrm>
            <a:off x="295275" y="1927225"/>
            <a:ext cx="2195513" cy="365125"/>
          </a:xfrm>
          <a:prstGeom prst="rect">
            <a:avLst/>
          </a:prstGeom>
          <a:noFill/>
          <a:ln>
            <a:noFill/>
          </a:ln>
          <a:effectLst/>
          <a:extLst>
            <a:ext uri="{909E8E84-426E-40dd-AFC4-6F175D3DCCD1}">
              <a14:hiddenFill xmlns:a14="http://schemas.microsoft.com/office/drawing/2010/main">
                <a:solidFill>
                  <a:srgbClr val="4C4BE5"/>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marL="2282825" indent="-2282825" defTabSz="914400" eaLnBrk="0" fontAlgn="base" hangingPunct="0">
              <a:spcBef>
                <a:spcPct val="50000"/>
              </a:spcBef>
              <a:spcAft>
                <a:spcPct val="0"/>
              </a:spcAft>
            </a:pPr>
            <a:r>
              <a:rPr lang="en-US" sz="1600" b="1" smtClean="0">
                <a:solidFill>
                  <a:srgbClr val="3366FF"/>
                </a:solidFill>
                <a:latin typeface="Arial" charset="0"/>
                <a:ea typeface="ＭＳ Ｐゴシック" charset="0"/>
                <a:cs typeface="ＭＳ Ｐゴシック" charset="0"/>
              </a:rPr>
              <a:t>Solution</a:t>
            </a:r>
          </a:p>
        </p:txBody>
      </p:sp>
      <p:sp>
        <p:nvSpPr>
          <p:cNvPr id="271379" name="Text Box 19"/>
          <p:cNvSpPr txBox="1">
            <a:spLocks noChangeArrowheads="1"/>
          </p:cNvSpPr>
          <p:nvPr/>
        </p:nvSpPr>
        <p:spPr bwMode="auto">
          <a:xfrm>
            <a:off x="317500" y="2263775"/>
            <a:ext cx="7327900" cy="517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4763" indent="-4763">
              <a:spcBef>
                <a:spcPct val="0"/>
              </a:spcBef>
              <a:defRPr sz="2400">
                <a:solidFill>
                  <a:schemeClr val="tx1"/>
                </a:solidFill>
                <a:latin typeface="Arial" charset="0"/>
                <a:ea typeface="ＭＳ Ｐゴシック" charset="0"/>
                <a:cs typeface="ＭＳ Ｐゴシック" charset="0"/>
              </a:defRPr>
            </a:lvl1pPr>
            <a:lvl2pPr marL="977900" indent="-457200">
              <a:spcBef>
                <a:spcPct val="0"/>
              </a:spcBef>
              <a:defRPr sz="2400">
                <a:solidFill>
                  <a:schemeClr val="tx1"/>
                </a:solidFill>
                <a:latin typeface="Arial" charset="0"/>
                <a:ea typeface="ＭＳ Ｐゴシック" charset="0"/>
              </a:defRPr>
            </a:lvl2pPr>
            <a:lvl3pPr marL="1549400" indent="-457200">
              <a:spcBef>
                <a:spcPct val="0"/>
              </a:spcBef>
              <a:defRPr sz="2400">
                <a:solidFill>
                  <a:schemeClr val="tx1"/>
                </a:solidFill>
                <a:latin typeface="Arial" charset="0"/>
                <a:ea typeface="ＭＳ Ｐゴシック" charset="0"/>
              </a:defRPr>
            </a:lvl3pPr>
            <a:lvl4pPr marL="2120900" indent="-457200">
              <a:spcBef>
                <a:spcPct val="0"/>
              </a:spcBef>
              <a:defRPr sz="2400">
                <a:solidFill>
                  <a:schemeClr val="tx1"/>
                </a:solidFill>
                <a:latin typeface="Arial" charset="0"/>
                <a:ea typeface="ＭＳ Ｐゴシック" charset="0"/>
              </a:defRPr>
            </a:lvl4pPr>
            <a:lvl5pPr marL="2692400" indent="-457200">
              <a:spcBef>
                <a:spcPct val="0"/>
              </a:spcBef>
              <a:defRPr sz="2400">
                <a:solidFill>
                  <a:schemeClr val="tx1"/>
                </a:solidFill>
                <a:latin typeface="Arial" charset="0"/>
                <a:ea typeface="ＭＳ Ｐゴシック" charset="0"/>
              </a:defRPr>
            </a:lvl5pPr>
            <a:lvl6pPr marL="3149600" indent="-457200" eaLnBrk="0" fontAlgn="base" hangingPunct="0">
              <a:spcBef>
                <a:spcPct val="0"/>
              </a:spcBef>
              <a:spcAft>
                <a:spcPct val="0"/>
              </a:spcAft>
              <a:defRPr sz="2400">
                <a:solidFill>
                  <a:schemeClr val="tx1"/>
                </a:solidFill>
                <a:latin typeface="Arial" charset="0"/>
                <a:ea typeface="ＭＳ Ｐゴシック" charset="0"/>
              </a:defRPr>
            </a:lvl6pPr>
            <a:lvl7pPr marL="3606800" indent="-457200" eaLnBrk="0" fontAlgn="base" hangingPunct="0">
              <a:spcBef>
                <a:spcPct val="0"/>
              </a:spcBef>
              <a:spcAft>
                <a:spcPct val="0"/>
              </a:spcAft>
              <a:defRPr sz="2400">
                <a:solidFill>
                  <a:schemeClr val="tx1"/>
                </a:solidFill>
                <a:latin typeface="Arial" charset="0"/>
                <a:ea typeface="ＭＳ Ｐゴシック" charset="0"/>
              </a:defRPr>
            </a:lvl7pPr>
            <a:lvl8pPr marL="4064000" indent="-457200" eaLnBrk="0" fontAlgn="base" hangingPunct="0">
              <a:spcBef>
                <a:spcPct val="0"/>
              </a:spcBef>
              <a:spcAft>
                <a:spcPct val="0"/>
              </a:spcAft>
              <a:defRPr sz="2400">
                <a:solidFill>
                  <a:schemeClr val="tx1"/>
                </a:solidFill>
                <a:latin typeface="Arial" charset="0"/>
                <a:ea typeface="ＭＳ Ｐゴシック" charset="0"/>
              </a:defRPr>
            </a:lvl8pPr>
            <a:lvl9pPr marL="4521200" indent="-4572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Aft>
                <a:spcPct val="0"/>
              </a:spcAft>
            </a:pPr>
            <a:r>
              <a:rPr lang="en-US" sz="1400" smtClean="0">
                <a:solidFill>
                  <a:srgbClr val="000000"/>
                </a:solidFill>
                <a:latin typeface="Times New Roman" charset="0"/>
              </a:rPr>
              <a:t>Phosphorus atoms, with Z = 15, have 15 protons and 15 electrons. To find the number of neutrons, subtract the atomic number from the mass number:</a:t>
            </a:r>
          </a:p>
        </p:txBody>
      </p:sp>
      <p:pic>
        <p:nvPicPr>
          <p:cNvPr id="271380" name="Picture 20" descr="we2-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50" y="3027363"/>
            <a:ext cx="5754688" cy="828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431512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136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1364"/>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7137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7137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713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1364" grpId="0"/>
      <p:bldP spid="271365" grpId="0"/>
      <p:bldP spid="271371" grpId="0"/>
      <p:bldP spid="27137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Line 2"/>
          <p:cNvSpPr>
            <a:spLocks noChangeShapeType="1"/>
          </p:cNvSpPr>
          <p:nvPr/>
        </p:nvSpPr>
        <p:spPr bwMode="auto">
          <a:xfrm>
            <a:off x="419100" y="1346200"/>
            <a:ext cx="8305800" cy="0"/>
          </a:xfrm>
          <a:prstGeom prst="line">
            <a:avLst/>
          </a:prstGeom>
          <a:noFill/>
          <a:ln w="9525">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73411" name="Rectangle 3"/>
          <p:cNvSpPr>
            <a:spLocks noChangeArrowheads="1"/>
          </p:cNvSpPr>
          <p:nvPr/>
        </p:nvSpPr>
        <p:spPr bwMode="auto">
          <a:xfrm>
            <a:off x="319088" y="434975"/>
            <a:ext cx="8596312" cy="365125"/>
          </a:xfrm>
          <a:prstGeom prst="rect">
            <a:avLst/>
          </a:prstGeom>
          <a:noFill/>
          <a:ln>
            <a:noFill/>
          </a:ln>
          <a:effectLst/>
          <a:extLst>
            <a:ext uri="{909E8E84-426E-40dd-AFC4-6F175D3DCCD1}">
              <a14:hiddenFill xmlns:a14="http://schemas.microsoft.com/office/drawing/2010/main">
                <a:solidFill>
                  <a:srgbClr val="008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marL="2282825" indent="-2282825"/>
            <a:r>
              <a:rPr lang="en-US" sz="2000" b="1">
                <a:solidFill>
                  <a:srgbClr val="3366FF"/>
                </a:solidFill>
                <a:latin typeface="Arial" charset="0"/>
              </a:rPr>
              <a:t>Worked Example 2.3 </a:t>
            </a:r>
            <a:r>
              <a:rPr lang="en-US" sz="2000" b="1">
                <a:solidFill>
                  <a:srgbClr val="4C4BE5"/>
                </a:solidFill>
                <a:latin typeface="Arial" charset="0"/>
              </a:rPr>
              <a:t> </a:t>
            </a:r>
            <a:r>
              <a:rPr lang="en-US" sz="2000">
                <a:latin typeface="Arial" charset="0"/>
              </a:rPr>
              <a:t>Atomic Structure: Atomic Number and Atomic Mass</a:t>
            </a:r>
          </a:p>
        </p:txBody>
      </p:sp>
      <p:sp>
        <p:nvSpPr>
          <p:cNvPr id="273412" name="Text Box 4"/>
          <p:cNvSpPr txBox="1">
            <a:spLocks noChangeArrowheads="1"/>
          </p:cNvSpPr>
          <p:nvPr/>
        </p:nvSpPr>
        <p:spPr bwMode="auto">
          <a:xfrm>
            <a:off x="1358900" y="1374775"/>
            <a:ext cx="7327900" cy="730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4763" indent="-4763">
              <a:spcBef>
                <a:spcPct val="0"/>
              </a:spcBef>
              <a:defRPr sz="2400">
                <a:solidFill>
                  <a:schemeClr val="tx1"/>
                </a:solidFill>
                <a:latin typeface="Arial" charset="0"/>
                <a:ea typeface="ＭＳ Ｐゴシック" charset="0"/>
                <a:cs typeface="ＭＳ Ｐゴシック" charset="0"/>
              </a:defRPr>
            </a:lvl1pPr>
            <a:lvl2pPr marL="977900" indent="-457200">
              <a:spcBef>
                <a:spcPct val="0"/>
              </a:spcBef>
              <a:defRPr sz="2400">
                <a:solidFill>
                  <a:schemeClr val="tx1"/>
                </a:solidFill>
                <a:latin typeface="Arial" charset="0"/>
                <a:ea typeface="ＭＳ Ｐゴシック" charset="0"/>
              </a:defRPr>
            </a:lvl2pPr>
            <a:lvl3pPr marL="1549400" indent="-457200">
              <a:spcBef>
                <a:spcPct val="0"/>
              </a:spcBef>
              <a:defRPr sz="2400">
                <a:solidFill>
                  <a:schemeClr val="tx1"/>
                </a:solidFill>
                <a:latin typeface="Arial" charset="0"/>
                <a:ea typeface="ＭＳ Ｐゴシック" charset="0"/>
              </a:defRPr>
            </a:lvl3pPr>
            <a:lvl4pPr marL="2120900" indent="-457200">
              <a:spcBef>
                <a:spcPct val="0"/>
              </a:spcBef>
              <a:defRPr sz="2400">
                <a:solidFill>
                  <a:schemeClr val="tx1"/>
                </a:solidFill>
                <a:latin typeface="Arial" charset="0"/>
                <a:ea typeface="ＭＳ Ｐゴシック" charset="0"/>
              </a:defRPr>
            </a:lvl4pPr>
            <a:lvl5pPr marL="2692400" indent="-457200">
              <a:spcBef>
                <a:spcPct val="0"/>
              </a:spcBef>
              <a:defRPr sz="2400">
                <a:solidFill>
                  <a:schemeClr val="tx1"/>
                </a:solidFill>
                <a:latin typeface="Arial" charset="0"/>
                <a:ea typeface="ＭＳ Ｐゴシック" charset="0"/>
              </a:defRPr>
            </a:lvl5pPr>
            <a:lvl6pPr marL="3149600" indent="-457200" eaLnBrk="0" fontAlgn="base" hangingPunct="0">
              <a:spcBef>
                <a:spcPct val="0"/>
              </a:spcBef>
              <a:spcAft>
                <a:spcPct val="0"/>
              </a:spcAft>
              <a:defRPr sz="2400">
                <a:solidFill>
                  <a:schemeClr val="tx1"/>
                </a:solidFill>
                <a:latin typeface="Arial" charset="0"/>
                <a:ea typeface="ＭＳ Ｐゴシック" charset="0"/>
              </a:defRPr>
            </a:lvl6pPr>
            <a:lvl7pPr marL="3606800" indent="-457200" eaLnBrk="0" fontAlgn="base" hangingPunct="0">
              <a:spcBef>
                <a:spcPct val="0"/>
              </a:spcBef>
              <a:spcAft>
                <a:spcPct val="0"/>
              </a:spcAft>
              <a:defRPr sz="2400">
                <a:solidFill>
                  <a:schemeClr val="tx1"/>
                </a:solidFill>
                <a:latin typeface="Arial" charset="0"/>
                <a:ea typeface="ＭＳ Ｐゴシック" charset="0"/>
              </a:defRPr>
            </a:lvl7pPr>
            <a:lvl8pPr marL="4064000" indent="-457200" eaLnBrk="0" fontAlgn="base" hangingPunct="0">
              <a:spcBef>
                <a:spcPct val="0"/>
              </a:spcBef>
              <a:spcAft>
                <a:spcPct val="0"/>
              </a:spcAft>
              <a:defRPr sz="2400">
                <a:solidFill>
                  <a:schemeClr val="tx1"/>
                </a:solidFill>
                <a:latin typeface="Arial" charset="0"/>
                <a:ea typeface="ＭＳ Ｐゴシック" charset="0"/>
              </a:defRPr>
            </a:lvl8pPr>
            <a:lvl9pPr marL="4521200" indent="-4572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a:latin typeface="Times New Roman" charset="0"/>
              </a:rPr>
              <a:t>The number of protons and the number of electrons are the same and are equal to the atomic number Z , 28 in this case. Subtracting the number of protons (28) from the total number of protons plus neutrons (60) gives the number of neutrons.</a:t>
            </a:r>
          </a:p>
        </p:txBody>
      </p:sp>
      <p:sp>
        <p:nvSpPr>
          <p:cNvPr id="273413" name="Rectangle 5"/>
          <p:cNvSpPr>
            <a:spLocks noChangeArrowheads="1"/>
          </p:cNvSpPr>
          <p:nvPr/>
        </p:nvSpPr>
        <p:spPr bwMode="auto">
          <a:xfrm>
            <a:off x="331788" y="1349375"/>
            <a:ext cx="2195512" cy="365125"/>
          </a:xfrm>
          <a:prstGeom prst="rect">
            <a:avLst/>
          </a:prstGeom>
          <a:noFill/>
          <a:ln>
            <a:noFill/>
          </a:ln>
          <a:effectLst/>
          <a:extLst>
            <a:ext uri="{909E8E84-426E-40dd-AFC4-6F175D3DCCD1}">
              <a14:hiddenFill xmlns:a14="http://schemas.microsoft.com/office/drawing/2010/main">
                <a:solidFill>
                  <a:srgbClr val="4C4BE5"/>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marL="2282825" indent="-2282825"/>
            <a:r>
              <a:rPr lang="en-US" b="1">
                <a:solidFill>
                  <a:srgbClr val="3366FF"/>
                </a:solidFill>
                <a:latin typeface="Arial" charset="0"/>
              </a:rPr>
              <a:t>Analysis</a:t>
            </a:r>
            <a:endParaRPr lang="en-US">
              <a:solidFill>
                <a:schemeClr val="bg1"/>
              </a:solidFill>
              <a:latin typeface="Arial" charset="0"/>
            </a:endParaRPr>
          </a:p>
        </p:txBody>
      </p:sp>
      <p:sp>
        <p:nvSpPr>
          <p:cNvPr id="273414" name="Line 6"/>
          <p:cNvSpPr>
            <a:spLocks noChangeShapeType="1"/>
          </p:cNvSpPr>
          <p:nvPr/>
        </p:nvSpPr>
        <p:spPr bwMode="auto">
          <a:xfrm>
            <a:off x="304800" y="330200"/>
            <a:ext cx="0" cy="2819400"/>
          </a:xfrm>
          <a:prstGeom prst="line">
            <a:avLst/>
          </a:prstGeom>
          <a:noFill/>
          <a:ln w="1905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73415" name="Text Box 7"/>
          <p:cNvSpPr txBox="1">
            <a:spLocks noChangeArrowheads="1"/>
          </p:cNvSpPr>
          <p:nvPr/>
        </p:nvSpPr>
        <p:spPr bwMode="auto">
          <a:xfrm>
            <a:off x="355600" y="765175"/>
            <a:ext cx="8394700" cy="517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0"/>
              </a:spcBef>
              <a:defRPr sz="2400">
                <a:solidFill>
                  <a:schemeClr val="tx1"/>
                </a:solidFill>
                <a:latin typeface="Arial" charset="0"/>
                <a:ea typeface="ＭＳ Ｐゴシック" charset="0"/>
                <a:cs typeface="ＭＳ Ｐゴシック" charset="0"/>
              </a:defRPr>
            </a:lvl1pPr>
            <a:lvl2pPr marL="976313" indent="-457200">
              <a:spcBef>
                <a:spcPct val="0"/>
              </a:spcBef>
              <a:defRPr sz="2400">
                <a:solidFill>
                  <a:schemeClr val="tx1"/>
                </a:solidFill>
                <a:latin typeface="Arial" charset="0"/>
                <a:ea typeface="ＭＳ Ｐゴシック" charset="0"/>
              </a:defRPr>
            </a:lvl2pPr>
            <a:lvl3pPr marL="1547813" indent="-457200">
              <a:spcBef>
                <a:spcPct val="0"/>
              </a:spcBef>
              <a:defRPr sz="2400">
                <a:solidFill>
                  <a:schemeClr val="tx1"/>
                </a:solidFill>
                <a:latin typeface="Arial" charset="0"/>
                <a:ea typeface="ＭＳ Ｐゴシック" charset="0"/>
              </a:defRPr>
            </a:lvl3pPr>
            <a:lvl4pPr marL="2119313" indent="-457200">
              <a:spcBef>
                <a:spcPct val="0"/>
              </a:spcBef>
              <a:defRPr sz="2400">
                <a:solidFill>
                  <a:schemeClr val="tx1"/>
                </a:solidFill>
                <a:latin typeface="Arial" charset="0"/>
                <a:ea typeface="ＭＳ Ｐゴシック" charset="0"/>
              </a:defRPr>
            </a:lvl4pPr>
            <a:lvl5pPr marL="2690813" indent="-457200">
              <a:spcBef>
                <a:spcPct val="0"/>
              </a:spcBef>
              <a:defRPr sz="2400">
                <a:solidFill>
                  <a:schemeClr val="tx1"/>
                </a:solidFill>
                <a:latin typeface="Arial" charset="0"/>
                <a:ea typeface="ＭＳ Ｐゴシック" charset="0"/>
              </a:defRPr>
            </a:lvl5pPr>
            <a:lvl6pPr marL="3148013" indent="-457200" eaLnBrk="0" fontAlgn="base" hangingPunct="0">
              <a:spcBef>
                <a:spcPct val="0"/>
              </a:spcBef>
              <a:spcAft>
                <a:spcPct val="0"/>
              </a:spcAft>
              <a:defRPr sz="2400">
                <a:solidFill>
                  <a:schemeClr val="tx1"/>
                </a:solidFill>
                <a:latin typeface="Arial" charset="0"/>
                <a:ea typeface="ＭＳ Ｐゴシック" charset="0"/>
              </a:defRPr>
            </a:lvl6pPr>
            <a:lvl7pPr marL="3605213" indent="-457200" eaLnBrk="0" fontAlgn="base" hangingPunct="0">
              <a:spcBef>
                <a:spcPct val="0"/>
              </a:spcBef>
              <a:spcAft>
                <a:spcPct val="0"/>
              </a:spcAft>
              <a:defRPr sz="2400">
                <a:solidFill>
                  <a:schemeClr val="tx1"/>
                </a:solidFill>
                <a:latin typeface="Arial" charset="0"/>
                <a:ea typeface="ＭＳ Ｐゴシック" charset="0"/>
              </a:defRPr>
            </a:lvl7pPr>
            <a:lvl8pPr marL="4062413" indent="-457200" eaLnBrk="0" fontAlgn="base" hangingPunct="0">
              <a:spcBef>
                <a:spcPct val="0"/>
              </a:spcBef>
              <a:spcAft>
                <a:spcPct val="0"/>
              </a:spcAft>
              <a:defRPr sz="2400">
                <a:solidFill>
                  <a:schemeClr val="tx1"/>
                </a:solidFill>
                <a:latin typeface="Arial" charset="0"/>
                <a:ea typeface="ＭＳ Ｐゴシック" charset="0"/>
              </a:defRPr>
            </a:lvl8pPr>
            <a:lvl9pPr marL="4519613" indent="-4572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a:latin typeface="Times New Roman" charset="0"/>
              </a:rPr>
              <a:t>An atom contains 28 protons and has A = 60. Give the number of electrons and neutrons in the atom, and identify the element.</a:t>
            </a:r>
          </a:p>
        </p:txBody>
      </p:sp>
      <p:sp>
        <p:nvSpPr>
          <p:cNvPr id="273416" name="Line 8"/>
          <p:cNvSpPr>
            <a:spLocks noChangeShapeType="1"/>
          </p:cNvSpPr>
          <p:nvPr/>
        </p:nvSpPr>
        <p:spPr bwMode="auto">
          <a:xfrm>
            <a:off x="304800" y="304800"/>
            <a:ext cx="457200" cy="0"/>
          </a:xfrm>
          <a:prstGeom prst="line">
            <a:avLst/>
          </a:prstGeom>
          <a:noFill/>
          <a:ln w="381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73417" name="Line 9"/>
          <p:cNvSpPr>
            <a:spLocks noChangeShapeType="1"/>
          </p:cNvSpPr>
          <p:nvPr/>
        </p:nvSpPr>
        <p:spPr bwMode="auto">
          <a:xfrm>
            <a:off x="304800" y="3136900"/>
            <a:ext cx="457200" cy="0"/>
          </a:xfrm>
          <a:prstGeom prst="line">
            <a:avLst/>
          </a:prstGeom>
          <a:noFill/>
          <a:ln w="38100">
            <a:solidFill>
              <a:srgbClr val="008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73418" name="Rectangle 10"/>
          <p:cNvSpPr>
            <a:spLocks noChangeArrowheads="1"/>
          </p:cNvSpPr>
          <p:nvPr/>
        </p:nvSpPr>
        <p:spPr bwMode="auto">
          <a:xfrm>
            <a:off x="320675" y="2092325"/>
            <a:ext cx="2195513" cy="365125"/>
          </a:xfrm>
          <a:prstGeom prst="rect">
            <a:avLst/>
          </a:prstGeom>
          <a:noFill/>
          <a:ln>
            <a:noFill/>
          </a:ln>
          <a:effectLst/>
          <a:extLst>
            <a:ext uri="{909E8E84-426E-40dd-AFC4-6F175D3DCCD1}">
              <a14:hiddenFill xmlns:a14="http://schemas.microsoft.com/office/drawing/2010/main">
                <a:solidFill>
                  <a:srgbClr val="4C4BE5"/>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marL="2282825" indent="-2282825"/>
            <a:r>
              <a:rPr lang="en-US" b="1">
                <a:solidFill>
                  <a:srgbClr val="3366FF"/>
                </a:solidFill>
                <a:latin typeface="Arial" charset="0"/>
              </a:rPr>
              <a:t>Solution</a:t>
            </a:r>
          </a:p>
        </p:txBody>
      </p:sp>
      <p:sp>
        <p:nvSpPr>
          <p:cNvPr id="273419" name="Text Box 11"/>
          <p:cNvSpPr txBox="1">
            <a:spLocks noChangeArrowheads="1"/>
          </p:cNvSpPr>
          <p:nvPr/>
        </p:nvSpPr>
        <p:spPr bwMode="auto">
          <a:xfrm>
            <a:off x="342900" y="2428875"/>
            <a:ext cx="8331200" cy="517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4763" indent="-4763">
              <a:spcBef>
                <a:spcPct val="0"/>
              </a:spcBef>
              <a:defRPr sz="2400">
                <a:solidFill>
                  <a:schemeClr val="tx1"/>
                </a:solidFill>
                <a:latin typeface="Arial" charset="0"/>
                <a:ea typeface="ＭＳ Ｐゴシック" charset="0"/>
                <a:cs typeface="ＭＳ Ｐゴシック" charset="0"/>
              </a:defRPr>
            </a:lvl1pPr>
            <a:lvl2pPr marL="977900" indent="-457200">
              <a:spcBef>
                <a:spcPct val="0"/>
              </a:spcBef>
              <a:defRPr sz="2400">
                <a:solidFill>
                  <a:schemeClr val="tx1"/>
                </a:solidFill>
                <a:latin typeface="Arial" charset="0"/>
                <a:ea typeface="ＭＳ Ｐゴシック" charset="0"/>
              </a:defRPr>
            </a:lvl2pPr>
            <a:lvl3pPr marL="1549400" indent="-457200">
              <a:spcBef>
                <a:spcPct val="0"/>
              </a:spcBef>
              <a:defRPr sz="2400">
                <a:solidFill>
                  <a:schemeClr val="tx1"/>
                </a:solidFill>
                <a:latin typeface="Arial" charset="0"/>
                <a:ea typeface="ＭＳ Ｐゴシック" charset="0"/>
              </a:defRPr>
            </a:lvl3pPr>
            <a:lvl4pPr marL="2120900" indent="-457200">
              <a:spcBef>
                <a:spcPct val="0"/>
              </a:spcBef>
              <a:defRPr sz="2400">
                <a:solidFill>
                  <a:schemeClr val="tx1"/>
                </a:solidFill>
                <a:latin typeface="Arial" charset="0"/>
                <a:ea typeface="ＭＳ Ｐゴシック" charset="0"/>
              </a:defRPr>
            </a:lvl4pPr>
            <a:lvl5pPr marL="2692400" indent="-457200">
              <a:spcBef>
                <a:spcPct val="0"/>
              </a:spcBef>
              <a:defRPr sz="2400">
                <a:solidFill>
                  <a:schemeClr val="tx1"/>
                </a:solidFill>
                <a:latin typeface="Arial" charset="0"/>
                <a:ea typeface="ＭＳ Ｐゴシック" charset="0"/>
              </a:defRPr>
            </a:lvl5pPr>
            <a:lvl6pPr marL="3149600" indent="-457200" eaLnBrk="0" fontAlgn="base" hangingPunct="0">
              <a:spcBef>
                <a:spcPct val="0"/>
              </a:spcBef>
              <a:spcAft>
                <a:spcPct val="0"/>
              </a:spcAft>
              <a:defRPr sz="2400">
                <a:solidFill>
                  <a:schemeClr val="tx1"/>
                </a:solidFill>
                <a:latin typeface="Arial" charset="0"/>
                <a:ea typeface="ＭＳ Ｐゴシック" charset="0"/>
              </a:defRPr>
            </a:lvl6pPr>
            <a:lvl7pPr marL="3606800" indent="-457200" eaLnBrk="0" fontAlgn="base" hangingPunct="0">
              <a:spcBef>
                <a:spcPct val="0"/>
              </a:spcBef>
              <a:spcAft>
                <a:spcPct val="0"/>
              </a:spcAft>
              <a:defRPr sz="2400">
                <a:solidFill>
                  <a:schemeClr val="tx1"/>
                </a:solidFill>
                <a:latin typeface="Arial" charset="0"/>
                <a:ea typeface="ＭＳ Ｐゴシック" charset="0"/>
              </a:defRPr>
            </a:lvl7pPr>
            <a:lvl8pPr marL="4064000" indent="-457200" eaLnBrk="0" fontAlgn="base" hangingPunct="0">
              <a:spcBef>
                <a:spcPct val="0"/>
              </a:spcBef>
              <a:spcAft>
                <a:spcPct val="0"/>
              </a:spcAft>
              <a:defRPr sz="2400">
                <a:solidFill>
                  <a:schemeClr val="tx1"/>
                </a:solidFill>
                <a:latin typeface="Arial" charset="0"/>
                <a:ea typeface="ＭＳ Ｐゴシック" charset="0"/>
              </a:defRPr>
            </a:lvl8pPr>
            <a:lvl9pPr marL="4521200" indent="-4572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a:latin typeface="Times New Roman" charset="0"/>
              </a:rPr>
              <a:t>The atom has 28 electrons and 60 - 28 = 32 neutrons. The list of elements inside the front cover shows that the element with atomic number 28 is nickel (Ni).</a:t>
            </a:r>
          </a:p>
        </p:txBody>
      </p:sp>
    </p:spTree>
    <p:extLst>
      <p:ext uri="{BB962C8B-B14F-4D97-AF65-F5344CB8AC3E}">
        <p14:creationId xmlns:p14="http://schemas.microsoft.com/office/powerpoint/2010/main" val="44129844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34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3412"/>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734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734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3412" grpId="0"/>
      <p:bldP spid="273413" grpId="0"/>
      <p:bldP spid="273418" grpId="0"/>
      <p:bldP spid="27341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normAutofit/>
          </a:bodyPr>
          <a:lstStyle/>
          <a:p>
            <a:pPr eaLnBrk="1" hangingPunct="1"/>
            <a:r>
              <a:rPr lang="en-US" dirty="0" smtClean="0">
                <a:latin typeface="Arial" charset="0"/>
                <a:cs typeface="Times New Roman" charset="0"/>
              </a:rPr>
              <a:t>2.3 Isotopes and atomic weight</a:t>
            </a:r>
            <a:endParaRPr lang="en-US" dirty="0">
              <a:latin typeface="Arial" charset="0"/>
              <a:cs typeface="Times New Roman" charset="0"/>
            </a:endParaRPr>
          </a:p>
        </p:txBody>
      </p:sp>
      <p:pic>
        <p:nvPicPr>
          <p:cNvPr id="5" name="Picture 4"/>
          <p:cNvPicPr/>
          <p:nvPr/>
        </p:nvPicPr>
        <p:blipFill>
          <a:blip r:embed="rId2">
            <a:extLst>
              <a:ext uri="{28A0092B-C50C-407E-A947-70E740481C1C}">
                <a14:useLocalDpi xmlns:a14="http://schemas.microsoft.com/office/drawing/2010/main" val="0"/>
              </a:ext>
            </a:extLst>
          </a:blip>
          <a:srcRect/>
          <a:stretch>
            <a:fillRect/>
          </a:stretch>
        </p:blipFill>
        <p:spPr bwMode="auto">
          <a:xfrm>
            <a:off x="2492375" y="2097173"/>
            <a:ext cx="3937000" cy="2146618"/>
          </a:xfrm>
          <a:prstGeom prst="rect">
            <a:avLst/>
          </a:prstGeom>
          <a:noFill/>
          <a:ln>
            <a:noFill/>
          </a:ln>
        </p:spPr>
      </p:pic>
      <p:sp>
        <p:nvSpPr>
          <p:cNvPr id="2" name="TextBox 1"/>
          <p:cNvSpPr txBox="1"/>
          <p:nvPr/>
        </p:nvSpPr>
        <p:spPr>
          <a:xfrm>
            <a:off x="1895485" y="4857657"/>
            <a:ext cx="5193800" cy="954107"/>
          </a:xfrm>
          <a:prstGeom prst="rect">
            <a:avLst/>
          </a:prstGeom>
          <a:noFill/>
        </p:spPr>
        <p:txBody>
          <a:bodyPr wrap="none" rtlCol="0">
            <a:spAutoFit/>
          </a:bodyPr>
          <a:lstStyle/>
          <a:p>
            <a:pPr algn="ctr"/>
            <a:r>
              <a:rPr lang="en-US" sz="2800" dirty="0" smtClean="0">
                <a:solidFill>
                  <a:srgbClr val="000000"/>
                </a:solidFill>
                <a:latin typeface="Arial" charset="0"/>
              </a:rPr>
              <a:t>All naturally</a:t>
            </a:r>
            <a:r>
              <a:rPr lang="en-US" sz="2800" dirty="0">
                <a:solidFill>
                  <a:srgbClr val="000000"/>
                </a:solidFill>
                <a:latin typeface="Arial" charset="0"/>
              </a:rPr>
              <a:t>-occurring elements </a:t>
            </a:r>
            <a:endParaRPr lang="en-US" sz="2800" dirty="0" smtClean="0">
              <a:solidFill>
                <a:srgbClr val="000000"/>
              </a:solidFill>
              <a:latin typeface="Arial" charset="0"/>
            </a:endParaRPr>
          </a:p>
          <a:p>
            <a:pPr algn="ctr"/>
            <a:r>
              <a:rPr lang="en-US" sz="2800" dirty="0" smtClean="0">
                <a:solidFill>
                  <a:srgbClr val="000000"/>
                </a:solidFill>
                <a:latin typeface="Arial" charset="0"/>
              </a:rPr>
              <a:t>are </a:t>
            </a:r>
            <a:r>
              <a:rPr lang="en-US" sz="2800" dirty="0">
                <a:solidFill>
                  <a:srgbClr val="000000"/>
                </a:solidFill>
                <a:latin typeface="Arial" charset="0"/>
              </a:rPr>
              <a:t>mixtures of </a:t>
            </a:r>
            <a:r>
              <a:rPr lang="en-US" sz="2800" dirty="0" smtClean="0">
                <a:solidFill>
                  <a:srgbClr val="000000"/>
                </a:solidFill>
                <a:latin typeface="Arial" charset="0"/>
              </a:rPr>
              <a:t>isotopes</a:t>
            </a:r>
            <a:endParaRPr lang="en-US" sz="2800" dirty="0">
              <a:solidFill>
                <a:srgbClr val="000000"/>
              </a:solidFill>
              <a:latin typeface="Arial" charset="0"/>
            </a:endParaRPr>
          </a:p>
        </p:txBody>
      </p:sp>
    </p:spTree>
    <p:extLst>
      <p:ext uri="{BB962C8B-B14F-4D97-AF65-F5344CB8AC3E}">
        <p14:creationId xmlns:p14="http://schemas.microsoft.com/office/powerpoint/2010/main" val="134315368"/>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2"/>
          <p:cNvSpPr>
            <a:spLocks noGrp="1" noChangeArrowheads="1"/>
          </p:cNvSpPr>
          <p:nvPr>
            <p:ph type="body" idx="1"/>
          </p:nvPr>
        </p:nvSpPr>
        <p:spPr>
          <a:xfrm>
            <a:off x="533400" y="1212120"/>
            <a:ext cx="8229600" cy="3415696"/>
          </a:xfrm>
        </p:spPr>
        <p:txBody>
          <a:bodyPr>
            <a:normAutofit lnSpcReduction="10000"/>
          </a:bodyPr>
          <a:lstStyle/>
          <a:p>
            <a:pPr marL="533400" indent="-533400" eaLnBrk="1" hangingPunct="1">
              <a:defRPr/>
            </a:pPr>
            <a:r>
              <a:rPr lang="en-US" dirty="0" smtClean="0">
                <a:cs typeface="+mn-cs"/>
              </a:rPr>
              <a:t>Atoms with the same number of protons but different numbers of neutrons   show almost identical chemical properties </a:t>
            </a:r>
          </a:p>
          <a:p>
            <a:pPr marL="933450" lvl="1" indent="-533400">
              <a:defRPr/>
            </a:pPr>
            <a:r>
              <a:rPr lang="en-US" dirty="0" smtClean="0"/>
              <a:t>Because the </a:t>
            </a:r>
            <a:r>
              <a:rPr lang="en-US" dirty="0" smtClean="0">
                <a:cs typeface="+mn-cs"/>
              </a:rPr>
              <a:t>chemistry of an atom is due to the number of its </a:t>
            </a:r>
            <a:r>
              <a:rPr lang="en-US" dirty="0" smtClean="0">
                <a:cs typeface="+mn-cs"/>
              </a:rPr>
              <a:t>electrons </a:t>
            </a:r>
            <a:endParaRPr lang="en-US" dirty="0" smtClean="0">
              <a:cs typeface="+mn-cs"/>
            </a:endParaRPr>
          </a:p>
          <a:p>
            <a:pPr marL="533400" indent="-533400" eaLnBrk="1" hangingPunct="1">
              <a:defRPr/>
            </a:pPr>
            <a:r>
              <a:rPr lang="en-US" dirty="0" smtClean="0">
                <a:cs typeface="+mn-cs"/>
              </a:rPr>
              <a:t>In nature all </a:t>
            </a:r>
            <a:r>
              <a:rPr lang="en-US" dirty="0" smtClean="0">
                <a:cs typeface="+mn-cs"/>
              </a:rPr>
              <a:t>natural elements </a:t>
            </a:r>
            <a:r>
              <a:rPr lang="en-US" dirty="0" smtClean="0">
                <a:cs typeface="+mn-cs"/>
              </a:rPr>
              <a:t>contain mixtures of isotopes </a:t>
            </a:r>
          </a:p>
        </p:txBody>
      </p:sp>
      <p:sp>
        <p:nvSpPr>
          <p:cNvPr id="287747" name="Rectangle 3"/>
          <p:cNvSpPr>
            <a:spLocks noGrp="1" noChangeArrowheads="1"/>
          </p:cNvSpPr>
          <p:nvPr>
            <p:ph type="title"/>
          </p:nvPr>
        </p:nvSpPr>
        <p:spPr>
          <a:xfrm>
            <a:off x="457200" y="190896"/>
            <a:ext cx="8229600" cy="729267"/>
          </a:xfrm>
        </p:spPr>
        <p:txBody>
          <a:bodyPr>
            <a:normAutofit fontScale="90000"/>
          </a:bodyPr>
          <a:lstStyle/>
          <a:p>
            <a:pPr eaLnBrk="1" hangingPunct="1">
              <a:defRPr/>
            </a:pPr>
            <a:r>
              <a:rPr lang="en-US" dirty="0" smtClean="0">
                <a:cs typeface="+mj-cs"/>
              </a:rPr>
              <a:t>Isotopes</a:t>
            </a:r>
          </a:p>
        </p:txBody>
      </p:sp>
      <p:pic>
        <p:nvPicPr>
          <p:cNvPr id="6" name="Picture 5" descr="04p067_f0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73708" y="4504408"/>
            <a:ext cx="4228095" cy="1708150"/>
          </a:xfrm>
          <a:prstGeom prst="rect">
            <a:avLst/>
          </a:prstGeom>
        </p:spPr>
      </p:pic>
      <p:sp>
        <p:nvSpPr>
          <p:cNvPr id="2" name="TextBox 1"/>
          <p:cNvSpPr txBox="1"/>
          <p:nvPr/>
        </p:nvSpPr>
        <p:spPr>
          <a:xfrm>
            <a:off x="4314894" y="6207528"/>
            <a:ext cx="2662808" cy="400110"/>
          </a:xfrm>
          <a:prstGeom prst="rect">
            <a:avLst/>
          </a:prstGeom>
          <a:noFill/>
        </p:spPr>
        <p:txBody>
          <a:bodyPr wrap="none" rtlCol="0">
            <a:spAutoFit/>
          </a:bodyPr>
          <a:lstStyle/>
          <a:p>
            <a:r>
              <a:rPr lang="en-US" sz="2000" dirty="0" smtClean="0"/>
              <a:t>Two isotopes of sodium</a:t>
            </a:r>
            <a:endParaRPr lang="en-US" sz="2000" dirty="0"/>
          </a:p>
        </p:txBody>
      </p:sp>
    </p:spTree>
    <p:extLst>
      <p:ext uri="{BB962C8B-B14F-4D97-AF65-F5344CB8AC3E}">
        <p14:creationId xmlns:p14="http://schemas.microsoft.com/office/powerpoint/2010/main" val="22814473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Content Placeholder 2"/>
          <p:cNvSpPr>
            <a:spLocks noGrp="1"/>
          </p:cNvSpPr>
          <p:nvPr>
            <p:ph idx="1"/>
          </p:nvPr>
        </p:nvSpPr>
        <p:spPr>
          <a:xfrm>
            <a:off x="365125" y="1323201"/>
            <a:ext cx="8199598" cy="2812621"/>
          </a:xfrm>
        </p:spPr>
        <p:txBody>
          <a:bodyPr>
            <a:normAutofit/>
          </a:bodyPr>
          <a:lstStyle/>
          <a:p>
            <a:pPr eaLnBrk="1" hangingPunct="1"/>
            <a:r>
              <a:rPr lang="en-US" sz="2800" dirty="0">
                <a:solidFill>
                  <a:srgbClr val="000000"/>
                </a:solidFill>
                <a:latin typeface="Arial" charset="0"/>
              </a:rPr>
              <a:t>A </a:t>
            </a:r>
            <a:r>
              <a:rPr lang="en-US" sz="2800" dirty="0" smtClean="0">
                <a:solidFill>
                  <a:srgbClr val="000000"/>
                </a:solidFill>
                <a:latin typeface="Arial" charset="0"/>
              </a:rPr>
              <a:t>single isotope </a:t>
            </a:r>
            <a:r>
              <a:rPr lang="en-US" sz="2800" dirty="0">
                <a:solidFill>
                  <a:srgbClr val="000000"/>
                </a:solidFill>
                <a:latin typeface="Arial" charset="0"/>
              </a:rPr>
              <a:t>is represented by showing its mass number (</a:t>
            </a:r>
            <a:r>
              <a:rPr lang="en-US" sz="2800" i="1" dirty="0">
                <a:solidFill>
                  <a:srgbClr val="000000"/>
                </a:solidFill>
                <a:latin typeface="Arial" charset="0"/>
              </a:rPr>
              <a:t>A</a:t>
            </a:r>
            <a:r>
              <a:rPr lang="en-US" sz="2800" dirty="0">
                <a:solidFill>
                  <a:srgbClr val="000000"/>
                </a:solidFill>
                <a:latin typeface="Arial" charset="0"/>
              </a:rPr>
              <a:t>) as a superscript and its atomic number (</a:t>
            </a:r>
            <a:r>
              <a:rPr lang="en-US" sz="2800" i="1" dirty="0">
                <a:solidFill>
                  <a:srgbClr val="000000"/>
                </a:solidFill>
                <a:latin typeface="Arial" charset="0"/>
              </a:rPr>
              <a:t>Z</a:t>
            </a:r>
            <a:r>
              <a:rPr lang="en-US" sz="2800" dirty="0">
                <a:solidFill>
                  <a:srgbClr val="000000"/>
                </a:solidFill>
                <a:latin typeface="Arial" charset="0"/>
              </a:rPr>
              <a:t>) as a subscript </a:t>
            </a:r>
            <a:r>
              <a:rPr lang="en-US" sz="2800" u="sng" dirty="0">
                <a:solidFill>
                  <a:srgbClr val="000000"/>
                </a:solidFill>
                <a:latin typeface="Arial" charset="0"/>
              </a:rPr>
              <a:t>in </a:t>
            </a:r>
            <a:r>
              <a:rPr lang="en-US" sz="2800" u="sng" dirty="0" smtClean="0">
                <a:solidFill>
                  <a:srgbClr val="000000"/>
                </a:solidFill>
                <a:latin typeface="Arial" charset="0"/>
              </a:rPr>
              <a:t>front</a:t>
            </a:r>
            <a:r>
              <a:rPr lang="en-US" sz="2800" dirty="0" smtClean="0">
                <a:solidFill>
                  <a:srgbClr val="000000"/>
                </a:solidFill>
                <a:latin typeface="Arial" charset="0"/>
              </a:rPr>
              <a:t> of </a:t>
            </a:r>
            <a:r>
              <a:rPr lang="en-US" sz="2800" dirty="0">
                <a:solidFill>
                  <a:srgbClr val="000000"/>
                </a:solidFill>
                <a:latin typeface="Arial" charset="0"/>
              </a:rPr>
              <a:t>the atomic </a:t>
            </a:r>
            <a:r>
              <a:rPr lang="en-US" sz="2800" dirty="0" smtClean="0">
                <a:solidFill>
                  <a:srgbClr val="000000"/>
                </a:solidFill>
                <a:latin typeface="Arial" charset="0"/>
              </a:rPr>
              <a:t>symbol</a:t>
            </a:r>
          </a:p>
          <a:p>
            <a:pPr eaLnBrk="1" hangingPunct="1"/>
            <a:endParaRPr lang="en-US" sz="900" dirty="0">
              <a:solidFill>
                <a:srgbClr val="000000"/>
              </a:solidFill>
              <a:latin typeface="Arial" charset="0"/>
            </a:endParaRPr>
          </a:p>
          <a:p>
            <a:pPr eaLnBrk="1" hangingPunct="1"/>
            <a:r>
              <a:rPr lang="en-US" sz="2800" dirty="0">
                <a:solidFill>
                  <a:srgbClr val="000000"/>
                </a:solidFill>
                <a:latin typeface="Arial" charset="0"/>
              </a:rPr>
              <a:t>For example, the symbol for tritium is:</a:t>
            </a:r>
            <a:endParaRPr lang="en-US" dirty="0">
              <a:solidFill>
                <a:srgbClr val="000000"/>
              </a:solidFill>
              <a:latin typeface="Arial" charset="0"/>
            </a:endParaRPr>
          </a:p>
        </p:txBody>
      </p:sp>
      <p:sp>
        <p:nvSpPr>
          <p:cNvPr id="16388" name="TextBox 5"/>
          <p:cNvSpPr txBox="1">
            <a:spLocks noChangeArrowheads="1"/>
          </p:cNvSpPr>
          <p:nvPr/>
        </p:nvSpPr>
        <p:spPr bwMode="auto">
          <a:xfrm>
            <a:off x="609600" y="3124200"/>
            <a:ext cx="8077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endParaRPr lang="en-US">
              <a:solidFill>
                <a:prstClr val="black"/>
              </a:solidFill>
            </a:endParaRPr>
          </a:p>
        </p:txBody>
      </p:sp>
      <p:pic>
        <p:nvPicPr>
          <p:cNvPr id="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14671" y="4312072"/>
            <a:ext cx="5450052" cy="18634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1">
                      <a:alpha val="74998"/>
                    </a:schemeClr>
                  </a:outerShdw>
                </a:effectLst>
              </a14:hiddenEffects>
            </a:ext>
          </a:extLst>
        </p:spPr>
      </p:pic>
      <p:graphicFrame>
        <p:nvGraphicFramePr>
          <p:cNvPr id="6" name="Object 6"/>
          <p:cNvGraphicFramePr>
            <a:graphicFrameLocks noChangeAspect="1"/>
          </p:cNvGraphicFramePr>
          <p:nvPr>
            <p:extLst>
              <p:ext uri="{D42A27DB-BD31-4B8C-83A1-F6EECF244321}">
                <p14:modId xmlns:p14="http://schemas.microsoft.com/office/powerpoint/2010/main" val="3233005110"/>
              </p:ext>
            </p:extLst>
          </p:nvPr>
        </p:nvGraphicFramePr>
        <p:xfrm>
          <a:off x="3939639" y="487396"/>
          <a:ext cx="533400" cy="533400"/>
        </p:xfrm>
        <a:graphic>
          <a:graphicData uri="http://schemas.openxmlformats.org/presentationml/2006/ole">
            <mc:AlternateContent xmlns:mc="http://schemas.openxmlformats.org/markup-compatibility/2006">
              <mc:Choice xmlns:v="urn:schemas-microsoft-com:vml" Requires="v">
                <p:oleObj spid="_x0000_s1095" name="Equation" r:id="rId4" imgW="533400" imgH="533400" progId="Equation.3">
                  <p:embed/>
                </p:oleObj>
              </mc:Choice>
              <mc:Fallback>
                <p:oleObj name="Equation" r:id="rId4" imgW="533400" imgH="5334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39639" y="487396"/>
                        <a:ext cx="533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2" name="Picture 1"/>
          <p:cNvPicPr>
            <a:picLocks noChangeAspect="1"/>
          </p:cNvPicPr>
          <p:nvPr/>
        </p:nvPicPr>
        <p:blipFill>
          <a:blip r:embed="rId6"/>
          <a:stretch>
            <a:fillRect/>
          </a:stretch>
        </p:blipFill>
        <p:spPr>
          <a:xfrm>
            <a:off x="876905" y="4312072"/>
            <a:ext cx="1609876" cy="1609876"/>
          </a:xfrm>
          <a:prstGeom prst="rect">
            <a:avLst/>
          </a:prstGeom>
        </p:spPr>
      </p:pic>
    </p:spTree>
    <p:extLst>
      <p:ext uri="{BB962C8B-B14F-4D97-AF65-F5344CB8AC3E}">
        <p14:creationId xmlns:p14="http://schemas.microsoft.com/office/powerpoint/2010/main" val="2742500080"/>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a:defRPr/>
            </a:pPr>
            <a:r>
              <a:rPr lang="en-US"/>
              <a:t>Copyright © 2010 Pearson Education, Inc.</a:t>
            </a:r>
          </a:p>
        </p:txBody>
      </p:sp>
      <p:sp>
        <p:nvSpPr>
          <p:cNvPr id="5" name="Footer Placeholder 4"/>
          <p:cNvSpPr>
            <a:spLocks noGrp="1"/>
          </p:cNvSpPr>
          <p:nvPr>
            <p:ph type="ftr" sz="quarter" idx="11"/>
          </p:nvPr>
        </p:nvSpPr>
        <p:spPr/>
        <p:txBody>
          <a:bodyPr/>
          <a:lstStyle/>
          <a:p>
            <a:pPr>
              <a:defRPr/>
            </a:pPr>
            <a:r>
              <a:rPr lang="en-US"/>
              <a:t>Chapter Three</a:t>
            </a:r>
          </a:p>
        </p:txBody>
      </p:sp>
      <p:sp>
        <p:nvSpPr>
          <p:cNvPr id="6" name="Slide Number Placeholder 5"/>
          <p:cNvSpPr>
            <a:spLocks noGrp="1"/>
          </p:cNvSpPr>
          <p:nvPr>
            <p:ph type="sldNum" sz="quarter" idx="12"/>
          </p:nvPr>
        </p:nvSpPr>
        <p:spPr/>
        <p:txBody>
          <a:bodyPr/>
          <a:lstStyle/>
          <a:p>
            <a:pPr>
              <a:defRPr/>
            </a:pPr>
            <a:fld id="{1E7EA463-130F-0446-9FD1-23EE3D0C3335}" type="slidenum">
              <a:rPr lang="en-US"/>
              <a:pPr>
                <a:defRPr/>
              </a:pPr>
              <a:t>3</a:t>
            </a:fld>
            <a:endParaRPr lang="en-US"/>
          </a:p>
        </p:txBody>
      </p:sp>
      <p:sp>
        <p:nvSpPr>
          <p:cNvPr id="173058" name="Rectangle 2"/>
          <p:cNvSpPr>
            <a:spLocks noGrp="1" noChangeArrowheads="1"/>
          </p:cNvSpPr>
          <p:nvPr>
            <p:ph type="title"/>
          </p:nvPr>
        </p:nvSpPr>
        <p:spPr/>
        <p:txBody>
          <a:bodyPr/>
          <a:lstStyle/>
          <a:p>
            <a:pPr eaLnBrk="1" hangingPunct="1">
              <a:defRPr/>
            </a:pPr>
            <a:r>
              <a:rPr lang="en-US" dirty="0" smtClean="0">
                <a:cs typeface="+mj-cs"/>
              </a:rPr>
              <a:t>Goals</a:t>
            </a:r>
          </a:p>
        </p:txBody>
      </p:sp>
      <p:sp>
        <p:nvSpPr>
          <p:cNvPr id="173059" name="Rectangle 3"/>
          <p:cNvSpPr>
            <a:spLocks noGrp="1" noChangeArrowheads="1"/>
          </p:cNvSpPr>
          <p:nvPr>
            <p:ph type="body" idx="1"/>
          </p:nvPr>
        </p:nvSpPr>
        <p:spPr/>
        <p:txBody>
          <a:bodyPr/>
          <a:lstStyle/>
          <a:p>
            <a:pPr eaLnBrk="1" hangingPunct="1">
              <a:lnSpc>
                <a:spcPct val="90000"/>
              </a:lnSpc>
              <a:defRPr/>
            </a:pPr>
            <a:r>
              <a:rPr lang="en-US" sz="2800" b="1" smtClean="0">
                <a:solidFill>
                  <a:srgbClr val="000000"/>
                </a:solidFill>
                <a:cs typeface="Times New Roman" charset="0"/>
              </a:rPr>
              <a:t>1.	What is the modern theory of atomic structure?</a:t>
            </a:r>
            <a:r>
              <a:rPr lang="en-US" sz="2800" smtClean="0">
                <a:latin typeface="HelveticaNeue MediumExt"/>
                <a:cs typeface="Times New Roman" charset="0"/>
              </a:rPr>
              <a:t> </a:t>
            </a:r>
            <a:r>
              <a:rPr lang="en-US" sz="2800" smtClean="0">
                <a:solidFill>
                  <a:srgbClr val="000000"/>
                </a:solidFill>
                <a:cs typeface="Times New Roman" charset="0"/>
              </a:rPr>
              <a:t>Be able to explain the major assumptions of atomic theory.</a:t>
            </a:r>
            <a:r>
              <a:rPr lang="en-US" sz="2800" b="1" smtClean="0">
                <a:solidFill>
                  <a:srgbClr val="000000"/>
                </a:solidFill>
                <a:cs typeface="Times New Roman" charset="0"/>
              </a:rPr>
              <a:t>	</a:t>
            </a:r>
          </a:p>
          <a:p>
            <a:pPr eaLnBrk="1" hangingPunct="1">
              <a:lnSpc>
                <a:spcPct val="90000"/>
              </a:lnSpc>
              <a:defRPr/>
            </a:pPr>
            <a:r>
              <a:rPr lang="en-US" sz="2800" b="1" smtClean="0">
                <a:solidFill>
                  <a:srgbClr val="000000"/>
                </a:solidFill>
                <a:cs typeface="Times New Roman" charset="0"/>
              </a:rPr>
              <a:t>2.	How do atoms of different elements differ?</a:t>
            </a:r>
            <a:r>
              <a:rPr lang="en-US" sz="2800" smtClean="0">
                <a:latin typeface="HelveticaNeue MediumExt"/>
                <a:cs typeface="Times New Roman" charset="0"/>
              </a:rPr>
              <a:t> </a:t>
            </a:r>
            <a:r>
              <a:rPr lang="en-US" sz="2800" smtClean="0">
                <a:solidFill>
                  <a:srgbClr val="000000"/>
                </a:solidFill>
                <a:cs typeface="Times New Roman" charset="0"/>
              </a:rPr>
              <a:t>Be able to explain the composition of different atoms according to the number of protons, neutrons, and electrons they contain.</a:t>
            </a:r>
            <a:r>
              <a:rPr lang="en-US" sz="2800" b="1" smtClean="0">
                <a:solidFill>
                  <a:srgbClr val="000000"/>
                </a:solidFill>
                <a:cs typeface="Times New Roman" charset="0"/>
              </a:rPr>
              <a:t>	</a:t>
            </a:r>
          </a:p>
          <a:p>
            <a:pPr eaLnBrk="1" hangingPunct="1">
              <a:lnSpc>
                <a:spcPct val="90000"/>
              </a:lnSpc>
              <a:defRPr/>
            </a:pPr>
            <a:r>
              <a:rPr lang="en-US" sz="2800" b="1" smtClean="0">
                <a:solidFill>
                  <a:srgbClr val="000000"/>
                </a:solidFill>
                <a:cs typeface="Times New Roman" charset="0"/>
              </a:rPr>
              <a:t>3.	What are isotopes, and what is atomic weight?</a:t>
            </a:r>
            <a:r>
              <a:rPr lang="en-US" sz="2800" smtClean="0">
                <a:latin typeface="HelveticaNeue MediumExt"/>
                <a:cs typeface="Times New Roman" charset="0"/>
              </a:rPr>
              <a:t> </a:t>
            </a:r>
            <a:r>
              <a:rPr lang="en-US" sz="2800" smtClean="0">
                <a:solidFill>
                  <a:srgbClr val="000000"/>
                </a:solidFill>
                <a:cs typeface="Times New Roman" charset="0"/>
              </a:rPr>
              <a:t>Be able to explain what isotopes are and how they affect an element</a:t>
            </a:r>
            <a:r>
              <a:rPr lang="ja-JP" altLang="en-US" sz="2800" smtClean="0">
                <a:solidFill>
                  <a:srgbClr val="000000"/>
                </a:solidFill>
                <a:latin typeface="Palatino"/>
                <a:cs typeface="Times New Roman" charset="0"/>
              </a:rPr>
              <a:t>’</a:t>
            </a:r>
            <a:r>
              <a:rPr lang="en-US" sz="2800" smtClean="0">
                <a:solidFill>
                  <a:srgbClr val="000000"/>
                </a:solidFill>
                <a:cs typeface="Times New Roman" charset="0"/>
              </a:rPr>
              <a:t>s atomic weight.</a:t>
            </a:r>
          </a:p>
        </p:txBody>
      </p:sp>
    </p:spTree>
    <p:extLst>
      <p:ext uri="{BB962C8B-B14F-4D97-AF65-F5344CB8AC3E}">
        <p14:creationId xmlns:p14="http://schemas.microsoft.com/office/powerpoint/2010/main" val="2038228672"/>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3"/>
          <p:cNvSpPr>
            <a:spLocks noGrp="1"/>
          </p:cNvSpPr>
          <p:nvPr>
            <p:ph type="ftr" sz="quarter" idx="10"/>
          </p:nvPr>
        </p:nvSpPr>
        <p:spPr/>
        <p:txBody>
          <a:bodyPr/>
          <a:lstStyle/>
          <a:p>
            <a:pPr>
              <a:defRPr/>
            </a:pPr>
            <a:r>
              <a:rPr lang="en-US">
                <a:solidFill>
                  <a:prstClr val="black">
                    <a:tint val="75000"/>
                  </a:prstClr>
                </a:solidFill>
                <a:latin typeface="Calibri"/>
              </a:rPr>
              <a:t>Copyright © Cengage Learning. All rights reserved</a:t>
            </a:r>
          </a:p>
        </p:txBody>
      </p:sp>
      <p:sp>
        <p:nvSpPr>
          <p:cNvPr id="7" name="Slide Number Placeholder 4"/>
          <p:cNvSpPr>
            <a:spLocks noGrp="1"/>
          </p:cNvSpPr>
          <p:nvPr>
            <p:ph type="sldNum" sz="quarter" idx="11"/>
          </p:nvPr>
        </p:nvSpPr>
        <p:spPr/>
        <p:txBody>
          <a:bodyPr/>
          <a:lstStyle/>
          <a:p>
            <a:pPr>
              <a:defRPr/>
            </a:pPr>
            <a:fld id="{F5918392-7E5F-B94A-9917-C01B28F2EDC1}" type="slidenum">
              <a:rPr lang="en-US">
                <a:solidFill>
                  <a:prstClr val="black">
                    <a:tint val="75000"/>
                  </a:prstClr>
                </a:solidFill>
                <a:latin typeface="Calibri"/>
              </a:rPr>
              <a:pPr>
                <a:defRPr/>
              </a:pPr>
              <a:t>30</a:t>
            </a:fld>
            <a:endParaRPr lang="en-US">
              <a:solidFill>
                <a:prstClr val="black">
                  <a:tint val="75000"/>
                </a:prstClr>
              </a:solidFill>
              <a:latin typeface="Calibri"/>
            </a:endParaRPr>
          </a:p>
        </p:txBody>
      </p:sp>
      <p:sp>
        <p:nvSpPr>
          <p:cNvPr id="293890" name="Rectangle 2"/>
          <p:cNvSpPr>
            <a:spLocks noGrp="1" noChangeArrowheads="1"/>
          </p:cNvSpPr>
          <p:nvPr>
            <p:ph type="body" idx="1"/>
          </p:nvPr>
        </p:nvSpPr>
        <p:spPr>
          <a:xfrm>
            <a:off x="533400" y="3200400"/>
            <a:ext cx="8229600" cy="2505075"/>
          </a:xfrm>
        </p:spPr>
        <p:txBody>
          <a:bodyPr/>
          <a:lstStyle/>
          <a:p>
            <a:pPr marL="533400" indent="-533400" eaLnBrk="1" hangingPunct="1">
              <a:defRPr/>
            </a:pPr>
            <a:r>
              <a:rPr lang="en-US" sz="2800" dirty="0" smtClean="0">
                <a:cs typeface="+mn-cs"/>
              </a:rPr>
              <a:t>X = the symbol of the element</a:t>
            </a:r>
          </a:p>
          <a:p>
            <a:pPr marL="533400" indent="-533400" eaLnBrk="1" hangingPunct="1">
              <a:defRPr/>
            </a:pPr>
            <a:r>
              <a:rPr lang="en-US" sz="2800" i="1" dirty="0" smtClean="0">
                <a:cs typeface="+mn-cs"/>
              </a:rPr>
              <a:t>A</a:t>
            </a:r>
            <a:r>
              <a:rPr lang="en-US" sz="2800" dirty="0" smtClean="0">
                <a:cs typeface="+mn-cs"/>
              </a:rPr>
              <a:t> = the mass number (# of protons and neutrons)</a:t>
            </a:r>
          </a:p>
          <a:p>
            <a:pPr marL="533400" indent="-533400" eaLnBrk="1" hangingPunct="1">
              <a:defRPr/>
            </a:pPr>
            <a:r>
              <a:rPr lang="en-US" sz="2800" i="1" dirty="0" smtClean="0">
                <a:cs typeface="+mn-cs"/>
              </a:rPr>
              <a:t>Z</a:t>
            </a:r>
            <a:r>
              <a:rPr lang="en-US" sz="2800" dirty="0" smtClean="0">
                <a:cs typeface="+mn-cs"/>
              </a:rPr>
              <a:t> = the atomic number (# of protons)</a:t>
            </a:r>
          </a:p>
          <a:p>
            <a:pPr marL="0" indent="0" eaLnBrk="1" hangingPunct="1">
              <a:buFontTx/>
              <a:buNone/>
              <a:defRPr/>
            </a:pPr>
            <a:endParaRPr lang="en-US" sz="2800" dirty="0" smtClean="0">
              <a:cs typeface="+mn-cs"/>
            </a:endParaRPr>
          </a:p>
        </p:txBody>
      </p:sp>
      <p:sp>
        <p:nvSpPr>
          <p:cNvPr id="293891" name="Rectangle 3"/>
          <p:cNvSpPr>
            <a:spLocks noGrp="1" noChangeArrowheads="1"/>
          </p:cNvSpPr>
          <p:nvPr>
            <p:ph type="title"/>
          </p:nvPr>
        </p:nvSpPr>
        <p:spPr/>
        <p:txBody>
          <a:bodyPr/>
          <a:lstStyle/>
          <a:p>
            <a:pPr eaLnBrk="1" hangingPunct="1">
              <a:defRPr/>
            </a:pPr>
            <a:r>
              <a:rPr lang="en-US" dirty="0" err="1" smtClean="0">
                <a:cs typeface="+mj-cs"/>
              </a:rPr>
              <a:t>fyi</a:t>
            </a:r>
            <a:endParaRPr lang="en-US" dirty="0" smtClean="0">
              <a:cs typeface="+mj-cs"/>
            </a:endParaRPr>
          </a:p>
        </p:txBody>
      </p:sp>
      <p:sp>
        <p:nvSpPr>
          <p:cNvPr id="293895" name="Rectangle 7"/>
          <p:cNvSpPr>
            <a:spLocks noChangeArrowheads="1"/>
          </p:cNvSpPr>
          <p:nvPr/>
        </p:nvSpPr>
        <p:spPr bwMode="auto">
          <a:xfrm>
            <a:off x="0" y="31623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endParaRPr lang="en-US">
              <a:solidFill>
                <a:prstClr val="black"/>
              </a:solidFill>
              <a:latin typeface="Calibri"/>
            </a:endParaRPr>
          </a:p>
        </p:txBody>
      </p:sp>
      <p:graphicFrame>
        <p:nvGraphicFramePr>
          <p:cNvPr id="293894" name="Object 6"/>
          <p:cNvGraphicFramePr>
            <a:graphicFrameLocks noChangeAspect="1"/>
          </p:cNvGraphicFramePr>
          <p:nvPr>
            <p:extLst>
              <p:ext uri="{D42A27DB-BD31-4B8C-83A1-F6EECF244321}">
                <p14:modId xmlns:p14="http://schemas.microsoft.com/office/powerpoint/2010/main" val="3079828608"/>
              </p:ext>
            </p:extLst>
          </p:nvPr>
        </p:nvGraphicFramePr>
        <p:xfrm>
          <a:off x="4287780" y="2133600"/>
          <a:ext cx="533400" cy="533400"/>
        </p:xfrm>
        <a:graphic>
          <a:graphicData uri="http://schemas.openxmlformats.org/presentationml/2006/ole">
            <mc:AlternateContent xmlns:mc="http://schemas.openxmlformats.org/markup-compatibility/2006">
              <mc:Choice xmlns:v="urn:schemas-microsoft-com:vml" Requires="v">
                <p:oleObj spid="_x0000_s3145" name="Equation" r:id="rId4" imgW="533400" imgH="533400" progId="Equation.3">
                  <p:embed/>
                </p:oleObj>
              </mc:Choice>
              <mc:Fallback>
                <p:oleObj name="Equation" r:id="rId4" imgW="533400" imgH="5334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7780" y="2133600"/>
                        <a:ext cx="533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42184794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Content Placeholder 2"/>
          <p:cNvSpPr>
            <a:spLocks noGrp="1"/>
          </p:cNvSpPr>
          <p:nvPr>
            <p:ph idx="1"/>
          </p:nvPr>
        </p:nvSpPr>
        <p:spPr>
          <a:xfrm>
            <a:off x="798285" y="1141413"/>
            <a:ext cx="7796439" cy="1714500"/>
          </a:xfrm>
        </p:spPr>
        <p:txBody>
          <a:bodyPr>
            <a:normAutofit/>
          </a:bodyPr>
          <a:lstStyle/>
          <a:p>
            <a:pPr marL="347663" indent="-339725" eaLnBrk="1" hangingPunct="1">
              <a:lnSpc>
                <a:spcPct val="90000"/>
              </a:lnSpc>
              <a:tabLst>
                <a:tab pos="457200" algn="l"/>
              </a:tabLst>
            </a:pPr>
            <a:r>
              <a:rPr lang="en-US" sz="2400" b="1" dirty="0" smtClean="0">
                <a:solidFill>
                  <a:srgbClr val="000000"/>
                </a:solidFill>
                <a:latin typeface="Arial" charset="0"/>
              </a:rPr>
              <a:t>Isotope families</a:t>
            </a:r>
            <a:r>
              <a:rPr lang="en-US" sz="2400" dirty="0" smtClean="0">
                <a:solidFill>
                  <a:srgbClr val="000000"/>
                </a:solidFill>
                <a:latin typeface="Arial" charset="0"/>
              </a:rPr>
              <a:t> </a:t>
            </a:r>
            <a:r>
              <a:rPr lang="en-US" sz="2400" dirty="0">
                <a:solidFill>
                  <a:srgbClr val="000000"/>
                </a:solidFill>
                <a:latin typeface="Arial" charset="0"/>
              </a:rPr>
              <a:t>are atoms with identical atomic </a:t>
            </a:r>
            <a:r>
              <a:rPr lang="en-US" sz="2400" dirty="0" smtClean="0">
                <a:solidFill>
                  <a:srgbClr val="000000"/>
                </a:solidFill>
                <a:latin typeface="Arial" charset="0"/>
              </a:rPr>
              <a:t>numbers (Z) </a:t>
            </a:r>
            <a:r>
              <a:rPr lang="en-US" sz="2400" dirty="0">
                <a:solidFill>
                  <a:srgbClr val="000000"/>
                </a:solidFill>
                <a:latin typeface="Arial" charset="0"/>
              </a:rPr>
              <a:t>but </a:t>
            </a:r>
            <a:r>
              <a:rPr lang="en-US" sz="2400" dirty="0" smtClean="0">
                <a:solidFill>
                  <a:srgbClr val="000000"/>
                </a:solidFill>
                <a:latin typeface="Arial" charset="0"/>
              </a:rPr>
              <a:t>different </a:t>
            </a:r>
            <a:r>
              <a:rPr lang="en-US" sz="2400" dirty="0">
                <a:solidFill>
                  <a:srgbClr val="000000"/>
                </a:solidFill>
                <a:latin typeface="Arial" charset="0"/>
              </a:rPr>
              <a:t>mass </a:t>
            </a:r>
            <a:r>
              <a:rPr lang="en-US" sz="2400" dirty="0" smtClean="0">
                <a:solidFill>
                  <a:srgbClr val="000000"/>
                </a:solidFill>
                <a:latin typeface="Arial" charset="0"/>
              </a:rPr>
              <a:t>numbers (A)</a:t>
            </a:r>
          </a:p>
          <a:p>
            <a:pPr marL="347663" indent="-339725" eaLnBrk="1" hangingPunct="1">
              <a:lnSpc>
                <a:spcPct val="90000"/>
              </a:lnSpc>
              <a:tabLst>
                <a:tab pos="457200" algn="l"/>
              </a:tabLst>
            </a:pPr>
            <a:endParaRPr lang="en-US" sz="800" dirty="0">
              <a:solidFill>
                <a:srgbClr val="000000"/>
              </a:solidFill>
              <a:latin typeface="Arial" charset="0"/>
            </a:endParaRPr>
          </a:p>
          <a:p>
            <a:pPr marL="347663" indent="-339725" eaLnBrk="1" hangingPunct="1">
              <a:lnSpc>
                <a:spcPct val="90000"/>
              </a:lnSpc>
              <a:tabLst>
                <a:tab pos="457200" algn="l"/>
              </a:tabLst>
            </a:pPr>
            <a:r>
              <a:rPr lang="en-US" sz="2400" dirty="0" smtClean="0">
                <a:solidFill>
                  <a:srgbClr val="000000"/>
                </a:solidFill>
                <a:latin typeface="Arial" charset="0"/>
              </a:rPr>
              <a:t>These are the two most common isotopes of the oxygen family </a:t>
            </a:r>
            <a:endParaRPr lang="en-US" sz="2400" dirty="0">
              <a:solidFill>
                <a:srgbClr val="000000"/>
              </a:solidFill>
              <a:latin typeface="Arial" charset="0"/>
            </a:endParaRPr>
          </a:p>
        </p:txBody>
      </p:sp>
      <p:pic>
        <p:nvPicPr>
          <p:cNvPr id="2" name="Picture 1"/>
          <p:cNvPicPr>
            <a:picLocks noChangeAspect="1"/>
          </p:cNvPicPr>
          <p:nvPr/>
        </p:nvPicPr>
        <p:blipFill>
          <a:blip r:embed="rId2"/>
          <a:stretch>
            <a:fillRect/>
          </a:stretch>
        </p:blipFill>
        <p:spPr>
          <a:xfrm>
            <a:off x="2857500" y="3341292"/>
            <a:ext cx="3429000" cy="2374900"/>
          </a:xfrm>
          <a:prstGeom prst="rect">
            <a:avLst/>
          </a:prstGeom>
        </p:spPr>
      </p:pic>
    </p:spTree>
    <p:extLst>
      <p:ext uri="{BB962C8B-B14F-4D97-AF65-F5344CB8AC3E}">
        <p14:creationId xmlns:p14="http://schemas.microsoft.com/office/powerpoint/2010/main" val="61556686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363">
                                            <p:txEl>
                                              <p:pRg st="2" end="2"/>
                                            </p:txEl>
                                          </p:spTgt>
                                        </p:tgtEl>
                                        <p:attrNameLst>
                                          <p:attrName>style.visibility</p:attrName>
                                        </p:attrNameLst>
                                      </p:cBhvr>
                                      <p:to>
                                        <p:strVal val="visible"/>
                                      </p:to>
                                    </p:set>
                                    <p:animEffect transition="in" filter="barn(inVertical)">
                                      <p:cBhvr>
                                        <p:cTn id="7" dur="500"/>
                                        <p:tgtEl>
                                          <p:spTgt spid="1536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oter Placeholder 4"/>
          <p:cNvSpPr>
            <a:spLocks noGrp="1"/>
          </p:cNvSpPr>
          <p:nvPr>
            <p:ph type="ftr" sz="quarter" idx="10"/>
          </p:nvPr>
        </p:nvSpPr>
        <p:spPr/>
        <p:txBody>
          <a:bodyPr/>
          <a:lstStyle/>
          <a:p>
            <a:pPr>
              <a:defRPr/>
            </a:pPr>
            <a:r>
              <a:rPr lang="en-US">
                <a:solidFill>
                  <a:prstClr val="black">
                    <a:tint val="75000"/>
                  </a:prstClr>
                </a:solidFill>
                <a:latin typeface="Calibri"/>
              </a:rPr>
              <a:t>Copyright © Cengage Learning. All rights reserved</a:t>
            </a:r>
          </a:p>
        </p:txBody>
      </p:sp>
      <p:sp>
        <p:nvSpPr>
          <p:cNvPr id="11" name="Slide Number Placeholder 5"/>
          <p:cNvSpPr>
            <a:spLocks noGrp="1"/>
          </p:cNvSpPr>
          <p:nvPr>
            <p:ph type="sldNum" sz="quarter" idx="11"/>
          </p:nvPr>
        </p:nvSpPr>
        <p:spPr/>
        <p:txBody>
          <a:bodyPr/>
          <a:lstStyle/>
          <a:p>
            <a:pPr>
              <a:defRPr/>
            </a:pPr>
            <a:fld id="{BD7C3987-B86D-564D-85D5-611A42EAA3CB}" type="slidenum">
              <a:rPr lang="en-US">
                <a:solidFill>
                  <a:prstClr val="black">
                    <a:tint val="75000"/>
                  </a:prstClr>
                </a:solidFill>
                <a:latin typeface="Calibri"/>
              </a:rPr>
              <a:pPr>
                <a:defRPr/>
              </a:pPr>
              <a:t>32</a:t>
            </a:fld>
            <a:endParaRPr lang="en-US">
              <a:solidFill>
                <a:prstClr val="black">
                  <a:tint val="75000"/>
                </a:prstClr>
              </a:solidFill>
              <a:latin typeface="Calibri"/>
            </a:endParaRPr>
          </a:p>
        </p:txBody>
      </p:sp>
      <p:sp>
        <p:nvSpPr>
          <p:cNvPr id="295938" name="Rectangle 2"/>
          <p:cNvSpPr>
            <a:spLocks noGrp="1" noChangeArrowheads="1"/>
          </p:cNvSpPr>
          <p:nvPr>
            <p:ph type="body" sz="half" idx="1"/>
          </p:nvPr>
        </p:nvSpPr>
        <p:spPr>
          <a:xfrm>
            <a:off x="457200" y="3124200"/>
            <a:ext cx="4038600" cy="2794000"/>
          </a:xfrm>
        </p:spPr>
        <p:txBody>
          <a:bodyPr/>
          <a:lstStyle/>
          <a:p>
            <a:pPr marL="533400" indent="-533400" eaLnBrk="1" hangingPunct="1">
              <a:defRPr/>
            </a:pPr>
            <a:r>
              <a:rPr lang="en-US" sz="2400" smtClean="0">
                <a:cs typeface="+mn-cs"/>
              </a:rPr>
              <a:t>C = the symbol for </a:t>
            </a:r>
            <a:r>
              <a:rPr lang="en-US" sz="2400" smtClean="0">
                <a:solidFill>
                  <a:srgbClr val="0000FF"/>
                </a:solidFill>
                <a:cs typeface="+mn-cs"/>
              </a:rPr>
              <a:t>carbon</a:t>
            </a:r>
          </a:p>
          <a:p>
            <a:pPr marL="533400" indent="-533400" eaLnBrk="1" hangingPunct="1">
              <a:defRPr/>
            </a:pPr>
            <a:r>
              <a:rPr lang="en-US" sz="2400" smtClean="0">
                <a:cs typeface="+mn-cs"/>
              </a:rPr>
              <a:t>6 = the atomic number (</a:t>
            </a:r>
            <a:r>
              <a:rPr lang="en-US" sz="2400" smtClean="0">
                <a:solidFill>
                  <a:srgbClr val="0000FF"/>
                </a:solidFill>
                <a:cs typeface="+mn-cs"/>
              </a:rPr>
              <a:t>6 protons</a:t>
            </a:r>
            <a:r>
              <a:rPr lang="en-US" sz="2400" smtClean="0">
                <a:cs typeface="+mn-cs"/>
              </a:rPr>
              <a:t>)</a:t>
            </a:r>
          </a:p>
          <a:p>
            <a:pPr marL="533400" indent="-533400" eaLnBrk="1" hangingPunct="1">
              <a:defRPr/>
            </a:pPr>
            <a:r>
              <a:rPr lang="en-US" sz="2400" smtClean="0">
                <a:cs typeface="+mn-cs"/>
              </a:rPr>
              <a:t>14 = the mass number (</a:t>
            </a:r>
            <a:r>
              <a:rPr lang="en-US" sz="2400" smtClean="0">
                <a:solidFill>
                  <a:srgbClr val="0000FF"/>
                </a:solidFill>
                <a:cs typeface="+mn-cs"/>
              </a:rPr>
              <a:t>6 protons and 8 neutrons</a:t>
            </a:r>
            <a:r>
              <a:rPr lang="en-US" sz="2400" smtClean="0">
                <a:cs typeface="+mn-cs"/>
              </a:rPr>
              <a:t>)</a:t>
            </a:r>
          </a:p>
        </p:txBody>
      </p:sp>
      <p:sp>
        <p:nvSpPr>
          <p:cNvPr id="295946" name="Rectangle 10"/>
          <p:cNvSpPr>
            <a:spLocks noGrp="1" noChangeArrowheads="1"/>
          </p:cNvSpPr>
          <p:nvPr>
            <p:ph type="body" sz="half" idx="2"/>
          </p:nvPr>
        </p:nvSpPr>
        <p:spPr>
          <a:xfrm>
            <a:off x="4648200" y="3124200"/>
            <a:ext cx="3733800" cy="2794000"/>
          </a:xfrm>
        </p:spPr>
        <p:txBody>
          <a:bodyPr/>
          <a:lstStyle/>
          <a:p>
            <a:pPr eaLnBrk="1" hangingPunct="1">
              <a:defRPr/>
            </a:pPr>
            <a:r>
              <a:rPr lang="en-US" sz="2400" smtClean="0">
                <a:cs typeface="+mn-cs"/>
              </a:rPr>
              <a:t>C = the symbol for </a:t>
            </a:r>
            <a:r>
              <a:rPr lang="en-US" sz="2400" smtClean="0">
                <a:solidFill>
                  <a:srgbClr val="0000FF"/>
                </a:solidFill>
                <a:cs typeface="+mn-cs"/>
              </a:rPr>
              <a:t>carbon</a:t>
            </a:r>
          </a:p>
          <a:p>
            <a:pPr eaLnBrk="1" hangingPunct="1">
              <a:defRPr/>
            </a:pPr>
            <a:r>
              <a:rPr lang="en-US" sz="2400" smtClean="0">
                <a:cs typeface="+mn-cs"/>
              </a:rPr>
              <a:t>6 = the atomic number (</a:t>
            </a:r>
            <a:r>
              <a:rPr lang="en-US" sz="2400" smtClean="0">
                <a:solidFill>
                  <a:srgbClr val="0000FF"/>
                </a:solidFill>
                <a:cs typeface="+mn-cs"/>
              </a:rPr>
              <a:t>6 protons</a:t>
            </a:r>
            <a:r>
              <a:rPr lang="en-US" sz="2400" smtClean="0">
                <a:cs typeface="+mn-cs"/>
              </a:rPr>
              <a:t>)</a:t>
            </a:r>
          </a:p>
          <a:p>
            <a:pPr eaLnBrk="1" hangingPunct="1">
              <a:defRPr/>
            </a:pPr>
            <a:r>
              <a:rPr lang="en-US" sz="2400" smtClean="0">
                <a:cs typeface="+mn-cs"/>
              </a:rPr>
              <a:t>12 = the mass number (</a:t>
            </a:r>
            <a:r>
              <a:rPr lang="en-US" sz="2400" smtClean="0">
                <a:solidFill>
                  <a:srgbClr val="0000FF"/>
                </a:solidFill>
                <a:cs typeface="+mn-cs"/>
              </a:rPr>
              <a:t>6 protons and 6 neutrons</a:t>
            </a:r>
            <a:r>
              <a:rPr lang="en-US" sz="2400" smtClean="0">
                <a:cs typeface="+mn-cs"/>
              </a:rPr>
              <a:t>)</a:t>
            </a:r>
            <a:endParaRPr lang="en-US" sz="2000" smtClean="0">
              <a:cs typeface="+mn-cs"/>
            </a:endParaRPr>
          </a:p>
        </p:txBody>
      </p:sp>
      <p:sp>
        <p:nvSpPr>
          <p:cNvPr id="295940" name="Rectangle 4"/>
          <p:cNvSpPr>
            <a:spLocks noChangeArrowheads="1"/>
          </p:cNvSpPr>
          <p:nvPr/>
        </p:nvSpPr>
        <p:spPr bwMode="auto">
          <a:xfrm>
            <a:off x="0" y="31623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endParaRPr lang="en-US">
              <a:solidFill>
                <a:prstClr val="black"/>
              </a:solidFill>
              <a:latin typeface="Calibri"/>
            </a:endParaRPr>
          </a:p>
        </p:txBody>
      </p:sp>
      <p:sp>
        <p:nvSpPr>
          <p:cNvPr id="295943" name="Rectangle 7"/>
          <p:cNvSpPr>
            <a:spLocks noChangeArrowheads="1"/>
          </p:cNvSpPr>
          <p:nvPr/>
        </p:nvSpPr>
        <p:spPr bwMode="auto">
          <a:xfrm>
            <a:off x="0" y="31623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endParaRPr lang="en-US">
              <a:solidFill>
                <a:prstClr val="black"/>
              </a:solidFill>
              <a:latin typeface="Calibri"/>
            </a:endParaRPr>
          </a:p>
        </p:txBody>
      </p:sp>
      <p:graphicFrame>
        <p:nvGraphicFramePr>
          <p:cNvPr id="295942" name="Object 6"/>
          <p:cNvGraphicFramePr>
            <a:graphicFrameLocks noChangeAspect="1"/>
          </p:cNvGraphicFramePr>
          <p:nvPr/>
        </p:nvGraphicFramePr>
        <p:xfrm>
          <a:off x="1981200" y="1981200"/>
          <a:ext cx="600075" cy="533400"/>
        </p:xfrm>
        <a:graphic>
          <a:graphicData uri="http://schemas.openxmlformats.org/presentationml/2006/ole">
            <mc:AlternateContent xmlns:mc="http://schemas.openxmlformats.org/markup-compatibility/2006">
              <mc:Choice xmlns:v="urn:schemas-microsoft-com:vml" Requires="v">
                <p:oleObj spid="_x0000_s4236" name="Equation" r:id="rId4" imgW="596900" imgH="533400" progId="Equation.DSMT4">
                  <p:embed/>
                </p:oleObj>
              </mc:Choice>
              <mc:Fallback>
                <p:oleObj name="Equation" r:id="rId4" imgW="596900" imgH="53340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81200" y="1981200"/>
                        <a:ext cx="600075"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95945" name="Rectangle 9"/>
          <p:cNvSpPr>
            <a:spLocks noChangeArrowheads="1"/>
          </p:cNvSpPr>
          <p:nvPr/>
        </p:nvSpPr>
        <p:spPr bwMode="auto">
          <a:xfrm>
            <a:off x="0" y="31623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endParaRPr lang="en-US">
              <a:solidFill>
                <a:prstClr val="black"/>
              </a:solidFill>
              <a:latin typeface="Calibri"/>
            </a:endParaRPr>
          </a:p>
        </p:txBody>
      </p:sp>
      <p:graphicFrame>
        <p:nvGraphicFramePr>
          <p:cNvPr id="295944" name="Object 8"/>
          <p:cNvGraphicFramePr>
            <a:graphicFrameLocks noChangeAspect="1"/>
          </p:cNvGraphicFramePr>
          <p:nvPr/>
        </p:nvGraphicFramePr>
        <p:xfrm>
          <a:off x="5943600" y="1981200"/>
          <a:ext cx="600075" cy="533400"/>
        </p:xfrm>
        <a:graphic>
          <a:graphicData uri="http://schemas.openxmlformats.org/presentationml/2006/ole">
            <mc:AlternateContent xmlns:mc="http://schemas.openxmlformats.org/markup-compatibility/2006">
              <mc:Choice xmlns:v="urn:schemas-microsoft-com:vml" Requires="v">
                <p:oleObj spid="_x0000_s4237" name="Equation" r:id="rId6" imgW="596900" imgH="533400" progId="Equation.3">
                  <p:embed/>
                </p:oleObj>
              </mc:Choice>
              <mc:Fallback>
                <p:oleObj name="Equation" r:id="rId6" imgW="596900" imgH="5334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43600" y="1981200"/>
                        <a:ext cx="600075"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6379414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TextBox 5"/>
          <p:cNvSpPr txBox="1">
            <a:spLocks noChangeArrowheads="1"/>
          </p:cNvSpPr>
          <p:nvPr/>
        </p:nvSpPr>
        <p:spPr bwMode="auto">
          <a:xfrm>
            <a:off x="609600" y="3124200"/>
            <a:ext cx="8077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endParaRPr lang="en-US">
              <a:solidFill>
                <a:prstClr val="black"/>
              </a:solidFill>
            </a:endParaRPr>
          </a:p>
        </p:txBody>
      </p:sp>
      <p:sp>
        <p:nvSpPr>
          <p:cNvPr id="7" name="Content Placeholder 2"/>
          <p:cNvSpPr txBox="1">
            <a:spLocks/>
          </p:cNvSpPr>
          <p:nvPr/>
        </p:nvSpPr>
        <p:spPr>
          <a:xfrm>
            <a:off x="722846" y="3882501"/>
            <a:ext cx="7685164" cy="2174030"/>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800" dirty="0" smtClean="0">
                <a:solidFill>
                  <a:prstClr val="black"/>
                </a:solidFill>
                <a:latin typeface="Calibri"/>
              </a:rPr>
              <a:t>All naturally</a:t>
            </a:r>
            <a:r>
              <a:rPr lang="en-US" sz="2800" dirty="0">
                <a:solidFill>
                  <a:prstClr val="black"/>
                </a:solidFill>
                <a:latin typeface="Calibri"/>
              </a:rPr>
              <a:t>-occurring elements are </a:t>
            </a:r>
            <a:r>
              <a:rPr lang="en-US" sz="2800" dirty="0" smtClean="0">
                <a:solidFill>
                  <a:prstClr val="black"/>
                </a:solidFill>
                <a:latin typeface="Calibri"/>
              </a:rPr>
              <a:t>actually families of </a:t>
            </a:r>
            <a:r>
              <a:rPr lang="en-US" sz="2800" dirty="0">
                <a:solidFill>
                  <a:prstClr val="black"/>
                </a:solidFill>
                <a:latin typeface="Calibri"/>
              </a:rPr>
              <a:t>isotopes </a:t>
            </a:r>
          </a:p>
          <a:p>
            <a:pPr marL="0" indent="0">
              <a:buFont typeface="Arial"/>
              <a:buNone/>
            </a:pPr>
            <a:endParaRPr lang="en-US" sz="1000" dirty="0">
              <a:solidFill>
                <a:prstClr val="black"/>
              </a:solidFill>
              <a:latin typeface="Calibri"/>
            </a:endParaRPr>
          </a:p>
          <a:p>
            <a:pPr marL="0" indent="0">
              <a:buFont typeface="Arial"/>
              <a:buNone/>
            </a:pPr>
            <a:r>
              <a:rPr lang="en-US" sz="2800" dirty="0" smtClean="0">
                <a:solidFill>
                  <a:prstClr val="black"/>
                </a:solidFill>
                <a:latin typeface="Calibri"/>
              </a:rPr>
              <a:t>But unlike the three ‘</a:t>
            </a:r>
            <a:r>
              <a:rPr lang="en-US" sz="2800" dirty="0" err="1" smtClean="0">
                <a:solidFill>
                  <a:prstClr val="black"/>
                </a:solidFill>
                <a:latin typeface="Calibri"/>
              </a:rPr>
              <a:t>hydrogens</a:t>
            </a:r>
            <a:r>
              <a:rPr lang="en-US" sz="2800" dirty="0" smtClean="0">
                <a:solidFill>
                  <a:prstClr val="black"/>
                </a:solidFill>
                <a:latin typeface="Calibri"/>
              </a:rPr>
              <a:t>,’ isotopes of other families do not have distinctive names </a:t>
            </a:r>
            <a:endParaRPr lang="en-US" sz="1050" dirty="0" smtClean="0">
              <a:solidFill>
                <a:prstClr val="black"/>
              </a:solidFill>
              <a:latin typeface="Calibri"/>
            </a:endParaRPr>
          </a:p>
        </p:txBody>
      </p:sp>
      <p:pic>
        <p:nvPicPr>
          <p:cNvPr id="3" name="Picture 2"/>
          <p:cNvPicPr>
            <a:picLocks noChangeAspect="1"/>
          </p:cNvPicPr>
          <p:nvPr/>
        </p:nvPicPr>
        <p:blipFill>
          <a:blip r:embed="rId2"/>
          <a:stretch>
            <a:fillRect/>
          </a:stretch>
        </p:blipFill>
        <p:spPr>
          <a:xfrm>
            <a:off x="3098800" y="817563"/>
            <a:ext cx="2933700" cy="2768600"/>
          </a:xfrm>
          <a:prstGeom prst="rect">
            <a:avLst/>
          </a:prstGeom>
        </p:spPr>
      </p:pic>
      <p:sp>
        <p:nvSpPr>
          <p:cNvPr id="2" name="TextBox 1"/>
          <p:cNvSpPr txBox="1"/>
          <p:nvPr/>
        </p:nvSpPr>
        <p:spPr>
          <a:xfrm>
            <a:off x="1084842" y="428751"/>
            <a:ext cx="6906909" cy="461665"/>
          </a:xfrm>
          <a:prstGeom prst="rect">
            <a:avLst/>
          </a:prstGeom>
          <a:noFill/>
        </p:spPr>
        <p:txBody>
          <a:bodyPr wrap="none" rtlCol="0">
            <a:spAutoFit/>
          </a:bodyPr>
          <a:lstStyle/>
          <a:p>
            <a:r>
              <a:rPr lang="en-US" sz="2400" dirty="0" smtClean="0">
                <a:solidFill>
                  <a:prstClr val="black"/>
                </a:solidFill>
                <a:latin typeface="Calibri"/>
              </a:rPr>
              <a:t>The hydrogen, helium and lithium families of isotopes </a:t>
            </a:r>
            <a:endParaRPr lang="en-US" sz="2400" dirty="0">
              <a:solidFill>
                <a:prstClr val="black"/>
              </a:solidFill>
              <a:latin typeface="Calibri"/>
            </a:endParaRPr>
          </a:p>
        </p:txBody>
      </p:sp>
    </p:spTree>
    <p:extLst>
      <p:ext uri="{BB962C8B-B14F-4D97-AF65-F5344CB8AC3E}">
        <p14:creationId xmlns:p14="http://schemas.microsoft.com/office/powerpoint/2010/main" val="2718374575"/>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57237"/>
          </a:xfrm>
        </p:spPr>
        <p:txBody>
          <a:bodyPr>
            <a:normAutofit fontScale="90000"/>
          </a:bodyPr>
          <a:lstStyle/>
          <a:p>
            <a:r>
              <a:rPr lang="en-US" dirty="0" smtClean="0"/>
              <a:t>FYI: The hydrogen family</a:t>
            </a:r>
            <a:endParaRPr lang="en-US" dirty="0"/>
          </a:p>
        </p:txBody>
      </p:sp>
      <p:sp>
        <p:nvSpPr>
          <p:cNvPr id="4" name="Content Placeholder 3"/>
          <p:cNvSpPr>
            <a:spLocks noGrp="1"/>
          </p:cNvSpPr>
          <p:nvPr>
            <p:ph idx="1"/>
          </p:nvPr>
        </p:nvSpPr>
        <p:spPr>
          <a:xfrm>
            <a:off x="457200" y="1238250"/>
            <a:ext cx="8229600" cy="3063875"/>
          </a:xfrm>
        </p:spPr>
        <p:txBody>
          <a:bodyPr/>
          <a:lstStyle/>
          <a:p>
            <a:pPr marL="6350" lvl="0" indent="7938">
              <a:lnSpc>
                <a:spcPct val="90000"/>
              </a:lnSpc>
              <a:buClr>
                <a:srgbClr val="94E494"/>
              </a:buClr>
              <a:buFont typeface="Times New Roman" charset="0"/>
              <a:buChar char="►"/>
              <a:tabLst>
                <a:tab pos="457200" algn="l"/>
              </a:tabLst>
              <a:defRPr/>
            </a:pPr>
            <a:r>
              <a:rPr lang="en-US" sz="2800" dirty="0" smtClean="0">
                <a:solidFill>
                  <a:srgbClr val="FF0000"/>
                </a:solidFill>
              </a:rPr>
              <a:t>P</a:t>
            </a:r>
            <a:r>
              <a:rPr lang="en-US" sz="2800" dirty="0" smtClean="0">
                <a:solidFill>
                  <a:srgbClr val="000000"/>
                </a:solidFill>
              </a:rPr>
              <a:t>: this most </a:t>
            </a:r>
            <a:r>
              <a:rPr lang="en-US" sz="2800" dirty="0">
                <a:solidFill>
                  <a:srgbClr val="000000"/>
                </a:solidFill>
              </a:rPr>
              <a:t>abundant hydrogen isotope has one 			proton and no neutrons (Z=1, A=1) </a:t>
            </a:r>
            <a:endParaRPr lang="en-US" sz="2800" dirty="0" smtClean="0">
              <a:solidFill>
                <a:srgbClr val="000000"/>
              </a:solidFill>
            </a:endParaRPr>
          </a:p>
          <a:p>
            <a:pPr marL="6350" lvl="0" indent="7938">
              <a:lnSpc>
                <a:spcPct val="90000"/>
              </a:lnSpc>
              <a:buClr>
                <a:srgbClr val="94E494"/>
              </a:buClr>
              <a:buFont typeface="Times New Roman" charset="0"/>
              <a:buChar char="►"/>
              <a:tabLst>
                <a:tab pos="457200" algn="l"/>
              </a:tabLst>
              <a:defRPr/>
            </a:pPr>
            <a:endParaRPr lang="en-US" sz="800" dirty="0">
              <a:solidFill>
                <a:srgbClr val="000000"/>
              </a:solidFill>
            </a:endParaRPr>
          </a:p>
          <a:p>
            <a:pPr marL="6350" lvl="0" indent="7938">
              <a:lnSpc>
                <a:spcPct val="90000"/>
              </a:lnSpc>
              <a:buClr>
                <a:srgbClr val="94E494"/>
              </a:buClr>
              <a:buFont typeface="Times New Roman" charset="0"/>
              <a:buChar char="►"/>
              <a:tabLst>
                <a:tab pos="457200" algn="l"/>
              </a:tabLst>
              <a:defRPr/>
            </a:pPr>
            <a:r>
              <a:rPr lang="en-US" sz="2800" dirty="0" smtClean="0">
                <a:solidFill>
                  <a:srgbClr val="FF0000"/>
                </a:solidFill>
              </a:rPr>
              <a:t>D</a:t>
            </a:r>
            <a:r>
              <a:rPr lang="en-US" sz="2800" dirty="0" smtClean="0">
                <a:solidFill>
                  <a:srgbClr val="000000"/>
                </a:solidFill>
              </a:rPr>
              <a:t>: </a:t>
            </a:r>
            <a:r>
              <a:rPr lang="en-US" sz="2800" dirty="0">
                <a:solidFill>
                  <a:srgbClr val="000000"/>
                </a:solidFill>
              </a:rPr>
              <a:t>this </a:t>
            </a:r>
            <a:r>
              <a:rPr lang="en-US" sz="2800" dirty="0" smtClean="0">
                <a:solidFill>
                  <a:srgbClr val="000000"/>
                </a:solidFill>
              </a:rPr>
              <a:t>‘heavy hydrogen’ </a:t>
            </a:r>
            <a:r>
              <a:rPr lang="en-US" sz="2800" dirty="0">
                <a:solidFill>
                  <a:srgbClr val="000000"/>
                </a:solidFill>
              </a:rPr>
              <a:t>isotope has one proton 		and one neutron (Z=1, A=2</a:t>
            </a:r>
            <a:r>
              <a:rPr lang="en-US" sz="2800" dirty="0" smtClean="0">
                <a:solidFill>
                  <a:srgbClr val="000000"/>
                </a:solidFill>
              </a:rPr>
              <a:t>)</a:t>
            </a:r>
            <a:r>
              <a:rPr lang="en-US" sz="2800" dirty="0">
                <a:solidFill>
                  <a:srgbClr val="000000"/>
                </a:solidFill>
              </a:rPr>
              <a:t> </a:t>
            </a:r>
            <a:endParaRPr lang="en-US" sz="2800" dirty="0" smtClean="0">
              <a:solidFill>
                <a:srgbClr val="000000"/>
              </a:solidFill>
            </a:endParaRPr>
          </a:p>
          <a:p>
            <a:pPr marL="6350" lvl="0" indent="7938">
              <a:lnSpc>
                <a:spcPct val="90000"/>
              </a:lnSpc>
              <a:buClr>
                <a:srgbClr val="94E494"/>
              </a:buClr>
              <a:buFont typeface="Times New Roman" charset="0"/>
              <a:buChar char="►"/>
              <a:tabLst>
                <a:tab pos="457200" algn="l"/>
              </a:tabLst>
              <a:defRPr/>
            </a:pPr>
            <a:endParaRPr lang="en-US" sz="800" dirty="0">
              <a:solidFill>
                <a:srgbClr val="000000"/>
              </a:solidFill>
            </a:endParaRPr>
          </a:p>
          <a:p>
            <a:pPr marL="6350" lvl="0" indent="7938">
              <a:lnSpc>
                <a:spcPct val="90000"/>
              </a:lnSpc>
              <a:buClr>
                <a:srgbClr val="94E494"/>
              </a:buClr>
              <a:buFont typeface="Times New Roman" charset="0"/>
              <a:buChar char="►"/>
              <a:tabLst>
                <a:tab pos="457200" algn="l"/>
              </a:tabLst>
              <a:defRPr/>
            </a:pPr>
            <a:r>
              <a:rPr lang="en-US" sz="2800" dirty="0" smtClean="0">
                <a:solidFill>
                  <a:srgbClr val="FF0000"/>
                </a:solidFill>
              </a:rPr>
              <a:t>T</a:t>
            </a:r>
            <a:r>
              <a:rPr lang="en-US" sz="2800" dirty="0">
                <a:solidFill>
                  <a:srgbClr val="000000"/>
                </a:solidFill>
              </a:rPr>
              <a:t>:</a:t>
            </a:r>
            <a:r>
              <a:rPr lang="en-US" sz="2800" dirty="0" smtClean="0">
                <a:solidFill>
                  <a:srgbClr val="000000"/>
                </a:solidFill>
              </a:rPr>
              <a:t> </a:t>
            </a:r>
            <a:r>
              <a:rPr lang="en-US" sz="2800" dirty="0">
                <a:solidFill>
                  <a:srgbClr val="000000"/>
                </a:solidFill>
              </a:rPr>
              <a:t>this radioactive hydrogen isotope has one 			proton and two neutrons (Z=1, A=3</a:t>
            </a:r>
            <a:r>
              <a:rPr lang="en-US" sz="2800" dirty="0" smtClean="0">
                <a:solidFill>
                  <a:srgbClr val="000000"/>
                </a:solidFill>
              </a:rPr>
              <a:t>)</a:t>
            </a:r>
            <a:r>
              <a:rPr lang="en-US" sz="2800" dirty="0" smtClean="0">
                <a:solidFill>
                  <a:srgbClr val="0000FF"/>
                </a:solidFill>
              </a:rPr>
              <a:t> </a:t>
            </a:r>
            <a:endParaRPr lang="en-US" sz="2800" dirty="0">
              <a:solidFill>
                <a:srgbClr val="0000FF"/>
              </a:solidFill>
            </a:endParaRPr>
          </a:p>
        </p:txBody>
      </p:sp>
      <p:pic>
        <p:nvPicPr>
          <p:cNvPr id="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9286" y="4939697"/>
            <a:ext cx="4254444" cy="1415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2386358" y="4498690"/>
            <a:ext cx="877163" cy="369332"/>
          </a:xfrm>
          <a:prstGeom prst="rect">
            <a:avLst/>
          </a:prstGeom>
          <a:noFill/>
        </p:spPr>
        <p:txBody>
          <a:bodyPr wrap="none" rtlCol="0">
            <a:spAutoFit/>
          </a:bodyPr>
          <a:lstStyle/>
          <a:p>
            <a:r>
              <a:rPr lang="en-US" dirty="0" smtClean="0"/>
              <a:t>99.98%</a:t>
            </a:r>
            <a:endParaRPr lang="en-US" dirty="0"/>
          </a:p>
        </p:txBody>
      </p:sp>
      <p:sp>
        <p:nvSpPr>
          <p:cNvPr id="8" name="TextBox 7"/>
          <p:cNvSpPr txBox="1"/>
          <p:nvPr/>
        </p:nvSpPr>
        <p:spPr>
          <a:xfrm>
            <a:off x="3362047" y="4500258"/>
            <a:ext cx="1855496" cy="369332"/>
          </a:xfrm>
          <a:prstGeom prst="rect">
            <a:avLst/>
          </a:prstGeom>
          <a:noFill/>
        </p:spPr>
        <p:txBody>
          <a:bodyPr wrap="none" rtlCol="0">
            <a:spAutoFit/>
          </a:bodyPr>
          <a:lstStyle/>
          <a:p>
            <a:r>
              <a:rPr lang="en-US" dirty="0"/>
              <a:t>0.0026 – 0.0184</a:t>
            </a:r>
            <a:r>
              <a:rPr lang="en-US" dirty="0" smtClean="0"/>
              <a:t>%</a:t>
            </a:r>
            <a:endParaRPr lang="en-US" dirty="0"/>
          </a:p>
        </p:txBody>
      </p:sp>
      <p:sp>
        <p:nvSpPr>
          <p:cNvPr id="9" name="TextBox 8"/>
          <p:cNvSpPr txBox="1"/>
          <p:nvPr/>
        </p:nvSpPr>
        <p:spPr>
          <a:xfrm>
            <a:off x="5397307" y="4490599"/>
            <a:ext cx="700658" cy="369332"/>
          </a:xfrm>
          <a:prstGeom prst="rect">
            <a:avLst/>
          </a:prstGeom>
          <a:noFill/>
        </p:spPr>
        <p:txBody>
          <a:bodyPr wrap="none" rtlCol="0">
            <a:spAutoFit/>
          </a:bodyPr>
          <a:lstStyle/>
          <a:p>
            <a:pPr algn="ctr"/>
            <a:r>
              <a:rPr lang="en-US" dirty="0" smtClean="0"/>
              <a:t>Trace </a:t>
            </a:r>
          </a:p>
        </p:txBody>
      </p:sp>
    </p:spTree>
    <p:extLst>
      <p:ext uri="{BB962C8B-B14F-4D97-AF65-F5344CB8AC3E}">
        <p14:creationId xmlns:p14="http://schemas.microsoft.com/office/powerpoint/2010/main" val="3963846482"/>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457200" y="609600"/>
            <a:ext cx="8229600" cy="2362200"/>
          </a:xfrm>
        </p:spPr>
        <p:txBody>
          <a:bodyPr/>
          <a:lstStyle/>
          <a:p>
            <a:pPr algn="l" eaLnBrk="1" hangingPunct="1">
              <a:spcAft>
                <a:spcPts val="1200"/>
              </a:spcAft>
            </a:pPr>
            <a:r>
              <a:rPr lang="en-US">
                <a:latin typeface="Arial" charset="0"/>
                <a:ea typeface="ＭＳ Ｐゴシック" charset="0"/>
                <a:cs typeface="ＭＳ Ｐゴシック" charset="0"/>
              </a:rPr>
              <a:t>How many protons, electrons, and neutrons are in the atom with the following symbol? </a:t>
            </a:r>
            <a:br>
              <a:rPr lang="en-US">
                <a:latin typeface="Arial" charset="0"/>
                <a:ea typeface="ＭＳ Ｐゴシック" charset="0"/>
                <a:cs typeface="ＭＳ Ｐゴシック" charset="0"/>
              </a:rPr>
            </a:br>
            <a:r>
              <a:rPr lang="en-US" baseline="30000">
                <a:latin typeface="Arial" charset="0"/>
                <a:ea typeface="ＭＳ Ｐゴシック" charset="0"/>
                <a:cs typeface="ＭＳ Ｐゴシック" charset="0"/>
              </a:rPr>
              <a:t>235</a:t>
            </a:r>
            <a:r>
              <a:rPr lang="en-US">
                <a:latin typeface="Arial" charset="0"/>
                <a:ea typeface="ＭＳ Ｐゴシック" charset="0"/>
                <a:cs typeface="ＭＳ Ｐゴシック" charset="0"/>
              </a:rPr>
              <a:t>U</a:t>
            </a:r>
            <a:br>
              <a:rPr lang="en-US">
                <a:latin typeface="Arial" charset="0"/>
                <a:ea typeface="ＭＳ Ｐゴシック" charset="0"/>
                <a:cs typeface="ＭＳ Ｐゴシック" charset="0"/>
              </a:rPr>
            </a:br>
            <a:r>
              <a:rPr lang="en-US" baseline="30000">
                <a:latin typeface="Arial" charset="0"/>
                <a:ea typeface="ＭＳ Ｐゴシック" charset="0"/>
                <a:cs typeface="ＭＳ Ｐゴシック" charset="0"/>
              </a:rPr>
              <a:t>92</a:t>
            </a:r>
          </a:p>
        </p:txBody>
      </p:sp>
      <p:sp>
        <p:nvSpPr>
          <p:cNvPr id="45059" name="Rectangle 3"/>
          <p:cNvSpPr>
            <a:spLocks noGrp="1" noChangeArrowheads="1"/>
          </p:cNvSpPr>
          <p:nvPr>
            <p:ph type="body" idx="1"/>
          </p:nvPr>
        </p:nvSpPr>
        <p:spPr>
          <a:xfrm>
            <a:off x="457200" y="3200400"/>
            <a:ext cx="8229600" cy="2590800"/>
          </a:xfrm>
        </p:spPr>
        <p:txBody>
          <a:bodyPr/>
          <a:lstStyle/>
          <a:p>
            <a:pPr marL="533400" indent="-533400" eaLnBrk="1" hangingPunct="1">
              <a:buFont typeface="+mj-lt"/>
              <a:buAutoNum type="alphaLcPeriod"/>
              <a:defRPr/>
            </a:pPr>
            <a:r>
              <a:rPr lang="en-US" sz="2800" dirty="0" smtClean="0"/>
              <a:t>92p, 92e, 143n</a:t>
            </a:r>
          </a:p>
          <a:p>
            <a:pPr marL="533400" indent="-533400" eaLnBrk="1" hangingPunct="1">
              <a:buFont typeface="+mj-lt"/>
              <a:buAutoNum type="alphaLcPeriod"/>
              <a:defRPr/>
            </a:pPr>
            <a:r>
              <a:rPr lang="en-US" sz="2800" dirty="0" smtClean="0"/>
              <a:t>92p, 43e, 235n</a:t>
            </a:r>
          </a:p>
          <a:p>
            <a:pPr marL="514350" indent="-514350" eaLnBrk="1" hangingPunct="1">
              <a:buFont typeface="+mj-lt"/>
              <a:buAutoNum type="alphaLcPeriod"/>
              <a:defRPr/>
            </a:pPr>
            <a:r>
              <a:rPr lang="en-US" sz="2800" dirty="0" smtClean="0"/>
              <a:t>92p, 92e, 235n</a:t>
            </a:r>
          </a:p>
          <a:p>
            <a:pPr marL="514350" indent="-514350" eaLnBrk="1" hangingPunct="1">
              <a:buFont typeface="+mj-lt"/>
              <a:buAutoNum type="alphaLcPeriod"/>
              <a:defRPr/>
            </a:pPr>
            <a:r>
              <a:rPr lang="en-US" sz="2800" dirty="0" smtClean="0"/>
              <a:t>235p, 235e, 143n</a:t>
            </a:r>
          </a:p>
        </p:txBody>
      </p:sp>
      <p:sp>
        <p:nvSpPr>
          <p:cNvPr id="6" name="Rectangle 5"/>
          <p:cNvSpPr>
            <a:spLocks noChangeArrowheads="1"/>
          </p:cNvSpPr>
          <p:nvPr/>
        </p:nvSpPr>
        <p:spPr bwMode="auto">
          <a:xfrm>
            <a:off x="457200" y="3251412"/>
            <a:ext cx="3655181" cy="449196"/>
          </a:xfrm>
          <a:prstGeom prst="rect">
            <a:avLst/>
          </a:prstGeom>
          <a:noFill/>
          <a:ln w="38100">
            <a:solidFill>
              <a:srgbClr val="008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Tree>
    <p:extLst>
      <p:ext uri="{BB962C8B-B14F-4D97-AF65-F5344CB8AC3E}">
        <p14:creationId xmlns:p14="http://schemas.microsoft.com/office/powerpoint/2010/main" val="175211448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p:cNvSpPr>
            <a:spLocks noGrp="1"/>
          </p:cNvSpPr>
          <p:nvPr>
            <p:ph type="ftr" sz="quarter" idx="10"/>
          </p:nvPr>
        </p:nvSpPr>
        <p:spPr/>
        <p:txBody>
          <a:bodyPr/>
          <a:lstStyle/>
          <a:p>
            <a:pPr>
              <a:defRPr/>
            </a:pPr>
            <a:r>
              <a:rPr lang="en-US">
                <a:solidFill>
                  <a:prstClr val="black">
                    <a:tint val="75000"/>
                  </a:prstClr>
                </a:solidFill>
                <a:latin typeface="Calibri"/>
              </a:rPr>
              <a:t>Copyright © Cengage Learning. All rights reserved</a:t>
            </a:r>
          </a:p>
        </p:txBody>
      </p:sp>
      <p:sp>
        <p:nvSpPr>
          <p:cNvPr id="6" name="Slide Number Placeholder 4"/>
          <p:cNvSpPr>
            <a:spLocks noGrp="1"/>
          </p:cNvSpPr>
          <p:nvPr>
            <p:ph type="sldNum" sz="quarter" idx="11"/>
          </p:nvPr>
        </p:nvSpPr>
        <p:spPr/>
        <p:txBody>
          <a:bodyPr/>
          <a:lstStyle/>
          <a:p>
            <a:pPr>
              <a:defRPr/>
            </a:pPr>
            <a:fld id="{2F3D607C-F404-CB41-A954-9EE88340FCCE}" type="slidenum">
              <a:rPr lang="en-US">
                <a:solidFill>
                  <a:prstClr val="black">
                    <a:tint val="75000"/>
                  </a:prstClr>
                </a:solidFill>
                <a:latin typeface="Calibri"/>
              </a:rPr>
              <a:pPr>
                <a:defRPr/>
              </a:pPr>
              <a:t>36</a:t>
            </a:fld>
            <a:endParaRPr lang="en-US">
              <a:solidFill>
                <a:prstClr val="black">
                  <a:tint val="75000"/>
                </a:prstClr>
              </a:solidFill>
              <a:latin typeface="Calibri"/>
            </a:endParaRPr>
          </a:p>
        </p:txBody>
      </p:sp>
      <p:sp>
        <p:nvSpPr>
          <p:cNvPr id="291842" name="Rectangle 2"/>
          <p:cNvSpPr>
            <a:spLocks noGrp="1" noChangeArrowheads="1"/>
          </p:cNvSpPr>
          <p:nvPr>
            <p:ph type="title"/>
          </p:nvPr>
        </p:nvSpPr>
        <p:spPr>
          <a:xfrm>
            <a:off x="1524000" y="1143000"/>
            <a:ext cx="7086600" cy="533400"/>
          </a:xfrm>
        </p:spPr>
        <p:txBody>
          <a:bodyPr>
            <a:normAutofit fontScale="90000"/>
          </a:bodyPr>
          <a:lstStyle/>
          <a:p>
            <a:pPr eaLnBrk="1" hangingPunct="1">
              <a:defRPr/>
            </a:pPr>
            <a:r>
              <a:rPr lang="en-US" smtClean="0">
                <a:cs typeface="+mj-cs"/>
              </a:rPr>
              <a:t>Exercise</a:t>
            </a:r>
          </a:p>
        </p:txBody>
      </p:sp>
      <p:sp>
        <p:nvSpPr>
          <p:cNvPr id="291843" name="Rectangle 3"/>
          <p:cNvSpPr>
            <a:spLocks noGrp="1" noChangeArrowheads="1"/>
          </p:cNvSpPr>
          <p:nvPr>
            <p:ph type="body" idx="1"/>
          </p:nvPr>
        </p:nvSpPr>
        <p:spPr>
          <a:xfrm>
            <a:off x="381000" y="2133600"/>
            <a:ext cx="8229600" cy="3435350"/>
          </a:xfrm>
        </p:spPr>
        <p:txBody>
          <a:bodyPr>
            <a:normAutofit/>
          </a:bodyPr>
          <a:lstStyle/>
          <a:p>
            <a:pPr eaLnBrk="1" hangingPunct="1">
              <a:buFontTx/>
              <a:buNone/>
              <a:defRPr/>
            </a:pPr>
            <a:r>
              <a:rPr lang="en-US" dirty="0" smtClean="0">
                <a:cs typeface="+mn-cs"/>
              </a:rPr>
              <a:t>	</a:t>
            </a:r>
            <a:r>
              <a:rPr lang="en-US" sz="2800" dirty="0" smtClean="0">
                <a:cs typeface="+mn-cs"/>
              </a:rPr>
              <a:t>A certain isotope X contains 23 protons and 28 neutrons </a:t>
            </a:r>
          </a:p>
          <a:p>
            <a:pPr eaLnBrk="1" hangingPunct="1">
              <a:defRPr/>
            </a:pPr>
            <a:r>
              <a:rPr lang="en-US" sz="2800" dirty="0" smtClean="0">
                <a:cs typeface="+mn-cs"/>
              </a:rPr>
              <a:t>What is the </a:t>
            </a:r>
            <a:r>
              <a:rPr lang="en-US" sz="2800" dirty="0" smtClean="0">
                <a:solidFill>
                  <a:srgbClr val="0000FF"/>
                </a:solidFill>
                <a:cs typeface="+mn-cs"/>
              </a:rPr>
              <a:t>mass number</a:t>
            </a:r>
            <a:r>
              <a:rPr lang="en-US" sz="2800" dirty="0" smtClean="0">
                <a:cs typeface="+mn-cs"/>
              </a:rPr>
              <a:t> of this isotope? </a:t>
            </a:r>
          </a:p>
          <a:p>
            <a:pPr eaLnBrk="1" hangingPunct="1">
              <a:defRPr/>
            </a:pPr>
            <a:r>
              <a:rPr lang="en-US" sz="2800" dirty="0" smtClean="0">
                <a:cs typeface="+mn-cs"/>
              </a:rPr>
              <a:t>Identify the </a:t>
            </a:r>
            <a:r>
              <a:rPr lang="en-US" sz="2800" dirty="0" smtClean="0">
                <a:solidFill>
                  <a:srgbClr val="0000FF"/>
                </a:solidFill>
                <a:cs typeface="+mn-cs"/>
              </a:rPr>
              <a:t>element</a:t>
            </a:r>
            <a:r>
              <a:rPr lang="en-US" sz="2800" dirty="0" smtClean="0">
                <a:cs typeface="+mn-cs"/>
              </a:rPr>
              <a:t> </a:t>
            </a:r>
          </a:p>
        </p:txBody>
      </p:sp>
    </p:spTree>
    <p:extLst>
      <p:ext uri="{BB962C8B-B14F-4D97-AF65-F5344CB8AC3E}">
        <p14:creationId xmlns:p14="http://schemas.microsoft.com/office/powerpoint/2010/main" val="350662144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p:cNvSpPr>
            <a:spLocks noGrp="1"/>
          </p:cNvSpPr>
          <p:nvPr>
            <p:ph type="ftr" sz="quarter" idx="10"/>
          </p:nvPr>
        </p:nvSpPr>
        <p:spPr/>
        <p:txBody>
          <a:bodyPr/>
          <a:lstStyle/>
          <a:p>
            <a:pPr>
              <a:defRPr/>
            </a:pPr>
            <a:r>
              <a:rPr lang="en-US">
                <a:solidFill>
                  <a:prstClr val="black">
                    <a:tint val="75000"/>
                  </a:prstClr>
                </a:solidFill>
                <a:latin typeface="Calibri"/>
              </a:rPr>
              <a:t>Copyright © Cengage Learning. All rights reserved</a:t>
            </a:r>
          </a:p>
        </p:txBody>
      </p:sp>
      <p:sp>
        <p:nvSpPr>
          <p:cNvPr id="6" name="Slide Number Placeholder 4"/>
          <p:cNvSpPr>
            <a:spLocks noGrp="1"/>
          </p:cNvSpPr>
          <p:nvPr>
            <p:ph type="sldNum" sz="quarter" idx="11"/>
          </p:nvPr>
        </p:nvSpPr>
        <p:spPr/>
        <p:txBody>
          <a:bodyPr/>
          <a:lstStyle/>
          <a:p>
            <a:pPr>
              <a:defRPr/>
            </a:pPr>
            <a:fld id="{2F3D607C-F404-CB41-A954-9EE88340FCCE}" type="slidenum">
              <a:rPr lang="en-US">
                <a:solidFill>
                  <a:prstClr val="black">
                    <a:tint val="75000"/>
                  </a:prstClr>
                </a:solidFill>
                <a:latin typeface="Calibri"/>
              </a:rPr>
              <a:pPr>
                <a:defRPr/>
              </a:pPr>
              <a:t>37</a:t>
            </a:fld>
            <a:endParaRPr lang="en-US">
              <a:solidFill>
                <a:prstClr val="black">
                  <a:tint val="75000"/>
                </a:prstClr>
              </a:solidFill>
              <a:latin typeface="Calibri"/>
            </a:endParaRPr>
          </a:p>
        </p:txBody>
      </p:sp>
      <p:sp>
        <p:nvSpPr>
          <p:cNvPr id="291842" name="Rectangle 2"/>
          <p:cNvSpPr>
            <a:spLocks noGrp="1" noChangeArrowheads="1"/>
          </p:cNvSpPr>
          <p:nvPr>
            <p:ph type="title"/>
          </p:nvPr>
        </p:nvSpPr>
        <p:spPr>
          <a:xfrm>
            <a:off x="1524000" y="1143000"/>
            <a:ext cx="7086600" cy="533400"/>
          </a:xfrm>
        </p:spPr>
        <p:txBody>
          <a:bodyPr>
            <a:normAutofit fontScale="90000"/>
          </a:bodyPr>
          <a:lstStyle/>
          <a:p>
            <a:pPr eaLnBrk="1" hangingPunct="1">
              <a:defRPr/>
            </a:pPr>
            <a:r>
              <a:rPr lang="en-US" smtClean="0">
                <a:cs typeface="+mj-cs"/>
              </a:rPr>
              <a:t>Exercise</a:t>
            </a:r>
          </a:p>
        </p:txBody>
      </p:sp>
      <p:sp>
        <p:nvSpPr>
          <p:cNvPr id="291843" name="Rectangle 3"/>
          <p:cNvSpPr>
            <a:spLocks noGrp="1" noChangeArrowheads="1"/>
          </p:cNvSpPr>
          <p:nvPr>
            <p:ph type="body" idx="1"/>
          </p:nvPr>
        </p:nvSpPr>
        <p:spPr>
          <a:xfrm>
            <a:off x="381000" y="2133600"/>
            <a:ext cx="8229600" cy="4061553"/>
          </a:xfrm>
        </p:spPr>
        <p:txBody>
          <a:bodyPr>
            <a:normAutofit/>
          </a:bodyPr>
          <a:lstStyle/>
          <a:p>
            <a:pPr eaLnBrk="1" hangingPunct="1">
              <a:buFontTx/>
              <a:buNone/>
              <a:defRPr/>
            </a:pPr>
            <a:r>
              <a:rPr lang="en-US" dirty="0" smtClean="0">
                <a:cs typeface="+mn-cs"/>
              </a:rPr>
              <a:t>	</a:t>
            </a:r>
            <a:r>
              <a:rPr lang="en-US" sz="2800" dirty="0" smtClean="0">
                <a:cs typeface="+mn-cs"/>
              </a:rPr>
              <a:t>A certain isotope X contains 23 protons and 28 neutrons.  </a:t>
            </a:r>
          </a:p>
          <a:p>
            <a:pPr eaLnBrk="1" hangingPunct="1">
              <a:defRPr/>
            </a:pPr>
            <a:r>
              <a:rPr lang="en-US" sz="2800" dirty="0" smtClean="0">
                <a:cs typeface="+mn-cs"/>
              </a:rPr>
              <a:t>What is the </a:t>
            </a:r>
            <a:r>
              <a:rPr lang="en-US" sz="2800" dirty="0" smtClean="0">
                <a:solidFill>
                  <a:srgbClr val="0000FF"/>
                </a:solidFill>
                <a:cs typeface="+mn-cs"/>
              </a:rPr>
              <a:t>mass number</a:t>
            </a:r>
            <a:r>
              <a:rPr lang="en-US" sz="2800" dirty="0" smtClean="0">
                <a:cs typeface="+mn-cs"/>
              </a:rPr>
              <a:t> of this isotope?</a:t>
            </a:r>
          </a:p>
          <a:p>
            <a:pPr eaLnBrk="1" hangingPunct="1">
              <a:defRPr/>
            </a:pPr>
            <a:r>
              <a:rPr lang="en-US" sz="2800" dirty="0" smtClean="0">
                <a:cs typeface="+mn-cs"/>
              </a:rPr>
              <a:t>Identify the </a:t>
            </a:r>
            <a:r>
              <a:rPr lang="en-US" sz="2800" dirty="0" smtClean="0">
                <a:solidFill>
                  <a:srgbClr val="0000FF"/>
                </a:solidFill>
                <a:cs typeface="+mn-cs"/>
              </a:rPr>
              <a:t>element</a:t>
            </a:r>
            <a:r>
              <a:rPr lang="en-US" sz="2800" dirty="0" smtClean="0">
                <a:cs typeface="+mn-cs"/>
              </a:rPr>
              <a:t>.</a:t>
            </a:r>
          </a:p>
          <a:p>
            <a:pPr eaLnBrk="1" hangingPunct="1">
              <a:buFontTx/>
              <a:buNone/>
              <a:defRPr/>
            </a:pPr>
            <a:endParaRPr lang="en-US" sz="2800" dirty="0" smtClean="0">
              <a:cs typeface="+mn-cs"/>
            </a:endParaRPr>
          </a:p>
          <a:p>
            <a:pPr eaLnBrk="1" hangingPunct="1">
              <a:buFontTx/>
              <a:buNone/>
              <a:defRPr/>
            </a:pPr>
            <a:r>
              <a:rPr lang="en-US" sz="2800" dirty="0" smtClean="0">
                <a:cs typeface="+mn-cs"/>
              </a:rPr>
              <a:t>			</a:t>
            </a:r>
            <a:r>
              <a:rPr lang="en-US" dirty="0" smtClean="0">
                <a:solidFill>
                  <a:srgbClr val="009900"/>
                </a:solidFill>
                <a:cs typeface="+mn-cs"/>
              </a:rPr>
              <a:t>Mass Number = 51</a:t>
            </a:r>
          </a:p>
          <a:p>
            <a:pPr eaLnBrk="1" hangingPunct="1">
              <a:buFontTx/>
              <a:buNone/>
              <a:defRPr/>
            </a:pPr>
            <a:r>
              <a:rPr lang="en-US" dirty="0" smtClean="0">
                <a:solidFill>
                  <a:srgbClr val="009900"/>
                </a:solidFill>
                <a:cs typeface="+mn-cs"/>
              </a:rPr>
              <a:t>			Vanadium</a:t>
            </a:r>
          </a:p>
        </p:txBody>
      </p:sp>
    </p:spTree>
    <p:extLst>
      <p:ext uri="{BB962C8B-B14F-4D97-AF65-F5344CB8AC3E}">
        <p14:creationId xmlns:p14="http://schemas.microsoft.com/office/powerpoint/2010/main" val="299386925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90422"/>
            <a:ext cx="8229600" cy="727215"/>
          </a:xfrm>
        </p:spPr>
        <p:txBody>
          <a:bodyPr>
            <a:normAutofit/>
          </a:bodyPr>
          <a:lstStyle/>
          <a:p>
            <a:r>
              <a:rPr lang="en-US" sz="3600" dirty="0" smtClean="0"/>
              <a:t>Mass Spectrometer  </a:t>
            </a:r>
            <a:endParaRPr lang="en-US" sz="3600" dirty="0"/>
          </a:p>
        </p:txBody>
      </p:sp>
      <p:sp>
        <p:nvSpPr>
          <p:cNvPr id="5" name="Content Placeholder 2"/>
          <p:cNvSpPr>
            <a:spLocks noGrp="1"/>
          </p:cNvSpPr>
          <p:nvPr>
            <p:ph idx="1"/>
          </p:nvPr>
        </p:nvSpPr>
        <p:spPr>
          <a:xfrm>
            <a:off x="4821875" y="2463611"/>
            <a:ext cx="3820454" cy="2172033"/>
          </a:xfrm>
        </p:spPr>
        <p:txBody>
          <a:bodyPr>
            <a:normAutofit/>
          </a:bodyPr>
          <a:lstStyle/>
          <a:p>
            <a:pPr marL="0" indent="0">
              <a:buNone/>
            </a:pPr>
            <a:r>
              <a:rPr lang="en-US" sz="2800" dirty="0" smtClean="0"/>
              <a:t>So the reason that the mass spec for Neon has 3 peaks is because it is a family of 3 isotopes </a:t>
            </a:r>
            <a:endParaRPr lang="en-US" sz="2800" dirty="0"/>
          </a:p>
        </p:txBody>
      </p:sp>
      <p:pic>
        <p:nvPicPr>
          <p:cNvPr id="6" name="Picture 3" descr="013_la_02_11"/>
          <p:cNvPicPr preferRelativeResize="0">
            <a:picLocks noChangeAspect="1" noChangeArrowheads="1"/>
          </p:cNvPicPr>
          <p:nvPr/>
        </p:nvPicPr>
        <p:blipFill>
          <a:blip r:embed="rId2" cstate="print"/>
          <a:srcRect/>
          <a:stretch>
            <a:fillRect/>
          </a:stretch>
        </p:blipFill>
        <p:spPr bwMode="auto">
          <a:xfrm>
            <a:off x="619902" y="1637932"/>
            <a:ext cx="3662793" cy="2084267"/>
          </a:xfrm>
          <a:prstGeom prst="rect">
            <a:avLst/>
          </a:prstGeom>
          <a:noFill/>
          <a:ln w="12700">
            <a:solidFill>
              <a:schemeClr val="tx1"/>
            </a:solidFill>
            <a:miter lim="800000"/>
            <a:headEnd/>
            <a:tailEnd/>
          </a:ln>
        </p:spPr>
      </p:pic>
      <p:pic>
        <p:nvPicPr>
          <p:cNvPr id="7" name="Picture 3" descr="015_la_02_13"/>
          <p:cNvPicPr preferRelativeResize="0">
            <a:picLocks noChangeAspect="1" noChangeArrowheads="1"/>
          </p:cNvPicPr>
          <p:nvPr/>
        </p:nvPicPr>
        <p:blipFill>
          <a:blip r:embed="rId3" cstate="print"/>
          <a:srcRect/>
          <a:stretch>
            <a:fillRect/>
          </a:stretch>
        </p:blipFill>
        <p:spPr bwMode="auto">
          <a:xfrm>
            <a:off x="1321375" y="4125792"/>
            <a:ext cx="2111711" cy="2132915"/>
          </a:xfrm>
          <a:prstGeom prst="rect">
            <a:avLst/>
          </a:prstGeom>
          <a:noFill/>
          <a:ln w="12700">
            <a:solidFill>
              <a:schemeClr val="tx1"/>
            </a:solidFill>
            <a:miter lim="800000"/>
            <a:headEnd/>
            <a:tailEnd/>
          </a:ln>
        </p:spPr>
      </p:pic>
      <p:sp>
        <p:nvSpPr>
          <p:cNvPr id="3" name="TextBox 2"/>
          <p:cNvSpPr txBox="1"/>
          <p:nvPr/>
        </p:nvSpPr>
        <p:spPr>
          <a:xfrm>
            <a:off x="4282695" y="204189"/>
            <a:ext cx="539180" cy="523220"/>
          </a:xfrm>
          <a:prstGeom prst="rect">
            <a:avLst/>
          </a:prstGeom>
          <a:noFill/>
        </p:spPr>
        <p:txBody>
          <a:bodyPr wrap="none" rtlCol="0">
            <a:spAutoFit/>
          </a:bodyPr>
          <a:lstStyle/>
          <a:p>
            <a:r>
              <a:rPr lang="en-US" sz="2800" dirty="0" err="1" smtClean="0"/>
              <a:t>fyi</a:t>
            </a:r>
            <a:r>
              <a:rPr lang="en-US" dirty="0" smtClean="0"/>
              <a:t> </a:t>
            </a:r>
            <a:endParaRPr lang="en-US" dirty="0"/>
          </a:p>
        </p:txBody>
      </p:sp>
    </p:spTree>
    <p:extLst>
      <p:ext uri="{BB962C8B-B14F-4D97-AF65-F5344CB8AC3E}">
        <p14:creationId xmlns:p14="http://schemas.microsoft.com/office/powerpoint/2010/main" val="280192471"/>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23577"/>
            <a:ext cx="8229600" cy="671672"/>
          </a:xfrm>
        </p:spPr>
        <p:txBody>
          <a:bodyPr>
            <a:normAutofit fontScale="90000"/>
          </a:bodyPr>
          <a:lstStyle/>
          <a:p>
            <a:r>
              <a:rPr lang="en-US" dirty="0" smtClean="0"/>
              <a:t>Isotope ratios</a:t>
            </a:r>
            <a:endParaRPr lang="en-US" dirty="0"/>
          </a:p>
        </p:txBody>
      </p:sp>
      <p:sp>
        <p:nvSpPr>
          <p:cNvPr id="3" name="Content Placeholder 2"/>
          <p:cNvSpPr>
            <a:spLocks noGrp="1"/>
          </p:cNvSpPr>
          <p:nvPr>
            <p:ph idx="1"/>
          </p:nvPr>
        </p:nvSpPr>
        <p:spPr>
          <a:xfrm>
            <a:off x="457200" y="2286000"/>
            <a:ext cx="4038600" cy="2825749"/>
          </a:xfrm>
        </p:spPr>
        <p:txBody>
          <a:bodyPr>
            <a:normAutofit/>
          </a:bodyPr>
          <a:lstStyle/>
          <a:p>
            <a:pPr marL="0" indent="0">
              <a:buNone/>
            </a:pPr>
            <a:r>
              <a:rPr lang="en-US" sz="2600" dirty="0" smtClean="0"/>
              <a:t>The isotope ratio represents the proportion of isotopes making up the atomic mixtures that characterize the elements in the way nature provides them to us</a:t>
            </a:r>
            <a:endParaRPr lang="en-US" sz="2600" dirty="0"/>
          </a:p>
        </p:txBody>
      </p:sp>
      <p:pic>
        <p:nvPicPr>
          <p:cNvPr id="4" name="Picture 3"/>
          <p:cNvPicPr>
            <a:picLocks noChangeAspect="1"/>
          </p:cNvPicPr>
          <p:nvPr/>
        </p:nvPicPr>
        <p:blipFill>
          <a:blip r:embed="rId2"/>
          <a:stretch>
            <a:fillRect/>
          </a:stretch>
        </p:blipFill>
        <p:spPr>
          <a:xfrm>
            <a:off x="4800600" y="2209800"/>
            <a:ext cx="3378200" cy="2400300"/>
          </a:xfrm>
          <a:prstGeom prst="rect">
            <a:avLst/>
          </a:prstGeom>
        </p:spPr>
      </p:pic>
      <p:sp>
        <p:nvSpPr>
          <p:cNvPr id="5" name="TextBox 4"/>
          <p:cNvSpPr txBox="1"/>
          <p:nvPr/>
        </p:nvSpPr>
        <p:spPr>
          <a:xfrm>
            <a:off x="6553200" y="4724400"/>
            <a:ext cx="1113068" cy="923330"/>
          </a:xfrm>
          <a:prstGeom prst="rect">
            <a:avLst/>
          </a:prstGeom>
          <a:noFill/>
        </p:spPr>
        <p:txBody>
          <a:bodyPr wrap="none" rtlCol="0">
            <a:spAutoFit/>
          </a:bodyPr>
          <a:lstStyle/>
          <a:p>
            <a:r>
              <a:rPr lang="en-US" dirty="0" smtClean="0"/>
              <a:t>Red = 7</a:t>
            </a:r>
          </a:p>
          <a:p>
            <a:r>
              <a:rPr lang="en-US" dirty="0" smtClean="0"/>
              <a:t>Gray = 13</a:t>
            </a:r>
          </a:p>
          <a:p>
            <a:r>
              <a:rPr lang="en-US" dirty="0" smtClean="0"/>
              <a:t>Total = 20</a:t>
            </a:r>
            <a:endParaRPr lang="en-US" dirty="0"/>
          </a:p>
        </p:txBody>
      </p:sp>
      <p:sp>
        <p:nvSpPr>
          <p:cNvPr id="6" name="TextBox 5"/>
          <p:cNvSpPr txBox="1"/>
          <p:nvPr/>
        </p:nvSpPr>
        <p:spPr>
          <a:xfrm>
            <a:off x="2022067" y="5424755"/>
            <a:ext cx="2955557" cy="830997"/>
          </a:xfrm>
          <a:prstGeom prst="rect">
            <a:avLst/>
          </a:prstGeom>
          <a:noFill/>
        </p:spPr>
        <p:txBody>
          <a:bodyPr wrap="none" rtlCol="0">
            <a:spAutoFit/>
          </a:bodyPr>
          <a:lstStyle/>
          <a:p>
            <a:r>
              <a:rPr lang="en-US" sz="2400" dirty="0" smtClean="0"/>
              <a:t>The isotope ratio here </a:t>
            </a:r>
          </a:p>
          <a:p>
            <a:r>
              <a:rPr lang="en-US" sz="2400" dirty="0" smtClean="0"/>
              <a:t>is 7 red / 13 gray </a:t>
            </a:r>
            <a:endParaRPr lang="en-US" sz="2400" dirty="0"/>
          </a:p>
        </p:txBody>
      </p:sp>
      <p:sp>
        <p:nvSpPr>
          <p:cNvPr id="7" name="TextBox 6"/>
          <p:cNvSpPr txBox="1"/>
          <p:nvPr/>
        </p:nvSpPr>
        <p:spPr>
          <a:xfrm>
            <a:off x="4449333" y="319700"/>
            <a:ext cx="589825" cy="584776"/>
          </a:xfrm>
          <a:prstGeom prst="rect">
            <a:avLst/>
          </a:prstGeom>
          <a:noFill/>
        </p:spPr>
        <p:txBody>
          <a:bodyPr wrap="none" rtlCol="0">
            <a:spAutoFit/>
          </a:bodyPr>
          <a:lstStyle/>
          <a:p>
            <a:r>
              <a:rPr lang="en-US" sz="3200" dirty="0" err="1" smtClean="0"/>
              <a:t>fyi</a:t>
            </a:r>
            <a:r>
              <a:rPr lang="en-US" dirty="0" smtClean="0"/>
              <a:t> </a:t>
            </a:r>
            <a:endParaRPr lang="en-US" dirty="0"/>
          </a:p>
        </p:txBody>
      </p:sp>
    </p:spTree>
    <p:extLst>
      <p:ext uri="{BB962C8B-B14F-4D97-AF65-F5344CB8AC3E}">
        <p14:creationId xmlns:p14="http://schemas.microsoft.com/office/powerpoint/2010/main" val="67578839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 calcmode="lin" valueType="num">
                                      <p:cBhvr additive="base">
                                        <p:cTn id="11"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a:defRPr/>
            </a:pPr>
            <a:r>
              <a:rPr lang="en-US"/>
              <a:t>Copyright © 2010 Pearson Education, Inc.</a:t>
            </a:r>
          </a:p>
        </p:txBody>
      </p:sp>
      <p:sp>
        <p:nvSpPr>
          <p:cNvPr id="5" name="Footer Placeholder 4"/>
          <p:cNvSpPr>
            <a:spLocks noGrp="1"/>
          </p:cNvSpPr>
          <p:nvPr>
            <p:ph type="ftr" sz="quarter" idx="11"/>
          </p:nvPr>
        </p:nvSpPr>
        <p:spPr/>
        <p:txBody>
          <a:bodyPr/>
          <a:lstStyle/>
          <a:p>
            <a:pPr>
              <a:defRPr/>
            </a:pPr>
            <a:r>
              <a:rPr lang="en-US"/>
              <a:t>Chapter Three</a:t>
            </a:r>
          </a:p>
        </p:txBody>
      </p:sp>
      <p:sp>
        <p:nvSpPr>
          <p:cNvPr id="6" name="Slide Number Placeholder 5"/>
          <p:cNvSpPr>
            <a:spLocks noGrp="1"/>
          </p:cNvSpPr>
          <p:nvPr>
            <p:ph type="sldNum" sz="quarter" idx="12"/>
          </p:nvPr>
        </p:nvSpPr>
        <p:spPr/>
        <p:txBody>
          <a:bodyPr/>
          <a:lstStyle/>
          <a:p>
            <a:pPr>
              <a:defRPr/>
            </a:pPr>
            <a:fld id="{AB766C30-B915-3D46-84D9-5C3E72F59A7C}" type="slidenum">
              <a:rPr lang="en-US"/>
              <a:pPr>
                <a:defRPr/>
              </a:pPr>
              <a:t>4</a:t>
            </a:fld>
            <a:endParaRPr lang="en-US"/>
          </a:p>
        </p:txBody>
      </p:sp>
      <p:sp>
        <p:nvSpPr>
          <p:cNvPr id="174082" name="Rectangle 2"/>
          <p:cNvSpPr>
            <a:spLocks noGrp="1" noChangeArrowheads="1"/>
          </p:cNvSpPr>
          <p:nvPr>
            <p:ph type="title"/>
          </p:nvPr>
        </p:nvSpPr>
        <p:spPr/>
        <p:txBody>
          <a:bodyPr/>
          <a:lstStyle/>
          <a:p>
            <a:pPr eaLnBrk="1" hangingPunct="1">
              <a:defRPr/>
            </a:pPr>
            <a:r>
              <a:rPr lang="en-US" dirty="0" smtClean="0">
                <a:cs typeface="+mj-cs"/>
              </a:rPr>
              <a:t>Goals </a:t>
            </a:r>
          </a:p>
        </p:txBody>
      </p:sp>
      <p:sp>
        <p:nvSpPr>
          <p:cNvPr id="174083" name="Rectangle 3"/>
          <p:cNvSpPr>
            <a:spLocks noGrp="1" noChangeArrowheads="1"/>
          </p:cNvSpPr>
          <p:nvPr>
            <p:ph type="body" idx="1"/>
          </p:nvPr>
        </p:nvSpPr>
        <p:spPr/>
        <p:txBody>
          <a:bodyPr/>
          <a:lstStyle/>
          <a:p>
            <a:pPr eaLnBrk="1" hangingPunct="1">
              <a:lnSpc>
                <a:spcPct val="90000"/>
              </a:lnSpc>
              <a:defRPr/>
            </a:pPr>
            <a:r>
              <a:rPr lang="en-US" sz="2800" b="1" smtClean="0">
                <a:solidFill>
                  <a:srgbClr val="000000"/>
                </a:solidFill>
                <a:cs typeface="Times New Roman" charset="0"/>
              </a:rPr>
              <a:t>4.	How is the periodic table arranged?</a:t>
            </a:r>
            <a:r>
              <a:rPr lang="en-US" sz="2800" smtClean="0">
                <a:latin typeface="HelveticaNeue MediumExt"/>
                <a:cs typeface="Times New Roman" charset="0"/>
              </a:rPr>
              <a:t> </a:t>
            </a:r>
            <a:r>
              <a:rPr lang="en-US" sz="2800" smtClean="0">
                <a:solidFill>
                  <a:srgbClr val="000000"/>
                </a:solidFill>
                <a:cs typeface="Times New Roman" charset="0"/>
              </a:rPr>
              <a:t>Be able to describe how elements are arranged in the periodic table, name the subdivisions of the periodic table, and relate the position of an element in the periodic table to its electronic structure.</a:t>
            </a:r>
            <a:r>
              <a:rPr lang="en-US" sz="2800" b="1" smtClean="0">
                <a:solidFill>
                  <a:srgbClr val="000000"/>
                </a:solidFill>
                <a:cs typeface="Times New Roman" charset="0"/>
              </a:rPr>
              <a:t>	</a:t>
            </a:r>
          </a:p>
          <a:p>
            <a:pPr eaLnBrk="1" hangingPunct="1">
              <a:lnSpc>
                <a:spcPct val="90000"/>
              </a:lnSpc>
              <a:defRPr/>
            </a:pPr>
            <a:r>
              <a:rPr lang="en-US" sz="2800" b="1" smtClean="0">
                <a:solidFill>
                  <a:srgbClr val="000000"/>
                </a:solidFill>
                <a:cs typeface="Times New Roman" charset="0"/>
              </a:rPr>
              <a:t>5.	How are electrons arranged in atoms?</a:t>
            </a:r>
            <a:r>
              <a:rPr lang="en-US" sz="2800" smtClean="0">
                <a:latin typeface="HelveticaNeue MediumExt"/>
                <a:cs typeface="Times New Roman" charset="0"/>
              </a:rPr>
              <a:t> </a:t>
            </a:r>
            <a:r>
              <a:rPr lang="en-US" sz="2800" smtClean="0">
                <a:solidFill>
                  <a:srgbClr val="000000"/>
                </a:solidFill>
                <a:cs typeface="Times New Roman" charset="0"/>
              </a:rPr>
              <a:t>Be able to explain how electrons are distributed in shells and subshells around the nucleus of an atom, how valence electrons can be represented as electron-dot symbols, and how the electron configurations can help explain the chemical properties of the elements.</a:t>
            </a:r>
          </a:p>
        </p:txBody>
      </p:sp>
    </p:spTree>
    <p:extLst>
      <p:ext uri="{BB962C8B-B14F-4D97-AF65-F5344CB8AC3E}">
        <p14:creationId xmlns:p14="http://schemas.microsoft.com/office/powerpoint/2010/main" val="1033743414"/>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Content Placeholder 2"/>
          <p:cNvSpPr>
            <a:spLocks noGrp="1"/>
          </p:cNvSpPr>
          <p:nvPr>
            <p:ph idx="1"/>
          </p:nvPr>
        </p:nvSpPr>
        <p:spPr>
          <a:xfrm>
            <a:off x="365125" y="1730376"/>
            <a:ext cx="8229600" cy="3894196"/>
          </a:xfrm>
        </p:spPr>
        <p:txBody>
          <a:bodyPr>
            <a:normAutofit/>
          </a:bodyPr>
          <a:lstStyle/>
          <a:p>
            <a:pPr marL="338138" indent="-338138" eaLnBrk="1" hangingPunct="1">
              <a:spcAft>
                <a:spcPts val="2400"/>
              </a:spcAft>
            </a:pPr>
            <a:r>
              <a:rPr lang="en-US" sz="2800" dirty="0" smtClean="0">
                <a:solidFill>
                  <a:srgbClr val="000000"/>
                </a:solidFill>
                <a:latin typeface="Arial" charset="0"/>
              </a:rPr>
              <a:t>The </a:t>
            </a:r>
            <a:r>
              <a:rPr lang="en-US" sz="2800" dirty="0">
                <a:solidFill>
                  <a:srgbClr val="000000"/>
                </a:solidFill>
                <a:latin typeface="Arial" charset="0"/>
              </a:rPr>
              <a:t>mass number (</a:t>
            </a:r>
            <a:r>
              <a:rPr lang="en-US" sz="2800" i="1" dirty="0">
                <a:solidFill>
                  <a:srgbClr val="000000"/>
                </a:solidFill>
                <a:latin typeface="Arial" charset="0"/>
              </a:rPr>
              <a:t>A</a:t>
            </a:r>
            <a:r>
              <a:rPr lang="en-US" sz="2800" dirty="0">
                <a:solidFill>
                  <a:srgbClr val="000000"/>
                </a:solidFill>
                <a:latin typeface="Arial" charset="0"/>
              </a:rPr>
              <a:t>) </a:t>
            </a:r>
            <a:r>
              <a:rPr lang="en-US" sz="2800" dirty="0" smtClean="0">
                <a:solidFill>
                  <a:srgbClr val="000000"/>
                </a:solidFill>
                <a:latin typeface="Arial" charset="0"/>
              </a:rPr>
              <a:t>can be placed after </a:t>
            </a:r>
            <a:r>
              <a:rPr lang="en-US" sz="2800" dirty="0">
                <a:solidFill>
                  <a:srgbClr val="000000"/>
                </a:solidFill>
                <a:latin typeface="Arial" charset="0"/>
              </a:rPr>
              <a:t>the name </a:t>
            </a:r>
            <a:r>
              <a:rPr lang="en-US" sz="2800" dirty="0" smtClean="0">
                <a:solidFill>
                  <a:srgbClr val="000000"/>
                </a:solidFill>
                <a:latin typeface="Arial" charset="0"/>
              </a:rPr>
              <a:t>or symbol of </a:t>
            </a:r>
            <a:r>
              <a:rPr lang="en-US" sz="2800" dirty="0">
                <a:solidFill>
                  <a:srgbClr val="000000"/>
                </a:solidFill>
                <a:latin typeface="Arial" charset="0"/>
              </a:rPr>
              <a:t>the </a:t>
            </a:r>
            <a:r>
              <a:rPr lang="en-US" sz="2800" dirty="0" smtClean="0">
                <a:solidFill>
                  <a:srgbClr val="000000"/>
                </a:solidFill>
                <a:latin typeface="Arial" charset="0"/>
              </a:rPr>
              <a:t>element </a:t>
            </a:r>
            <a:endParaRPr lang="en-US" sz="2800" dirty="0">
              <a:solidFill>
                <a:srgbClr val="000000"/>
              </a:solidFill>
              <a:latin typeface="Arial" charset="0"/>
            </a:endParaRPr>
          </a:p>
          <a:p>
            <a:pPr marL="738188" lvl="1" indent="-338138">
              <a:spcAft>
                <a:spcPts val="2400"/>
              </a:spcAft>
            </a:pPr>
            <a:r>
              <a:rPr lang="en-US" sz="2400" dirty="0" smtClean="0">
                <a:solidFill>
                  <a:srgbClr val="000000"/>
                </a:solidFill>
                <a:latin typeface="Arial" charset="0"/>
              </a:rPr>
              <a:t>The isotope of uranium used in nuclear reactors (      ) is usually referred to as </a:t>
            </a:r>
            <a:r>
              <a:rPr lang="en-US" sz="2400" b="1" dirty="0" smtClean="0">
                <a:solidFill>
                  <a:srgbClr val="000000"/>
                </a:solidFill>
                <a:latin typeface="Arial" charset="0"/>
              </a:rPr>
              <a:t>uranium-235</a:t>
            </a:r>
            <a:r>
              <a:rPr lang="en-US" sz="2400" dirty="0" smtClean="0">
                <a:solidFill>
                  <a:srgbClr val="000000"/>
                </a:solidFill>
                <a:latin typeface="Arial" charset="0"/>
              </a:rPr>
              <a:t>, or </a:t>
            </a:r>
            <a:r>
              <a:rPr lang="en-US" sz="2400" b="1" dirty="0" smtClean="0">
                <a:solidFill>
                  <a:srgbClr val="000000"/>
                </a:solidFill>
                <a:latin typeface="Arial" charset="0"/>
              </a:rPr>
              <a:t>U-235 </a:t>
            </a:r>
          </a:p>
          <a:p>
            <a:pPr marL="738188" lvl="1" indent="-338138">
              <a:spcAft>
                <a:spcPts val="2400"/>
              </a:spcAft>
            </a:pPr>
            <a:r>
              <a:rPr lang="en-US" sz="2400" dirty="0" smtClean="0">
                <a:solidFill>
                  <a:srgbClr val="000000"/>
                </a:solidFill>
                <a:latin typeface="Arial" charset="0"/>
              </a:rPr>
              <a:t>The dominant isotope of hydrogen (</a:t>
            </a:r>
            <a:r>
              <a:rPr lang="en-US" sz="2400" baseline="30000" dirty="0" smtClean="0">
                <a:solidFill>
                  <a:srgbClr val="000000"/>
                </a:solidFill>
                <a:latin typeface="Arial" charset="0"/>
              </a:rPr>
              <a:t>1</a:t>
            </a:r>
            <a:r>
              <a:rPr lang="en-US" sz="2400" dirty="0" smtClean="0">
                <a:solidFill>
                  <a:srgbClr val="000000"/>
                </a:solidFill>
                <a:latin typeface="Arial" charset="0"/>
              </a:rPr>
              <a:t>H) could be written as </a:t>
            </a:r>
            <a:r>
              <a:rPr lang="en-US" sz="2400" b="1" dirty="0" smtClean="0">
                <a:solidFill>
                  <a:srgbClr val="000000"/>
                </a:solidFill>
                <a:latin typeface="Arial" charset="0"/>
              </a:rPr>
              <a:t>hydrogen-1 </a:t>
            </a:r>
            <a:r>
              <a:rPr lang="en-US" sz="2400" dirty="0" smtClean="0">
                <a:solidFill>
                  <a:srgbClr val="000000"/>
                </a:solidFill>
                <a:latin typeface="Arial" charset="0"/>
              </a:rPr>
              <a:t>or </a:t>
            </a:r>
            <a:r>
              <a:rPr lang="en-US" sz="2400" b="1" dirty="0" smtClean="0">
                <a:solidFill>
                  <a:srgbClr val="000000"/>
                </a:solidFill>
                <a:latin typeface="Arial" charset="0"/>
              </a:rPr>
              <a:t>H-1 </a:t>
            </a:r>
            <a:endParaRPr lang="en-US" sz="2400" b="1" dirty="0">
              <a:solidFill>
                <a:srgbClr val="000000"/>
              </a:solidFill>
              <a:latin typeface="Arial" charset="0"/>
            </a:endParaRPr>
          </a:p>
        </p:txBody>
      </p:sp>
      <p:sp>
        <p:nvSpPr>
          <p:cNvPr id="2" name="Title 1"/>
          <p:cNvSpPr>
            <a:spLocks noGrp="1"/>
          </p:cNvSpPr>
          <p:nvPr>
            <p:ph type="title"/>
          </p:nvPr>
        </p:nvSpPr>
        <p:spPr/>
        <p:txBody>
          <a:bodyPr>
            <a:noAutofit/>
          </a:bodyPr>
          <a:lstStyle/>
          <a:p>
            <a:r>
              <a:rPr lang="en-US" sz="3600" dirty="0" smtClean="0"/>
              <a:t>A shortcut to represent isotopes</a:t>
            </a:r>
            <a:endParaRPr lang="en-US" sz="3600" dirty="0"/>
          </a:p>
        </p:txBody>
      </p:sp>
      <p:graphicFrame>
        <p:nvGraphicFramePr>
          <p:cNvPr id="4" name="Object 3"/>
          <p:cNvGraphicFramePr>
            <a:graphicFrameLocks noChangeAspect="1"/>
          </p:cNvGraphicFramePr>
          <p:nvPr>
            <p:extLst>
              <p:ext uri="{D42A27DB-BD31-4B8C-83A1-F6EECF244321}">
                <p14:modId xmlns:p14="http://schemas.microsoft.com/office/powerpoint/2010/main" val="1026235495"/>
              </p:ext>
            </p:extLst>
          </p:nvPr>
        </p:nvGraphicFramePr>
        <p:xfrm>
          <a:off x="7846497" y="3014660"/>
          <a:ext cx="488436" cy="423517"/>
        </p:xfrm>
        <a:graphic>
          <a:graphicData uri="http://schemas.openxmlformats.org/presentationml/2006/ole">
            <mc:AlternateContent xmlns:mc="http://schemas.openxmlformats.org/markup-compatibility/2006">
              <mc:Choice xmlns:v="urn:schemas-microsoft-com:vml" Requires="v">
                <p:oleObj spid="_x0000_s5172" name="Document" r:id="rId3" imgW="6019800" imgH="5219700" progId="Word.Document.12">
                  <p:embed/>
                </p:oleObj>
              </mc:Choice>
              <mc:Fallback>
                <p:oleObj name="Document" r:id="rId3" imgW="6019800" imgH="5219700" progId="Word.Document.12">
                  <p:embed/>
                  <p:pic>
                    <p:nvPicPr>
                      <p:cNvPr id="0" name=""/>
                      <p:cNvPicPr/>
                      <p:nvPr/>
                    </p:nvPicPr>
                    <p:blipFill>
                      <a:blip r:embed="rId4"/>
                      <a:stretch>
                        <a:fillRect/>
                      </a:stretch>
                    </p:blipFill>
                    <p:spPr>
                      <a:xfrm>
                        <a:off x="7846497" y="3014660"/>
                        <a:ext cx="488436" cy="423517"/>
                      </a:xfrm>
                      <a:prstGeom prst="rect">
                        <a:avLst/>
                      </a:prstGeom>
                    </p:spPr>
                  </p:pic>
                </p:oleObj>
              </mc:Fallback>
            </mc:AlternateContent>
          </a:graphicData>
        </a:graphic>
      </p:graphicFrame>
    </p:spTree>
    <p:extLst>
      <p:ext uri="{BB962C8B-B14F-4D97-AF65-F5344CB8AC3E}">
        <p14:creationId xmlns:p14="http://schemas.microsoft.com/office/powerpoint/2010/main" val="3730016493"/>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457200" y="609600"/>
            <a:ext cx="8229600" cy="2362200"/>
          </a:xfrm>
        </p:spPr>
        <p:txBody>
          <a:bodyPr/>
          <a:lstStyle/>
          <a:p>
            <a:pPr algn="l" eaLnBrk="1" hangingPunct="1">
              <a:spcAft>
                <a:spcPts val="1200"/>
              </a:spcAft>
            </a:pPr>
            <a:r>
              <a:rPr lang="en-US">
                <a:latin typeface="Arial" charset="0"/>
                <a:ea typeface="ＭＳ Ｐゴシック" charset="0"/>
                <a:cs typeface="ＭＳ Ｐゴシック" charset="0"/>
              </a:rPr>
              <a:t>An atom contains 6 protons and has </a:t>
            </a:r>
            <a:r>
              <a:rPr lang="en-US" i="1">
                <a:latin typeface="Arial" charset="0"/>
                <a:ea typeface="ＭＳ Ｐゴシック" charset="0"/>
                <a:cs typeface="ＭＳ Ｐゴシック" charset="0"/>
              </a:rPr>
              <a:t>A</a:t>
            </a:r>
            <a:r>
              <a:rPr lang="en-US">
                <a:latin typeface="Arial" charset="0"/>
                <a:ea typeface="ＭＳ Ｐゴシック" charset="0"/>
                <a:cs typeface="ＭＳ Ｐゴシック" charset="0"/>
              </a:rPr>
              <a:t> = 14. Give the number of electrons and neutrons in the atom, and identify the element.</a:t>
            </a:r>
            <a:endParaRPr lang="en-US" baseline="30000">
              <a:latin typeface="Arial" charset="0"/>
              <a:ea typeface="ＭＳ Ｐゴシック" charset="0"/>
              <a:cs typeface="ＭＳ Ｐゴシック" charset="0"/>
            </a:endParaRPr>
          </a:p>
        </p:txBody>
      </p:sp>
      <p:sp>
        <p:nvSpPr>
          <p:cNvPr id="45059" name="Rectangle 3"/>
          <p:cNvSpPr>
            <a:spLocks noGrp="1" noChangeArrowheads="1"/>
          </p:cNvSpPr>
          <p:nvPr>
            <p:ph type="body" idx="1"/>
          </p:nvPr>
        </p:nvSpPr>
        <p:spPr>
          <a:xfrm>
            <a:off x="457200" y="3200400"/>
            <a:ext cx="8229600" cy="2590800"/>
          </a:xfrm>
        </p:spPr>
        <p:txBody>
          <a:bodyPr/>
          <a:lstStyle/>
          <a:p>
            <a:pPr marL="533400" indent="-533400" eaLnBrk="1" hangingPunct="1">
              <a:buFont typeface="+mj-lt"/>
              <a:buAutoNum type="alphaLcPeriod"/>
              <a:defRPr/>
            </a:pPr>
            <a:r>
              <a:rPr lang="en-US" sz="2800" dirty="0" smtClean="0"/>
              <a:t>14e, 6n, silicon</a:t>
            </a:r>
          </a:p>
          <a:p>
            <a:pPr marL="533400" indent="-533400" eaLnBrk="1" hangingPunct="1">
              <a:buFont typeface="+mj-lt"/>
              <a:buAutoNum type="alphaLcPeriod"/>
              <a:defRPr/>
            </a:pPr>
            <a:r>
              <a:rPr lang="en-US" sz="2800" dirty="0" smtClean="0"/>
              <a:t>6e, 14n, carbon</a:t>
            </a:r>
          </a:p>
          <a:p>
            <a:pPr marL="514350" indent="-514350" eaLnBrk="1" hangingPunct="1">
              <a:buFont typeface="+mj-lt"/>
              <a:buAutoNum type="alphaLcPeriod"/>
              <a:defRPr/>
            </a:pPr>
            <a:r>
              <a:rPr lang="en-US" sz="2800" dirty="0" smtClean="0"/>
              <a:t>6e, 14n, chromium</a:t>
            </a:r>
          </a:p>
          <a:p>
            <a:pPr marL="514350" indent="-514350" eaLnBrk="1" hangingPunct="1">
              <a:buFont typeface="+mj-lt"/>
              <a:buAutoNum type="alphaLcPeriod"/>
              <a:defRPr/>
            </a:pPr>
            <a:r>
              <a:rPr lang="en-US" sz="2800" dirty="0" smtClean="0"/>
              <a:t>6e, 8n, carbon</a:t>
            </a:r>
          </a:p>
        </p:txBody>
      </p:sp>
      <p:sp>
        <p:nvSpPr>
          <p:cNvPr id="4" name="Rectangle 5"/>
          <p:cNvSpPr>
            <a:spLocks noChangeArrowheads="1"/>
          </p:cNvSpPr>
          <p:nvPr/>
        </p:nvSpPr>
        <p:spPr bwMode="auto">
          <a:xfrm>
            <a:off x="457200" y="4816536"/>
            <a:ext cx="3655181" cy="449196"/>
          </a:xfrm>
          <a:prstGeom prst="rect">
            <a:avLst/>
          </a:prstGeom>
          <a:noFill/>
          <a:ln w="38100">
            <a:solidFill>
              <a:srgbClr val="008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Tree>
    <p:extLst>
      <p:ext uri="{BB962C8B-B14F-4D97-AF65-F5344CB8AC3E}">
        <p14:creationId xmlns:p14="http://schemas.microsoft.com/office/powerpoint/2010/main" val="66633858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Content Placeholder 2"/>
          <p:cNvSpPr>
            <a:spLocks noGrp="1"/>
          </p:cNvSpPr>
          <p:nvPr>
            <p:ph idx="1"/>
          </p:nvPr>
        </p:nvSpPr>
        <p:spPr>
          <a:xfrm>
            <a:off x="855387" y="2445412"/>
            <a:ext cx="7831412" cy="1018551"/>
          </a:xfrm>
        </p:spPr>
        <p:txBody>
          <a:bodyPr>
            <a:normAutofit/>
          </a:bodyPr>
          <a:lstStyle/>
          <a:p>
            <a:pPr marL="14287" indent="0" eaLnBrk="1" hangingPunct="1">
              <a:lnSpc>
                <a:spcPct val="90000"/>
              </a:lnSpc>
              <a:spcAft>
                <a:spcPts val="1200"/>
              </a:spcAft>
              <a:buNone/>
            </a:pPr>
            <a:r>
              <a:rPr lang="en-US" sz="2000" dirty="0" smtClean="0">
                <a:solidFill>
                  <a:srgbClr val="000000"/>
                </a:solidFill>
                <a:latin typeface="Lucida Sans"/>
                <a:cs typeface="Lucida Sans"/>
              </a:rPr>
              <a:t>To calculate the atomic weight of an element family (like carbon), the </a:t>
            </a:r>
            <a:r>
              <a:rPr lang="en-US" sz="2000" dirty="0">
                <a:solidFill>
                  <a:srgbClr val="000000"/>
                </a:solidFill>
                <a:latin typeface="Lucida Sans"/>
                <a:cs typeface="Lucida Sans"/>
              </a:rPr>
              <a:t>individual masses </a:t>
            </a:r>
            <a:r>
              <a:rPr lang="en-US" sz="2000" b="1" i="1" dirty="0" smtClean="0">
                <a:solidFill>
                  <a:srgbClr val="000000"/>
                </a:solidFill>
                <a:latin typeface="Lucida Sans"/>
                <a:cs typeface="Lucida Sans"/>
              </a:rPr>
              <a:t>and</a:t>
            </a:r>
            <a:r>
              <a:rPr lang="en-US" sz="2000" dirty="0" smtClean="0">
                <a:solidFill>
                  <a:srgbClr val="000000"/>
                </a:solidFill>
                <a:latin typeface="Lucida Sans"/>
                <a:cs typeface="Lucida Sans"/>
              </a:rPr>
              <a:t> mass percentages of its naturally </a:t>
            </a:r>
            <a:r>
              <a:rPr lang="en-US" sz="2000" dirty="0">
                <a:solidFill>
                  <a:srgbClr val="000000"/>
                </a:solidFill>
                <a:latin typeface="Lucida Sans"/>
                <a:cs typeface="Lucida Sans"/>
              </a:rPr>
              <a:t>occurring isotopes </a:t>
            </a:r>
            <a:r>
              <a:rPr lang="en-US" sz="2000" dirty="0" smtClean="0">
                <a:solidFill>
                  <a:srgbClr val="000000"/>
                </a:solidFill>
                <a:latin typeface="Lucida Sans"/>
                <a:cs typeface="Lucida Sans"/>
              </a:rPr>
              <a:t>must both be measured first </a:t>
            </a:r>
            <a:endParaRPr lang="en-US" sz="2000" dirty="0">
              <a:solidFill>
                <a:srgbClr val="000000"/>
              </a:solidFill>
              <a:latin typeface="Lucida Sans"/>
              <a:cs typeface="Lucida Sans"/>
            </a:endParaRPr>
          </a:p>
        </p:txBody>
      </p:sp>
      <p:sp>
        <p:nvSpPr>
          <p:cNvPr id="2" name="Title 1"/>
          <p:cNvSpPr>
            <a:spLocks noGrp="1"/>
          </p:cNvSpPr>
          <p:nvPr>
            <p:ph type="title"/>
          </p:nvPr>
        </p:nvSpPr>
        <p:spPr>
          <a:xfrm>
            <a:off x="457200" y="274639"/>
            <a:ext cx="8229600" cy="709612"/>
          </a:xfrm>
        </p:spPr>
        <p:txBody>
          <a:bodyPr>
            <a:normAutofit/>
          </a:bodyPr>
          <a:lstStyle/>
          <a:p>
            <a:r>
              <a:rPr lang="en-US" sz="4000" dirty="0" smtClean="0">
                <a:latin typeface="Lucida Sans"/>
                <a:cs typeface="Lucida Sans"/>
              </a:rPr>
              <a:t>Calculating Atomic Weights </a:t>
            </a:r>
            <a:endParaRPr lang="en-US" sz="4000" dirty="0">
              <a:latin typeface="Lucida Sans"/>
              <a:cs typeface="Lucida Sans"/>
            </a:endParaRPr>
          </a:p>
        </p:txBody>
      </p:sp>
      <p:pic>
        <p:nvPicPr>
          <p:cNvPr id="3" name="Picture 2"/>
          <p:cNvPicPr>
            <a:picLocks noChangeAspect="1"/>
          </p:cNvPicPr>
          <p:nvPr/>
        </p:nvPicPr>
        <p:blipFill>
          <a:blip r:embed="rId2"/>
          <a:stretch>
            <a:fillRect/>
          </a:stretch>
        </p:blipFill>
        <p:spPr>
          <a:xfrm>
            <a:off x="4459598" y="3707200"/>
            <a:ext cx="3111500" cy="2616200"/>
          </a:xfrm>
          <a:prstGeom prst="rect">
            <a:avLst/>
          </a:prstGeom>
        </p:spPr>
      </p:pic>
      <p:sp>
        <p:nvSpPr>
          <p:cNvPr id="4" name="TextBox 3"/>
          <p:cNvSpPr txBox="1"/>
          <p:nvPr/>
        </p:nvSpPr>
        <p:spPr>
          <a:xfrm>
            <a:off x="1244431" y="4271619"/>
            <a:ext cx="3236784" cy="1754327"/>
          </a:xfrm>
          <a:prstGeom prst="rect">
            <a:avLst/>
          </a:prstGeom>
          <a:noFill/>
        </p:spPr>
        <p:txBody>
          <a:bodyPr wrap="none" rtlCol="0">
            <a:spAutoFit/>
          </a:bodyPr>
          <a:lstStyle/>
          <a:p>
            <a:r>
              <a:rPr lang="en-US" dirty="0">
                <a:solidFill>
                  <a:srgbClr val="000000"/>
                </a:solidFill>
                <a:latin typeface="Lucida Sans"/>
                <a:cs typeface="Lucida Sans"/>
              </a:rPr>
              <a:t>Let’s consider </a:t>
            </a:r>
            <a:r>
              <a:rPr lang="en-US" dirty="0" smtClean="0">
                <a:solidFill>
                  <a:srgbClr val="000000"/>
                </a:solidFill>
                <a:latin typeface="Lucida Sans"/>
                <a:cs typeface="Lucida Sans"/>
              </a:rPr>
              <a:t>the family of </a:t>
            </a:r>
          </a:p>
          <a:p>
            <a:r>
              <a:rPr lang="en-US" dirty="0" smtClean="0">
                <a:solidFill>
                  <a:srgbClr val="000000"/>
                </a:solidFill>
                <a:latin typeface="Lucida Sans"/>
                <a:cs typeface="Lucida Sans"/>
              </a:rPr>
              <a:t>naturally occurring carbon</a:t>
            </a:r>
          </a:p>
          <a:p>
            <a:endParaRPr lang="en-US" dirty="0">
              <a:solidFill>
                <a:srgbClr val="000000"/>
              </a:solidFill>
              <a:latin typeface="Lucida Sans"/>
              <a:cs typeface="Lucida Sans"/>
            </a:endParaRPr>
          </a:p>
          <a:p>
            <a:r>
              <a:rPr lang="en-US" dirty="0" smtClean="0">
                <a:solidFill>
                  <a:srgbClr val="000000"/>
                </a:solidFill>
                <a:latin typeface="Lucida Sans"/>
                <a:cs typeface="Lucida Sans"/>
              </a:rPr>
              <a:t>Note that we </a:t>
            </a:r>
            <a:r>
              <a:rPr lang="en-US" dirty="0" smtClean="0">
                <a:solidFill>
                  <a:srgbClr val="000000"/>
                </a:solidFill>
                <a:latin typeface="Lucida Sans"/>
                <a:cs typeface="Lucida Sans"/>
              </a:rPr>
              <a:t>will ignore </a:t>
            </a:r>
          </a:p>
          <a:p>
            <a:r>
              <a:rPr lang="en-US" dirty="0" smtClean="0">
                <a:solidFill>
                  <a:srgbClr val="000000"/>
                </a:solidFill>
                <a:latin typeface="Lucida Sans"/>
                <a:cs typeface="Lucida Sans"/>
              </a:rPr>
              <a:t>the trace C</a:t>
            </a:r>
            <a:r>
              <a:rPr lang="en-US" dirty="0" smtClean="0">
                <a:solidFill>
                  <a:srgbClr val="000000"/>
                </a:solidFill>
                <a:latin typeface="Lucida Sans"/>
                <a:cs typeface="Lucida Sans"/>
              </a:rPr>
              <a:t>-14 isotope</a:t>
            </a:r>
            <a:endParaRPr lang="en-US" dirty="0">
              <a:solidFill>
                <a:srgbClr val="000000"/>
              </a:solidFill>
              <a:latin typeface="Lucida Sans"/>
              <a:cs typeface="Lucida Sans"/>
            </a:endParaRPr>
          </a:p>
          <a:p>
            <a:endParaRPr lang="en-US" dirty="0">
              <a:solidFill>
                <a:prstClr val="black"/>
              </a:solidFill>
              <a:latin typeface="Calibri"/>
            </a:endParaRPr>
          </a:p>
        </p:txBody>
      </p:sp>
      <p:sp>
        <p:nvSpPr>
          <p:cNvPr id="5" name="TextBox 4"/>
          <p:cNvSpPr txBox="1"/>
          <p:nvPr/>
        </p:nvSpPr>
        <p:spPr>
          <a:xfrm>
            <a:off x="960966" y="1327987"/>
            <a:ext cx="7464754" cy="830997"/>
          </a:xfrm>
          <a:prstGeom prst="rect">
            <a:avLst/>
          </a:prstGeom>
          <a:noFill/>
        </p:spPr>
        <p:txBody>
          <a:bodyPr wrap="none" rtlCol="0">
            <a:spAutoFit/>
          </a:bodyPr>
          <a:lstStyle/>
          <a:p>
            <a:pPr algn="ctr"/>
            <a:r>
              <a:rPr lang="en-US" sz="2400" b="1" dirty="0">
                <a:solidFill>
                  <a:srgbClr val="000000"/>
                </a:solidFill>
                <a:latin typeface="Lucida Sans"/>
                <a:cs typeface="Lucida Sans"/>
              </a:rPr>
              <a:t>Atomic Weight</a:t>
            </a:r>
            <a:r>
              <a:rPr lang="en-US" sz="2400" dirty="0">
                <a:solidFill>
                  <a:srgbClr val="000000"/>
                </a:solidFill>
                <a:latin typeface="Lucida Sans"/>
                <a:cs typeface="Lucida Sans"/>
              </a:rPr>
              <a:t> </a:t>
            </a:r>
            <a:r>
              <a:rPr lang="en-US" sz="2400" dirty="0" smtClean="0">
                <a:solidFill>
                  <a:srgbClr val="000000"/>
                </a:solidFill>
                <a:latin typeface="Lucida Sans"/>
                <a:cs typeface="Lucida Sans"/>
              </a:rPr>
              <a:t>(or Atomic Mass) is </a:t>
            </a:r>
            <a:r>
              <a:rPr lang="en-US" sz="2400" dirty="0">
                <a:solidFill>
                  <a:srgbClr val="000000"/>
                </a:solidFill>
                <a:latin typeface="Lucida Sans"/>
                <a:cs typeface="Lucida Sans"/>
              </a:rPr>
              <a:t>the weighted </a:t>
            </a:r>
            <a:endParaRPr lang="en-US" sz="2400" dirty="0" smtClean="0">
              <a:solidFill>
                <a:srgbClr val="000000"/>
              </a:solidFill>
              <a:latin typeface="Lucida Sans"/>
              <a:cs typeface="Lucida Sans"/>
            </a:endParaRPr>
          </a:p>
          <a:p>
            <a:pPr algn="ctr"/>
            <a:r>
              <a:rPr lang="en-US" sz="2400" dirty="0" smtClean="0">
                <a:solidFill>
                  <a:srgbClr val="000000"/>
                </a:solidFill>
                <a:latin typeface="Lucida Sans"/>
                <a:cs typeface="Lucida Sans"/>
              </a:rPr>
              <a:t>average </a:t>
            </a:r>
            <a:r>
              <a:rPr lang="en-US" sz="2400" dirty="0">
                <a:solidFill>
                  <a:srgbClr val="000000"/>
                </a:solidFill>
                <a:latin typeface="Lucida Sans"/>
                <a:cs typeface="Lucida Sans"/>
              </a:rPr>
              <a:t>mass </a:t>
            </a:r>
            <a:r>
              <a:rPr lang="en-US" sz="2400" dirty="0" smtClean="0">
                <a:solidFill>
                  <a:srgbClr val="000000"/>
                </a:solidFill>
                <a:latin typeface="Lucida Sans"/>
                <a:cs typeface="Lucida Sans"/>
              </a:rPr>
              <a:t>of a family</a:t>
            </a:r>
            <a:r>
              <a:rPr lang="ja-JP" altLang="en-US" sz="2400" dirty="0" smtClean="0">
                <a:solidFill>
                  <a:srgbClr val="000000"/>
                </a:solidFill>
                <a:latin typeface="Lucida Sans"/>
                <a:ea typeface="ＭＳ Ｐゴシック"/>
                <a:cs typeface="Lucida Sans"/>
              </a:rPr>
              <a:t>’</a:t>
            </a:r>
            <a:r>
              <a:rPr lang="en-US" sz="2400" smtClean="0">
                <a:solidFill>
                  <a:srgbClr val="000000"/>
                </a:solidFill>
                <a:latin typeface="Lucida Sans"/>
                <a:cs typeface="Lucida Sans"/>
              </a:rPr>
              <a:t>s isotopes </a:t>
            </a:r>
            <a:endParaRPr lang="en-US" sz="2400" dirty="0">
              <a:solidFill>
                <a:prstClr val="black"/>
              </a:solidFill>
              <a:latin typeface="Lucida Sans"/>
              <a:cs typeface="Lucida Sans"/>
            </a:endParaRPr>
          </a:p>
        </p:txBody>
      </p:sp>
    </p:spTree>
    <p:extLst>
      <p:ext uri="{BB962C8B-B14F-4D97-AF65-F5344CB8AC3E}">
        <p14:creationId xmlns:p14="http://schemas.microsoft.com/office/powerpoint/2010/main" val="80584646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next slide: find a mass spec of carbon’s isotopes </a:t>
            </a:r>
            <a:endParaRPr lang="en-US" dirty="0"/>
          </a:p>
        </p:txBody>
      </p:sp>
    </p:spTree>
    <p:extLst>
      <p:ext uri="{BB962C8B-B14F-4D97-AF65-F5344CB8AC3E}">
        <p14:creationId xmlns:p14="http://schemas.microsoft.com/office/powerpoint/2010/main" val="751968259"/>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39529"/>
          </a:xfrm>
        </p:spPr>
        <p:txBody>
          <a:bodyPr>
            <a:noAutofit/>
          </a:bodyPr>
          <a:lstStyle/>
          <a:p>
            <a:r>
              <a:rPr lang="en-US" sz="3200" dirty="0" smtClean="0"/>
              <a:t>From the Mass Spec we obtain both: </a:t>
            </a:r>
            <a:endParaRPr lang="en-US" sz="3200" dirty="0"/>
          </a:p>
        </p:txBody>
      </p:sp>
      <p:sp>
        <p:nvSpPr>
          <p:cNvPr id="3" name="Content Placeholder 2"/>
          <p:cNvSpPr>
            <a:spLocks noGrp="1"/>
          </p:cNvSpPr>
          <p:nvPr>
            <p:ph idx="1"/>
          </p:nvPr>
        </p:nvSpPr>
        <p:spPr>
          <a:xfrm>
            <a:off x="457200" y="1033066"/>
            <a:ext cx="8229600" cy="4326327"/>
          </a:xfrm>
        </p:spPr>
        <p:txBody>
          <a:bodyPr>
            <a:normAutofit/>
          </a:bodyPr>
          <a:lstStyle/>
          <a:p>
            <a:r>
              <a:rPr lang="en-US" sz="2800" dirty="0"/>
              <a:t>M</a:t>
            </a:r>
            <a:r>
              <a:rPr lang="en-US" sz="2800" dirty="0" smtClean="0"/>
              <a:t>ass </a:t>
            </a:r>
            <a:r>
              <a:rPr lang="en-US" sz="2800" dirty="0"/>
              <a:t>percentages of the individual </a:t>
            </a:r>
            <a:r>
              <a:rPr lang="en-US" sz="2800" dirty="0" smtClean="0"/>
              <a:t>carbon isotopes</a:t>
            </a:r>
            <a:endParaRPr lang="en-US" sz="2800" dirty="0"/>
          </a:p>
          <a:p>
            <a:pPr lvl="1"/>
            <a:r>
              <a:rPr lang="en-US" sz="2400" dirty="0"/>
              <a:t>C-12 is 98.89% of all natural carbon</a:t>
            </a:r>
          </a:p>
          <a:p>
            <a:pPr lvl="1"/>
            <a:r>
              <a:rPr lang="en-US" sz="2400" dirty="0"/>
              <a:t>C-13 is 1.11% of all natural carbon</a:t>
            </a:r>
          </a:p>
          <a:p>
            <a:endParaRPr lang="en-US" sz="800" dirty="0"/>
          </a:p>
          <a:p>
            <a:r>
              <a:rPr lang="en-US" sz="2800" dirty="0"/>
              <a:t>M</a:t>
            </a:r>
            <a:r>
              <a:rPr lang="en-US" sz="2800" dirty="0" smtClean="0"/>
              <a:t>asses of the individual carbon isotopes</a:t>
            </a:r>
          </a:p>
          <a:p>
            <a:pPr lvl="1"/>
            <a:r>
              <a:rPr lang="en-US" sz="2400" dirty="0" smtClean="0"/>
              <a:t>The mass of C-12 is: 12 </a:t>
            </a:r>
            <a:r>
              <a:rPr lang="en-US" sz="2400" dirty="0" err="1" smtClean="0"/>
              <a:t>amu</a:t>
            </a:r>
            <a:r>
              <a:rPr lang="en-US" sz="2400" dirty="0" smtClean="0"/>
              <a:t> (by definition)</a:t>
            </a:r>
          </a:p>
          <a:p>
            <a:pPr lvl="1"/>
            <a:r>
              <a:rPr lang="en-US" sz="2400" dirty="0" smtClean="0"/>
              <a:t>The mass of C-13 is: </a:t>
            </a:r>
            <a:r>
              <a:rPr lang="en-US" sz="2400" dirty="0"/>
              <a:t>13.003355 </a:t>
            </a:r>
            <a:r>
              <a:rPr lang="en-US" sz="2400" dirty="0" err="1" smtClean="0"/>
              <a:t>amu</a:t>
            </a:r>
            <a:r>
              <a:rPr lang="en-US" sz="2400" dirty="0" smtClean="0"/>
              <a:t> (by mass spec</a:t>
            </a:r>
            <a:r>
              <a:rPr lang="en-US" sz="2400" dirty="0" smtClean="0"/>
              <a:t>) </a:t>
            </a:r>
            <a:endParaRPr lang="en-US" dirty="0"/>
          </a:p>
        </p:txBody>
      </p:sp>
      <p:pic>
        <p:nvPicPr>
          <p:cNvPr id="4" name="Picture 3" descr="015_la_02_13"/>
          <p:cNvPicPr preferRelativeResize="0">
            <a:picLocks noChangeAspect="1" noChangeArrowheads="1"/>
          </p:cNvPicPr>
          <p:nvPr/>
        </p:nvPicPr>
        <p:blipFill>
          <a:blip r:embed="rId2" cstate="print"/>
          <a:srcRect/>
          <a:stretch>
            <a:fillRect/>
          </a:stretch>
        </p:blipFill>
        <p:spPr bwMode="auto">
          <a:xfrm>
            <a:off x="6333394" y="4574056"/>
            <a:ext cx="2027872" cy="2048235"/>
          </a:xfrm>
          <a:prstGeom prst="rect">
            <a:avLst/>
          </a:prstGeom>
          <a:noFill/>
          <a:ln w="12700">
            <a:solidFill>
              <a:schemeClr val="tx1"/>
            </a:solidFill>
            <a:miter lim="800000"/>
            <a:headEnd/>
            <a:tailEnd/>
          </a:ln>
        </p:spPr>
      </p:pic>
      <p:sp>
        <p:nvSpPr>
          <p:cNvPr id="5" name="TextBox 4"/>
          <p:cNvSpPr txBox="1"/>
          <p:nvPr/>
        </p:nvSpPr>
        <p:spPr>
          <a:xfrm>
            <a:off x="5087337" y="5544458"/>
            <a:ext cx="1146468" cy="646331"/>
          </a:xfrm>
          <a:prstGeom prst="rect">
            <a:avLst/>
          </a:prstGeom>
          <a:noFill/>
        </p:spPr>
        <p:txBody>
          <a:bodyPr wrap="none" rtlCol="0">
            <a:spAutoFit/>
          </a:bodyPr>
          <a:lstStyle/>
          <a:p>
            <a:pPr algn="ctr"/>
            <a:r>
              <a:rPr lang="en-US" dirty="0" err="1" smtClean="0"/>
              <a:t>eg</a:t>
            </a:r>
            <a:r>
              <a:rPr lang="en-US" dirty="0" smtClean="0"/>
              <a:t>, neon’s</a:t>
            </a:r>
          </a:p>
          <a:p>
            <a:pPr algn="ctr"/>
            <a:r>
              <a:rPr lang="en-US" dirty="0" smtClean="0"/>
              <a:t>isotopes</a:t>
            </a:r>
            <a:endParaRPr lang="en-US" dirty="0"/>
          </a:p>
        </p:txBody>
      </p:sp>
    </p:spTree>
    <p:extLst>
      <p:ext uri="{BB962C8B-B14F-4D97-AF65-F5344CB8AC3E}">
        <p14:creationId xmlns:p14="http://schemas.microsoft.com/office/powerpoint/2010/main" val="3117558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Content Placeholder 2"/>
          <p:cNvSpPr>
            <a:spLocks noGrp="1"/>
          </p:cNvSpPr>
          <p:nvPr>
            <p:ph idx="1"/>
          </p:nvPr>
        </p:nvSpPr>
        <p:spPr>
          <a:xfrm>
            <a:off x="457200" y="2717446"/>
            <a:ext cx="8229600" cy="3488091"/>
          </a:xfrm>
        </p:spPr>
        <p:txBody>
          <a:bodyPr>
            <a:normAutofit/>
          </a:bodyPr>
          <a:lstStyle/>
          <a:p>
            <a:pPr marL="339725" indent="-325438" eaLnBrk="1" hangingPunct="1">
              <a:lnSpc>
                <a:spcPct val="90000"/>
              </a:lnSpc>
              <a:spcAft>
                <a:spcPts val="1200"/>
              </a:spcAft>
            </a:pPr>
            <a:r>
              <a:rPr lang="en-US" sz="2800" dirty="0" smtClean="0">
                <a:solidFill>
                  <a:srgbClr val="000000"/>
                </a:solidFill>
                <a:latin typeface="Arial" charset="0"/>
              </a:rPr>
              <a:t>The </a:t>
            </a:r>
            <a:r>
              <a:rPr lang="en-US" sz="2800" dirty="0">
                <a:solidFill>
                  <a:srgbClr val="000000"/>
                </a:solidFill>
                <a:latin typeface="Arial" charset="0"/>
              </a:rPr>
              <a:t>atomic weight is </a:t>
            </a:r>
            <a:r>
              <a:rPr lang="en-US" sz="2800" dirty="0" smtClean="0">
                <a:solidFill>
                  <a:srgbClr val="000000"/>
                </a:solidFill>
                <a:latin typeface="Arial" charset="0"/>
              </a:rPr>
              <a:t>then calculated </a:t>
            </a:r>
            <a:r>
              <a:rPr lang="en-US" sz="2800" dirty="0">
                <a:solidFill>
                  <a:srgbClr val="000000"/>
                </a:solidFill>
                <a:latin typeface="Arial" charset="0"/>
              </a:rPr>
              <a:t>as the sum of the </a:t>
            </a:r>
            <a:r>
              <a:rPr lang="en-US" sz="2800" u="sng" dirty="0" smtClean="0">
                <a:solidFill>
                  <a:srgbClr val="000000"/>
                </a:solidFill>
                <a:latin typeface="Arial" charset="0"/>
              </a:rPr>
              <a:t>mass contributions </a:t>
            </a:r>
            <a:r>
              <a:rPr lang="en-US" sz="2800" dirty="0" smtClean="0">
                <a:solidFill>
                  <a:srgbClr val="000000"/>
                </a:solidFill>
                <a:latin typeface="Arial" charset="0"/>
              </a:rPr>
              <a:t>of </a:t>
            </a:r>
            <a:r>
              <a:rPr lang="en-US" sz="2800" dirty="0">
                <a:solidFill>
                  <a:srgbClr val="000000"/>
                </a:solidFill>
                <a:latin typeface="Arial" charset="0"/>
              </a:rPr>
              <a:t>the </a:t>
            </a:r>
            <a:r>
              <a:rPr lang="en-US" sz="2800" u="sng" dirty="0">
                <a:solidFill>
                  <a:srgbClr val="000000"/>
                </a:solidFill>
                <a:latin typeface="Arial" charset="0"/>
              </a:rPr>
              <a:t>individual</a:t>
            </a:r>
            <a:r>
              <a:rPr lang="en-US" sz="2800" dirty="0">
                <a:solidFill>
                  <a:srgbClr val="000000"/>
                </a:solidFill>
                <a:latin typeface="Arial" charset="0"/>
              </a:rPr>
              <a:t> isotopes </a:t>
            </a:r>
            <a:r>
              <a:rPr lang="en-US" sz="2800" dirty="0" smtClean="0">
                <a:solidFill>
                  <a:srgbClr val="000000"/>
                </a:solidFill>
                <a:latin typeface="Arial" charset="0"/>
              </a:rPr>
              <a:t>within that element’s family </a:t>
            </a:r>
            <a:endParaRPr lang="en-US" sz="2800" dirty="0">
              <a:solidFill>
                <a:srgbClr val="000000"/>
              </a:solidFill>
              <a:latin typeface="Arial" charset="0"/>
            </a:endParaRPr>
          </a:p>
          <a:p>
            <a:pPr marL="339725" indent="-325438" eaLnBrk="1" hangingPunct="1">
              <a:lnSpc>
                <a:spcPct val="90000"/>
              </a:lnSpc>
              <a:spcAft>
                <a:spcPts val="1200"/>
              </a:spcAft>
              <a:buFont typeface="Wingdings" charset="0"/>
              <a:buNone/>
            </a:pPr>
            <a:endParaRPr lang="en-US" sz="800" dirty="0" smtClean="0">
              <a:solidFill>
                <a:srgbClr val="000000"/>
              </a:solidFill>
              <a:latin typeface="Arial" charset="0"/>
            </a:endParaRPr>
          </a:p>
          <a:p>
            <a:pPr marL="339725" indent="-325438" algn="ctr" eaLnBrk="1" hangingPunct="1">
              <a:lnSpc>
                <a:spcPct val="90000"/>
              </a:lnSpc>
              <a:spcAft>
                <a:spcPts val="1200"/>
              </a:spcAft>
              <a:buFont typeface="Wingdings" charset="0"/>
              <a:buNone/>
            </a:pPr>
            <a:r>
              <a:rPr lang="en-US" sz="2300" b="1" dirty="0" smtClean="0">
                <a:solidFill>
                  <a:srgbClr val="000000"/>
                </a:solidFill>
                <a:latin typeface="Arial" charset="0"/>
              </a:rPr>
              <a:t>Atomic </a:t>
            </a:r>
            <a:r>
              <a:rPr lang="en-US" sz="2300" b="1" dirty="0">
                <a:solidFill>
                  <a:srgbClr val="000000"/>
                </a:solidFill>
                <a:latin typeface="Arial" charset="0"/>
              </a:rPr>
              <a:t>weight </a:t>
            </a:r>
            <a:r>
              <a:rPr lang="en-US" sz="2300" dirty="0">
                <a:solidFill>
                  <a:srgbClr val="000000"/>
                </a:solidFill>
                <a:latin typeface="Arial" charset="0"/>
              </a:rPr>
              <a:t>= </a:t>
            </a:r>
            <a:r>
              <a:rPr lang="en-US" sz="2300" dirty="0" smtClean="0">
                <a:solidFill>
                  <a:srgbClr val="000000"/>
                </a:solidFill>
                <a:latin typeface="Arial" charset="0"/>
                <a:sym typeface="Symbol" charset="0"/>
              </a:rPr>
              <a:t> [</a:t>
            </a:r>
            <a:r>
              <a:rPr lang="en-US" sz="2300" dirty="0" smtClean="0">
                <a:solidFill>
                  <a:srgbClr val="000000"/>
                </a:solidFill>
                <a:latin typeface="Arial" charset="0"/>
              </a:rPr>
              <a:t>(% isotope </a:t>
            </a:r>
            <a:r>
              <a:rPr lang="en-US" sz="2300" dirty="0">
                <a:solidFill>
                  <a:srgbClr val="000000"/>
                </a:solidFill>
                <a:latin typeface="Arial" charset="0"/>
              </a:rPr>
              <a:t>abundance) </a:t>
            </a:r>
            <a:r>
              <a:rPr lang="en-US" sz="2300" dirty="0">
                <a:solidFill>
                  <a:srgbClr val="000000"/>
                </a:solidFill>
                <a:latin typeface="Arial" charset="0"/>
                <a:cs typeface="Arial" charset="0"/>
              </a:rPr>
              <a:t>× </a:t>
            </a:r>
            <a:r>
              <a:rPr lang="en-US" sz="2300" dirty="0">
                <a:solidFill>
                  <a:srgbClr val="000000"/>
                </a:solidFill>
                <a:latin typeface="Arial" charset="0"/>
              </a:rPr>
              <a:t>(isotope mass)]</a:t>
            </a:r>
          </a:p>
          <a:p>
            <a:pPr marL="339725" indent="-325438" eaLnBrk="1" hangingPunct="1">
              <a:lnSpc>
                <a:spcPct val="90000"/>
              </a:lnSpc>
              <a:spcAft>
                <a:spcPts val="1200"/>
              </a:spcAft>
            </a:pPr>
            <a:endParaRPr lang="en-US" sz="2400" dirty="0" smtClean="0">
              <a:solidFill>
                <a:srgbClr val="000000"/>
              </a:solidFill>
              <a:latin typeface="Arial" charset="0"/>
            </a:endParaRPr>
          </a:p>
          <a:p>
            <a:pPr marL="339725" indent="-325438" eaLnBrk="1" hangingPunct="1">
              <a:lnSpc>
                <a:spcPct val="90000"/>
              </a:lnSpc>
              <a:spcAft>
                <a:spcPts val="1200"/>
              </a:spcAft>
            </a:pPr>
            <a:r>
              <a:rPr lang="en-US" sz="2400" dirty="0" smtClean="0">
                <a:solidFill>
                  <a:srgbClr val="000000"/>
                </a:solidFill>
                <a:latin typeface="Arial" charset="0"/>
              </a:rPr>
              <a:t>The </a:t>
            </a:r>
            <a:r>
              <a:rPr lang="en-US" sz="2400" dirty="0">
                <a:solidFill>
                  <a:srgbClr val="000000"/>
                </a:solidFill>
                <a:latin typeface="Arial" charset="0"/>
              </a:rPr>
              <a:t>Greek symbol </a:t>
            </a:r>
            <a:r>
              <a:rPr lang="en-US" sz="2400" dirty="0">
                <a:solidFill>
                  <a:srgbClr val="000000"/>
                </a:solidFill>
                <a:latin typeface="Arial" charset="0"/>
                <a:sym typeface="Symbol" charset="0"/>
              </a:rPr>
              <a:t> </a:t>
            </a:r>
            <a:r>
              <a:rPr lang="en-US" sz="2400" dirty="0">
                <a:solidFill>
                  <a:srgbClr val="000000"/>
                </a:solidFill>
                <a:latin typeface="Arial" charset="0"/>
              </a:rPr>
              <a:t>indicates summing of </a:t>
            </a:r>
            <a:r>
              <a:rPr lang="en-US" sz="2400" dirty="0" smtClean="0">
                <a:solidFill>
                  <a:srgbClr val="000000"/>
                </a:solidFill>
                <a:latin typeface="Arial" charset="0"/>
              </a:rPr>
              <a:t>terms </a:t>
            </a:r>
            <a:endParaRPr lang="en-US" sz="2400" dirty="0">
              <a:solidFill>
                <a:srgbClr val="000000"/>
              </a:solidFill>
              <a:latin typeface="Arial" charset="0"/>
            </a:endParaRPr>
          </a:p>
        </p:txBody>
      </p:sp>
      <p:sp>
        <p:nvSpPr>
          <p:cNvPr id="2" name="Title 1"/>
          <p:cNvSpPr>
            <a:spLocks noGrp="1"/>
          </p:cNvSpPr>
          <p:nvPr>
            <p:ph type="title"/>
          </p:nvPr>
        </p:nvSpPr>
        <p:spPr>
          <a:xfrm>
            <a:off x="457200" y="156312"/>
            <a:ext cx="8229600" cy="709612"/>
          </a:xfrm>
        </p:spPr>
        <p:txBody>
          <a:bodyPr>
            <a:normAutofit/>
          </a:bodyPr>
          <a:lstStyle/>
          <a:p>
            <a:r>
              <a:rPr lang="en-US" sz="3600" dirty="0" smtClean="0"/>
              <a:t>Atomic Weight (or </a:t>
            </a:r>
            <a:r>
              <a:rPr lang="en-US" sz="3600" dirty="0" smtClean="0">
                <a:solidFill>
                  <a:srgbClr val="FF0000"/>
                </a:solidFill>
              </a:rPr>
              <a:t>Atomic Mass</a:t>
            </a:r>
            <a:r>
              <a:rPr lang="en-US" sz="3600" dirty="0" smtClean="0"/>
              <a:t>) </a:t>
            </a:r>
            <a:endParaRPr lang="en-US" sz="3600" dirty="0"/>
          </a:p>
        </p:txBody>
      </p:sp>
      <p:sp>
        <p:nvSpPr>
          <p:cNvPr id="4" name="TextBox 3"/>
          <p:cNvSpPr txBox="1"/>
          <p:nvPr/>
        </p:nvSpPr>
        <p:spPr>
          <a:xfrm>
            <a:off x="2432050" y="1167447"/>
            <a:ext cx="4171372" cy="1277273"/>
          </a:xfrm>
          <a:prstGeom prst="rect">
            <a:avLst/>
          </a:prstGeom>
          <a:noFill/>
        </p:spPr>
        <p:txBody>
          <a:bodyPr wrap="none" rtlCol="0">
            <a:spAutoFit/>
          </a:bodyPr>
          <a:lstStyle/>
          <a:p>
            <a:r>
              <a:rPr lang="en-US" dirty="0" smtClean="0"/>
              <a:t>C-12 is 98.89% of all natural carbon</a:t>
            </a:r>
          </a:p>
          <a:p>
            <a:r>
              <a:rPr lang="en-US" dirty="0" smtClean="0"/>
              <a:t>C-13 is 1.11% of all natural carbon</a:t>
            </a:r>
          </a:p>
          <a:p>
            <a:endParaRPr lang="en-US" sz="500" dirty="0" smtClean="0"/>
          </a:p>
          <a:p>
            <a:r>
              <a:rPr lang="en-US" dirty="0"/>
              <a:t>The mass of C-12 is: 12 </a:t>
            </a:r>
            <a:r>
              <a:rPr lang="en-US" dirty="0" err="1"/>
              <a:t>amu</a:t>
            </a:r>
            <a:r>
              <a:rPr lang="en-US" dirty="0"/>
              <a:t> (by definition)</a:t>
            </a:r>
          </a:p>
          <a:p>
            <a:r>
              <a:rPr lang="en-US" dirty="0"/>
              <a:t>The mass of C-13 is: 13.003355 </a:t>
            </a:r>
            <a:r>
              <a:rPr lang="en-US" dirty="0" err="1"/>
              <a:t>amu</a:t>
            </a:r>
            <a:r>
              <a:rPr lang="en-US" dirty="0"/>
              <a:t> </a:t>
            </a:r>
            <a:endParaRPr lang="en-US" dirty="0" smtClean="0"/>
          </a:p>
        </p:txBody>
      </p:sp>
    </p:spTree>
    <p:extLst>
      <p:ext uri="{BB962C8B-B14F-4D97-AF65-F5344CB8AC3E}">
        <p14:creationId xmlns:p14="http://schemas.microsoft.com/office/powerpoint/2010/main" val="2082157649"/>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Grp="1" noChangeArrowheads="1"/>
          </p:cNvSpPr>
          <p:nvPr>
            <p:ph type="title"/>
          </p:nvPr>
        </p:nvSpPr>
        <p:spPr>
          <a:xfrm>
            <a:off x="457200" y="274639"/>
            <a:ext cx="8229600" cy="693736"/>
          </a:xfrm>
        </p:spPr>
        <p:txBody>
          <a:bodyPr>
            <a:normAutofit/>
          </a:bodyPr>
          <a:lstStyle/>
          <a:p>
            <a:pPr eaLnBrk="1" hangingPunct="1"/>
            <a:r>
              <a:rPr lang="en-US" sz="3200" dirty="0" smtClean="0"/>
              <a:t>Naturally Occurring Carbon</a:t>
            </a:r>
          </a:p>
        </p:txBody>
      </p:sp>
      <p:sp>
        <p:nvSpPr>
          <p:cNvPr id="5" name="TextBox 4"/>
          <p:cNvSpPr txBox="1"/>
          <p:nvPr/>
        </p:nvSpPr>
        <p:spPr>
          <a:xfrm>
            <a:off x="2432050" y="1167447"/>
            <a:ext cx="4171372" cy="1277273"/>
          </a:xfrm>
          <a:prstGeom prst="rect">
            <a:avLst/>
          </a:prstGeom>
          <a:noFill/>
        </p:spPr>
        <p:txBody>
          <a:bodyPr wrap="none" rtlCol="0">
            <a:spAutoFit/>
          </a:bodyPr>
          <a:lstStyle/>
          <a:p>
            <a:r>
              <a:rPr lang="en-US" dirty="0" smtClean="0"/>
              <a:t>C-12 is 98.89% of all natural carbon</a:t>
            </a:r>
          </a:p>
          <a:p>
            <a:r>
              <a:rPr lang="en-US" dirty="0" smtClean="0"/>
              <a:t>C-13 is 1.11% of all natural carbon</a:t>
            </a:r>
          </a:p>
          <a:p>
            <a:endParaRPr lang="en-US" sz="500" dirty="0" smtClean="0"/>
          </a:p>
          <a:p>
            <a:r>
              <a:rPr lang="en-US" dirty="0"/>
              <a:t>The mass of C-12 is: 12 </a:t>
            </a:r>
            <a:r>
              <a:rPr lang="en-US" dirty="0" err="1"/>
              <a:t>amu</a:t>
            </a:r>
            <a:r>
              <a:rPr lang="en-US" dirty="0"/>
              <a:t> (by definition)</a:t>
            </a:r>
          </a:p>
          <a:p>
            <a:r>
              <a:rPr lang="en-US" dirty="0"/>
              <a:t>The mass of C-13 is: 13.003355 </a:t>
            </a:r>
            <a:r>
              <a:rPr lang="en-US" dirty="0" err="1"/>
              <a:t>amu</a:t>
            </a:r>
            <a:r>
              <a:rPr lang="en-US" dirty="0"/>
              <a:t> </a:t>
            </a:r>
            <a:endParaRPr lang="en-US" dirty="0" smtClean="0"/>
          </a:p>
        </p:txBody>
      </p:sp>
      <p:sp>
        <p:nvSpPr>
          <p:cNvPr id="6" name="Content Placeholder 2"/>
          <p:cNvSpPr txBox="1">
            <a:spLocks/>
          </p:cNvSpPr>
          <p:nvPr/>
        </p:nvSpPr>
        <p:spPr>
          <a:xfrm>
            <a:off x="304800" y="2693689"/>
            <a:ext cx="8229600" cy="574675"/>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en-US" sz="2400" dirty="0" smtClean="0"/>
              <a:t>Atomic weight =  [(% isotope abundance) × (isotope mass)]</a:t>
            </a:r>
          </a:p>
        </p:txBody>
      </p:sp>
      <p:sp>
        <p:nvSpPr>
          <p:cNvPr id="7" name="Rectangle 2"/>
          <p:cNvSpPr txBox="1">
            <a:spLocks noChangeArrowheads="1"/>
          </p:cNvSpPr>
          <p:nvPr/>
        </p:nvSpPr>
        <p:spPr>
          <a:xfrm>
            <a:off x="609600" y="3618706"/>
            <a:ext cx="7848600" cy="51911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533400" indent="-533400">
              <a:buFontTx/>
              <a:buNone/>
            </a:pPr>
            <a:r>
              <a:rPr lang="en-US" sz="2400" dirty="0" smtClean="0"/>
              <a:t> </a:t>
            </a:r>
            <a:r>
              <a:rPr lang="en-US" sz="2400" dirty="0"/>
              <a:t>[</a:t>
            </a:r>
            <a:r>
              <a:rPr lang="en-US" sz="2400" dirty="0" smtClean="0"/>
              <a:t>98.89% x 12 </a:t>
            </a:r>
            <a:r>
              <a:rPr lang="en-US" sz="2400" dirty="0" err="1" smtClean="0"/>
              <a:t>amu</a:t>
            </a:r>
            <a:r>
              <a:rPr lang="en-US" sz="2400" dirty="0" smtClean="0"/>
              <a:t>] + </a:t>
            </a:r>
            <a:r>
              <a:rPr lang="en-US" sz="2400" dirty="0"/>
              <a:t>[</a:t>
            </a:r>
            <a:r>
              <a:rPr lang="en-US" sz="2400" dirty="0" smtClean="0"/>
              <a:t>1.11% x 13.0034 </a:t>
            </a:r>
            <a:r>
              <a:rPr lang="en-US" sz="2400" dirty="0" err="1" smtClean="0"/>
              <a:t>amu</a:t>
            </a:r>
            <a:r>
              <a:rPr lang="en-US" sz="2400" dirty="0"/>
              <a:t>]</a:t>
            </a:r>
            <a:r>
              <a:rPr lang="en-US" sz="2400" dirty="0" smtClean="0"/>
              <a:t> =</a:t>
            </a:r>
            <a:endParaRPr lang="en-US" sz="2800" dirty="0" smtClean="0"/>
          </a:p>
        </p:txBody>
      </p:sp>
      <p:sp>
        <p:nvSpPr>
          <p:cNvPr id="8" name="Line 7"/>
          <p:cNvSpPr>
            <a:spLocks noChangeShapeType="1"/>
          </p:cNvSpPr>
          <p:nvPr/>
        </p:nvSpPr>
        <p:spPr bwMode="auto">
          <a:xfrm flipV="1">
            <a:off x="2476500" y="4008437"/>
            <a:ext cx="0" cy="457200"/>
          </a:xfrm>
          <a:prstGeom prst="line">
            <a:avLst/>
          </a:prstGeom>
          <a:noFill/>
          <a:ln w="12700">
            <a:solidFill>
              <a:srgbClr val="FF0000"/>
            </a:solidFill>
            <a:round/>
            <a:headEnd/>
            <a:tailEnd type="triangle" w="med" len="med"/>
          </a:ln>
        </p:spPr>
        <p:txBody>
          <a:bodyPr/>
          <a:lstStyle/>
          <a:p>
            <a:endParaRPr lang="en-US"/>
          </a:p>
        </p:txBody>
      </p:sp>
      <p:sp>
        <p:nvSpPr>
          <p:cNvPr id="9" name="Rectangle 6"/>
          <p:cNvSpPr>
            <a:spLocks noChangeArrowheads="1"/>
          </p:cNvSpPr>
          <p:nvPr/>
        </p:nvSpPr>
        <p:spPr bwMode="auto">
          <a:xfrm>
            <a:off x="1663700" y="4211637"/>
            <a:ext cx="1828800" cy="519113"/>
          </a:xfrm>
          <a:prstGeom prst="rect">
            <a:avLst/>
          </a:prstGeom>
          <a:noFill/>
          <a:ln w="9525">
            <a:noFill/>
            <a:miter lim="800000"/>
            <a:headEnd/>
            <a:tailEnd/>
          </a:ln>
        </p:spPr>
        <p:txBody>
          <a:bodyPr>
            <a:spAutoFit/>
          </a:bodyPr>
          <a:lstStyle/>
          <a:p>
            <a:pPr marL="533400" indent="-533400" eaLnBrk="1" hangingPunct="1">
              <a:spcBef>
                <a:spcPct val="20000"/>
              </a:spcBef>
            </a:pPr>
            <a:r>
              <a:rPr lang="en-US" sz="2800" baseline="0" dirty="0">
                <a:latin typeface="Arial" charset="0"/>
              </a:rPr>
              <a:t> </a:t>
            </a:r>
            <a:r>
              <a:rPr lang="en-US" sz="1800" baseline="0" dirty="0">
                <a:solidFill>
                  <a:srgbClr val="FF0000"/>
                </a:solidFill>
                <a:latin typeface="Arial" charset="0"/>
              </a:rPr>
              <a:t>exact number</a:t>
            </a:r>
          </a:p>
        </p:txBody>
      </p:sp>
      <p:sp>
        <p:nvSpPr>
          <p:cNvPr id="10" name="Rectangle 4"/>
          <p:cNvSpPr>
            <a:spLocks noChangeArrowheads="1"/>
          </p:cNvSpPr>
          <p:nvPr/>
        </p:nvSpPr>
        <p:spPr bwMode="auto">
          <a:xfrm>
            <a:off x="685800" y="4921250"/>
            <a:ext cx="7848600" cy="400110"/>
          </a:xfrm>
          <a:prstGeom prst="rect">
            <a:avLst/>
          </a:prstGeom>
          <a:noFill/>
          <a:ln w="9525">
            <a:noFill/>
            <a:miter lim="800000"/>
            <a:headEnd/>
            <a:tailEnd/>
          </a:ln>
        </p:spPr>
        <p:txBody>
          <a:bodyPr>
            <a:spAutoFit/>
          </a:bodyPr>
          <a:lstStyle/>
          <a:p>
            <a:pPr marL="533400" indent="-533400" eaLnBrk="1" hangingPunct="1">
              <a:spcBef>
                <a:spcPct val="20000"/>
              </a:spcBef>
            </a:pPr>
            <a:r>
              <a:rPr lang="en-US" sz="2000" baseline="0" dirty="0">
                <a:latin typeface="Arial" charset="0"/>
              </a:rPr>
              <a:t> (0.9889)(12 </a:t>
            </a:r>
            <a:r>
              <a:rPr lang="en-US" sz="2000" baseline="0" dirty="0" err="1" smtClean="0">
                <a:latin typeface="Arial" charset="0"/>
              </a:rPr>
              <a:t>amu</a:t>
            </a:r>
            <a:r>
              <a:rPr lang="en-US" sz="2000" baseline="0" dirty="0">
                <a:latin typeface="Arial" charset="0"/>
              </a:rPr>
              <a:t>) + (0.0111)(</a:t>
            </a:r>
            <a:r>
              <a:rPr lang="en-US" sz="2000" baseline="0" dirty="0" smtClean="0">
                <a:latin typeface="Arial" charset="0"/>
              </a:rPr>
              <a:t>13.0034 </a:t>
            </a:r>
            <a:r>
              <a:rPr lang="en-US" sz="2000" baseline="0" dirty="0" err="1" smtClean="0">
                <a:latin typeface="Arial" charset="0"/>
              </a:rPr>
              <a:t>amu</a:t>
            </a:r>
            <a:r>
              <a:rPr lang="en-US" sz="2000" baseline="0" dirty="0">
                <a:latin typeface="Arial" charset="0"/>
              </a:rPr>
              <a:t>) </a:t>
            </a:r>
            <a:r>
              <a:rPr lang="en-US" sz="2000" baseline="0" dirty="0" smtClean="0">
                <a:latin typeface="Arial" charset="0"/>
              </a:rPr>
              <a:t>= 12.0111</a:t>
            </a:r>
            <a:endParaRPr lang="en-US" sz="1400" baseline="0" dirty="0">
              <a:latin typeface="Arial" charset="0"/>
            </a:endParaRPr>
          </a:p>
        </p:txBody>
      </p:sp>
      <p:sp>
        <p:nvSpPr>
          <p:cNvPr id="11" name="Rectangle 5"/>
          <p:cNvSpPr>
            <a:spLocks noChangeArrowheads="1"/>
          </p:cNvSpPr>
          <p:nvPr/>
        </p:nvSpPr>
        <p:spPr bwMode="auto">
          <a:xfrm>
            <a:off x="3276600" y="5672495"/>
            <a:ext cx="2133600" cy="461665"/>
          </a:xfrm>
          <a:prstGeom prst="rect">
            <a:avLst/>
          </a:prstGeom>
          <a:noFill/>
          <a:ln w="9525">
            <a:noFill/>
            <a:miter lim="800000"/>
            <a:headEnd/>
            <a:tailEnd/>
          </a:ln>
        </p:spPr>
        <p:txBody>
          <a:bodyPr>
            <a:spAutoFit/>
          </a:bodyPr>
          <a:lstStyle/>
          <a:p>
            <a:pPr marL="533400" indent="-533400" algn="ctr" eaLnBrk="1" hangingPunct="1">
              <a:spcBef>
                <a:spcPct val="20000"/>
              </a:spcBef>
            </a:pPr>
            <a:r>
              <a:rPr lang="en-US" sz="2400" b="1" baseline="0" dirty="0">
                <a:latin typeface="Arial" charset="0"/>
              </a:rPr>
              <a:t> </a:t>
            </a:r>
            <a:r>
              <a:rPr lang="en-US" sz="2400" b="1" baseline="0" dirty="0" smtClean="0">
                <a:latin typeface="Arial" charset="0"/>
              </a:rPr>
              <a:t>12.0111 </a:t>
            </a:r>
            <a:r>
              <a:rPr lang="en-US" sz="2400" b="1" baseline="0" dirty="0" err="1" smtClean="0">
                <a:latin typeface="Arial" charset="0"/>
              </a:rPr>
              <a:t>amu</a:t>
            </a:r>
            <a:endParaRPr lang="en-US" sz="1600" b="1" baseline="0" dirty="0">
              <a:latin typeface="Arial" charset="0"/>
            </a:endParaRPr>
          </a:p>
        </p:txBody>
      </p:sp>
      <p:sp>
        <p:nvSpPr>
          <p:cNvPr id="2" name="TextBox 1"/>
          <p:cNvSpPr txBox="1"/>
          <p:nvPr/>
        </p:nvSpPr>
        <p:spPr>
          <a:xfrm>
            <a:off x="1396151" y="5218717"/>
            <a:ext cx="775961" cy="307777"/>
          </a:xfrm>
          <a:prstGeom prst="rect">
            <a:avLst/>
          </a:prstGeom>
          <a:noFill/>
        </p:spPr>
        <p:txBody>
          <a:bodyPr wrap="none" rtlCol="0">
            <a:spAutoFit/>
          </a:bodyPr>
          <a:lstStyle/>
          <a:p>
            <a:r>
              <a:rPr lang="en-US" sz="1400" dirty="0" smtClean="0"/>
              <a:t>11.8668</a:t>
            </a:r>
            <a:endParaRPr lang="en-US" sz="1400" dirty="0"/>
          </a:p>
        </p:txBody>
      </p:sp>
      <p:sp>
        <p:nvSpPr>
          <p:cNvPr id="3" name="TextBox 2"/>
          <p:cNvSpPr txBox="1"/>
          <p:nvPr/>
        </p:nvSpPr>
        <p:spPr>
          <a:xfrm>
            <a:off x="4046471" y="5372606"/>
            <a:ext cx="184666" cy="369332"/>
          </a:xfrm>
          <a:prstGeom prst="rect">
            <a:avLst/>
          </a:prstGeom>
          <a:noFill/>
        </p:spPr>
        <p:txBody>
          <a:bodyPr wrap="none" rtlCol="0">
            <a:spAutoFit/>
          </a:bodyPr>
          <a:lstStyle/>
          <a:p>
            <a:endParaRPr lang="en-US" dirty="0"/>
          </a:p>
        </p:txBody>
      </p:sp>
      <p:sp>
        <p:nvSpPr>
          <p:cNvPr id="12" name="TextBox 11"/>
          <p:cNvSpPr txBox="1"/>
          <p:nvPr/>
        </p:nvSpPr>
        <p:spPr>
          <a:xfrm>
            <a:off x="3703988" y="5218717"/>
            <a:ext cx="684966" cy="307777"/>
          </a:xfrm>
          <a:prstGeom prst="rect">
            <a:avLst/>
          </a:prstGeom>
          <a:noFill/>
        </p:spPr>
        <p:txBody>
          <a:bodyPr wrap="none" rtlCol="0">
            <a:spAutoFit/>
          </a:bodyPr>
          <a:lstStyle/>
          <a:p>
            <a:r>
              <a:rPr lang="en-US" sz="1400" dirty="0" smtClean="0"/>
              <a:t>0.1443</a:t>
            </a:r>
            <a:endParaRPr lang="en-US" sz="1400" dirty="0"/>
          </a:p>
        </p:txBody>
      </p:sp>
    </p:spTree>
    <p:extLst>
      <p:ext uri="{BB962C8B-B14F-4D97-AF65-F5344CB8AC3E}">
        <p14:creationId xmlns:p14="http://schemas.microsoft.com/office/powerpoint/2010/main" val="164182290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No Carbon atom weighs 12.0111 </a:t>
            </a:r>
            <a:r>
              <a:rPr lang="en-US" dirty="0" err="1" smtClean="0"/>
              <a:t>amu</a:t>
            </a:r>
            <a:endParaRPr lang="en-US" dirty="0"/>
          </a:p>
        </p:txBody>
      </p:sp>
      <p:sp>
        <p:nvSpPr>
          <p:cNvPr id="3" name="Content Placeholder 2"/>
          <p:cNvSpPr>
            <a:spLocks noGrp="1"/>
          </p:cNvSpPr>
          <p:nvPr>
            <p:ph idx="1"/>
          </p:nvPr>
        </p:nvSpPr>
        <p:spPr>
          <a:xfrm>
            <a:off x="457200" y="1600200"/>
            <a:ext cx="8406434" cy="4525963"/>
          </a:xfrm>
        </p:spPr>
        <p:txBody>
          <a:bodyPr/>
          <a:lstStyle/>
          <a:p>
            <a:r>
              <a:rPr lang="en-US" dirty="0" smtClean="0"/>
              <a:t>The mass of 12.0111 </a:t>
            </a:r>
            <a:r>
              <a:rPr lang="en-US" dirty="0" err="1" smtClean="0"/>
              <a:t>amu</a:t>
            </a:r>
            <a:r>
              <a:rPr lang="en-US" dirty="0" smtClean="0"/>
              <a:t> functions as a stand-in   </a:t>
            </a:r>
            <a:r>
              <a:rPr lang="en-US" dirty="0" smtClean="0"/>
              <a:t>(for </a:t>
            </a:r>
            <a:r>
              <a:rPr lang="en-US" dirty="0" smtClean="0"/>
              <a:t>purposes of mathematical calculations </a:t>
            </a:r>
          </a:p>
          <a:p>
            <a:r>
              <a:rPr lang="en-US" dirty="0" smtClean="0"/>
              <a:t>No carbon isotope weighs 12.0111 </a:t>
            </a:r>
            <a:r>
              <a:rPr lang="en-US" dirty="0" err="1" smtClean="0"/>
              <a:t>amu</a:t>
            </a:r>
            <a:endParaRPr lang="en-US" dirty="0" smtClean="0"/>
          </a:p>
          <a:p>
            <a:pPr lvl="1"/>
            <a:r>
              <a:rPr lang="en-US" dirty="0" smtClean="0"/>
              <a:t>C-12 = 12 </a:t>
            </a:r>
            <a:r>
              <a:rPr lang="en-US" dirty="0" err="1" smtClean="0"/>
              <a:t>amu</a:t>
            </a:r>
            <a:r>
              <a:rPr lang="en-US" dirty="0" smtClean="0"/>
              <a:t> (exactly) </a:t>
            </a:r>
          </a:p>
          <a:p>
            <a:pPr lvl="1"/>
            <a:r>
              <a:rPr lang="en-US" dirty="0" smtClean="0"/>
              <a:t>C-13 = 13.003355 </a:t>
            </a:r>
            <a:r>
              <a:rPr lang="en-US" dirty="0" err="1" smtClean="0"/>
              <a:t>amu</a:t>
            </a:r>
            <a:endParaRPr lang="en-US" dirty="0" smtClean="0"/>
          </a:p>
          <a:p>
            <a:pPr lvl="1"/>
            <a:r>
              <a:rPr lang="en-US" dirty="0" smtClean="0"/>
              <a:t>C-14 = 14.003241 </a:t>
            </a:r>
            <a:r>
              <a:rPr lang="en-US" dirty="0" err="1" smtClean="0"/>
              <a:t>amu</a:t>
            </a:r>
            <a:r>
              <a:rPr lang="en-US" dirty="0" smtClean="0"/>
              <a:t> (usually ignored)</a:t>
            </a:r>
          </a:p>
          <a:p>
            <a:r>
              <a:rPr lang="en-US" dirty="0" smtClean="0"/>
              <a:t>What we call “natural carbon” is the </a:t>
            </a:r>
            <a:r>
              <a:rPr lang="en-US" i="1" dirty="0" smtClean="0"/>
              <a:t>blend</a:t>
            </a:r>
            <a:r>
              <a:rPr lang="en-US" dirty="0" smtClean="0"/>
              <a:t> of carbon isotopes that exists in our biosphere </a:t>
            </a:r>
            <a:endParaRPr lang="en-US" dirty="0"/>
          </a:p>
        </p:txBody>
      </p:sp>
    </p:spTree>
    <p:extLst>
      <p:ext uri="{BB962C8B-B14F-4D97-AF65-F5344CB8AC3E}">
        <p14:creationId xmlns:p14="http://schemas.microsoft.com/office/powerpoint/2010/main" val="298954747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914400"/>
          </a:xfrm>
        </p:spPr>
        <p:txBody>
          <a:bodyPr>
            <a:normAutofit/>
          </a:bodyPr>
          <a:lstStyle/>
          <a:p>
            <a:r>
              <a:rPr lang="en-US" sz="3600" dirty="0" smtClean="0"/>
              <a:t>Pop review </a:t>
            </a:r>
            <a:endParaRPr lang="en-US" sz="3600" dirty="0"/>
          </a:p>
        </p:txBody>
      </p:sp>
      <p:sp>
        <p:nvSpPr>
          <p:cNvPr id="3" name="Content Placeholder 2"/>
          <p:cNvSpPr>
            <a:spLocks noGrp="1"/>
          </p:cNvSpPr>
          <p:nvPr>
            <p:ph idx="1"/>
          </p:nvPr>
        </p:nvSpPr>
        <p:spPr>
          <a:xfrm>
            <a:off x="457199" y="1676400"/>
            <a:ext cx="8353425" cy="4800600"/>
          </a:xfrm>
        </p:spPr>
        <p:txBody>
          <a:bodyPr>
            <a:normAutofit/>
          </a:bodyPr>
          <a:lstStyle/>
          <a:p>
            <a:r>
              <a:rPr lang="en-US" sz="2400" dirty="0" smtClean="0"/>
              <a:t>Isotopes (</a:t>
            </a:r>
            <a:r>
              <a:rPr lang="en-US" sz="2400" dirty="0" err="1" smtClean="0"/>
              <a:t>eg</a:t>
            </a:r>
            <a:r>
              <a:rPr lang="en-US" sz="2400" dirty="0" smtClean="0"/>
              <a:t>, </a:t>
            </a:r>
            <a:r>
              <a:rPr lang="en-US" sz="2400" baseline="30000" dirty="0" smtClean="0"/>
              <a:t>12</a:t>
            </a:r>
            <a:r>
              <a:rPr lang="en-US" sz="2400" dirty="0" smtClean="0"/>
              <a:t>C, </a:t>
            </a:r>
            <a:r>
              <a:rPr lang="en-US" sz="2400" baseline="30000" dirty="0" smtClean="0"/>
              <a:t>13</a:t>
            </a:r>
            <a:r>
              <a:rPr lang="en-US" sz="2400" dirty="0" smtClean="0"/>
              <a:t>C, </a:t>
            </a:r>
            <a:r>
              <a:rPr lang="en-US" sz="2400" baseline="30000" dirty="0" smtClean="0"/>
              <a:t>23</a:t>
            </a:r>
            <a:r>
              <a:rPr lang="en-US" sz="2400" dirty="0" smtClean="0"/>
              <a:t>Na, </a:t>
            </a:r>
            <a:r>
              <a:rPr lang="en-US" sz="2400" baseline="30000" dirty="0" smtClean="0"/>
              <a:t>24</a:t>
            </a:r>
            <a:r>
              <a:rPr lang="en-US" sz="2400" dirty="0" smtClean="0"/>
              <a:t>Na) each have: </a:t>
            </a:r>
          </a:p>
          <a:p>
            <a:pPr lvl="1"/>
            <a:r>
              <a:rPr lang="en-US" sz="2000" dirty="0" smtClean="0"/>
              <a:t>Mass number </a:t>
            </a:r>
          </a:p>
          <a:p>
            <a:pPr lvl="1"/>
            <a:r>
              <a:rPr lang="en-US" sz="2000" dirty="0" smtClean="0"/>
              <a:t>Atomic number </a:t>
            </a:r>
          </a:p>
          <a:p>
            <a:pPr lvl="1"/>
            <a:r>
              <a:rPr lang="en-US" sz="2000" dirty="0" smtClean="0"/>
              <a:t>Atomic weight (mass</a:t>
            </a:r>
            <a:r>
              <a:rPr lang="en-US" sz="2000" dirty="0"/>
              <a:t>) </a:t>
            </a:r>
            <a:endParaRPr lang="en-US" sz="2000" dirty="0" smtClean="0"/>
          </a:p>
          <a:p>
            <a:endParaRPr lang="en-US" sz="2400" dirty="0" smtClean="0"/>
          </a:p>
          <a:p>
            <a:r>
              <a:rPr lang="en-US" sz="2400" dirty="0" smtClean="0"/>
              <a:t>Elements (</a:t>
            </a:r>
            <a:r>
              <a:rPr lang="en-US" sz="2400" dirty="0" err="1" smtClean="0"/>
              <a:t>eg</a:t>
            </a:r>
            <a:r>
              <a:rPr lang="en-US" sz="2400" dirty="0" smtClean="0"/>
              <a:t>, C as its natural mixture of isotopes) have: </a:t>
            </a:r>
          </a:p>
          <a:p>
            <a:pPr lvl="1"/>
            <a:r>
              <a:rPr lang="en-US" sz="2000" dirty="0" smtClean="0">
                <a:solidFill>
                  <a:srgbClr val="C00000"/>
                </a:solidFill>
              </a:rPr>
              <a:t>No mass number </a:t>
            </a:r>
            <a:r>
              <a:rPr lang="en-US" sz="2000" dirty="0" smtClean="0"/>
              <a:t>(only individual isotopes can have a mass number) </a:t>
            </a:r>
            <a:endParaRPr lang="en-US" sz="2000" dirty="0" smtClean="0"/>
          </a:p>
          <a:p>
            <a:pPr lvl="1"/>
            <a:r>
              <a:rPr lang="en-US" sz="2000" dirty="0" smtClean="0"/>
              <a:t>Atomic number </a:t>
            </a:r>
          </a:p>
          <a:p>
            <a:pPr lvl="1"/>
            <a:r>
              <a:rPr lang="en-US" sz="2000" dirty="0" smtClean="0">
                <a:solidFill>
                  <a:srgbClr val="FF0000"/>
                </a:solidFill>
              </a:rPr>
              <a:t>Average</a:t>
            </a:r>
            <a:r>
              <a:rPr lang="en-US" sz="2000" dirty="0" smtClean="0"/>
              <a:t> Atomic weight (mass) </a:t>
            </a:r>
          </a:p>
        </p:txBody>
      </p:sp>
    </p:spTree>
    <p:extLst>
      <p:ext uri="{BB962C8B-B14F-4D97-AF65-F5344CB8AC3E}">
        <p14:creationId xmlns:p14="http://schemas.microsoft.com/office/powerpoint/2010/main" val="836047640"/>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dirty="0">
                <a:latin typeface="Arial" charset="0"/>
                <a:cs typeface="Times New Roman" charset="0"/>
              </a:rPr>
              <a:t>2.4 The Periodic Table</a:t>
            </a:r>
          </a:p>
        </p:txBody>
      </p:sp>
      <p:sp>
        <p:nvSpPr>
          <p:cNvPr id="2" name="Content Placeholder 1"/>
          <p:cNvSpPr>
            <a:spLocks noGrp="1"/>
          </p:cNvSpPr>
          <p:nvPr>
            <p:ph idx="1"/>
          </p:nvPr>
        </p:nvSpPr>
        <p:spPr/>
        <p:txBody>
          <a:bodyPr/>
          <a:lstStyle/>
          <a:p>
            <a:endParaRPr lang="en-US"/>
          </a:p>
        </p:txBody>
      </p:sp>
    </p:spTree>
    <p:extLst>
      <p:ext uri="{BB962C8B-B14F-4D97-AF65-F5344CB8AC3E}">
        <p14:creationId xmlns:p14="http://schemas.microsoft.com/office/powerpoint/2010/main" val="3474060848"/>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pPr eaLnBrk="1" hangingPunct="1"/>
            <a:r>
              <a:rPr lang="en-US">
                <a:latin typeface="Arial" charset="0"/>
                <a:cs typeface="Times New Roman" charset="0"/>
              </a:rPr>
              <a:t>2.1 Atomic Theory</a:t>
            </a:r>
          </a:p>
        </p:txBody>
      </p:sp>
      <p:sp>
        <p:nvSpPr>
          <p:cNvPr id="7171" name="Content Placeholder 2"/>
          <p:cNvSpPr>
            <a:spLocks noGrp="1"/>
          </p:cNvSpPr>
          <p:nvPr>
            <p:ph idx="1"/>
          </p:nvPr>
        </p:nvSpPr>
        <p:spPr>
          <a:xfrm>
            <a:off x="457199" y="1417637"/>
            <a:ext cx="8137525" cy="4632325"/>
          </a:xfrm>
        </p:spPr>
        <p:txBody>
          <a:bodyPr>
            <a:normAutofit/>
          </a:bodyPr>
          <a:lstStyle/>
          <a:p>
            <a:pPr marL="0" indent="0" eaLnBrk="1" hangingPunct="1">
              <a:spcAft>
                <a:spcPts val="1200"/>
              </a:spcAft>
              <a:buFont typeface="Wingdings" charset="0"/>
              <a:buNone/>
              <a:tabLst>
                <a:tab pos="622300" algn="l"/>
              </a:tabLst>
            </a:pPr>
            <a:r>
              <a:rPr lang="en-US" sz="2800" dirty="0">
                <a:solidFill>
                  <a:srgbClr val="000000"/>
                </a:solidFill>
                <a:latin typeface="Arial" charset="0"/>
              </a:rPr>
              <a:t>Questions about the fundamental nature of matter can be traced as far back as the Greek </a:t>
            </a:r>
            <a:r>
              <a:rPr lang="en-US" sz="2800" dirty="0" smtClean="0">
                <a:solidFill>
                  <a:srgbClr val="000000"/>
                </a:solidFill>
                <a:latin typeface="Arial" charset="0"/>
              </a:rPr>
              <a:t>philosophers </a:t>
            </a:r>
            <a:endParaRPr lang="en-US" sz="2800" dirty="0">
              <a:solidFill>
                <a:srgbClr val="000000"/>
              </a:solidFill>
              <a:latin typeface="Arial" charset="0"/>
            </a:endParaRPr>
          </a:p>
          <a:p>
            <a:pPr marL="342900" lvl="1" indent="-342900" eaLnBrk="1" hangingPunct="1">
              <a:spcAft>
                <a:spcPts val="1200"/>
              </a:spcAft>
              <a:buFontTx/>
              <a:buChar char="•"/>
              <a:tabLst>
                <a:tab pos="622300" algn="l"/>
              </a:tabLst>
            </a:pPr>
            <a:r>
              <a:rPr lang="en-US" sz="2400" dirty="0">
                <a:solidFill>
                  <a:srgbClr val="000000"/>
                </a:solidFill>
                <a:latin typeface="Arial" charset="0"/>
                <a:ea typeface="ＭＳ Ｐゴシック" charset="0"/>
                <a:cs typeface="Arial" charset="0"/>
              </a:rPr>
              <a:t>Aristotle believed that matter could be divided </a:t>
            </a:r>
            <a:r>
              <a:rPr lang="en-US" sz="2400" dirty="0" smtClean="0">
                <a:solidFill>
                  <a:srgbClr val="000000"/>
                </a:solidFill>
                <a:latin typeface="Arial" charset="0"/>
                <a:ea typeface="ＭＳ Ｐゴシック" charset="0"/>
                <a:cs typeface="Arial" charset="0"/>
              </a:rPr>
              <a:t>indefinitely </a:t>
            </a:r>
            <a:endParaRPr lang="en-US" sz="2400" dirty="0">
              <a:solidFill>
                <a:srgbClr val="000000"/>
              </a:solidFill>
              <a:latin typeface="Arial" charset="0"/>
              <a:ea typeface="ＭＳ Ｐゴシック" charset="0"/>
              <a:cs typeface="Arial" charset="0"/>
            </a:endParaRPr>
          </a:p>
          <a:p>
            <a:pPr marL="342900" lvl="1" indent="-342900" eaLnBrk="1" hangingPunct="1">
              <a:spcAft>
                <a:spcPts val="1200"/>
              </a:spcAft>
              <a:buFontTx/>
              <a:buChar char="•"/>
              <a:tabLst>
                <a:tab pos="622300" algn="l"/>
              </a:tabLst>
            </a:pPr>
            <a:r>
              <a:rPr lang="en-US" sz="2400" dirty="0">
                <a:solidFill>
                  <a:srgbClr val="000000"/>
                </a:solidFill>
                <a:latin typeface="Arial" charset="0"/>
                <a:ea typeface="ＭＳ Ｐゴシック" charset="0"/>
                <a:cs typeface="Arial" charset="0"/>
              </a:rPr>
              <a:t>Democritus argued that there was a </a:t>
            </a:r>
            <a:r>
              <a:rPr lang="en-US" sz="2400" dirty="0" smtClean="0">
                <a:solidFill>
                  <a:srgbClr val="000000"/>
                </a:solidFill>
                <a:latin typeface="Arial" charset="0"/>
                <a:ea typeface="ＭＳ Ｐゴシック" charset="0"/>
                <a:cs typeface="Arial" charset="0"/>
              </a:rPr>
              <a:t>limit</a:t>
            </a:r>
            <a:r>
              <a:rPr lang="en-US" sz="2400" dirty="0">
                <a:solidFill>
                  <a:srgbClr val="000000"/>
                </a:solidFill>
                <a:latin typeface="Arial" charset="0"/>
                <a:ea typeface="ＭＳ Ｐゴシック" charset="0"/>
                <a:cs typeface="Arial" charset="0"/>
              </a:rPr>
              <a:t> </a:t>
            </a:r>
            <a:r>
              <a:rPr lang="en-US" sz="2400" dirty="0" smtClean="0">
                <a:solidFill>
                  <a:srgbClr val="000000"/>
                </a:solidFill>
                <a:latin typeface="Arial" charset="0"/>
                <a:ea typeface="ＭＳ Ｐゴシック" charset="0"/>
                <a:cs typeface="Arial" charset="0"/>
              </a:rPr>
              <a:t>(</a:t>
            </a:r>
            <a:r>
              <a:rPr lang="en-US" sz="2400" dirty="0" err="1" smtClean="0">
                <a:solidFill>
                  <a:srgbClr val="000000"/>
                </a:solidFill>
                <a:latin typeface="Arial" charset="0"/>
                <a:ea typeface="ＭＳ Ｐゴシック" charset="0"/>
                <a:cs typeface="Arial" charset="0"/>
              </a:rPr>
              <a:t>atomos</a:t>
            </a:r>
            <a:r>
              <a:rPr lang="en-US" sz="2400" dirty="0" smtClean="0">
                <a:solidFill>
                  <a:srgbClr val="000000"/>
                </a:solidFill>
                <a:latin typeface="Arial" charset="0"/>
                <a:ea typeface="ＭＳ Ｐゴシック" charset="0"/>
                <a:cs typeface="Arial" charset="0"/>
              </a:rPr>
              <a:t>) </a:t>
            </a:r>
            <a:endParaRPr lang="en-US" dirty="0">
              <a:solidFill>
                <a:srgbClr val="000000"/>
              </a:solidFill>
              <a:latin typeface="Arial" charset="0"/>
              <a:ea typeface="ＭＳ Ｐゴシック" charset="0"/>
              <a:cs typeface="Arial" charset="0"/>
            </a:endParaRPr>
          </a:p>
          <a:p>
            <a:pPr marL="0" indent="0" eaLnBrk="1" hangingPunct="1">
              <a:spcAft>
                <a:spcPts val="1200"/>
              </a:spcAft>
              <a:buFontTx/>
              <a:buNone/>
              <a:tabLst>
                <a:tab pos="622300" algn="l"/>
              </a:tabLst>
            </a:pPr>
            <a:r>
              <a:rPr lang="en-US" sz="2800" dirty="0">
                <a:solidFill>
                  <a:srgbClr val="000000"/>
                </a:solidFill>
                <a:latin typeface="Arial" charset="0"/>
              </a:rPr>
              <a:t>The smallest particle that an element can be divided into and still be identifiable is </a:t>
            </a:r>
            <a:r>
              <a:rPr lang="en-US" sz="2800" dirty="0" smtClean="0">
                <a:solidFill>
                  <a:srgbClr val="000000"/>
                </a:solidFill>
                <a:latin typeface="Arial" charset="0"/>
              </a:rPr>
              <a:t>the </a:t>
            </a:r>
            <a:r>
              <a:rPr lang="en-US" sz="2800" b="1" dirty="0" smtClean="0">
                <a:solidFill>
                  <a:srgbClr val="000000"/>
                </a:solidFill>
                <a:latin typeface="Arial" charset="0"/>
              </a:rPr>
              <a:t>atom</a:t>
            </a:r>
            <a:r>
              <a:rPr lang="en-US" sz="2800" dirty="0">
                <a:solidFill>
                  <a:srgbClr val="000000"/>
                </a:solidFill>
                <a:latin typeface="Arial" charset="0"/>
              </a:rPr>
              <a:t>, from the Greek </a:t>
            </a:r>
            <a:r>
              <a:rPr lang="en-US" sz="2800" i="1" dirty="0" err="1">
                <a:solidFill>
                  <a:srgbClr val="000000"/>
                </a:solidFill>
                <a:latin typeface="Arial" charset="0"/>
              </a:rPr>
              <a:t>atomos</a:t>
            </a:r>
            <a:r>
              <a:rPr lang="en-US" sz="2800" dirty="0">
                <a:solidFill>
                  <a:srgbClr val="000000"/>
                </a:solidFill>
                <a:latin typeface="Arial" charset="0"/>
              </a:rPr>
              <a:t>, meaning </a:t>
            </a:r>
            <a:r>
              <a:rPr lang="ja-JP" altLang="en-US" sz="2800" dirty="0">
                <a:solidFill>
                  <a:srgbClr val="000000"/>
                </a:solidFill>
                <a:latin typeface="Arial" charset="0"/>
              </a:rPr>
              <a:t>“</a:t>
            </a:r>
            <a:r>
              <a:rPr lang="en-US" sz="2800" dirty="0" smtClean="0">
                <a:solidFill>
                  <a:srgbClr val="000000"/>
                </a:solidFill>
                <a:latin typeface="Arial" charset="0"/>
              </a:rPr>
              <a:t>indivisible</a:t>
            </a:r>
            <a:r>
              <a:rPr lang="ja-JP" altLang="en-US" sz="2800" dirty="0" smtClean="0">
                <a:solidFill>
                  <a:srgbClr val="000000"/>
                </a:solidFill>
                <a:latin typeface="Arial" charset="0"/>
              </a:rPr>
              <a:t>”</a:t>
            </a:r>
            <a:endParaRPr lang="en-US" sz="2800" dirty="0">
              <a:solidFill>
                <a:srgbClr val="000000"/>
              </a:solidFill>
              <a:latin typeface="Arial" charset="0"/>
            </a:endParaRPr>
          </a:p>
        </p:txBody>
      </p:sp>
    </p:spTree>
    <p:extLst>
      <p:ext uri="{BB962C8B-B14F-4D97-AF65-F5344CB8AC3E}">
        <p14:creationId xmlns:p14="http://schemas.microsoft.com/office/powerpoint/2010/main" val="143552999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171">
                                            <p:txEl>
                                              <p:pRg st="3" end="3"/>
                                            </p:txEl>
                                          </p:spTgt>
                                        </p:tgtEl>
                                        <p:attrNameLst>
                                          <p:attrName>style.visibility</p:attrName>
                                        </p:attrNameLst>
                                      </p:cBhvr>
                                      <p:to>
                                        <p:strVal val="visible"/>
                                      </p:to>
                                    </p:set>
                                    <p:anim calcmode="lin" valueType="num">
                                      <p:cBhvr additive="base">
                                        <p:cTn id="7" dur="500" fill="hold"/>
                                        <p:tgtEl>
                                          <p:spTgt spid="7171">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171">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Content Placeholder 2"/>
          <p:cNvSpPr>
            <a:spLocks noGrp="1"/>
          </p:cNvSpPr>
          <p:nvPr>
            <p:ph idx="1"/>
          </p:nvPr>
        </p:nvSpPr>
        <p:spPr>
          <a:xfrm>
            <a:off x="365125" y="1167261"/>
            <a:ext cx="8229600" cy="1503363"/>
          </a:xfrm>
        </p:spPr>
        <p:txBody>
          <a:bodyPr>
            <a:noAutofit/>
          </a:bodyPr>
          <a:lstStyle/>
          <a:p>
            <a:pPr marL="0" indent="0" eaLnBrk="1" hangingPunct="1">
              <a:buFontTx/>
              <a:buNone/>
            </a:pPr>
            <a:r>
              <a:rPr lang="en-US" sz="2800" dirty="0">
                <a:solidFill>
                  <a:srgbClr val="000000"/>
                </a:solidFill>
                <a:latin typeface="Arial" charset="0"/>
              </a:rPr>
              <a:t>Mendeleev produced the forerunner of the modern periodic table, which has boxes for each element with the symbol, atomic number, and atomic </a:t>
            </a:r>
            <a:r>
              <a:rPr lang="en-US" sz="2800" dirty="0" smtClean="0">
                <a:solidFill>
                  <a:srgbClr val="000000"/>
                </a:solidFill>
                <a:latin typeface="Arial" charset="0"/>
              </a:rPr>
              <a:t>weight</a:t>
            </a:r>
            <a:endParaRPr lang="en-US" sz="2800" dirty="0">
              <a:solidFill>
                <a:srgbClr val="000000"/>
              </a:solidFill>
              <a:latin typeface="Arial" charset="0"/>
            </a:endParaRPr>
          </a:p>
        </p:txBody>
      </p:sp>
      <p:pic>
        <p:nvPicPr>
          <p:cNvPr id="20484"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76133" y="3155660"/>
            <a:ext cx="4984751" cy="2289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6681804" y="3947194"/>
            <a:ext cx="1956823" cy="923330"/>
          </a:xfrm>
          <a:prstGeom prst="rect">
            <a:avLst/>
          </a:prstGeom>
          <a:noFill/>
        </p:spPr>
        <p:txBody>
          <a:bodyPr wrap="none" rtlCol="0">
            <a:spAutoFit/>
          </a:bodyPr>
          <a:lstStyle/>
          <a:p>
            <a:r>
              <a:rPr lang="en-US" dirty="0" smtClean="0"/>
              <a:t>Note: Atomic mass</a:t>
            </a:r>
          </a:p>
          <a:p>
            <a:r>
              <a:rPr lang="en-US" dirty="0" smtClean="0"/>
              <a:t>is the same as </a:t>
            </a:r>
          </a:p>
          <a:p>
            <a:r>
              <a:rPr lang="en-US" dirty="0" smtClean="0"/>
              <a:t>Atomic Weight</a:t>
            </a:r>
            <a:endParaRPr lang="en-US" dirty="0"/>
          </a:p>
        </p:txBody>
      </p:sp>
    </p:spTree>
    <p:extLst>
      <p:ext uri="{BB962C8B-B14F-4D97-AF65-F5344CB8AC3E}">
        <p14:creationId xmlns:p14="http://schemas.microsoft.com/office/powerpoint/2010/main" val="72769399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Content Placeholder 2"/>
          <p:cNvSpPr>
            <a:spLocks noGrp="1"/>
          </p:cNvSpPr>
          <p:nvPr>
            <p:ph idx="1"/>
          </p:nvPr>
        </p:nvSpPr>
        <p:spPr>
          <a:xfrm>
            <a:off x="619125" y="1682750"/>
            <a:ext cx="7848600" cy="4262438"/>
          </a:xfrm>
        </p:spPr>
        <p:txBody>
          <a:bodyPr>
            <a:normAutofit/>
          </a:bodyPr>
          <a:lstStyle/>
          <a:p>
            <a:pPr marL="569913" indent="-569913" eaLnBrk="1" hangingPunct="1">
              <a:lnSpc>
                <a:spcPct val="90000"/>
              </a:lnSpc>
              <a:spcAft>
                <a:spcPts val="600"/>
              </a:spcAft>
            </a:pPr>
            <a:r>
              <a:rPr lang="en-US" sz="2400" dirty="0">
                <a:solidFill>
                  <a:srgbClr val="000000"/>
                </a:solidFill>
              </a:rPr>
              <a:t>Only 10 elements have been known since the beginning of recorded </a:t>
            </a:r>
            <a:r>
              <a:rPr lang="en-US" sz="2400" dirty="0" smtClean="0">
                <a:solidFill>
                  <a:srgbClr val="000000"/>
                </a:solidFill>
              </a:rPr>
              <a:t>history </a:t>
            </a:r>
            <a:endParaRPr lang="en-US" sz="2400" dirty="0">
              <a:solidFill>
                <a:srgbClr val="000000"/>
              </a:solidFill>
            </a:endParaRPr>
          </a:p>
          <a:p>
            <a:pPr marL="569913" indent="-569913" eaLnBrk="1" hangingPunct="1">
              <a:lnSpc>
                <a:spcPct val="90000"/>
              </a:lnSpc>
              <a:spcAft>
                <a:spcPts val="600"/>
              </a:spcAft>
            </a:pPr>
            <a:r>
              <a:rPr lang="en-US" sz="2400" dirty="0" smtClean="0">
                <a:solidFill>
                  <a:srgbClr val="000000"/>
                </a:solidFill>
              </a:rPr>
              <a:t>In the late 1700s and early 1800s, as more elements were discovered, chemists began to look for similarities among elements </a:t>
            </a:r>
          </a:p>
          <a:p>
            <a:pPr marL="569913" indent="-569913" eaLnBrk="1" hangingPunct="1">
              <a:lnSpc>
                <a:spcPct val="90000"/>
              </a:lnSpc>
              <a:spcAft>
                <a:spcPts val="600"/>
              </a:spcAft>
            </a:pPr>
            <a:r>
              <a:rPr lang="en-US" sz="2400" dirty="0" smtClean="0">
                <a:solidFill>
                  <a:srgbClr val="000000"/>
                </a:solidFill>
              </a:rPr>
              <a:t>Johann </a:t>
            </a:r>
            <a:r>
              <a:rPr lang="en-US" sz="2400" dirty="0" err="1">
                <a:solidFill>
                  <a:srgbClr val="000000"/>
                </a:solidFill>
              </a:rPr>
              <a:t>Döbereiner</a:t>
            </a:r>
            <a:r>
              <a:rPr lang="en-US" sz="2400" dirty="0">
                <a:solidFill>
                  <a:srgbClr val="000000"/>
                </a:solidFill>
              </a:rPr>
              <a:t> observed in 1829 that there were several </a:t>
            </a:r>
            <a:r>
              <a:rPr lang="en-US" sz="2400" i="1" dirty="0">
                <a:solidFill>
                  <a:srgbClr val="000000"/>
                </a:solidFill>
              </a:rPr>
              <a:t>triads </a:t>
            </a:r>
            <a:r>
              <a:rPr lang="en-US" sz="2400" dirty="0">
                <a:solidFill>
                  <a:srgbClr val="000000"/>
                </a:solidFill>
              </a:rPr>
              <a:t>that appeared to have similar chemical and physical </a:t>
            </a:r>
            <a:r>
              <a:rPr lang="en-US" sz="2400" dirty="0" smtClean="0">
                <a:solidFill>
                  <a:srgbClr val="000000"/>
                </a:solidFill>
              </a:rPr>
              <a:t>properties </a:t>
            </a:r>
            <a:endParaRPr lang="en-US" sz="2400" dirty="0">
              <a:solidFill>
                <a:srgbClr val="000000"/>
              </a:solidFill>
            </a:endParaRPr>
          </a:p>
          <a:p>
            <a:pPr marL="569913" indent="-569913" eaLnBrk="1" hangingPunct="1">
              <a:lnSpc>
                <a:spcPct val="90000"/>
              </a:lnSpc>
              <a:spcAft>
                <a:spcPts val="600"/>
              </a:spcAft>
            </a:pPr>
            <a:r>
              <a:rPr lang="en-US" sz="2400" dirty="0">
                <a:solidFill>
                  <a:srgbClr val="000000"/>
                </a:solidFill>
              </a:rPr>
              <a:t>Dmitri Mendeleev organized elements by mass, then into columns based on chemical </a:t>
            </a:r>
            <a:r>
              <a:rPr lang="en-US" sz="2400" dirty="0" smtClean="0">
                <a:solidFill>
                  <a:srgbClr val="000000"/>
                </a:solidFill>
              </a:rPr>
              <a:t>behavior </a:t>
            </a:r>
            <a:endParaRPr lang="en-US" sz="2400" dirty="0">
              <a:solidFill>
                <a:srgbClr val="000000"/>
              </a:solidFill>
            </a:endParaRPr>
          </a:p>
        </p:txBody>
      </p:sp>
      <p:sp>
        <p:nvSpPr>
          <p:cNvPr id="2" name="Title 1"/>
          <p:cNvSpPr>
            <a:spLocks noGrp="1"/>
          </p:cNvSpPr>
          <p:nvPr>
            <p:ph type="title"/>
          </p:nvPr>
        </p:nvSpPr>
        <p:spPr/>
        <p:txBody>
          <a:bodyPr/>
          <a:lstStyle/>
          <a:p>
            <a:r>
              <a:rPr lang="en-US" dirty="0" err="1" smtClean="0"/>
              <a:t>fyi</a:t>
            </a:r>
            <a:endParaRPr lang="en-US" dirty="0"/>
          </a:p>
        </p:txBody>
      </p:sp>
    </p:spTree>
    <p:extLst>
      <p:ext uri="{BB962C8B-B14F-4D97-AF65-F5344CB8AC3E}">
        <p14:creationId xmlns:p14="http://schemas.microsoft.com/office/powerpoint/2010/main" val="1470896740"/>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7"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2000" y="868363"/>
            <a:ext cx="7554913" cy="538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01411683"/>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Content Placeholder 2"/>
          <p:cNvSpPr>
            <a:spLocks noGrp="1"/>
          </p:cNvSpPr>
          <p:nvPr>
            <p:ph idx="1"/>
          </p:nvPr>
        </p:nvSpPr>
        <p:spPr>
          <a:xfrm>
            <a:off x="365125" y="1141413"/>
            <a:ext cx="8229600" cy="2211387"/>
          </a:xfrm>
        </p:spPr>
        <p:txBody>
          <a:bodyPr>
            <a:normAutofit/>
          </a:bodyPr>
          <a:lstStyle/>
          <a:p>
            <a:pPr marL="338138" indent="-338138" eaLnBrk="1" hangingPunct="1">
              <a:lnSpc>
                <a:spcPct val="90000"/>
              </a:lnSpc>
            </a:pPr>
            <a:r>
              <a:rPr lang="en-US" sz="2400" dirty="0">
                <a:solidFill>
                  <a:srgbClr val="000000"/>
                </a:solidFill>
              </a:rPr>
              <a:t>Elements (except hydrogen) on the left-hand side of the black zigzag line running from boron (B) to tellurium (</a:t>
            </a:r>
            <a:r>
              <a:rPr lang="en-US" sz="2400" dirty="0" err="1">
                <a:solidFill>
                  <a:srgbClr val="000000"/>
                </a:solidFill>
              </a:rPr>
              <a:t>Te</a:t>
            </a:r>
            <a:r>
              <a:rPr lang="en-US" sz="2400" dirty="0">
                <a:solidFill>
                  <a:srgbClr val="000000"/>
                </a:solidFill>
              </a:rPr>
              <a:t>) are </a:t>
            </a:r>
            <a:r>
              <a:rPr lang="en-US" sz="2400" i="1" dirty="0" smtClean="0">
                <a:solidFill>
                  <a:srgbClr val="000000"/>
                </a:solidFill>
              </a:rPr>
              <a:t>metals</a:t>
            </a:r>
            <a:r>
              <a:rPr lang="en-US" sz="2400" dirty="0" smtClean="0">
                <a:solidFill>
                  <a:srgbClr val="000000"/>
                </a:solidFill>
              </a:rPr>
              <a:t> </a:t>
            </a:r>
            <a:endParaRPr lang="en-US" sz="2400" dirty="0">
              <a:solidFill>
                <a:srgbClr val="000000"/>
              </a:solidFill>
            </a:endParaRPr>
          </a:p>
          <a:p>
            <a:pPr marL="338138" indent="-338138" eaLnBrk="1" hangingPunct="1">
              <a:lnSpc>
                <a:spcPct val="90000"/>
              </a:lnSpc>
            </a:pPr>
            <a:r>
              <a:rPr lang="en-US" sz="2400" dirty="0">
                <a:solidFill>
                  <a:srgbClr val="000000"/>
                </a:solidFill>
              </a:rPr>
              <a:t>Elements to the right of the line are </a:t>
            </a:r>
            <a:r>
              <a:rPr lang="en-US" sz="2400" i="1" dirty="0" smtClean="0">
                <a:solidFill>
                  <a:srgbClr val="000000"/>
                </a:solidFill>
              </a:rPr>
              <a:t>nonmetals</a:t>
            </a:r>
            <a:r>
              <a:rPr lang="en-US" sz="2400" dirty="0" smtClean="0">
                <a:solidFill>
                  <a:srgbClr val="000000"/>
                </a:solidFill>
              </a:rPr>
              <a:t> </a:t>
            </a:r>
            <a:endParaRPr lang="en-US" sz="2400" dirty="0">
              <a:solidFill>
                <a:srgbClr val="000000"/>
              </a:solidFill>
            </a:endParaRPr>
          </a:p>
          <a:p>
            <a:pPr marL="338138" indent="-338138" eaLnBrk="1" hangingPunct="1">
              <a:lnSpc>
                <a:spcPct val="90000"/>
              </a:lnSpc>
            </a:pPr>
            <a:r>
              <a:rPr lang="en-US" sz="2400" dirty="0">
                <a:solidFill>
                  <a:srgbClr val="000000"/>
                </a:solidFill>
              </a:rPr>
              <a:t>Most elements abutting the line are </a:t>
            </a:r>
            <a:r>
              <a:rPr lang="en-US" sz="2400" i="1" dirty="0" smtClean="0">
                <a:solidFill>
                  <a:srgbClr val="000000"/>
                </a:solidFill>
              </a:rPr>
              <a:t>metalloids </a:t>
            </a:r>
            <a:endParaRPr lang="en-US" sz="2400" dirty="0">
              <a:solidFill>
                <a:srgbClr val="000000"/>
              </a:solidFill>
            </a:endParaRPr>
          </a:p>
        </p:txBody>
      </p:sp>
      <p:pic>
        <p:nvPicPr>
          <p:cNvPr id="7" name="Picture 6"/>
          <p:cNvPicPr>
            <a:picLocks noChangeAspect="1"/>
          </p:cNvPicPr>
          <p:nvPr/>
        </p:nvPicPr>
        <p:blipFill>
          <a:blip r:embed="rId2"/>
          <a:stretch>
            <a:fillRect/>
          </a:stretch>
        </p:blipFill>
        <p:spPr>
          <a:xfrm>
            <a:off x="1946275" y="3378200"/>
            <a:ext cx="4658878" cy="2271565"/>
          </a:xfrm>
          <a:prstGeom prst="rect">
            <a:avLst/>
          </a:prstGeom>
        </p:spPr>
      </p:pic>
      <p:sp>
        <p:nvSpPr>
          <p:cNvPr id="2" name="TextBox 1"/>
          <p:cNvSpPr txBox="1"/>
          <p:nvPr/>
        </p:nvSpPr>
        <p:spPr>
          <a:xfrm>
            <a:off x="4007146" y="345212"/>
            <a:ext cx="1087708" cy="461665"/>
          </a:xfrm>
          <a:prstGeom prst="rect">
            <a:avLst/>
          </a:prstGeom>
          <a:noFill/>
        </p:spPr>
        <p:txBody>
          <a:bodyPr wrap="none" rtlCol="0">
            <a:spAutoFit/>
          </a:bodyPr>
          <a:lstStyle/>
          <a:p>
            <a:r>
              <a:rPr lang="en-US" sz="2400" dirty="0" smtClean="0"/>
              <a:t>Review</a:t>
            </a:r>
            <a:endParaRPr lang="en-US" sz="2400" dirty="0"/>
          </a:p>
        </p:txBody>
      </p:sp>
    </p:spTree>
    <p:extLst>
      <p:ext uri="{BB962C8B-B14F-4D97-AF65-F5344CB8AC3E}">
        <p14:creationId xmlns:p14="http://schemas.microsoft.com/office/powerpoint/2010/main" val="4037226890"/>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Content Placeholder 2"/>
          <p:cNvSpPr>
            <a:spLocks noGrp="1"/>
          </p:cNvSpPr>
          <p:nvPr>
            <p:ph idx="1"/>
          </p:nvPr>
        </p:nvSpPr>
        <p:spPr>
          <a:xfrm>
            <a:off x="365125" y="1164167"/>
            <a:ext cx="8229600" cy="5484657"/>
          </a:xfrm>
        </p:spPr>
        <p:txBody>
          <a:bodyPr>
            <a:normAutofit/>
          </a:bodyPr>
          <a:lstStyle/>
          <a:p>
            <a:pPr marL="339725" indent="-339725" algn="ctr" eaLnBrk="1" hangingPunct="1">
              <a:lnSpc>
                <a:spcPct val="90000"/>
              </a:lnSpc>
              <a:buFont typeface="Wingdings" charset="0"/>
              <a:buNone/>
            </a:pPr>
            <a:r>
              <a:rPr lang="en-US" sz="2800" dirty="0">
                <a:solidFill>
                  <a:srgbClr val="000000"/>
                </a:solidFill>
                <a:latin typeface="Calibri"/>
                <a:cs typeface="Calibri"/>
              </a:rPr>
              <a:t>The vertical </a:t>
            </a:r>
            <a:r>
              <a:rPr lang="en-US" sz="2800" b="1" dirty="0">
                <a:solidFill>
                  <a:srgbClr val="000000"/>
                </a:solidFill>
                <a:latin typeface="Calibri"/>
                <a:cs typeface="Calibri"/>
              </a:rPr>
              <a:t>groups</a:t>
            </a:r>
            <a:r>
              <a:rPr lang="en-US" sz="2800" dirty="0">
                <a:solidFill>
                  <a:srgbClr val="000000"/>
                </a:solidFill>
                <a:latin typeface="Calibri"/>
                <a:cs typeface="Calibri"/>
              </a:rPr>
              <a:t> on the periodic table </a:t>
            </a:r>
            <a:r>
              <a:rPr lang="en-US" sz="2800" dirty="0" smtClean="0">
                <a:solidFill>
                  <a:srgbClr val="000000"/>
                </a:solidFill>
                <a:latin typeface="Calibri"/>
                <a:cs typeface="Calibri"/>
              </a:rPr>
              <a:t>are </a:t>
            </a:r>
            <a:r>
              <a:rPr lang="en-US" sz="2800" dirty="0">
                <a:solidFill>
                  <a:srgbClr val="000000"/>
                </a:solidFill>
                <a:latin typeface="Calibri"/>
                <a:cs typeface="Calibri"/>
              </a:rPr>
              <a:t>divided into </a:t>
            </a:r>
            <a:r>
              <a:rPr lang="en-US" sz="2800" dirty="0" smtClean="0">
                <a:solidFill>
                  <a:srgbClr val="000000"/>
                </a:solidFill>
                <a:latin typeface="Calibri"/>
                <a:cs typeface="Calibri"/>
              </a:rPr>
              <a:t>categories </a:t>
            </a:r>
          </a:p>
          <a:p>
            <a:pPr marL="339725" indent="-339725" eaLnBrk="1" hangingPunct="1">
              <a:lnSpc>
                <a:spcPct val="90000"/>
              </a:lnSpc>
              <a:buFont typeface="Wingdings" charset="0"/>
              <a:buNone/>
            </a:pPr>
            <a:endParaRPr lang="en-US" sz="2400" dirty="0">
              <a:solidFill>
                <a:srgbClr val="000000"/>
              </a:solidFill>
              <a:latin typeface="Calibri"/>
              <a:cs typeface="Calibri"/>
            </a:endParaRPr>
          </a:p>
          <a:p>
            <a:pPr marL="339725" indent="-339725" eaLnBrk="1" hangingPunct="1">
              <a:lnSpc>
                <a:spcPct val="90000"/>
              </a:lnSpc>
            </a:pPr>
            <a:r>
              <a:rPr lang="en-US" sz="2400" b="1" dirty="0">
                <a:solidFill>
                  <a:srgbClr val="000000"/>
                </a:solidFill>
                <a:latin typeface="Calibri"/>
                <a:cs typeface="Calibri"/>
              </a:rPr>
              <a:t>Main Groups—</a:t>
            </a:r>
            <a:r>
              <a:rPr lang="en-US" sz="2400" dirty="0">
                <a:solidFill>
                  <a:srgbClr val="000000"/>
                </a:solidFill>
                <a:latin typeface="Calibri"/>
                <a:cs typeface="Calibri"/>
              </a:rPr>
              <a:t>The two groups on the far left (1–2) and the six on the far right (13–18) are the main </a:t>
            </a:r>
            <a:r>
              <a:rPr lang="en-US" sz="2400" dirty="0" smtClean="0">
                <a:solidFill>
                  <a:srgbClr val="000000"/>
                </a:solidFill>
                <a:latin typeface="Calibri"/>
                <a:cs typeface="Calibri"/>
              </a:rPr>
              <a:t>groups </a:t>
            </a:r>
          </a:p>
          <a:p>
            <a:pPr marL="739775" lvl="1" indent="-339725">
              <a:lnSpc>
                <a:spcPct val="90000"/>
              </a:lnSpc>
            </a:pPr>
            <a:r>
              <a:rPr lang="en-US" sz="2000" dirty="0" smtClean="0">
                <a:solidFill>
                  <a:srgbClr val="3366FF"/>
                </a:solidFill>
                <a:latin typeface="Calibri"/>
                <a:cs typeface="Calibri"/>
              </a:rPr>
              <a:t>In Into: </a:t>
            </a:r>
            <a:r>
              <a:rPr lang="en-US" sz="2000" dirty="0" smtClean="0">
                <a:solidFill>
                  <a:srgbClr val="3366FF"/>
                </a:solidFill>
                <a:latin typeface="Calibri"/>
                <a:cs typeface="Calibri"/>
              </a:rPr>
              <a:t>1A – 8A </a:t>
            </a:r>
          </a:p>
          <a:p>
            <a:pPr marL="339725" indent="-339725" eaLnBrk="1" hangingPunct="1">
              <a:lnSpc>
                <a:spcPct val="90000"/>
              </a:lnSpc>
            </a:pPr>
            <a:endParaRPr lang="en-US" sz="800" dirty="0">
              <a:solidFill>
                <a:srgbClr val="000000"/>
              </a:solidFill>
              <a:latin typeface="Calibri"/>
              <a:cs typeface="Calibri"/>
            </a:endParaRPr>
          </a:p>
          <a:p>
            <a:pPr marL="339725" indent="-339725" eaLnBrk="1" hangingPunct="1">
              <a:lnSpc>
                <a:spcPct val="90000"/>
              </a:lnSpc>
            </a:pPr>
            <a:r>
              <a:rPr lang="en-US" sz="2400" b="1" dirty="0">
                <a:solidFill>
                  <a:srgbClr val="000000"/>
                </a:solidFill>
                <a:latin typeface="Calibri"/>
                <a:cs typeface="Calibri"/>
              </a:rPr>
              <a:t>Transition Metal Groups—</a:t>
            </a:r>
            <a:r>
              <a:rPr lang="en-US" sz="2400" dirty="0">
                <a:solidFill>
                  <a:srgbClr val="000000"/>
                </a:solidFill>
                <a:latin typeface="Calibri"/>
                <a:cs typeface="Calibri"/>
              </a:rPr>
              <a:t>Elements in these groups are numbered 3 through </a:t>
            </a:r>
            <a:r>
              <a:rPr lang="en-US" sz="2400" dirty="0" smtClean="0">
                <a:solidFill>
                  <a:srgbClr val="000000"/>
                </a:solidFill>
                <a:latin typeface="Calibri"/>
                <a:cs typeface="Calibri"/>
              </a:rPr>
              <a:t>12 </a:t>
            </a:r>
            <a:endParaRPr lang="en-US" sz="2000" dirty="0" smtClean="0">
              <a:solidFill>
                <a:srgbClr val="000000"/>
              </a:solidFill>
              <a:latin typeface="Calibri"/>
              <a:cs typeface="Calibri"/>
            </a:endParaRPr>
          </a:p>
          <a:p>
            <a:pPr marL="339725" indent="-339725" eaLnBrk="1" hangingPunct="1">
              <a:lnSpc>
                <a:spcPct val="90000"/>
              </a:lnSpc>
            </a:pPr>
            <a:endParaRPr lang="en-US" sz="800" dirty="0">
              <a:solidFill>
                <a:srgbClr val="000000"/>
              </a:solidFill>
              <a:latin typeface="Calibri"/>
              <a:cs typeface="Calibri"/>
            </a:endParaRPr>
          </a:p>
          <a:p>
            <a:pPr marL="339725" indent="-339725" eaLnBrk="1" hangingPunct="1">
              <a:lnSpc>
                <a:spcPct val="90000"/>
              </a:lnSpc>
            </a:pPr>
            <a:r>
              <a:rPr lang="en-US" sz="2400" b="1" dirty="0">
                <a:solidFill>
                  <a:srgbClr val="000000"/>
                </a:solidFill>
                <a:latin typeface="Calibri"/>
                <a:cs typeface="Calibri"/>
              </a:rPr>
              <a:t>Inner Transition Metals—</a:t>
            </a:r>
            <a:r>
              <a:rPr lang="en-US" sz="2400" dirty="0">
                <a:solidFill>
                  <a:srgbClr val="000000"/>
                </a:solidFill>
                <a:latin typeface="Calibri"/>
                <a:cs typeface="Calibri"/>
              </a:rPr>
              <a:t>The 14 elements following lanthanum are the</a:t>
            </a:r>
            <a:r>
              <a:rPr lang="en-US" sz="2400" i="1" dirty="0">
                <a:solidFill>
                  <a:srgbClr val="000000"/>
                </a:solidFill>
                <a:latin typeface="Calibri"/>
                <a:cs typeface="Calibri"/>
              </a:rPr>
              <a:t> lanthanides </a:t>
            </a:r>
            <a:r>
              <a:rPr lang="en-US" sz="2400" dirty="0">
                <a:solidFill>
                  <a:srgbClr val="000000"/>
                </a:solidFill>
                <a:latin typeface="Calibri"/>
                <a:cs typeface="Calibri"/>
              </a:rPr>
              <a:t>and the 14 elements following actinium are the </a:t>
            </a:r>
            <a:r>
              <a:rPr lang="en-US" sz="2400" i="1" dirty="0" smtClean="0">
                <a:solidFill>
                  <a:srgbClr val="000000"/>
                </a:solidFill>
                <a:latin typeface="Calibri"/>
                <a:cs typeface="Calibri"/>
              </a:rPr>
              <a:t>actinides</a:t>
            </a:r>
            <a:r>
              <a:rPr lang="en-US" sz="2400" dirty="0" smtClean="0">
                <a:solidFill>
                  <a:srgbClr val="000000"/>
                </a:solidFill>
                <a:latin typeface="Calibri"/>
                <a:cs typeface="Calibri"/>
              </a:rPr>
              <a:t> </a:t>
            </a:r>
          </a:p>
          <a:p>
            <a:pPr marL="739775" lvl="1" indent="-339725">
              <a:lnSpc>
                <a:spcPct val="90000"/>
              </a:lnSpc>
            </a:pPr>
            <a:r>
              <a:rPr lang="en-US" sz="2000" dirty="0" smtClean="0">
                <a:solidFill>
                  <a:srgbClr val="000000"/>
                </a:solidFill>
                <a:latin typeface="Calibri"/>
                <a:cs typeface="Calibri"/>
              </a:rPr>
              <a:t>Together </a:t>
            </a:r>
            <a:r>
              <a:rPr lang="en-US" sz="2000" dirty="0">
                <a:solidFill>
                  <a:srgbClr val="000000"/>
                </a:solidFill>
                <a:latin typeface="Calibri"/>
                <a:cs typeface="Calibri"/>
              </a:rPr>
              <a:t>these are the </a:t>
            </a:r>
            <a:r>
              <a:rPr lang="en-US" sz="2000" i="1" dirty="0">
                <a:solidFill>
                  <a:srgbClr val="000000"/>
                </a:solidFill>
                <a:latin typeface="Calibri"/>
                <a:cs typeface="Calibri"/>
              </a:rPr>
              <a:t>inner transition </a:t>
            </a:r>
            <a:r>
              <a:rPr lang="en-US" sz="2000" i="1" dirty="0" smtClean="0">
                <a:solidFill>
                  <a:srgbClr val="000000"/>
                </a:solidFill>
                <a:latin typeface="Calibri"/>
                <a:cs typeface="Calibri"/>
              </a:rPr>
              <a:t>elements </a:t>
            </a:r>
            <a:endParaRPr lang="en-US" sz="2000" i="1" dirty="0">
              <a:solidFill>
                <a:srgbClr val="000000"/>
              </a:solidFill>
              <a:latin typeface="Calibri"/>
              <a:cs typeface="Calibri"/>
            </a:endParaRPr>
          </a:p>
        </p:txBody>
      </p:sp>
      <p:sp>
        <p:nvSpPr>
          <p:cNvPr id="3" name="TextBox 2"/>
          <p:cNvSpPr txBox="1"/>
          <p:nvPr/>
        </p:nvSpPr>
        <p:spPr>
          <a:xfrm>
            <a:off x="3556419" y="307123"/>
            <a:ext cx="1545991" cy="646331"/>
          </a:xfrm>
          <a:prstGeom prst="rect">
            <a:avLst/>
          </a:prstGeom>
          <a:noFill/>
        </p:spPr>
        <p:txBody>
          <a:bodyPr wrap="none" rtlCol="0">
            <a:spAutoFit/>
          </a:bodyPr>
          <a:lstStyle/>
          <a:p>
            <a:r>
              <a:rPr lang="en-US" sz="3600" dirty="0" smtClean="0"/>
              <a:t>Groups</a:t>
            </a:r>
            <a:endParaRPr lang="en-US" sz="3600" dirty="0"/>
          </a:p>
        </p:txBody>
      </p:sp>
    </p:spTree>
    <p:extLst>
      <p:ext uri="{BB962C8B-B14F-4D97-AF65-F5344CB8AC3E}">
        <p14:creationId xmlns:p14="http://schemas.microsoft.com/office/powerpoint/2010/main" val="60049602"/>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438400" y="1981200"/>
            <a:ext cx="4082256" cy="3530600"/>
          </a:xfrm>
          <a:prstGeom prst="rect">
            <a:avLst/>
          </a:prstGeom>
        </p:spPr>
      </p:pic>
    </p:spTree>
    <p:extLst>
      <p:ext uri="{BB962C8B-B14F-4D97-AF65-F5344CB8AC3E}">
        <p14:creationId xmlns:p14="http://schemas.microsoft.com/office/powerpoint/2010/main" val="309005101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6" name="TextBox 4"/>
          <p:cNvSpPr txBox="1">
            <a:spLocks noChangeArrowheads="1"/>
          </p:cNvSpPr>
          <p:nvPr/>
        </p:nvSpPr>
        <p:spPr bwMode="auto">
          <a:xfrm>
            <a:off x="381000" y="2070523"/>
            <a:ext cx="4572000" cy="3247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0988" indent="-280988">
              <a:defRPr sz="2400">
                <a:solidFill>
                  <a:schemeClr val="tx1"/>
                </a:solidFill>
                <a:latin typeface="Times" charset="0"/>
                <a:ea typeface="MS PGothic" charset="0"/>
                <a:cs typeface="MS PGothic" charset="0"/>
              </a:defRPr>
            </a:lvl1pPr>
            <a:lvl2pPr marL="742950" indent="-285750">
              <a:defRPr sz="2400">
                <a:solidFill>
                  <a:schemeClr val="tx1"/>
                </a:solidFill>
                <a:latin typeface="Times" charset="0"/>
                <a:ea typeface="MS PGothic" charset="0"/>
                <a:cs typeface="MS PGothic" charset="0"/>
              </a:defRPr>
            </a:lvl2pPr>
            <a:lvl3pPr marL="1143000" indent="-228600">
              <a:defRPr sz="2400">
                <a:solidFill>
                  <a:schemeClr val="tx1"/>
                </a:solidFill>
                <a:latin typeface="Times" charset="0"/>
                <a:ea typeface="MS PGothic" charset="0"/>
                <a:cs typeface="MS PGothic" charset="0"/>
              </a:defRPr>
            </a:lvl3pPr>
            <a:lvl4pPr marL="1600200" indent="-228600">
              <a:defRPr sz="2400">
                <a:solidFill>
                  <a:schemeClr val="tx1"/>
                </a:solidFill>
                <a:latin typeface="Times" charset="0"/>
                <a:ea typeface="MS PGothic" charset="0"/>
                <a:cs typeface="MS PGothic" charset="0"/>
              </a:defRPr>
            </a:lvl4pPr>
            <a:lvl5pPr marL="2057400" indent="-228600">
              <a:defRPr sz="2400">
                <a:solidFill>
                  <a:schemeClr val="tx1"/>
                </a:solidFill>
                <a:latin typeface="Times"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charset="0"/>
                <a:ea typeface="MS PGothic" charset="0"/>
                <a:cs typeface="MS PGothic" charset="0"/>
              </a:defRPr>
            </a:lvl9pPr>
          </a:lstStyle>
          <a:p>
            <a:pPr>
              <a:buFont typeface="Arial" charset="0"/>
              <a:buChar char="•"/>
            </a:pPr>
            <a:r>
              <a:rPr lang="en-US" sz="2800" dirty="0" smtClean="0">
                <a:solidFill>
                  <a:srgbClr val="000000"/>
                </a:solidFill>
                <a:latin typeface="+mn-lt"/>
                <a:cs typeface="Arial" charset="0"/>
              </a:rPr>
              <a:t>Elements in a given group have similar chemical properties </a:t>
            </a:r>
          </a:p>
          <a:p>
            <a:pPr>
              <a:buFont typeface="Arial" charset="0"/>
              <a:buChar char="•"/>
            </a:pPr>
            <a:endParaRPr lang="en-US" sz="900" dirty="0" smtClean="0">
              <a:solidFill>
                <a:srgbClr val="000000"/>
              </a:solidFill>
              <a:latin typeface="+mn-lt"/>
              <a:cs typeface="Arial" charset="0"/>
            </a:endParaRPr>
          </a:p>
          <a:p>
            <a:pPr>
              <a:buFont typeface="Arial" charset="0"/>
              <a:buChar char="•"/>
            </a:pPr>
            <a:r>
              <a:rPr lang="en-US" sz="2800" dirty="0" smtClean="0">
                <a:solidFill>
                  <a:srgbClr val="000000"/>
                </a:solidFill>
                <a:latin typeface="+mn-lt"/>
                <a:cs typeface="Arial" charset="0"/>
              </a:rPr>
              <a:t>All halogens: chlorine</a:t>
            </a:r>
            <a:r>
              <a:rPr lang="en-US" sz="2800" dirty="0">
                <a:solidFill>
                  <a:srgbClr val="000000"/>
                </a:solidFill>
                <a:latin typeface="+mn-lt"/>
                <a:cs typeface="Arial" charset="0"/>
              </a:rPr>
              <a:t>, bromine, iodine, and other elements in group 7A  behave </a:t>
            </a:r>
            <a:r>
              <a:rPr lang="en-US" sz="2800" dirty="0" smtClean="0">
                <a:solidFill>
                  <a:srgbClr val="000000"/>
                </a:solidFill>
                <a:latin typeface="+mn-lt"/>
                <a:cs typeface="Arial" charset="0"/>
              </a:rPr>
              <a:t>similarly </a:t>
            </a:r>
            <a:endParaRPr lang="en-US" sz="2800" dirty="0">
              <a:solidFill>
                <a:srgbClr val="000000"/>
              </a:solidFill>
              <a:latin typeface="+mn-lt"/>
              <a:cs typeface="Arial" charset="0"/>
            </a:endParaRPr>
          </a:p>
        </p:txBody>
      </p:sp>
      <p:pic>
        <p:nvPicPr>
          <p:cNvPr id="23557"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443538" y="2247154"/>
            <a:ext cx="2405062" cy="292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3407009" y="493058"/>
            <a:ext cx="1545991" cy="646331"/>
          </a:xfrm>
          <a:prstGeom prst="rect">
            <a:avLst/>
          </a:prstGeom>
          <a:noFill/>
        </p:spPr>
        <p:txBody>
          <a:bodyPr wrap="none" rtlCol="0">
            <a:spAutoFit/>
          </a:bodyPr>
          <a:lstStyle/>
          <a:p>
            <a:r>
              <a:rPr lang="en-US" sz="3600" dirty="0" smtClean="0"/>
              <a:t>Groups</a:t>
            </a:r>
            <a:endParaRPr lang="en-US" sz="3600" dirty="0"/>
          </a:p>
        </p:txBody>
      </p:sp>
    </p:spTree>
    <p:extLst>
      <p:ext uri="{BB962C8B-B14F-4D97-AF65-F5344CB8AC3E}">
        <p14:creationId xmlns:p14="http://schemas.microsoft.com/office/powerpoint/2010/main" val="353259235"/>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2"/>
          </p:nvPr>
        </p:nvSpPr>
        <p:spPr/>
        <p:txBody>
          <a:bodyPr/>
          <a:lstStyle/>
          <a:p>
            <a:fld id="{65CE54D1-1B3D-844C-A823-F15F95E40500}" type="slidenum">
              <a:rPr lang="en-US"/>
              <a:pPr/>
              <a:t>57</a:t>
            </a:fld>
            <a:endParaRPr lang="en-US"/>
          </a:p>
        </p:txBody>
      </p:sp>
      <p:pic>
        <p:nvPicPr>
          <p:cNvPr id="419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0" y="379413"/>
            <a:ext cx="8128000" cy="609758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721099" y="379413"/>
            <a:ext cx="1394733" cy="584776"/>
          </a:xfrm>
          <a:prstGeom prst="rect">
            <a:avLst/>
          </a:prstGeom>
          <a:noFill/>
        </p:spPr>
        <p:txBody>
          <a:bodyPr wrap="none" rtlCol="0">
            <a:spAutoFit/>
          </a:bodyPr>
          <a:lstStyle/>
          <a:p>
            <a:r>
              <a:rPr lang="en-US" sz="3200" dirty="0" smtClean="0"/>
              <a:t>Groups</a:t>
            </a:r>
            <a:r>
              <a:rPr lang="en-US" dirty="0" smtClean="0"/>
              <a:t> </a:t>
            </a:r>
            <a:endParaRPr lang="en-US" dirty="0"/>
          </a:p>
        </p:txBody>
      </p:sp>
    </p:spTree>
    <p:extLst>
      <p:ext uri="{BB962C8B-B14F-4D97-AF65-F5344CB8AC3E}">
        <p14:creationId xmlns:p14="http://schemas.microsoft.com/office/powerpoint/2010/main" val="34203370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7"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84823" y="2930719"/>
            <a:ext cx="4089213" cy="2912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457200" y="1600199"/>
            <a:ext cx="8229600" cy="1177925"/>
          </a:xfrm>
        </p:spPr>
        <p:txBody>
          <a:bodyPr/>
          <a:lstStyle/>
          <a:p>
            <a:r>
              <a:rPr lang="en-US" dirty="0"/>
              <a:t>N</a:t>
            </a:r>
            <a:r>
              <a:rPr lang="en-US" dirty="0" smtClean="0"/>
              <a:t>otice there are seven horizontal </a:t>
            </a:r>
            <a:r>
              <a:rPr lang="en-US" b="1" dirty="0" smtClean="0"/>
              <a:t>periods</a:t>
            </a:r>
            <a:r>
              <a:rPr lang="en-US" dirty="0" smtClean="0"/>
              <a:t> in the periodic table </a:t>
            </a:r>
            <a:endParaRPr lang="en-US" dirty="0"/>
          </a:p>
        </p:txBody>
      </p:sp>
      <p:sp>
        <p:nvSpPr>
          <p:cNvPr id="2" name="TextBox 1"/>
          <p:cNvSpPr txBox="1"/>
          <p:nvPr/>
        </p:nvSpPr>
        <p:spPr>
          <a:xfrm>
            <a:off x="3869765" y="552824"/>
            <a:ext cx="1586342" cy="646331"/>
          </a:xfrm>
          <a:prstGeom prst="rect">
            <a:avLst/>
          </a:prstGeom>
          <a:noFill/>
        </p:spPr>
        <p:txBody>
          <a:bodyPr wrap="none" rtlCol="0">
            <a:spAutoFit/>
          </a:bodyPr>
          <a:lstStyle/>
          <a:p>
            <a:r>
              <a:rPr lang="en-US" sz="3600" dirty="0" smtClean="0"/>
              <a:t>Periods</a:t>
            </a:r>
            <a:r>
              <a:rPr lang="en-US" dirty="0" smtClean="0"/>
              <a:t> </a:t>
            </a:r>
            <a:endParaRPr lang="en-US" dirty="0"/>
          </a:p>
        </p:txBody>
      </p:sp>
    </p:spTree>
    <p:extLst>
      <p:ext uri="{BB962C8B-B14F-4D97-AF65-F5344CB8AC3E}">
        <p14:creationId xmlns:p14="http://schemas.microsoft.com/office/powerpoint/2010/main" val="2608132159"/>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Content Placeholder 2"/>
          <p:cNvSpPr>
            <a:spLocks noGrp="1"/>
          </p:cNvSpPr>
          <p:nvPr>
            <p:ph idx="1"/>
          </p:nvPr>
        </p:nvSpPr>
        <p:spPr>
          <a:xfrm>
            <a:off x="365125" y="522941"/>
            <a:ext cx="8397875" cy="5731809"/>
          </a:xfrm>
        </p:spPr>
        <p:txBody>
          <a:bodyPr>
            <a:normAutofit/>
          </a:bodyPr>
          <a:lstStyle/>
          <a:p>
            <a:pPr marL="0" indent="0" algn="ctr">
              <a:lnSpc>
                <a:spcPct val="90000"/>
              </a:lnSpc>
              <a:buClr>
                <a:srgbClr val="94E494"/>
              </a:buClr>
              <a:buNone/>
            </a:pPr>
            <a:r>
              <a:rPr lang="en-US" dirty="0" smtClean="0"/>
              <a:t>The seven </a:t>
            </a:r>
            <a:r>
              <a:rPr lang="en-US" dirty="0"/>
              <a:t>horizontal </a:t>
            </a:r>
            <a:r>
              <a:rPr lang="en-US" b="1" dirty="0"/>
              <a:t>periods</a:t>
            </a:r>
            <a:r>
              <a:rPr lang="en-US" dirty="0"/>
              <a:t> in the periodic </a:t>
            </a:r>
            <a:r>
              <a:rPr lang="en-US" dirty="0" smtClean="0"/>
              <a:t>table </a:t>
            </a:r>
            <a:r>
              <a:rPr lang="en-US" dirty="0" smtClean="0">
                <a:solidFill>
                  <a:srgbClr val="000000"/>
                </a:solidFill>
              </a:rPr>
              <a:t>do </a:t>
            </a:r>
            <a:r>
              <a:rPr lang="en-US" dirty="0">
                <a:solidFill>
                  <a:srgbClr val="000000"/>
                </a:solidFill>
              </a:rPr>
              <a:t>not contain the same number of </a:t>
            </a:r>
            <a:r>
              <a:rPr lang="en-US" dirty="0" smtClean="0">
                <a:solidFill>
                  <a:srgbClr val="000000"/>
                </a:solidFill>
              </a:rPr>
              <a:t>elements </a:t>
            </a:r>
          </a:p>
          <a:p>
            <a:pPr marL="0" indent="0" algn="ctr">
              <a:lnSpc>
                <a:spcPct val="90000"/>
              </a:lnSpc>
              <a:buClr>
                <a:srgbClr val="94E494"/>
              </a:buClr>
              <a:buNone/>
            </a:pPr>
            <a:endParaRPr lang="en-US" dirty="0" smtClean="0">
              <a:solidFill>
                <a:srgbClr val="000000"/>
              </a:solidFill>
            </a:endParaRPr>
          </a:p>
          <a:p>
            <a:pPr marL="463550" indent="-463550" eaLnBrk="1" hangingPunct="1">
              <a:lnSpc>
                <a:spcPct val="90000"/>
              </a:lnSpc>
              <a:buClr>
                <a:srgbClr val="94E494"/>
              </a:buClr>
              <a:buFont typeface="Times New Roman" charset="0"/>
              <a:buNone/>
            </a:pPr>
            <a:endParaRPr lang="en-US" sz="900" dirty="0">
              <a:solidFill>
                <a:srgbClr val="000000"/>
              </a:solidFill>
            </a:endParaRPr>
          </a:p>
          <a:p>
            <a:pPr marL="463550" indent="-463550" eaLnBrk="1" hangingPunct="1">
              <a:lnSpc>
                <a:spcPct val="90000"/>
              </a:lnSpc>
              <a:spcAft>
                <a:spcPts val="600"/>
              </a:spcAft>
            </a:pPr>
            <a:r>
              <a:rPr lang="en-US" sz="2800" dirty="0">
                <a:solidFill>
                  <a:srgbClr val="000000"/>
                </a:solidFill>
              </a:rPr>
              <a:t>The first period contains only 2 </a:t>
            </a:r>
            <a:r>
              <a:rPr lang="en-US" sz="2800" dirty="0" smtClean="0">
                <a:solidFill>
                  <a:srgbClr val="000000"/>
                </a:solidFill>
              </a:rPr>
              <a:t>elements </a:t>
            </a:r>
            <a:endParaRPr lang="en-US" sz="2800" dirty="0">
              <a:solidFill>
                <a:srgbClr val="000000"/>
              </a:solidFill>
            </a:endParaRPr>
          </a:p>
          <a:p>
            <a:pPr marL="463550" indent="-463550" eaLnBrk="1" hangingPunct="1">
              <a:lnSpc>
                <a:spcPct val="90000"/>
              </a:lnSpc>
              <a:spcAft>
                <a:spcPts val="600"/>
              </a:spcAft>
            </a:pPr>
            <a:r>
              <a:rPr lang="en-US" sz="2800" dirty="0">
                <a:solidFill>
                  <a:srgbClr val="000000"/>
                </a:solidFill>
              </a:rPr>
              <a:t>The second and third periods each contain 8 </a:t>
            </a:r>
            <a:r>
              <a:rPr lang="en-US" sz="2800" dirty="0" smtClean="0">
                <a:solidFill>
                  <a:srgbClr val="000000"/>
                </a:solidFill>
              </a:rPr>
              <a:t>elements </a:t>
            </a:r>
            <a:endParaRPr lang="en-US" sz="2800" dirty="0">
              <a:solidFill>
                <a:srgbClr val="000000"/>
              </a:solidFill>
            </a:endParaRPr>
          </a:p>
          <a:p>
            <a:pPr marL="463550" indent="-463550" eaLnBrk="1" hangingPunct="1">
              <a:lnSpc>
                <a:spcPct val="90000"/>
              </a:lnSpc>
              <a:spcAft>
                <a:spcPts val="600"/>
              </a:spcAft>
            </a:pPr>
            <a:r>
              <a:rPr lang="en-US" sz="2800" dirty="0">
                <a:solidFill>
                  <a:srgbClr val="000000"/>
                </a:solidFill>
              </a:rPr>
              <a:t>The fourth and fifth periods each contain 18 </a:t>
            </a:r>
            <a:r>
              <a:rPr lang="en-US" sz="2800" dirty="0" smtClean="0">
                <a:solidFill>
                  <a:srgbClr val="000000"/>
                </a:solidFill>
              </a:rPr>
              <a:t>elements </a:t>
            </a:r>
            <a:endParaRPr lang="en-US" sz="2800" dirty="0">
              <a:solidFill>
                <a:srgbClr val="000000"/>
              </a:solidFill>
            </a:endParaRPr>
          </a:p>
          <a:p>
            <a:pPr marL="463550" indent="-463550" eaLnBrk="1" hangingPunct="1">
              <a:lnSpc>
                <a:spcPct val="90000"/>
              </a:lnSpc>
              <a:spcAft>
                <a:spcPts val="600"/>
              </a:spcAft>
            </a:pPr>
            <a:r>
              <a:rPr lang="en-US" sz="2800" dirty="0">
                <a:solidFill>
                  <a:srgbClr val="000000"/>
                </a:solidFill>
              </a:rPr>
              <a:t>The sixth and seventh periods each contain 32 </a:t>
            </a:r>
            <a:r>
              <a:rPr lang="en-US" sz="2800" dirty="0" smtClean="0">
                <a:solidFill>
                  <a:srgbClr val="000000"/>
                </a:solidFill>
              </a:rPr>
              <a:t>elements </a:t>
            </a:r>
            <a:endParaRPr lang="en-US" sz="2800" dirty="0">
              <a:solidFill>
                <a:srgbClr val="000000"/>
              </a:solidFill>
            </a:endParaRPr>
          </a:p>
          <a:p>
            <a:pPr marL="863600" lvl="1" indent="-463550">
              <a:lnSpc>
                <a:spcPct val="90000"/>
              </a:lnSpc>
              <a:spcAft>
                <a:spcPts val="600"/>
              </a:spcAft>
            </a:pPr>
            <a:r>
              <a:rPr lang="en-US" sz="2400" dirty="0">
                <a:solidFill>
                  <a:srgbClr val="000000"/>
                </a:solidFill>
              </a:rPr>
              <a:t>The 14 lanthanides and the 14 actinides are </a:t>
            </a:r>
            <a:r>
              <a:rPr lang="en-US" sz="2400" dirty="0" smtClean="0">
                <a:solidFill>
                  <a:srgbClr val="000000"/>
                </a:solidFill>
              </a:rPr>
              <a:t>normally pulled </a:t>
            </a:r>
            <a:r>
              <a:rPr lang="en-US" sz="2400" dirty="0">
                <a:solidFill>
                  <a:srgbClr val="000000"/>
                </a:solidFill>
              </a:rPr>
              <a:t>out and shown below the </a:t>
            </a:r>
            <a:r>
              <a:rPr lang="en-US" sz="2400" dirty="0" smtClean="0">
                <a:solidFill>
                  <a:srgbClr val="000000"/>
                </a:solidFill>
              </a:rPr>
              <a:t>others </a:t>
            </a:r>
            <a:endParaRPr lang="en-US" sz="2400" dirty="0">
              <a:solidFill>
                <a:srgbClr val="0000FF"/>
              </a:solidFill>
            </a:endParaRPr>
          </a:p>
        </p:txBody>
      </p:sp>
    </p:spTree>
    <p:extLst>
      <p:ext uri="{BB962C8B-B14F-4D97-AF65-F5344CB8AC3E}">
        <p14:creationId xmlns:p14="http://schemas.microsoft.com/office/powerpoint/2010/main" val="2067350624"/>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3"/>
          <p:cNvSpPr>
            <a:spLocks noGrp="1"/>
          </p:cNvSpPr>
          <p:nvPr>
            <p:ph type="dt" sz="quarter" idx="10"/>
          </p:nvPr>
        </p:nvSpPr>
        <p:spPr/>
        <p:txBody>
          <a:bodyPr/>
          <a:lstStyle/>
          <a:p>
            <a:pPr>
              <a:defRPr/>
            </a:pPr>
            <a:r>
              <a:rPr lang="en-US"/>
              <a:t>Copyright © 2010 Pearson Education, Inc.</a:t>
            </a:r>
          </a:p>
        </p:txBody>
      </p:sp>
      <p:sp>
        <p:nvSpPr>
          <p:cNvPr id="6" name="Footer Placeholder 4"/>
          <p:cNvSpPr>
            <a:spLocks noGrp="1"/>
          </p:cNvSpPr>
          <p:nvPr>
            <p:ph type="ftr" sz="quarter" idx="11"/>
          </p:nvPr>
        </p:nvSpPr>
        <p:spPr/>
        <p:txBody>
          <a:bodyPr/>
          <a:lstStyle/>
          <a:p>
            <a:pPr>
              <a:defRPr/>
            </a:pPr>
            <a:r>
              <a:rPr lang="en-US"/>
              <a:t>Chapter Three</a:t>
            </a:r>
          </a:p>
        </p:txBody>
      </p:sp>
      <p:sp>
        <p:nvSpPr>
          <p:cNvPr id="7" name="Slide Number Placeholder 5"/>
          <p:cNvSpPr>
            <a:spLocks noGrp="1"/>
          </p:cNvSpPr>
          <p:nvPr>
            <p:ph type="sldNum" sz="quarter" idx="12"/>
          </p:nvPr>
        </p:nvSpPr>
        <p:spPr/>
        <p:txBody>
          <a:bodyPr/>
          <a:lstStyle/>
          <a:p>
            <a:pPr>
              <a:defRPr/>
            </a:pPr>
            <a:fld id="{93C6715E-C3C2-2F42-8404-B7310CD410BD}" type="slidenum">
              <a:rPr lang="en-US"/>
              <a:pPr>
                <a:defRPr/>
              </a:pPr>
              <a:t>6</a:t>
            </a:fld>
            <a:endParaRPr lang="en-US"/>
          </a:p>
        </p:txBody>
      </p:sp>
      <p:sp>
        <p:nvSpPr>
          <p:cNvPr id="3075" name="Rectangle 3"/>
          <p:cNvSpPr>
            <a:spLocks noGrp="1" noChangeArrowheads="1"/>
          </p:cNvSpPr>
          <p:nvPr>
            <p:ph type="body" idx="1"/>
          </p:nvPr>
        </p:nvSpPr>
        <p:spPr>
          <a:xfrm>
            <a:off x="609600" y="2084666"/>
            <a:ext cx="8001000" cy="4239934"/>
          </a:xfrm>
        </p:spPr>
        <p:txBody>
          <a:bodyPr>
            <a:normAutofit/>
          </a:bodyPr>
          <a:lstStyle/>
          <a:p>
            <a:pPr marL="0" indent="0" eaLnBrk="1" hangingPunct="1">
              <a:buNone/>
              <a:tabLst>
                <a:tab pos="622300" algn="l"/>
              </a:tabLst>
              <a:defRPr/>
            </a:pPr>
            <a:r>
              <a:rPr lang="en-US" dirty="0" smtClean="0">
                <a:solidFill>
                  <a:srgbClr val="000000"/>
                </a:solidFill>
              </a:rPr>
              <a:t>Chemistry is founded on four fundamental assumptions about atoms </a:t>
            </a:r>
            <a:r>
              <a:rPr lang="en-US" dirty="0" smtClean="0">
                <a:solidFill>
                  <a:srgbClr val="000000"/>
                </a:solidFill>
              </a:rPr>
              <a:t>(matter), </a:t>
            </a:r>
            <a:r>
              <a:rPr lang="en-US" dirty="0" smtClean="0">
                <a:solidFill>
                  <a:srgbClr val="000000"/>
                </a:solidFill>
              </a:rPr>
              <a:t>which together make up modern </a:t>
            </a:r>
            <a:r>
              <a:rPr lang="en-US" b="1" dirty="0" smtClean="0">
                <a:solidFill>
                  <a:srgbClr val="000000"/>
                </a:solidFill>
              </a:rPr>
              <a:t>Atomic Theory</a:t>
            </a:r>
            <a:r>
              <a:rPr lang="en-US" dirty="0">
                <a:solidFill>
                  <a:srgbClr val="000000"/>
                </a:solidFill>
              </a:rPr>
              <a:t> </a:t>
            </a:r>
            <a:endParaRPr lang="en-US" dirty="0" smtClean="0">
              <a:solidFill>
                <a:srgbClr val="000000"/>
              </a:solidFill>
            </a:endParaRPr>
          </a:p>
        </p:txBody>
      </p:sp>
      <p:sp>
        <p:nvSpPr>
          <p:cNvPr id="3076" name="Text Box 4"/>
          <p:cNvSpPr txBox="1">
            <a:spLocks noChangeArrowheads="1"/>
          </p:cNvSpPr>
          <p:nvPr/>
        </p:nvSpPr>
        <p:spPr bwMode="auto">
          <a:xfrm>
            <a:off x="609600" y="6248400"/>
            <a:ext cx="23622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buClrTx/>
              <a:buSzTx/>
              <a:buFontTx/>
              <a:buNone/>
              <a:defRPr/>
            </a:pPr>
            <a:endParaRPr lang="en-US" sz="1400">
              <a:solidFill>
                <a:schemeClr val="tx1"/>
              </a:solidFill>
              <a:cs typeface="+mn-cs"/>
            </a:endParaRPr>
          </a:p>
        </p:txBody>
      </p:sp>
    </p:spTree>
    <p:extLst>
      <p:ext uri="{BB962C8B-B14F-4D97-AF65-F5344CB8AC3E}">
        <p14:creationId xmlns:p14="http://schemas.microsoft.com/office/powerpoint/2010/main" val="1263331386"/>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2"/>
          </p:nvPr>
        </p:nvSpPr>
        <p:spPr/>
        <p:txBody>
          <a:bodyPr/>
          <a:lstStyle/>
          <a:p>
            <a:fld id="{B67D3C30-699A-4398-9E61-78EEC6F98170}" type="slidenum">
              <a:rPr lang="en-US"/>
              <a:pPr/>
              <a:t>60</a:t>
            </a:fld>
            <a:endParaRPr lang="en-US"/>
          </a:p>
        </p:txBody>
      </p:sp>
      <p:pic>
        <p:nvPicPr>
          <p:cNvPr id="40962" name="Picture 2"/>
          <p:cNvPicPr>
            <a:picLocks noChangeAspect="1" noChangeArrowheads="1"/>
          </p:cNvPicPr>
          <p:nvPr/>
        </p:nvPicPr>
        <p:blipFill>
          <a:blip r:embed="rId3" cstate="print"/>
          <a:srcRect/>
          <a:stretch>
            <a:fillRect/>
          </a:stretch>
        </p:blipFill>
        <p:spPr bwMode="auto">
          <a:xfrm>
            <a:off x="508000" y="379413"/>
            <a:ext cx="8128000" cy="6097587"/>
          </a:xfrm>
          <a:prstGeom prst="rect">
            <a:avLst/>
          </a:prstGeom>
          <a:noFill/>
        </p:spPr>
      </p:pic>
      <p:sp>
        <p:nvSpPr>
          <p:cNvPr id="2" name="TextBox 1"/>
          <p:cNvSpPr txBox="1"/>
          <p:nvPr/>
        </p:nvSpPr>
        <p:spPr>
          <a:xfrm>
            <a:off x="3476625" y="1619250"/>
            <a:ext cx="2032277" cy="523220"/>
          </a:xfrm>
          <a:prstGeom prst="rect">
            <a:avLst/>
          </a:prstGeom>
          <a:noFill/>
        </p:spPr>
        <p:txBody>
          <a:bodyPr wrap="none" rtlCol="0">
            <a:spAutoFit/>
          </a:bodyPr>
          <a:lstStyle/>
          <a:p>
            <a:r>
              <a:rPr lang="en-US" sz="2800" dirty="0" smtClean="0"/>
              <a:t>The full view</a:t>
            </a:r>
            <a:endParaRPr lang="en-US" sz="2800" dirty="0"/>
          </a:p>
        </p:txBody>
      </p:sp>
    </p:spTree>
    <p:extLst>
      <p:ext uri="{BB962C8B-B14F-4D97-AF65-F5344CB8AC3E}">
        <p14:creationId xmlns:p14="http://schemas.microsoft.com/office/powerpoint/2010/main" val="215776396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0" y="600140"/>
            <a:ext cx="9144000" cy="890919"/>
          </a:xfrm>
        </p:spPr>
        <p:txBody>
          <a:bodyPr/>
          <a:lstStyle/>
          <a:p>
            <a:pPr eaLnBrk="1" hangingPunct="1"/>
            <a:r>
              <a:rPr lang="en-US" sz="3100" dirty="0">
                <a:latin typeface="Arial" charset="0"/>
                <a:cs typeface="Times New Roman" charset="0"/>
              </a:rPr>
              <a:t>2.5 Some Characteristics of Different Groups</a:t>
            </a:r>
          </a:p>
        </p:txBody>
      </p:sp>
      <p:pic>
        <p:nvPicPr>
          <p:cNvPr id="5" name="Picture 4"/>
          <p:cNvPicPr>
            <a:picLocks noChangeAspect="1"/>
          </p:cNvPicPr>
          <p:nvPr/>
        </p:nvPicPr>
        <p:blipFill>
          <a:blip r:embed="rId2"/>
          <a:stretch>
            <a:fillRect/>
          </a:stretch>
        </p:blipFill>
        <p:spPr>
          <a:xfrm>
            <a:off x="1789123" y="1991313"/>
            <a:ext cx="5495378" cy="3577437"/>
          </a:xfrm>
          <a:prstGeom prst="rect">
            <a:avLst/>
          </a:prstGeom>
        </p:spPr>
      </p:pic>
    </p:spTree>
    <p:extLst>
      <p:ext uri="{BB962C8B-B14F-4D97-AF65-F5344CB8AC3E}">
        <p14:creationId xmlns:p14="http://schemas.microsoft.com/office/powerpoint/2010/main" val="896105862"/>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Content Placeholder 2"/>
          <p:cNvSpPr>
            <a:spLocks noGrp="1"/>
          </p:cNvSpPr>
          <p:nvPr>
            <p:ph idx="1"/>
          </p:nvPr>
        </p:nvSpPr>
        <p:spPr>
          <a:xfrm>
            <a:off x="1000124" y="4354506"/>
            <a:ext cx="7458075" cy="2085981"/>
          </a:xfrm>
        </p:spPr>
        <p:txBody>
          <a:bodyPr>
            <a:normAutofit/>
          </a:bodyPr>
          <a:lstStyle/>
          <a:p>
            <a:pPr marL="0" indent="0" eaLnBrk="1" hangingPunct="1">
              <a:buFontTx/>
              <a:buNone/>
            </a:pPr>
            <a:r>
              <a:rPr lang="en-US" sz="2400" dirty="0">
                <a:solidFill>
                  <a:srgbClr val="000000"/>
                </a:solidFill>
              </a:rPr>
              <a:t>A </a:t>
            </a:r>
            <a:r>
              <a:rPr lang="en-US" sz="2400" dirty="0" smtClean="0">
                <a:solidFill>
                  <a:srgbClr val="000000"/>
                </a:solidFill>
              </a:rPr>
              <a:t>display of </a:t>
            </a:r>
            <a:r>
              <a:rPr lang="en-US" sz="2400" dirty="0">
                <a:solidFill>
                  <a:srgbClr val="000000"/>
                </a:solidFill>
              </a:rPr>
              <a:t>atomic radius versus atomic number shows a </a:t>
            </a:r>
            <a:r>
              <a:rPr lang="en-US" sz="2400" b="1" dirty="0">
                <a:solidFill>
                  <a:srgbClr val="000000"/>
                </a:solidFill>
              </a:rPr>
              <a:t>periodic</a:t>
            </a:r>
            <a:r>
              <a:rPr lang="en-US" sz="2400" dirty="0">
                <a:solidFill>
                  <a:srgbClr val="000000"/>
                </a:solidFill>
              </a:rPr>
              <a:t> </a:t>
            </a:r>
            <a:r>
              <a:rPr lang="en-US" sz="2400" dirty="0" smtClean="0">
                <a:solidFill>
                  <a:srgbClr val="000000"/>
                </a:solidFill>
              </a:rPr>
              <a:t>shrink-and-</a:t>
            </a:r>
            <a:r>
              <a:rPr lang="en-US" sz="2400" dirty="0" smtClean="0">
                <a:solidFill>
                  <a:srgbClr val="000000"/>
                </a:solidFill>
              </a:rPr>
              <a:t>inflate</a:t>
            </a:r>
            <a:r>
              <a:rPr lang="en-US" sz="2400" dirty="0" smtClean="0">
                <a:solidFill>
                  <a:srgbClr val="000000"/>
                </a:solidFill>
              </a:rPr>
              <a:t> pattern </a:t>
            </a:r>
            <a:endParaRPr lang="en-US" sz="2400" dirty="0" smtClean="0">
              <a:solidFill>
                <a:srgbClr val="000000"/>
              </a:solidFill>
            </a:endParaRPr>
          </a:p>
          <a:p>
            <a:pPr marL="0" indent="0" eaLnBrk="1" hangingPunct="1">
              <a:buFontTx/>
              <a:buNone/>
            </a:pPr>
            <a:endParaRPr lang="en-US" sz="800" dirty="0" smtClean="0">
              <a:solidFill>
                <a:srgbClr val="000000"/>
              </a:solidFill>
            </a:endParaRPr>
          </a:p>
          <a:p>
            <a:pPr marL="0" indent="0" eaLnBrk="1" hangingPunct="1">
              <a:buFontTx/>
              <a:buNone/>
            </a:pPr>
            <a:r>
              <a:rPr lang="en-US" sz="2400" dirty="0" smtClean="0">
                <a:solidFill>
                  <a:srgbClr val="000000"/>
                </a:solidFill>
              </a:rPr>
              <a:t>The </a:t>
            </a:r>
            <a:r>
              <a:rPr lang="en-US" sz="2400" dirty="0" smtClean="0">
                <a:solidFill>
                  <a:srgbClr val="0000FF"/>
                </a:solidFill>
              </a:rPr>
              <a:t>minima </a:t>
            </a:r>
            <a:r>
              <a:rPr lang="en-US" sz="2400" dirty="0" smtClean="0">
                <a:solidFill>
                  <a:srgbClr val="000000"/>
                </a:solidFill>
              </a:rPr>
              <a:t>occur </a:t>
            </a:r>
            <a:r>
              <a:rPr lang="en-US" sz="2400" dirty="0">
                <a:solidFill>
                  <a:srgbClr val="000000"/>
                </a:solidFill>
              </a:rPr>
              <a:t>for group 1A elements, and the </a:t>
            </a:r>
            <a:r>
              <a:rPr lang="en-US" sz="2400" dirty="0" smtClean="0">
                <a:solidFill>
                  <a:srgbClr val="0000FF"/>
                </a:solidFill>
              </a:rPr>
              <a:t>maxima</a:t>
            </a:r>
            <a:r>
              <a:rPr lang="en-US" sz="2400" dirty="0" smtClean="0">
                <a:solidFill>
                  <a:srgbClr val="000000"/>
                </a:solidFill>
              </a:rPr>
              <a:t> occur </a:t>
            </a:r>
            <a:r>
              <a:rPr lang="en-US" sz="2400" dirty="0">
                <a:solidFill>
                  <a:srgbClr val="000000"/>
                </a:solidFill>
              </a:rPr>
              <a:t>for group 7A </a:t>
            </a:r>
            <a:r>
              <a:rPr lang="en-US" sz="2400" dirty="0" smtClean="0">
                <a:solidFill>
                  <a:srgbClr val="000000"/>
                </a:solidFill>
              </a:rPr>
              <a:t>elements </a:t>
            </a:r>
            <a:endParaRPr lang="en-US" sz="2400" dirty="0"/>
          </a:p>
        </p:txBody>
      </p:sp>
      <p:pic>
        <p:nvPicPr>
          <p:cNvPr id="5" name="Picture 4"/>
          <p:cNvPicPr>
            <a:picLocks noChangeAspect="1"/>
          </p:cNvPicPr>
          <p:nvPr/>
        </p:nvPicPr>
        <p:blipFill>
          <a:blip r:embed="rId2"/>
          <a:stretch>
            <a:fillRect/>
          </a:stretch>
        </p:blipFill>
        <p:spPr>
          <a:xfrm>
            <a:off x="2008723" y="781579"/>
            <a:ext cx="4968767" cy="3234618"/>
          </a:xfrm>
          <a:prstGeom prst="rect">
            <a:avLst/>
          </a:prstGeom>
        </p:spPr>
      </p:pic>
    </p:spTree>
    <p:extLst>
      <p:ext uri="{BB962C8B-B14F-4D97-AF65-F5344CB8AC3E}">
        <p14:creationId xmlns:p14="http://schemas.microsoft.com/office/powerpoint/2010/main" val="707200433"/>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Content Placeholder 2"/>
          <p:cNvSpPr>
            <a:spLocks noGrp="1"/>
          </p:cNvSpPr>
          <p:nvPr>
            <p:ph idx="1"/>
          </p:nvPr>
        </p:nvSpPr>
        <p:spPr>
          <a:xfrm>
            <a:off x="1000124" y="4354506"/>
            <a:ext cx="7458075" cy="2085981"/>
          </a:xfrm>
        </p:spPr>
        <p:txBody>
          <a:bodyPr>
            <a:normAutofit/>
          </a:bodyPr>
          <a:lstStyle/>
          <a:p>
            <a:pPr marL="0" indent="0" eaLnBrk="1" hangingPunct="1">
              <a:buFontTx/>
              <a:buNone/>
            </a:pPr>
            <a:r>
              <a:rPr lang="en-US" sz="2400" dirty="0">
                <a:solidFill>
                  <a:srgbClr val="000000"/>
                </a:solidFill>
              </a:rPr>
              <a:t>A graph of atomic radius versus atomic number shows a </a:t>
            </a:r>
            <a:r>
              <a:rPr lang="en-US" sz="2400" b="1" dirty="0">
                <a:solidFill>
                  <a:srgbClr val="000000"/>
                </a:solidFill>
              </a:rPr>
              <a:t>periodic</a:t>
            </a:r>
            <a:r>
              <a:rPr lang="en-US" sz="2400" dirty="0">
                <a:solidFill>
                  <a:srgbClr val="000000"/>
                </a:solidFill>
              </a:rPr>
              <a:t> rise-and-fall </a:t>
            </a:r>
            <a:r>
              <a:rPr lang="en-US" sz="2400" dirty="0" smtClean="0">
                <a:solidFill>
                  <a:srgbClr val="000000"/>
                </a:solidFill>
              </a:rPr>
              <a:t>pattern </a:t>
            </a:r>
          </a:p>
          <a:p>
            <a:pPr marL="0" indent="0" eaLnBrk="1" hangingPunct="1">
              <a:buFontTx/>
              <a:buNone/>
            </a:pPr>
            <a:endParaRPr lang="en-US" sz="800" dirty="0" smtClean="0">
              <a:solidFill>
                <a:srgbClr val="000000"/>
              </a:solidFill>
            </a:endParaRPr>
          </a:p>
          <a:p>
            <a:pPr marL="0" indent="0" eaLnBrk="1" hangingPunct="1">
              <a:buFontTx/>
              <a:buNone/>
            </a:pPr>
            <a:r>
              <a:rPr lang="en-US" sz="2400" dirty="0" smtClean="0">
                <a:solidFill>
                  <a:srgbClr val="000000"/>
                </a:solidFill>
              </a:rPr>
              <a:t>The </a:t>
            </a:r>
            <a:r>
              <a:rPr lang="en-US" sz="2400" dirty="0">
                <a:solidFill>
                  <a:srgbClr val="0000FF"/>
                </a:solidFill>
              </a:rPr>
              <a:t>maxima</a:t>
            </a:r>
            <a:r>
              <a:rPr lang="en-US" sz="2400" dirty="0">
                <a:solidFill>
                  <a:srgbClr val="000000"/>
                </a:solidFill>
              </a:rPr>
              <a:t> occur for group 1A elements, and the </a:t>
            </a:r>
            <a:r>
              <a:rPr lang="en-US" sz="2400" dirty="0">
                <a:solidFill>
                  <a:srgbClr val="0000FF"/>
                </a:solidFill>
              </a:rPr>
              <a:t>minima</a:t>
            </a:r>
            <a:r>
              <a:rPr lang="en-US" sz="2400" dirty="0">
                <a:solidFill>
                  <a:srgbClr val="000000"/>
                </a:solidFill>
              </a:rPr>
              <a:t> occur for group 7A </a:t>
            </a:r>
            <a:r>
              <a:rPr lang="en-US" sz="2400" dirty="0" smtClean="0">
                <a:solidFill>
                  <a:srgbClr val="000000"/>
                </a:solidFill>
              </a:rPr>
              <a:t>elements </a:t>
            </a:r>
            <a:endParaRPr lang="en-US" sz="2400" dirty="0"/>
          </a:p>
        </p:txBody>
      </p:sp>
      <p:pic>
        <p:nvPicPr>
          <p:cNvPr id="26628"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75137" y="642011"/>
            <a:ext cx="5783431" cy="3363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39434047"/>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Periodicity </a:t>
            </a:r>
            <a:endParaRPr lang="en-US" dirty="0"/>
          </a:p>
        </p:txBody>
      </p:sp>
      <p:sp>
        <p:nvSpPr>
          <p:cNvPr id="3" name="Content Placeholder 2"/>
          <p:cNvSpPr>
            <a:spLocks noGrp="1"/>
          </p:cNvSpPr>
          <p:nvPr>
            <p:ph idx="1"/>
          </p:nvPr>
        </p:nvSpPr>
        <p:spPr/>
        <p:txBody>
          <a:bodyPr>
            <a:normAutofit fontScale="85000" lnSpcReduction="20000"/>
          </a:bodyPr>
          <a:lstStyle/>
          <a:p>
            <a:pPr>
              <a:spcAft>
                <a:spcPts val="1200"/>
              </a:spcAft>
            </a:pPr>
            <a:r>
              <a:rPr lang="en-US" dirty="0" smtClean="0">
                <a:solidFill>
                  <a:srgbClr val="000000"/>
                </a:solidFill>
              </a:rPr>
              <a:t>So t</a:t>
            </a:r>
            <a:r>
              <a:rPr lang="en-US" dirty="0" smtClean="0">
                <a:solidFill>
                  <a:srgbClr val="000000"/>
                </a:solidFill>
              </a:rPr>
              <a:t>he </a:t>
            </a:r>
            <a:r>
              <a:rPr lang="en-US" dirty="0">
                <a:solidFill>
                  <a:srgbClr val="000000"/>
                </a:solidFill>
              </a:rPr>
              <a:t>periodic table has the name it does because the elements in it show an obvious </a:t>
            </a:r>
            <a:r>
              <a:rPr lang="en-US" i="1" dirty="0">
                <a:solidFill>
                  <a:srgbClr val="000000"/>
                </a:solidFill>
              </a:rPr>
              <a:t>periodicity</a:t>
            </a:r>
            <a:r>
              <a:rPr lang="en-US" dirty="0">
                <a:solidFill>
                  <a:srgbClr val="000000"/>
                </a:solidFill>
              </a:rPr>
              <a:t> </a:t>
            </a:r>
          </a:p>
          <a:p>
            <a:pPr lvl="1">
              <a:spcAft>
                <a:spcPts val="1200"/>
              </a:spcAft>
            </a:pPr>
            <a:r>
              <a:rPr lang="en-US" dirty="0">
                <a:solidFill>
                  <a:srgbClr val="000000"/>
                </a:solidFill>
              </a:rPr>
              <a:t>Many physical and chemical properties also exhibit periodic behavior </a:t>
            </a:r>
          </a:p>
          <a:p>
            <a:pPr>
              <a:spcAft>
                <a:spcPts val="1800"/>
              </a:spcAft>
            </a:pPr>
            <a:r>
              <a:rPr lang="en-US" dirty="0">
                <a:solidFill>
                  <a:srgbClr val="000000"/>
                </a:solidFill>
              </a:rPr>
              <a:t>The various elements in a </a:t>
            </a:r>
            <a:r>
              <a:rPr lang="en-US" b="1" dirty="0">
                <a:solidFill>
                  <a:srgbClr val="000000"/>
                </a:solidFill>
              </a:rPr>
              <a:t>group</a:t>
            </a:r>
            <a:r>
              <a:rPr lang="en-US" dirty="0">
                <a:solidFill>
                  <a:srgbClr val="000000"/>
                </a:solidFill>
              </a:rPr>
              <a:t> show remarkable similarities in their chemical and physical </a:t>
            </a:r>
            <a:r>
              <a:rPr lang="en-US" dirty="0" smtClean="0">
                <a:solidFill>
                  <a:srgbClr val="000000"/>
                </a:solidFill>
              </a:rPr>
              <a:t>properties</a:t>
            </a:r>
          </a:p>
          <a:p>
            <a:pPr>
              <a:spcAft>
                <a:spcPts val="1800"/>
              </a:spcAft>
            </a:pPr>
            <a:r>
              <a:rPr lang="en-US" dirty="0">
                <a:solidFill>
                  <a:srgbClr val="000000"/>
                </a:solidFill>
              </a:rPr>
              <a:t>Neighboring elements within a </a:t>
            </a:r>
            <a:r>
              <a:rPr lang="en-US" b="1" dirty="0">
                <a:solidFill>
                  <a:srgbClr val="000000"/>
                </a:solidFill>
              </a:rPr>
              <a:t>period</a:t>
            </a:r>
            <a:r>
              <a:rPr lang="en-US" dirty="0">
                <a:solidFill>
                  <a:srgbClr val="000000"/>
                </a:solidFill>
              </a:rPr>
              <a:t> </a:t>
            </a:r>
            <a:r>
              <a:rPr lang="en-US" dirty="0" smtClean="0">
                <a:solidFill>
                  <a:srgbClr val="000000"/>
                </a:solidFill>
              </a:rPr>
              <a:t>also behave </a:t>
            </a:r>
            <a:r>
              <a:rPr lang="en-US" dirty="0">
                <a:solidFill>
                  <a:srgbClr val="000000"/>
                </a:solidFill>
              </a:rPr>
              <a:t>similarly </a:t>
            </a:r>
          </a:p>
          <a:p>
            <a:pPr lvl="1">
              <a:spcAft>
                <a:spcPts val="1800"/>
              </a:spcAft>
            </a:pPr>
            <a:r>
              <a:rPr lang="en-US" b="1" dirty="0" smtClean="0">
                <a:solidFill>
                  <a:srgbClr val="000000"/>
                </a:solidFill>
              </a:rPr>
              <a:t>However</a:t>
            </a:r>
            <a:r>
              <a:rPr lang="en-US" b="1" dirty="0">
                <a:solidFill>
                  <a:srgbClr val="000000"/>
                </a:solidFill>
              </a:rPr>
              <a:t>, their behaviors are not as similar as neighbors within a group </a:t>
            </a:r>
            <a:endParaRPr lang="en-US" b="1" dirty="0" smtClean="0">
              <a:solidFill>
                <a:srgbClr val="000000"/>
              </a:solidFill>
            </a:endParaRPr>
          </a:p>
        </p:txBody>
      </p:sp>
    </p:spTree>
    <p:extLst>
      <p:ext uri="{BB962C8B-B14F-4D97-AF65-F5344CB8AC3E}">
        <p14:creationId xmlns:p14="http://schemas.microsoft.com/office/powerpoint/2010/main" val="84383970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2"/>
          </p:nvPr>
        </p:nvSpPr>
        <p:spPr/>
        <p:txBody>
          <a:bodyPr/>
          <a:lstStyle/>
          <a:p>
            <a:fld id="{65CE54D1-1B3D-844C-A823-F15F95E40500}" type="slidenum">
              <a:rPr lang="en-US"/>
              <a:pPr/>
              <a:t>65</a:t>
            </a:fld>
            <a:endParaRPr lang="en-US"/>
          </a:p>
        </p:txBody>
      </p:sp>
      <p:pic>
        <p:nvPicPr>
          <p:cNvPr id="419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0" y="379413"/>
            <a:ext cx="8128000" cy="60975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744010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Content Placeholder 2"/>
          <p:cNvSpPr>
            <a:spLocks noGrp="1"/>
          </p:cNvSpPr>
          <p:nvPr>
            <p:ph idx="1"/>
          </p:nvPr>
        </p:nvSpPr>
        <p:spPr>
          <a:xfrm>
            <a:off x="365125" y="1234609"/>
            <a:ext cx="6397626" cy="2543735"/>
          </a:xfrm>
        </p:spPr>
        <p:txBody>
          <a:bodyPr>
            <a:noAutofit/>
          </a:bodyPr>
          <a:lstStyle/>
          <a:p>
            <a:pPr marL="569913" indent="-569913" defTabSz="166688"/>
            <a:r>
              <a:rPr lang="en-US" sz="2600" dirty="0" smtClean="0">
                <a:solidFill>
                  <a:srgbClr val="000000"/>
                </a:solidFill>
                <a:latin typeface="Arial" charset="0"/>
              </a:rPr>
              <a:t>Shiny</a:t>
            </a:r>
            <a:r>
              <a:rPr lang="en-US" sz="2600" dirty="0">
                <a:solidFill>
                  <a:srgbClr val="000000"/>
                </a:solidFill>
                <a:latin typeface="Arial" charset="0"/>
              </a:rPr>
              <a:t>, soft metals with low melting points </a:t>
            </a:r>
            <a:endParaRPr lang="en-US" sz="2600" dirty="0" smtClean="0">
              <a:solidFill>
                <a:srgbClr val="000000"/>
              </a:solidFill>
              <a:latin typeface="Arial" charset="0"/>
            </a:endParaRPr>
          </a:p>
          <a:p>
            <a:pPr marL="569913" indent="-569913" defTabSz="166688"/>
            <a:r>
              <a:rPr lang="en-US" sz="2600" dirty="0" smtClean="0">
                <a:solidFill>
                  <a:srgbClr val="000000"/>
                </a:solidFill>
                <a:latin typeface="Arial" charset="0"/>
              </a:rPr>
              <a:t>React </a:t>
            </a:r>
            <a:r>
              <a:rPr lang="en-US" sz="2600" dirty="0">
                <a:solidFill>
                  <a:srgbClr val="000000"/>
                </a:solidFill>
                <a:latin typeface="Arial" charset="0"/>
              </a:rPr>
              <a:t>with water to form products that are highly </a:t>
            </a:r>
            <a:r>
              <a:rPr lang="en-US" sz="2600" i="1" dirty="0">
                <a:solidFill>
                  <a:srgbClr val="000000"/>
                </a:solidFill>
                <a:latin typeface="Arial" charset="0"/>
              </a:rPr>
              <a:t>alkaline </a:t>
            </a:r>
            <a:endParaRPr lang="en-US" sz="2600" dirty="0" smtClean="0">
              <a:solidFill>
                <a:srgbClr val="000000"/>
              </a:solidFill>
              <a:latin typeface="Arial" charset="0"/>
            </a:endParaRPr>
          </a:p>
          <a:p>
            <a:pPr marL="569913" indent="-569913" defTabSz="166688"/>
            <a:r>
              <a:rPr lang="en-US" sz="2600" dirty="0">
                <a:solidFill>
                  <a:srgbClr val="000000"/>
                </a:solidFill>
                <a:latin typeface="Arial" charset="0"/>
              </a:rPr>
              <a:t>N</a:t>
            </a:r>
            <a:r>
              <a:rPr lang="en-US" sz="2600" dirty="0" smtClean="0">
                <a:solidFill>
                  <a:srgbClr val="000000"/>
                </a:solidFill>
                <a:latin typeface="Arial" charset="0"/>
              </a:rPr>
              <a:t>ever </a:t>
            </a:r>
            <a:r>
              <a:rPr lang="en-US" sz="2600" dirty="0">
                <a:solidFill>
                  <a:srgbClr val="000000"/>
                </a:solidFill>
                <a:latin typeface="Arial" charset="0"/>
              </a:rPr>
              <a:t>found in nature in a pure </a:t>
            </a:r>
            <a:r>
              <a:rPr lang="en-US" sz="2600" dirty="0" smtClean="0">
                <a:solidFill>
                  <a:srgbClr val="000000"/>
                </a:solidFill>
                <a:latin typeface="Arial" charset="0"/>
              </a:rPr>
              <a:t>state</a:t>
            </a:r>
            <a:r>
              <a:rPr lang="en-US" sz="2600" dirty="0">
                <a:solidFill>
                  <a:srgbClr val="000000"/>
                </a:solidFill>
                <a:latin typeface="Arial" charset="0"/>
              </a:rPr>
              <a:t> </a:t>
            </a:r>
          </a:p>
        </p:txBody>
      </p:sp>
      <p:sp>
        <p:nvSpPr>
          <p:cNvPr id="2" name="Title 1"/>
          <p:cNvSpPr>
            <a:spLocks noGrp="1"/>
          </p:cNvSpPr>
          <p:nvPr>
            <p:ph type="title"/>
          </p:nvPr>
        </p:nvSpPr>
        <p:spPr>
          <a:xfrm>
            <a:off x="457200" y="274638"/>
            <a:ext cx="8229600" cy="681597"/>
          </a:xfrm>
        </p:spPr>
        <p:txBody>
          <a:bodyPr>
            <a:normAutofit/>
          </a:bodyPr>
          <a:lstStyle/>
          <a:p>
            <a:r>
              <a:rPr lang="en-US" sz="3200" b="1" dirty="0">
                <a:solidFill>
                  <a:srgbClr val="000000"/>
                </a:solidFill>
                <a:latin typeface="Arial" charset="0"/>
              </a:rPr>
              <a:t>Group 1A</a:t>
            </a:r>
            <a:r>
              <a:rPr lang="en-US" sz="3200" b="1" dirty="0">
                <a:solidFill>
                  <a:srgbClr val="000000"/>
                </a:solidFill>
                <a:latin typeface="Arial" charset="0"/>
                <a:cs typeface="Arial" charset="0"/>
              </a:rPr>
              <a:t>—</a:t>
            </a:r>
            <a:r>
              <a:rPr lang="en-US" sz="3200" b="1" dirty="0">
                <a:solidFill>
                  <a:srgbClr val="000000"/>
                </a:solidFill>
                <a:latin typeface="Arial" charset="0"/>
              </a:rPr>
              <a:t>Alkali </a:t>
            </a:r>
            <a:r>
              <a:rPr lang="en-US" sz="3200" b="1" dirty="0" smtClean="0">
                <a:solidFill>
                  <a:srgbClr val="000000"/>
                </a:solidFill>
                <a:latin typeface="Arial" charset="0"/>
              </a:rPr>
              <a:t>metals</a:t>
            </a:r>
            <a:endParaRPr lang="en-US" sz="3200" dirty="0"/>
          </a:p>
        </p:txBody>
      </p:sp>
      <p:pic>
        <p:nvPicPr>
          <p:cNvPr id="3" name="Picture 2"/>
          <p:cNvPicPr>
            <a:picLocks noChangeAspect="1"/>
          </p:cNvPicPr>
          <p:nvPr/>
        </p:nvPicPr>
        <p:blipFill>
          <a:blip r:embed="rId2"/>
          <a:stretch>
            <a:fillRect/>
          </a:stretch>
        </p:blipFill>
        <p:spPr>
          <a:xfrm>
            <a:off x="7291294" y="1567329"/>
            <a:ext cx="1559859" cy="4308182"/>
          </a:xfrm>
          <a:prstGeom prst="rect">
            <a:avLst/>
          </a:prstGeom>
        </p:spPr>
      </p:pic>
      <p:pic>
        <p:nvPicPr>
          <p:cNvPr id="4" name="Picture 3"/>
          <p:cNvPicPr>
            <a:picLocks noChangeAspect="1"/>
          </p:cNvPicPr>
          <p:nvPr/>
        </p:nvPicPr>
        <p:blipFill>
          <a:blip r:embed="rId3"/>
          <a:stretch>
            <a:fillRect/>
          </a:stretch>
        </p:blipFill>
        <p:spPr>
          <a:xfrm>
            <a:off x="2984500" y="3896659"/>
            <a:ext cx="3162300" cy="2578100"/>
          </a:xfrm>
          <a:prstGeom prst="rect">
            <a:avLst/>
          </a:prstGeom>
        </p:spPr>
      </p:pic>
    </p:spTree>
    <p:extLst>
      <p:ext uri="{BB962C8B-B14F-4D97-AF65-F5344CB8AC3E}">
        <p14:creationId xmlns:p14="http://schemas.microsoft.com/office/powerpoint/2010/main" val="1509819777"/>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40119"/>
            <a:ext cx="6251387" cy="2779058"/>
          </a:xfrm>
        </p:spPr>
        <p:txBody>
          <a:bodyPr>
            <a:normAutofit/>
          </a:bodyPr>
          <a:lstStyle/>
          <a:p>
            <a:r>
              <a:rPr lang="en-US" sz="2800" dirty="0"/>
              <a:t>Lustrous, silvery metals </a:t>
            </a:r>
          </a:p>
          <a:p>
            <a:r>
              <a:rPr lang="en-US" sz="2800" dirty="0"/>
              <a:t>Less reactive than their neighbors in group </a:t>
            </a:r>
            <a:r>
              <a:rPr lang="en-US" sz="2800" dirty="0" smtClean="0"/>
              <a:t>1A</a:t>
            </a:r>
            <a:endParaRPr lang="en-US" sz="2800" dirty="0"/>
          </a:p>
          <a:p>
            <a:r>
              <a:rPr lang="en-US" sz="2800" dirty="0" smtClean="0"/>
              <a:t>Also never </a:t>
            </a:r>
            <a:r>
              <a:rPr lang="en-US" sz="2800" dirty="0"/>
              <a:t>found in nature in </a:t>
            </a:r>
            <a:r>
              <a:rPr lang="en-US" sz="2800" dirty="0" smtClean="0"/>
              <a:t>a pure natural state</a:t>
            </a:r>
            <a:endParaRPr lang="en-US" dirty="0"/>
          </a:p>
        </p:txBody>
      </p:sp>
      <p:sp>
        <p:nvSpPr>
          <p:cNvPr id="4" name="Title 1"/>
          <p:cNvSpPr>
            <a:spLocks noGrp="1"/>
          </p:cNvSpPr>
          <p:nvPr>
            <p:ph type="title"/>
          </p:nvPr>
        </p:nvSpPr>
        <p:spPr>
          <a:xfrm>
            <a:off x="457200" y="274639"/>
            <a:ext cx="8229600" cy="591950"/>
          </a:xfrm>
        </p:spPr>
        <p:txBody>
          <a:bodyPr>
            <a:normAutofit/>
          </a:bodyPr>
          <a:lstStyle/>
          <a:p>
            <a:r>
              <a:rPr lang="en-US" sz="3200" b="1" dirty="0">
                <a:solidFill>
                  <a:srgbClr val="000000"/>
                </a:solidFill>
                <a:latin typeface="Arial" charset="0"/>
              </a:rPr>
              <a:t>Group 2A</a:t>
            </a:r>
            <a:r>
              <a:rPr lang="en-US" sz="3200" b="1" dirty="0">
                <a:solidFill>
                  <a:srgbClr val="000000"/>
                </a:solidFill>
                <a:latin typeface="Arial" charset="0"/>
                <a:cs typeface="Arial" charset="0"/>
              </a:rPr>
              <a:t>—</a:t>
            </a:r>
            <a:r>
              <a:rPr lang="en-US" sz="3200" b="1" dirty="0">
                <a:solidFill>
                  <a:srgbClr val="000000"/>
                </a:solidFill>
                <a:latin typeface="Arial" charset="0"/>
              </a:rPr>
              <a:t>Alkaline earth </a:t>
            </a:r>
            <a:r>
              <a:rPr lang="en-US" sz="3200" b="1" dirty="0" smtClean="0">
                <a:solidFill>
                  <a:srgbClr val="000000"/>
                </a:solidFill>
                <a:latin typeface="Arial" charset="0"/>
              </a:rPr>
              <a:t>metals</a:t>
            </a:r>
            <a:endParaRPr lang="en-US" sz="3200" dirty="0"/>
          </a:p>
        </p:txBody>
      </p:sp>
      <p:pic>
        <p:nvPicPr>
          <p:cNvPr id="6" name="Picture 5"/>
          <p:cNvPicPr>
            <a:picLocks noChangeAspect="1"/>
          </p:cNvPicPr>
          <p:nvPr/>
        </p:nvPicPr>
        <p:blipFill>
          <a:blip r:embed="rId2"/>
          <a:stretch>
            <a:fillRect/>
          </a:stretch>
        </p:blipFill>
        <p:spPr>
          <a:xfrm>
            <a:off x="2906060" y="3810000"/>
            <a:ext cx="2550458" cy="2550458"/>
          </a:xfrm>
          <a:prstGeom prst="rect">
            <a:avLst/>
          </a:prstGeom>
        </p:spPr>
      </p:pic>
      <p:pic>
        <p:nvPicPr>
          <p:cNvPr id="8" name="Picture 7"/>
          <p:cNvPicPr/>
          <p:nvPr/>
        </p:nvPicPr>
        <p:blipFill>
          <a:blip r:embed="rId3">
            <a:extLst>
              <a:ext uri="{28A0092B-C50C-407E-A947-70E740481C1C}">
                <a14:useLocalDpi xmlns:a14="http://schemas.microsoft.com/office/drawing/2010/main" val="0"/>
              </a:ext>
            </a:extLst>
          </a:blip>
          <a:srcRect/>
          <a:stretch>
            <a:fillRect/>
          </a:stretch>
        </p:blipFill>
        <p:spPr bwMode="auto">
          <a:xfrm>
            <a:off x="7056716" y="1090706"/>
            <a:ext cx="951755" cy="5483411"/>
          </a:xfrm>
          <a:prstGeom prst="rect">
            <a:avLst/>
          </a:prstGeom>
          <a:noFill/>
          <a:ln>
            <a:noFill/>
          </a:ln>
        </p:spPr>
      </p:pic>
    </p:spTree>
    <p:extLst>
      <p:ext uri="{BB962C8B-B14F-4D97-AF65-F5344CB8AC3E}">
        <p14:creationId xmlns:p14="http://schemas.microsoft.com/office/powerpoint/2010/main" val="14814286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517244"/>
          </a:xfrm>
        </p:spPr>
        <p:txBody>
          <a:bodyPr>
            <a:normAutofit fontScale="90000"/>
          </a:bodyPr>
          <a:lstStyle/>
          <a:p>
            <a:r>
              <a:rPr lang="en-US" sz="3200" b="1" dirty="0">
                <a:solidFill>
                  <a:srgbClr val="000000"/>
                </a:solidFill>
                <a:latin typeface="Arial" charset="0"/>
              </a:rPr>
              <a:t>Group 7A</a:t>
            </a:r>
            <a:r>
              <a:rPr lang="en-US" sz="3200" b="1" dirty="0">
                <a:solidFill>
                  <a:srgbClr val="000000"/>
                </a:solidFill>
                <a:latin typeface="Arial" charset="0"/>
                <a:cs typeface="Arial" charset="0"/>
              </a:rPr>
              <a:t>—</a:t>
            </a:r>
            <a:r>
              <a:rPr lang="en-US" sz="3200" b="1" dirty="0" smtClean="0">
                <a:solidFill>
                  <a:srgbClr val="000000"/>
                </a:solidFill>
                <a:latin typeface="Arial" charset="0"/>
              </a:rPr>
              <a:t>Halogens</a:t>
            </a:r>
            <a:endParaRPr lang="en-US" sz="3200" dirty="0"/>
          </a:p>
        </p:txBody>
      </p:sp>
      <p:sp>
        <p:nvSpPr>
          <p:cNvPr id="6" name="Content Placeholder 2"/>
          <p:cNvSpPr>
            <a:spLocks noGrp="1"/>
          </p:cNvSpPr>
          <p:nvPr>
            <p:ph idx="1"/>
          </p:nvPr>
        </p:nvSpPr>
        <p:spPr>
          <a:xfrm>
            <a:off x="711200" y="1369079"/>
            <a:ext cx="5549153" cy="2792506"/>
          </a:xfrm>
        </p:spPr>
        <p:txBody>
          <a:bodyPr>
            <a:normAutofit/>
          </a:bodyPr>
          <a:lstStyle/>
          <a:p>
            <a:r>
              <a:rPr lang="en-US" sz="2800" dirty="0"/>
              <a:t>Colorful and corrosive nonmetals </a:t>
            </a:r>
          </a:p>
          <a:p>
            <a:r>
              <a:rPr lang="en-US" sz="2800" dirty="0"/>
              <a:t>Found </a:t>
            </a:r>
            <a:r>
              <a:rPr lang="en-US" sz="2800" dirty="0" smtClean="0"/>
              <a:t>only </a:t>
            </a:r>
            <a:r>
              <a:rPr lang="en-US" sz="2800" dirty="0"/>
              <a:t>in combination with other </a:t>
            </a:r>
            <a:r>
              <a:rPr lang="en-US" sz="2800" dirty="0" smtClean="0"/>
              <a:t>elements</a:t>
            </a:r>
            <a:r>
              <a:rPr lang="en-US" sz="2800" dirty="0"/>
              <a:t> </a:t>
            </a:r>
            <a:endParaRPr lang="en-US" sz="2800" dirty="0" smtClean="0"/>
          </a:p>
          <a:p>
            <a:r>
              <a:rPr lang="en-US" sz="2800" dirty="0" smtClean="0"/>
              <a:t>The name</a:t>
            </a:r>
            <a:r>
              <a:rPr lang="en-US" sz="2800" dirty="0"/>
              <a:t>, halogen, </a:t>
            </a:r>
            <a:r>
              <a:rPr lang="en-US" sz="2800" dirty="0" smtClean="0"/>
              <a:t>is from the Greek for salt </a:t>
            </a:r>
            <a:endParaRPr lang="en-US" sz="2800" dirty="0"/>
          </a:p>
        </p:txBody>
      </p:sp>
      <p:pic>
        <p:nvPicPr>
          <p:cNvPr id="5" name="Picture 4"/>
          <p:cNvPicPr>
            <a:picLocks noChangeAspect="1"/>
          </p:cNvPicPr>
          <p:nvPr/>
        </p:nvPicPr>
        <p:blipFill>
          <a:blip r:embed="rId2"/>
          <a:stretch>
            <a:fillRect/>
          </a:stretch>
        </p:blipFill>
        <p:spPr>
          <a:xfrm>
            <a:off x="7141882" y="1498599"/>
            <a:ext cx="929342" cy="4414375"/>
          </a:xfrm>
          <a:prstGeom prst="rect">
            <a:avLst/>
          </a:prstGeom>
        </p:spPr>
      </p:pic>
      <p:pic>
        <p:nvPicPr>
          <p:cNvPr id="7" name="Picture 6"/>
          <p:cNvPicPr>
            <a:picLocks noChangeAspect="1"/>
          </p:cNvPicPr>
          <p:nvPr/>
        </p:nvPicPr>
        <p:blipFill>
          <a:blip r:embed="rId3"/>
          <a:stretch>
            <a:fillRect/>
          </a:stretch>
        </p:blipFill>
        <p:spPr>
          <a:xfrm>
            <a:off x="2084294" y="4033374"/>
            <a:ext cx="4318000" cy="1879600"/>
          </a:xfrm>
          <a:prstGeom prst="rect">
            <a:avLst/>
          </a:prstGeom>
        </p:spPr>
      </p:pic>
    </p:spTree>
    <p:extLst>
      <p:ext uri="{BB962C8B-B14F-4D97-AF65-F5344CB8AC3E}">
        <p14:creationId xmlns:p14="http://schemas.microsoft.com/office/powerpoint/2010/main" val="4109873989"/>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21833"/>
          </a:xfrm>
        </p:spPr>
        <p:txBody>
          <a:bodyPr>
            <a:normAutofit/>
          </a:bodyPr>
          <a:lstStyle/>
          <a:p>
            <a:r>
              <a:rPr lang="en-US" sz="3200" b="1" dirty="0">
                <a:solidFill>
                  <a:srgbClr val="000000"/>
                </a:solidFill>
                <a:latin typeface="Arial" charset="0"/>
              </a:rPr>
              <a:t>Group 8A</a:t>
            </a:r>
            <a:r>
              <a:rPr lang="en-US" sz="3200" b="1" dirty="0">
                <a:solidFill>
                  <a:srgbClr val="000000"/>
                </a:solidFill>
                <a:latin typeface="Arial" charset="0"/>
                <a:cs typeface="Arial" charset="0"/>
              </a:rPr>
              <a:t>—</a:t>
            </a:r>
            <a:r>
              <a:rPr lang="en-US" sz="3200" b="1" dirty="0">
                <a:solidFill>
                  <a:srgbClr val="000000"/>
                </a:solidFill>
                <a:latin typeface="Arial" charset="0"/>
              </a:rPr>
              <a:t>Noble </a:t>
            </a:r>
            <a:r>
              <a:rPr lang="en-US" sz="3200" b="1" dirty="0" smtClean="0">
                <a:solidFill>
                  <a:srgbClr val="000000"/>
                </a:solidFill>
                <a:latin typeface="Arial" charset="0"/>
              </a:rPr>
              <a:t>gases</a:t>
            </a:r>
            <a:endParaRPr lang="en-US" sz="3200" dirty="0"/>
          </a:p>
        </p:txBody>
      </p:sp>
      <p:sp>
        <p:nvSpPr>
          <p:cNvPr id="5" name="Content Placeholder 2"/>
          <p:cNvSpPr>
            <a:spLocks noGrp="1"/>
          </p:cNvSpPr>
          <p:nvPr>
            <p:ph idx="1"/>
          </p:nvPr>
        </p:nvSpPr>
        <p:spPr>
          <a:xfrm>
            <a:off x="457200" y="1316319"/>
            <a:ext cx="5534212" cy="3554506"/>
          </a:xfrm>
        </p:spPr>
        <p:txBody>
          <a:bodyPr/>
          <a:lstStyle/>
          <a:p>
            <a:r>
              <a:rPr lang="en-US" sz="2800" dirty="0"/>
              <a:t>Colorless gases </a:t>
            </a:r>
          </a:p>
          <a:p>
            <a:r>
              <a:rPr lang="en-US" sz="2800" dirty="0"/>
              <a:t>Labeled </a:t>
            </a:r>
            <a:r>
              <a:rPr lang="en-US" sz="2800" dirty="0" smtClean="0"/>
              <a:t>“</a:t>
            </a:r>
            <a:r>
              <a:rPr lang="en-US" sz="2800" dirty="0"/>
              <a:t>noble” </a:t>
            </a:r>
            <a:r>
              <a:rPr lang="en-US" sz="2800" dirty="0" smtClean="0"/>
              <a:t>because they are unreactive</a:t>
            </a:r>
            <a:endParaRPr lang="en-US" sz="2800" dirty="0"/>
          </a:p>
          <a:p>
            <a:r>
              <a:rPr lang="en-US" sz="2800" dirty="0"/>
              <a:t>Helium, neon, and argon </a:t>
            </a:r>
            <a:r>
              <a:rPr lang="en-US" sz="2800" dirty="0" smtClean="0"/>
              <a:t>won’t </a:t>
            </a:r>
            <a:r>
              <a:rPr lang="en-US" sz="2800" dirty="0"/>
              <a:t>combine with any other </a:t>
            </a:r>
            <a:r>
              <a:rPr lang="en-US" sz="2800" dirty="0" smtClean="0"/>
              <a:t>elements</a:t>
            </a:r>
            <a:r>
              <a:rPr lang="en-US" sz="2800" dirty="0"/>
              <a:t> </a:t>
            </a:r>
          </a:p>
          <a:p>
            <a:r>
              <a:rPr lang="en-US" sz="2800" dirty="0"/>
              <a:t>Krypton and xenon combine with </a:t>
            </a:r>
            <a:r>
              <a:rPr lang="en-US" sz="2800" dirty="0" smtClean="0"/>
              <a:t>a few </a:t>
            </a:r>
            <a:endParaRPr lang="en-US" sz="2800" dirty="0"/>
          </a:p>
          <a:p>
            <a:endParaRPr lang="en-US" dirty="0"/>
          </a:p>
        </p:txBody>
      </p:sp>
      <p:pic>
        <p:nvPicPr>
          <p:cNvPr id="4" name="Picture 3"/>
          <p:cNvPicPr>
            <a:picLocks noChangeAspect="1"/>
          </p:cNvPicPr>
          <p:nvPr/>
        </p:nvPicPr>
        <p:blipFill>
          <a:blip r:embed="rId2"/>
          <a:stretch>
            <a:fillRect/>
          </a:stretch>
        </p:blipFill>
        <p:spPr>
          <a:xfrm>
            <a:off x="3212352" y="4571602"/>
            <a:ext cx="2345765" cy="1719034"/>
          </a:xfrm>
          <a:prstGeom prst="rect">
            <a:avLst/>
          </a:prstGeom>
        </p:spPr>
      </p:pic>
      <p:pic>
        <p:nvPicPr>
          <p:cNvPr id="6" name="Picture 5"/>
          <p:cNvPicPr>
            <a:picLocks noChangeAspect="1"/>
          </p:cNvPicPr>
          <p:nvPr/>
        </p:nvPicPr>
        <p:blipFill>
          <a:blip r:embed="rId3"/>
          <a:stretch>
            <a:fillRect/>
          </a:stretch>
        </p:blipFill>
        <p:spPr>
          <a:xfrm>
            <a:off x="6850529" y="1244201"/>
            <a:ext cx="1113118" cy="4860615"/>
          </a:xfrm>
          <a:prstGeom prst="rect">
            <a:avLst/>
          </a:prstGeom>
        </p:spPr>
      </p:pic>
    </p:spTree>
    <p:extLst>
      <p:ext uri="{BB962C8B-B14F-4D97-AF65-F5344CB8AC3E}">
        <p14:creationId xmlns:p14="http://schemas.microsoft.com/office/powerpoint/2010/main" val="3157924142"/>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1. All </a:t>
            </a:r>
            <a:r>
              <a:rPr lang="en-US" dirty="0"/>
              <a:t>matter is composed of </a:t>
            </a:r>
            <a:r>
              <a:rPr lang="en-US" dirty="0" smtClean="0"/>
              <a:t>atoms</a:t>
            </a:r>
            <a:endParaRPr lang="en-US" dirty="0"/>
          </a:p>
        </p:txBody>
      </p:sp>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3269283" y="1877135"/>
            <a:ext cx="2485544" cy="2403287"/>
          </a:xfrm>
          <a:prstGeom prst="rect">
            <a:avLst/>
          </a:prstGeom>
          <a:noFill/>
          <a:ln>
            <a:noFill/>
          </a:ln>
        </p:spPr>
      </p:pic>
      <p:sp>
        <p:nvSpPr>
          <p:cNvPr id="5" name="TextBox 4"/>
          <p:cNvSpPr txBox="1"/>
          <p:nvPr/>
        </p:nvSpPr>
        <p:spPr>
          <a:xfrm>
            <a:off x="457200" y="4672991"/>
            <a:ext cx="8443650" cy="1200328"/>
          </a:xfrm>
          <a:prstGeom prst="rect">
            <a:avLst/>
          </a:prstGeom>
          <a:noFill/>
        </p:spPr>
        <p:txBody>
          <a:bodyPr wrap="none" rtlCol="0">
            <a:spAutoFit/>
          </a:bodyPr>
          <a:lstStyle/>
          <a:p>
            <a:r>
              <a:rPr lang="en-US" sz="2400" dirty="0" smtClean="0"/>
              <a:t>This atomic structure is only stable at near-earth temperatures. </a:t>
            </a:r>
          </a:p>
          <a:p>
            <a:r>
              <a:rPr lang="en-US" sz="2400" dirty="0" smtClean="0"/>
              <a:t>As temperatures rise, the electrons are lost first.</a:t>
            </a:r>
          </a:p>
          <a:p>
            <a:r>
              <a:rPr lang="en-US" sz="2400" dirty="0" smtClean="0"/>
              <a:t>Without stable electrons, compounds and molecules cannot form</a:t>
            </a:r>
            <a:r>
              <a:rPr lang="en-US" dirty="0" smtClean="0"/>
              <a:t>.</a:t>
            </a:r>
            <a:endParaRPr lang="en-US" dirty="0"/>
          </a:p>
        </p:txBody>
      </p:sp>
    </p:spTree>
    <p:extLst>
      <p:ext uri="{BB962C8B-B14F-4D97-AF65-F5344CB8AC3E}">
        <p14:creationId xmlns:p14="http://schemas.microsoft.com/office/powerpoint/2010/main" val="3496358908"/>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Content Placeholder 2"/>
          <p:cNvSpPr>
            <a:spLocks noGrp="1"/>
          </p:cNvSpPr>
          <p:nvPr>
            <p:ph idx="1"/>
          </p:nvPr>
        </p:nvSpPr>
        <p:spPr>
          <a:xfrm>
            <a:off x="365125" y="2222500"/>
            <a:ext cx="8169275" cy="4190999"/>
          </a:xfrm>
        </p:spPr>
        <p:txBody>
          <a:bodyPr>
            <a:normAutofit/>
          </a:bodyPr>
          <a:lstStyle/>
          <a:p>
            <a:pPr marL="0" indent="0" algn="ctr">
              <a:buNone/>
            </a:pPr>
            <a:r>
              <a:rPr lang="en-US" sz="3600" b="1" dirty="0">
                <a:solidFill>
                  <a:srgbClr val="000000"/>
                </a:solidFill>
                <a:latin typeface="Arial" charset="0"/>
              </a:rPr>
              <a:t>Origin of Chemical Elements</a:t>
            </a:r>
            <a:endParaRPr lang="en-US" dirty="0">
              <a:solidFill>
                <a:srgbClr val="000000"/>
              </a:solidFill>
              <a:latin typeface="Arial" charset="0"/>
            </a:endParaRPr>
          </a:p>
        </p:txBody>
      </p:sp>
      <p:sp>
        <p:nvSpPr>
          <p:cNvPr id="2" name="Title 1"/>
          <p:cNvSpPr>
            <a:spLocks noGrp="1"/>
          </p:cNvSpPr>
          <p:nvPr>
            <p:ph type="title"/>
          </p:nvPr>
        </p:nvSpPr>
        <p:spPr/>
        <p:txBody>
          <a:bodyPr>
            <a:normAutofit/>
          </a:bodyPr>
          <a:lstStyle/>
          <a:p>
            <a:r>
              <a:rPr lang="en-US" dirty="0" err="1" smtClean="0"/>
              <a:t>fyi</a:t>
            </a:r>
            <a:r>
              <a:rPr lang="en-US" dirty="0" smtClean="0"/>
              <a:t> </a:t>
            </a:r>
            <a:endParaRPr lang="en-US" dirty="0"/>
          </a:p>
        </p:txBody>
      </p:sp>
    </p:spTree>
    <p:extLst>
      <p:ext uri="{BB962C8B-B14F-4D97-AF65-F5344CB8AC3E}">
        <p14:creationId xmlns:p14="http://schemas.microsoft.com/office/powerpoint/2010/main" val="2148373624"/>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Content Placeholder 2"/>
          <p:cNvSpPr>
            <a:spLocks noGrp="1"/>
          </p:cNvSpPr>
          <p:nvPr>
            <p:ph idx="1"/>
          </p:nvPr>
        </p:nvSpPr>
        <p:spPr>
          <a:xfrm>
            <a:off x="365125" y="968374"/>
            <a:ext cx="8169275" cy="5445125"/>
          </a:xfrm>
        </p:spPr>
        <p:txBody>
          <a:bodyPr>
            <a:normAutofit/>
          </a:bodyPr>
          <a:lstStyle/>
          <a:p>
            <a:pPr eaLnBrk="1" hangingPunct="1"/>
            <a:r>
              <a:rPr lang="en-US" sz="2200" dirty="0" smtClean="0">
                <a:solidFill>
                  <a:srgbClr val="000000"/>
                </a:solidFill>
                <a:latin typeface="Arial" charset="0"/>
              </a:rPr>
              <a:t>Within </a:t>
            </a:r>
            <a:r>
              <a:rPr lang="en-US" sz="2200" dirty="0">
                <a:solidFill>
                  <a:srgbClr val="000000"/>
                </a:solidFill>
                <a:latin typeface="Arial" charset="0"/>
              </a:rPr>
              <a:t>a second after the </a:t>
            </a:r>
            <a:r>
              <a:rPr lang="ja-JP" altLang="en-US" sz="2200" dirty="0">
                <a:solidFill>
                  <a:srgbClr val="000000"/>
                </a:solidFill>
                <a:latin typeface="Arial" charset="0"/>
              </a:rPr>
              <a:t>“</a:t>
            </a:r>
            <a:r>
              <a:rPr lang="en-US" sz="2200" dirty="0">
                <a:solidFill>
                  <a:srgbClr val="000000"/>
                </a:solidFill>
                <a:latin typeface="Arial" charset="0"/>
              </a:rPr>
              <a:t>big bang,</a:t>
            </a:r>
            <a:r>
              <a:rPr lang="ja-JP" altLang="en-US" sz="2200" dirty="0">
                <a:solidFill>
                  <a:srgbClr val="000000"/>
                </a:solidFill>
                <a:latin typeface="Arial" charset="0"/>
              </a:rPr>
              <a:t>”</a:t>
            </a:r>
            <a:r>
              <a:rPr lang="en-US" sz="2200" dirty="0">
                <a:solidFill>
                  <a:srgbClr val="000000"/>
                </a:solidFill>
                <a:latin typeface="Arial" charset="0"/>
              </a:rPr>
              <a:t> subatomic particles began to </a:t>
            </a:r>
            <a:r>
              <a:rPr lang="en-US" sz="2200" dirty="0" smtClean="0">
                <a:solidFill>
                  <a:srgbClr val="000000"/>
                </a:solidFill>
                <a:latin typeface="Arial" charset="0"/>
              </a:rPr>
              <a:t>form </a:t>
            </a:r>
            <a:endParaRPr lang="en-US" sz="2200" dirty="0">
              <a:solidFill>
                <a:srgbClr val="000000"/>
              </a:solidFill>
              <a:latin typeface="Arial" charset="0"/>
            </a:endParaRPr>
          </a:p>
          <a:p>
            <a:pPr eaLnBrk="1" hangingPunct="1"/>
            <a:r>
              <a:rPr lang="en-US" sz="2200" dirty="0">
                <a:solidFill>
                  <a:srgbClr val="000000"/>
                </a:solidFill>
                <a:latin typeface="Arial" charset="0"/>
              </a:rPr>
              <a:t>After 3 minutes, the temperature had dropped enough that helium nuclei began to </a:t>
            </a:r>
            <a:r>
              <a:rPr lang="en-US" sz="2200" dirty="0" smtClean="0">
                <a:solidFill>
                  <a:srgbClr val="000000"/>
                </a:solidFill>
                <a:latin typeface="Arial" charset="0"/>
              </a:rPr>
              <a:t>form </a:t>
            </a:r>
          </a:p>
          <a:p>
            <a:pPr lvl="1"/>
            <a:r>
              <a:rPr lang="en-US" sz="1800" dirty="0" smtClean="0">
                <a:solidFill>
                  <a:srgbClr val="000000"/>
                </a:solidFill>
                <a:latin typeface="Arial" charset="0"/>
              </a:rPr>
              <a:t>But electrons ‘sponged’ up all the photons </a:t>
            </a:r>
            <a:endParaRPr lang="en-US" sz="1800" dirty="0">
              <a:solidFill>
                <a:srgbClr val="000000"/>
              </a:solidFill>
              <a:latin typeface="Arial" charset="0"/>
            </a:endParaRPr>
          </a:p>
          <a:p>
            <a:pPr eaLnBrk="1" hangingPunct="1"/>
            <a:r>
              <a:rPr lang="en-US" sz="2200" dirty="0">
                <a:solidFill>
                  <a:srgbClr val="000000"/>
                </a:solidFill>
                <a:latin typeface="Arial" charset="0"/>
              </a:rPr>
              <a:t>After </a:t>
            </a:r>
            <a:r>
              <a:rPr lang="en-US" sz="2200" dirty="0" smtClean="0">
                <a:solidFill>
                  <a:srgbClr val="000000"/>
                </a:solidFill>
                <a:latin typeface="Arial" charset="0"/>
              </a:rPr>
              <a:t>350,000 years</a:t>
            </a:r>
            <a:r>
              <a:rPr lang="en-US" sz="2200" dirty="0">
                <a:solidFill>
                  <a:srgbClr val="000000"/>
                </a:solidFill>
                <a:latin typeface="Arial" charset="0"/>
              </a:rPr>
              <a:t>, the universe cooled enough that electrons could bind to protons and helium nuclei, forming hydrogen and helium </a:t>
            </a:r>
            <a:r>
              <a:rPr lang="en-US" sz="2200" dirty="0" smtClean="0">
                <a:solidFill>
                  <a:srgbClr val="000000"/>
                </a:solidFill>
                <a:latin typeface="Arial" charset="0"/>
              </a:rPr>
              <a:t>atoms </a:t>
            </a:r>
          </a:p>
          <a:p>
            <a:pPr lvl="1"/>
            <a:r>
              <a:rPr lang="en-US" sz="1800" dirty="0">
                <a:solidFill>
                  <a:srgbClr val="000000"/>
                </a:solidFill>
                <a:latin typeface="Arial" charset="0"/>
              </a:rPr>
              <a:t>T</a:t>
            </a:r>
            <a:r>
              <a:rPr lang="en-US" sz="1800" dirty="0" smtClean="0">
                <a:solidFill>
                  <a:srgbClr val="000000"/>
                </a:solidFill>
                <a:latin typeface="Arial" charset="0"/>
              </a:rPr>
              <a:t>hereby freeing the photon </a:t>
            </a:r>
            <a:endParaRPr lang="en-US" sz="1800" dirty="0">
              <a:solidFill>
                <a:srgbClr val="000000"/>
              </a:solidFill>
              <a:latin typeface="Arial" charset="0"/>
            </a:endParaRPr>
          </a:p>
          <a:p>
            <a:pPr eaLnBrk="1" hangingPunct="1"/>
            <a:r>
              <a:rPr lang="en-US" sz="2200" dirty="0">
                <a:solidFill>
                  <a:srgbClr val="000000"/>
                </a:solidFill>
                <a:latin typeface="Arial" charset="0"/>
              </a:rPr>
              <a:t>As clouds of hydrogen and helium condensed into stars, hydrogen fusion into helium began, releasing heat and </a:t>
            </a:r>
            <a:r>
              <a:rPr lang="en-US" sz="2200" dirty="0" smtClean="0">
                <a:solidFill>
                  <a:srgbClr val="000000"/>
                </a:solidFill>
                <a:latin typeface="Arial" charset="0"/>
              </a:rPr>
              <a:t>light </a:t>
            </a:r>
            <a:endParaRPr lang="en-US" sz="2200" dirty="0">
              <a:solidFill>
                <a:srgbClr val="000000"/>
              </a:solidFill>
              <a:latin typeface="Arial" charset="0"/>
            </a:endParaRPr>
          </a:p>
          <a:p>
            <a:pPr eaLnBrk="1" hangingPunct="1"/>
            <a:r>
              <a:rPr lang="en-US" sz="2200" dirty="0">
                <a:solidFill>
                  <a:srgbClr val="000000"/>
                </a:solidFill>
                <a:latin typeface="Arial" charset="0"/>
              </a:rPr>
              <a:t>As stars burned out, their core densities and temperatures increased, allowing the formation of larger </a:t>
            </a:r>
            <a:r>
              <a:rPr lang="en-US" sz="2200" dirty="0" smtClean="0">
                <a:solidFill>
                  <a:srgbClr val="000000"/>
                </a:solidFill>
                <a:latin typeface="Arial" charset="0"/>
              </a:rPr>
              <a:t>nuclei </a:t>
            </a:r>
            <a:endParaRPr lang="en-US" sz="2200" dirty="0">
              <a:solidFill>
                <a:srgbClr val="000000"/>
              </a:solidFill>
              <a:latin typeface="Arial" charset="0"/>
            </a:endParaRPr>
          </a:p>
          <a:p>
            <a:pPr eaLnBrk="1" hangingPunct="1"/>
            <a:r>
              <a:rPr lang="en-US" sz="2200" dirty="0">
                <a:solidFill>
                  <a:srgbClr val="000000"/>
                </a:solidFill>
                <a:latin typeface="Arial" charset="0"/>
              </a:rPr>
              <a:t>Supernovae resulted in the synthesis of even heavier </a:t>
            </a:r>
            <a:r>
              <a:rPr lang="en-US" sz="2200" dirty="0" smtClean="0">
                <a:solidFill>
                  <a:srgbClr val="000000"/>
                </a:solidFill>
                <a:latin typeface="Arial" charset="0"/>
              </a:rPr>
              <a:t>elements </a:t>
            </a:r>
            <a:endParaRPr lang="en-US" sz="2200" dirty="0">
              <a:solidFill>
                <a:srgbClr val="000000"/>
              </a:solidFill>
              <a:latin typeface="Arial" charset="0"/>
            </a:endParaRPr>
          </a:p>
        </p:txBody>
      </p:sp>
      <p:sp>
        <p:nvSpPr>
          <p:cNvPr id="5" name="TextBox 4"/>
          <p:cNvSpPr txBox="1"/>
          <p:nvPr/>
        </p:nvSpPr>
        <p:spPr>
          <a:xfrm>
            <a:off x="4238625" y="395584"/>
            <a:ext cx="488535" cy="461665"/>
          </a:xfrm>
          <a:prstGeom prst="rect">
            <a:avLst/>
          </a:prstGeom>
          <a:noFill/>
        </p:spPr>
        <p:txBody>
          <a:bodyPr wrap="none" rtlCol="0">
            <a:spAutoFit/>
          </a:bodyPr>
          <a:lstStyle/>
          <a:p>
            <a:r>
              <a:rPr lang="en-US" sz="2400" dirty="0" err="1" smtClean="0"/>
              <a:t>fyi</a:t>
            </a:r>
            <a:endParaRPr lang="en-US" sz="2400" dirty="0"/>
          </a:p>
        </p:txBody>
      </p:sp>
    </p:spTree>
    <p:extLst>
      <p:ext uri="{BB962C8B-B14F-4D97-AF65-F5344CB8AC3E}">
        <p14:creationId xmlns:p14="http://schemas.microsoft.com/office/powerpoint/2010/main" val="3036326784"/>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a:t>
            </a:r>
            <a:r>
              <a:rPr lang="en-US" dirty="0" smtClean="0"/>
              <a:t> </a:t>
            </a:r>
            <a:r>
              <a:rPr lang="en-US" dirty="0">
                <a:solidFill>
                  <a:srgbClr val="000000"/>
                </a:solidFill>
                <a:latin typeface="Arial" charset="0"/>
              </a:rPr>
              <a:t>s</a:t>
            </a:r>
            <a:r>
              <a:rPr lang="en-US" dirty="0" smtClean="0">
                <a:solidFill>
                  <a:srgbClr val="000000"/>
                </a:solidFill>
                <a:latin typeface="Arial" charset="0"/>
              </a:rPr>
              <a:t>upernovae explosion </a:t>
            </a:r>
            <a:endParaRPr lang="en-US" dirty="0"/>
          </a:p>
        </p:txBody>
      </p:sp>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2945885" y="2387860"/>
            <a:ext cx="3187700" cy="2552700"/>
          </a:xfrm>
          <a:prstGeom prst="rect">
            <a:avLst/>
          </a:prstGeom>
          <a:noFill/>
          <a:ln>
            <a:noFill/>
          </a:ln>
        </p:spPr>
      </p:pic>
      <p:sp>
        <p:nvSpPr>
          <p:cNvPr id="3" name="TextBox 2"/>
          <p:cNvSpPr txBox="1"/>
          <p:nvPr/>
        </p:nvSpPr>
        <p:spPr>
          <a:xfrm>
            <a:off x="446558" y="5401264"/>
            <a:ext cx="8392041" cy="461665"/>
          </a:xfrm>
          <a:prstGeom prst="rect">
            <a:avLst/>
          </a:prstGeom>
          <a:noFill/>
        </p:spPr>
        <p:txBody>
          <a:bodyPr wrap="none" rtlCol="0">
            <a:spAutoFit/>
          </a:bodyPr>
          <a:lstStyle/>
          <a:p>
            <a:r>
              <a:rPr lang="en-US" sz="2400" dirty="0" smtClean="0"/>
              <a:t>In this moment, all elements heavier than Fe are formed instantly</a:t>
            </a:r>
            <a:endParaRPr lang="en-US" sz="2400" dirty="0"/>
          </a:p>
        </p:txBody>
      </p:sp>
    </p:spTree>
    <p:extLst>
      <p:ext uri="{BB962C8B-B14F-4D97-AF65-F5344CB8AC3E}">
        <p14:creationId xmlns:p14="http://schemas.microsoft.com/office/powerpoint/2010/main" val="4101649806"/>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p:txBody>
          <a:bodyPr>
            <a:normAutofit fontScale="90000"/>
          </a:bodyPr>
          <a:lstStyle/>
          <a:p>
            <a:pPr eaLnBrk="1" hangingPunct="1"/>
            <a:r>
              <a:rPr lang="en-US" dirty="0">
                <a:latin typeface="Arial" charset="0"/>
                <a:cs typeface="Times New Roman" charset="0"/>
              </a:rPr>
              <a:t>2.6 Electronic Structure of Atoms</a:t>
            </a:r>
          </a:p>
        </p:txBody>
      </p:sp>
      <p:sp>
        <p:nvSpPr>
          <p:cNvPr id="2" name="Content Placeholder 1"/>
          <p:cNvSpPr>
            <a:spLocks noGrp="1"/>
          </p:cNvSpPr>
          <p:nvPr>
            <p:ph idx="1"/>
          </p:nvPr>
        </p:nvSpPr>
        <p:spPr>
          <a:xfrm>
            <a:off x="457200" y="2428875"/>
            <a:ext cx="8229600" cy="3697288"/>
          </a:xfrm>
        </p:spPr>
        <p:txBody>
          <a:bodyPr>
            <a:normAutofit/>
          </a:bodyPr>
          <a:lstStyle/>
          <a:p>
            <a:pPr marL="0" indent="0" algn="ctr">
              <a:buNone/>
            </a:pPr>
            <a:r>
              <a:rPr lang="en-US" sz="4000" dirty="0" smtClean="0"/>
              <a:t>Beginning quantum mechanics</a:t>
            </a:r>
          </a:p>
          <a:p>
            <a:pPr marL="0" indent="0" algn="ctr">
              <a:buNone/>
            </a:pPr>
            <a:endParaRPr lang="en-US" sz="4000" dirty="0" smtClean="0"/>
          </a:p>
          <a:p>
            <a:pPr marL="0" indent="0" algn="ctr">
              <a:buNone/>
            </a:pPr>
            <a:endParaRPr lang="en-US" sz="4000" dirty="0"/>
          </a:p>
          <a:p>
            <a:pPr marL="0" indent="0" algn="ctr">
              <a:buNone/>
            </a:pPr>
            <a:r>
              <a:rPr lang="en-US" b="1" i="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by explaining the periodic table</a:t>
            </a:r>
          </a:p>
          <a:p>
            <a:pPr marL="0" indent="0" algn="ctr">
              <a:buNone/>
            </a:pPr>
            <a:r>
              <a:rPr lang="en-US" b="1" i="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quantum mechanics explains all chemistry</a:t>
            </a:r>
            <a:endParaRPr lang="en-US" b="1" i="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p:txBody>
      </p:sp>
    </p:spTree>
    <p:extLst>
      <p:ext uri="{BB962C8B-B14F-4D97-AF65-F5344CB8AC3E}">
        <p14:creationId xmlns:p14="http://schemas.microsoft.com/office/powerpoint/2010/main" val="366501034"/>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41362"/>
          </a:xfrm>
        </p:spPr>
        <p:txBody>
          <a:bodyPr>
            <a:normAutofit fontScale="90000"/>
          </a:bodyPr>
          <a:lstStyle/>
          <a:p>
            <a:r>
              <a:rPr lang="en-US" dirty="0" smtClean="0"/>
              <a:t>What does ‘Quantized’ mean?</a:t>
            </a:r>
            <a:endParaRPr lang="en-US" dirty="0"/>
          </a:p>
        </p:txBody>
      </p:sp>
      <p:sp>
        <p:nvSpPr>
          <p:cNvPr id="4" name="Content Placeholder 2"/>
          <p:cNvSpPr>
            <a:spLocks noGrp="1"/>
          </p:cNvSpPr>
          <p:nvPr>
            <p:ph idx="1"/>
          </p:nvPr>
        </p:nvSpPr>
        <p:spPr>
          <a:xfrm>
            <a:off x="457200" y="1296559"/>
            <a:ext cx="8229600" cy="3214757"/>
          </a:xfrm>
        </p:spPr>
        <p:txBody>
          <a:bodyPr>
            <a:normAutofit/>
          </a:bodyPr>
          <a:lstStyle/>
          <a:p>
            <a:r>
              <a:rPr lang="en-US" sz="2800" dirty="0" smtClean="0"/>
              <a:t>A ramp is not quantized – it changes height continuously </a:t>
            </a:r>
          </a:p>
          <a:p>
            <a:r>
              <a:rPr lang="en-US" sz="2800" dirty="0" smtClean="0"/>
              <a:t>Stairs </a:t>
            </a:r>
            <a:r>
              <a:rPr lang="en-US" sz="2800" i="1" dirty="0" smtClean="0"/>
              <a:t>are</a:t>
            </a:r>
            <a:r>
              <a:rPr lang="en-US" sz="2800" dirty="0" smtClean="0"/>
              <a:t> quantized – they change height by a fixed amount </a:t>
            </a:r>
          </a:p>
          <a:p>
            <a:endParaRPr lang="en-US" sz="1400" dirty="0" smtClean="0"/>
          </a:p>
          <a:p>
            <a:r>
              <a:rPr lang="en-US" sz="2800" dirty="0" smtClean="0"/>
              <a:t>Energy ‘places’ available to electrons in an atom are arranged along concentric </a:t>
            </a:r>
            <a:r>
              <a:rPr lang="en-US" sz="2800" dirty="0" smtClean="0"/>
              <a:t>shells </a:t>
            </a:r>
            <a:endParaRPr lang="en-US" dirty="0"/>
          </a:p>
        </p:txBody>
      </p:sp>
      <p:pic>
        <p:nvPicPr>
          <p:cNvPr id="5" name="Picture 4"/>
          <p:cNvPicPr/>
          <p:nvPr/>
        </p:nvPicPr>
        <p:blipFill>
          <a:blip r:embed="rId2">
            <a:extLst>
              <a:ext uri="{28A0092B-C50C-407E-A947-70E740481C1C}">
                <a14:useLocalDpi xmlns:a14="http://schemas.microsoft.com/office/drawing/2010/main" val="0"/>
              </a:ext>
            </a:extLst>
          </a:blip>
          <a:srcRect/>
          <a:stretch>
            <a:fillRect/>
          </a:stretch>
        </p:blipFill>
        <p:spPr bwMode="auto">
          <a:xfrm>
            <a:off x="1961323" y="4609002"/>
            <a:ext cx="2168217" cy="1665110"/>
          </a:xfrm>
          <a:prstGeom prst="rect">
            <a:avLst/>
          </a:prstGeom>
          <a:noFill/>
          <a:ln>
            <a:noFill/>
          </a:ln>
        </p:spPr>
      </p:pic>
      <p:sp>
        <p:nvSpPr>
          <p:cNvPr id="3" name="TextBox 2"/>
          <p:cNvSpPr txBox="1"/>
          <p:nvPr/>
        </p:nvSpPr>
        <p:spPr>
          <a:xfrm>
            <a:off x="6456417" y="4831016"/>
            <a:ext cx="184666" cy="369332"/>
          </a:xfrm>
          <a:prstGeom prst="rect">
            <a:avLst/>
          </a:prstGeom>
          <a:noFill/>
        </p:spPr>
        <p:txBody>
          <a:bodyPr wrap="none" rtlCol="0">
            <a:spAutoFit/>
          </a:bodyPr>
          <a:lstStyle/>
          <a:p>
            <a:endParaRPr lang="en-US" dirty="0"/>
          </a:p>
        </p:txBody>
      </p:sp>
      <p:pic>
        <p:nvPicPr>
          <p:cNvPr id="7" name="Picture 6"/>
          <p:cNvPicPr/>
          <p:nvPr/>
        </p:nvPicPr>
        <p:blipFill>
          <a:blip r:embed="rId3">
            <a:extLst>
              <a:ext uri="{28A0092B-C50C-407E-A947-70E740481C1C}">
                <a14:useLocalDpi xmlns:a14="http://schemas.microsoft.com/office/drawing/2010/main" val="0"/>
              </a:ext>
            </a:extLst>
          </a:blip>
          <a:srcRect/>
          <a:stretch>
            <a:fillRect/>
          </a:stretch>
        </p:blipFill>
        <p:spPr bwMode="auto">
          <a:xfrm>
            <a:off x="4860275" y="4609002"/>
            <a:ext cx="2242809" cy="1665110"/>
          </a:xfrm>
          <a:prstGeom prst="rect">
            <a:avLst/>
          </a:prstGeom>
          <a:noFill/>
          <a:ln>
            <a:noFill/>
          </a:ln>
        </p:spPr>
      </p:pic>
    </p:spTree>
    <p:extLst>
      <p:ext uri="{BB962C8B-B14F-4D97-AF65-F5344CB8AC3E}">
        <p14:creationId xmlns:p14="http://schemas.microsoft.com/office/powerpoint/2010/main" val="34639783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457200" y="1076315"/>
            <a:ext cx="8229600" cy="4151541"/>
          </a:xfrm>
        </p:spPr>
        <p:txBody>
          <a:bodyPr>
            <a:normAutofit/>
          </a:bodyPr>
          <a:lstStyle/>
          <a:p>
            <a:r>
              <a:rPr lang="en-US" dirty="0" smtClean="0"/>
              <a:t>In quantum mechanics, the ‘stairs’ where the atom’s electrons live are called </a:t>
            </a:r>
            <a:r>
              <a:rPr lang="en-US" i="1" dirty="0" smtClean="0"/>
              <a:t>shells </a:t>
            </a:r>
          </a:p>
          <a:p>
            <a:endParaRPr lang="en-US" sz="800" dirty="0" smtClean="0"/>
          </a:p>
          <a:p>
            <a:r>
              <a:rPr lang="en-US" dirty="0"/>
              <a:t>M</a:t>
            </a:r>
            <a:r>
              <a:rPr lang="en-US" dirty="0" smtClean="0"/>
              <a:t>athematical solutions to </a:t>
            </a:r>
            <a:r>
              <a:rPr lang="en-US" b="1" i="1" dirty="0" smtClean="0"/>
              <a:t>wave functions</a:t>
            </a:r>
            <a:r>
              <a:rPr lang="en-US" dirty="0" smtClean="0"/>
              <a:t> provide an electron with an “address” within an atom, composed of </a:t>
            </a:r>
            <a:r>
              <a:rPr lang="en-US" i="1" dirty="0" smtClean="0"/>
              <a:t>shell</a:t>
            </a:r>
            <a:r>
              <a:rPr lang="en-US" dirty="0" smtClean="0"/>
              <a:t>, </a:t>
            </a:r>
            <a:r>
              <a:rPr lang="en-US" i="1" dirty="0" smtClean="0"/>
              <a:t>subshell</a:t>
            </a:r>
            <a:r>
              <a:rPr lang="en-US" dirty="0" smtClean="0"/>
              <a:t>, and </a:t>
            </a:r>
            <a:r>
              <a:rPr lang="en-US" i="1" dirty="0" smtClean="0"/>
              <a:t>orbital </a:t>
            </a:r>
            <a:r>
              <a:rPr lang="en-US" dirty="0" smtClean="0"/>
              <a:t>(in that order)</a:t>
            </a:r>
            <a:endParaRPr lang="en-US" dirty="0" smtClean="0"/>
          </a:p>
          <a:p>
            <a:pPr lvl="1"/>
            <a:r>
              <a:rPr lang="en-US" dirty="0" smtClean="0"/>
              <a:t>we begin with electron </a:t>
            </a:r>
            <a:r>
              <a:rPr lang="en-US" i="1" dirty="0" smtClean="0"/>
              <a:t>shells </a:t>
            </a:r>
            <a:endParaRPr lang="en-US" i="1" dirty="0"/>
          </a:p>
        </p:txBody>
      </p:sp>
      <p:sp>
        <p:nvSpPr>
          <p:cNvPr id="5" name="Title 1"/>
          <p:cNvSpPr>
            <a:spLocks noGrp="1"/>
          </p:cNvSpPr>
          <p:nvPr>
            <p:ph type="title"/>
          </p:nvPr>
        </p:nvSpPr>
        <p:spPr>
          <a:xfrm>
            <a:off x="457200" y="274638"/>
            <a:ext cx="8229600" cy="693341"/>
          </a:xfrm>
        </p:spPr>
        <p:txBody>
          <a:bodyPr>
            <a:normAutofit fontScale="90000"/>
          </a:bodyPr>
          <a:lstStyle/>
          <a:p>
            <a:r>
              <a:rPr lang="en-US" sz="4000" dirty="0" smtClean="0"/>
              <a:t>Electron shells </a:t>
            </a:r>
            <a:endParaRPr lang="en-US" sz="4000" dirty="0"/>
          </a:p>
        </p:txBody>
      </p:sp>
      <p:pic>
        <p:nvPicPr>
          <p:cNvPr id="2" name="Picture 1"/>
          <p:cNvPicPr>
            <a:picLocks noChangeAspect="1"/>
          </p:cNvPicPr>
          <p:nvPr/>
        </p:nvPicPr>
        <p:blipFill>
          <a:blip r:embed="rId2"/>
          <a:stretch>
            <a:fillRect/>
          </a:stretch>
        </p:blipFill>
        <p:spPr>
          <a:xfrm>
            <a:off x="5896094" y="4326935"/>
            <a:ext cx="2675254" cy="2003858"/>
          </a:xfrm>
          <a:prstGeom prst="rect">
            <a:avLst/>
          </a:prstGeom>
        </p:spPr>
      </p:pic>
    </p:spTree>
    <p:extLst>
      <p:ext uri="{BB962C8B-B14F-4D97-AF65-F5344CB8AC3E}">
        <p14:creationId xmlns:p14="http://schemas.microsoft.com/office/powerpoint/2010/main" val="429048283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2DEA546-E290-3043-B345-3E497C7DB4E5}" type="slidenum">
              <a:rPr lang="en-US"/>
              <a:pPr/>
              <a:t>76</a:t>
            </a:fld>
            <a:endParaRPr lang="en-US"/>
          </a:p>
        </p:txBody>
      </p:sp>
      <p:pic>
        <p:nvPicPr>
          <p:cNvPr id="337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0" y="379413"/>
            <a:ext cx="8128000" cy="60975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9392949"/>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p:nvPr/>
        </p:nvPicPr>
        <p:blipFill>
          <a:blip r:embed="rId2">
            <a:extLst>
              <a:ext uri="{28A0092B-C50C-407E-A947-70E740481C1C}">
                <a14:useLocalDpi xmlns:a14="http://schemas.microsoft.com/office/drawing/2010/main" val="0"/>
              </a:ext>
            </a:extLst>
          </a:blip>
          <a:srcRect/>
          <a:stretch>
            <a:fillRect/>
          </a:stretch>
        </p:blipFill>
        <p:spPr bwMode="auto">
          <a:xfrm>
            <a:off x="3062942" y="3906584"/>
            <a:ext cx="3449975" cy="2396188"/>
          </a:xfrm>
          <a:prstGeom prst="rect">
            <a:avLst/>
          </a:prstGeom>
          <a:noFill/>
          <a:ln>
            <a:noFill/>
          </a:ln>
        </p:spPr>
      </p:pic>
      <p:sp>
        <p:nvSpPr>
          <p:cNvPr id="2" name="TextBox 1"/>
          <p:cNvSpPr txBox="1"/>
          <p:nvPr/>
        </p:nvSpPr>
        <p:spPr>
          <a:xfrm>
            <a:off x="3854821" y="508000"/>
            <a:ext cx="1261508" cy="646331"/>
          </a:xfrm>
          <a:prstGeom prst="rect">
            <a:avLst/>
          </a:prstGeom>
          <a:noFill/>
        </p:spPr>
        <p:txBody>
          <a:bodyPr wrap="none" rtlCol="0">
            <a:spAutoFit/>
          </a:bodyPr>
          <a:lstStyle/>
          <a:p>
            <a:r>
              <a:rPr lang="en-US" sz="3600" dirty="0" smtClean="0"/>
              <a:t>Shells</a:t>
            </a:r>
            <a:r>
              <a:rPr lang="en-US" dirty="0" smtClean="0"/>
              <a:t> </a:t>
            </a:r>
            <a:endParaRPr lang="en-US" dirty="0"/>
          </a:p>
        </p:txBody>
      </p:sp>
      <p:sp>
        <p:nvSpPr>
          <p:cNvPr id="5" name="Content Placeholder 2"/>
          <p:cNvSpPr>
            <a:spLocks noGrp="1"/>
          </p:cNvSpPr>
          <p:nvPr>
            <p:ph idx="1"/>
          </p:nvPr>
        </p:nvSpPr>
        <p:spPr>
          <a:xfrm>
            <a:off x="457200" y="1600200"/>
            <a:ext cx="8229600" cy="1946729"/>
          </a:xfrm>
        </p:spPr>
        <p:txBody>
          <a:bodyPr/>
          <a:lstStyle/>
          <a:p>
            <a:r>
              <a:rPr lang="en-US" sz="2800" dirty="0"/>
              <a:t>The farther a shell is from the nucleus </a:t>
            </a:r>
          </a:p>
          <a:p>
            <a:pPr lvl="1"/>
            <a:r>
              <a:rPr lang="en-US" sz="2400" dirty="0"/>
              <a:t>the larger it is </a:t>
            </a:r>
          </a:p>
          <a:p>
            <a:pPr lvl="1"/>
            <a:r>
              <a:rPr lang="en-US" sz="2400" dirty="0"/>
              <a:t>the more electrons it can hold </a:t>
            </a:r>
          </a:p>
          <a:p>
            <a:pPr lvl="1"/>
            <a:r>
              <a:rPr lang="en-US" sz="2400" dirty="0"/>
              <a:t>and the higher the energies </a:t>
            </a:r>
            <a:r>
              <a:rPr lang="en-US" sz="2400" dirty="0" smtClean="0"/>
              <a:t>(anxieties) of </a:t>
            </a:r>
            <a:r>
              <a:rPr lang="en-US" sz="2400" dirty="0"/>
              <a:t>those electrons </a:t>
            </a:r>
          </a:p>
          <a:p>
            <a:endParaRPr lang="en-US" dirty="0"/>
          </a:p>
        </p:txBody>
      </p:sp>
    </p:spTree>
    <p:extLst>
      <p:ext uri="{BB962C8B-B14F-4D97-AF65-F5344CB8AC3E}">
        <p14:creationId xmlns:p14="http://schemas.microsoft.com/office/powerpoint/2010/main" val="2143460813"/>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6553200" y="6245225"/>
            <a:ext cx="2133600" cy="476250"/>
          </a:xfrm>
          <a:prstGeom prst="rect">
            <a:avLst/>
          </a:prstGeom>
        </p:spPr>
        <p:txBody>
          <a:bodyPr/>
          <a:lstStyle/>
          <a:p>
            <a:fld id="{E90E7631-54B8-4971-88ED-53BF4ADE3ADA}" type="slidenum">
              <a:rPr lang="en-US"/>
              <a:pPr/>
              <a:t>78</a:t>
            </a:fld>
            <a:endParaRPr lang="en-US"/>
          </a:p>
        </p:txBody>
      </p:sp>
      <p:pic>
        <p:nvPicPr>
          <p:cNvPr id="43010" name="Picture 2"/>
          <p:cNvPicPr>
            <a:picLocks noChangeAspect="1" noChangeArrowheads="1"/>
          </p:cNvPicPr>
          <p:nvPr/>
        </p:nvPicPr>
        <p:blipFill>
          <a:blip r:embed="rId3" cstate="print"/>
          <a:srcRect/>
          <a:stretch>
            <a:fillRect/>
          </a:stretch>
        </p:blipFill>
        <p:spPr bwMode="auto">
          <a:xfrm>
            <a:off x="1746250" y="1845162"/>
            <a:ext cx="5632450" cy="4225438"/>
          </a:xfrm>
          <a:prstGeom prst="rect">
            <a:avLst/>
          </a:prstGeom>
          <a:noFill/>
        </p:spPr>
      </p:pic>
      <p:sp>
        <p:nvSpPr>
          <p:cNvPr id="2" name="TextBox 1"/>
          <p:cNvSpPr txBox="1"/>
          <p:nvPr/>
        </p:nvSpPr>
        <p:spPr>
          <a:xfrm>
            <a:off x="1975519" y="413346"/>
            <a:ext cx="5633523" cy="954107"/>
          </a:xfrm>
          <a:prstGeom prst="rect">
            <a:avLst/>
          </a:prstGeom>
          <a:noFill/>
        </p:spPr>
        <p:txBody>
          <a:bodyPr wrap="none" rtlCol="0">
            <a:spAutoFit/>
          </a:bodyPr>
          <a:lstStyle/>
          <a:p>
            <a:pPr algn="ctr"/>
            <a:r>
              <a:rPr lang="en-US" sz="2800" dirty="0">
                <a:solidFill>
                  <a:srgbClr val="000000"/>
                </a:solidFill>
                <a:latin typeface="Arial" charset="0"/>
              </a:rPr>
              <a:t>The number of </a:t>
            </a:r>
            <a:r>
              <a:rPr lang="en-US" sz="2800" dirty="0" smtClean="0">
                <a:solidFill>
                  <a:srgbClr val="000000"/>
                </a:solidFill>
                <a:latin typeface="Arial" charset="0"/>
              </a:rPr>
              <a:t>subshells in a shell </a:t>
            </a:r>
            <a:endParaRPr lang="en-US" sz="2800" dirty="0" smtClean="0">
              <a:solidFill>
                <a:srgbClr val="000000"/>
              </a:solidFill>
              <a:latin typeface="Arial" charset="0"/>
            </a:endParaRPr>
          </a:p>
          <a:p>
            <a:pPr algn="ctr"/>
            <a:r>
              <a:rPr lang="en-US" sz="2800" dirty="0" smtClean="0">
                <a:solidFill>
                  <a:srgbClr val="000000"/>
                </a:solidFill>
                <a:latin typeface="Arial" charset="0"/>
              </a:rPr>
              <a:t>is </a:t>
            </a:r>
            <a:r>
              <a:rPr lang="en-US" sz="2800" dirty="0">
                <a:solidFill>
                  <a:srgbClr val="000000"/>
                </a:solidFill>
                <a:latin typeface="Arial" charset="0"/>
              </a:rPr>
              <a:t>equal to the shell number </a:t>
            </a:r>
          </a:p>
        </p:txBody>
      </p:sp>
      <p:sp>
        <p:nvSpPr>
          <p:cNvPr id="3" name="TextBox 2"/>
          <p:cNvSpPr txBox="1"/>
          <p:nvPr/>
        </p:nvSpPr>
        <p:spPr>
          <a:xfrm>
            <a:off x="6389086" y="2936875"/>
            <a:ext cx="1646642" cy="646331"/>
          </a:xfrm>
          <a:prstGeom prst="rect">
            <a:avLst/>
          </a:prstGeom>
          <a:noFill/>
        </p:spPr>
        <p:txBody>
          <a:bodyPr wrap="none" rtlCol="0">
            <a:spAutoFit/>
          </a:bodyPr>
          <a:lstStyle/>
          <a:p>
            <a:r>
              <a:rPr lang="en-US" dirty="0" smtClean="0"/>
              <a:t>1</a:t>
            </a:r>
            <a:r>
              <a:rPr lang="en-US" i="1" dirty="0" smtClean="0"/>
              <a:t>s</a:t>
            </a:r>
            <a:r>
              <a:rPr lang="en-US" dirty="0" smtClean="0"/>
              <a:t> is the lowest </a:t>
            </a:r>
          </a:p>
          <a:p>
            <a:r>
              <a:rPr lang="en-US" dirty="0" smtClean="0"/>
              <a:t>energy subshell</a:t>
            </a:r>
            <a:endParaRPr lang="en-US" dirty="0"/>
          </a:p>
        </p:txBody>
      </p:sp>
    </p:spTree>
    <p:extLst>
      <p:ext uri="{BB962C8B-B14F-4D97-AF65-F5344CB8AC3E}">
        <p14:creationId xmlns:p14="http://schemas.microsoft.com/office/powerpoint/2010/main" val="372887650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normAutofit/>
          </a:bodyPr>
          <a:lstStyle/>
          <a:p>
            <a:pPr marL="0" indent="0" algn="ctr">
              <a:buNone/>
            </a:pPr>
            <a:r>
              <a:rPr lang="en-US" sz="4800" dirty="0"/>
              <a:t>N</a:t>
            </a:r>
            <a:r>
              <a:rPr lang="en-US" sz="4800" dirty="0" smtClean="0"/>
              <a:t>ext: Subshells and Orbitals</a:t>
            </a:r>
            <a:endParaRPr lang="en-US" sz="4800" dirty="0"/>
          </a:p>
        </p:txBody>
      </p:sp>
    </p:spTree>
    <p:extLst>
      <p:ext uri="{BB962C8B-B14F-4D97-AF65-F5344CB8AC3E}">
        <p14:creationId xmlns:p14="http://schemas.microsoft.com/office/powerpoint/2010/main" val="3467105877"/>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 Elements differ in their makeup </a:t>
            </a:r>
            <a:endParaRPr lang="en-US" dirty="0"/>
          </a:p>
        </p:txBody>
      </p:sp>
      <p:sp>
        <p:nvSpPr>
          <p:cNvPr id="5" name="TextBox 4"/>
          <p:cNvSpPr txBox="1"/>
          <p:nvPr/>
        </p:nvSpPr>
        <p:spPr>
          <a:xfrm>
            <a:off x="1900221" y="4802011"/>
            <a:ext cx="5571632" cy="1231106"/>
          </a:xfrm>
          <a:prstGeom prst="rect">
            <a:avLst/>
          </a:prstGeom>
          <a:noFill/>
        </p:spPr>
        <p:txBody>
          <a:bodyPr wrap="none" rtlCol="0">
            <a:spAutoFit/>
          </a:bodyPr>
          <a:lstStyle/>
          <a:p>
            <a:r>
              <a:rPr lang="en-US" sz="2800" dirty="0" smtClean="0">
                <a:solidFill>
                  <a:srgbClr val="000000"/>
                </a:solidFill>
                <a:cs typeface="+mn-cs"/>
              </a:rPr>
              <a:t>The atoms of a given element differ </a:t>
            </a:r>
          </a:p>
          <a:p>
            <a:r>
              <a:rPr lang="en-US" sz="2800" dirty="0" smtClean="0">
                <a:solidFill>
                  <a:srgbClr val="000000"/>
                </a:solidFill>
                <a:cs typeface="+mn-cs"/>
              </a:rPr>
              <a:t>from the atoms of all other elements </a:t>
            </a:r>
          </a:p>
          <a:p>
            <a:endParaRPr lang="en-US" dirty="0"/>
          </a:p>
        </p:txBody>
      </p:sp>
      <p:pic>
        <p:nvPicPr>
          <p:cNvPr id="4" name="Picture 3"/>
          <p:cNvPicPr>
            <a:picLocks noChangeAspect="1"/>
          </p:cNvPicPr>
          <p:nvPr/>
        </p:nvPicPr>
        <p:blipFill>
          <a:blip r:embed="rId2"/>
          <a:stretch>
            <a:fillRect/>
          </a:stretch>
        </p:blipFill>
        <p:spPr>
          <a:xfrm>
            <a:off x="2824127" y="1991701"/>
            <a:ext cx="3644900" cy="2222500"/>
          </a:xfrm>
          <a:prstGeom prst="rect">
            <a:avLst/>
          </a:prstGeom>
        </p:spPr>
      </p:pic>
    </p:spTree>
    <p:extLst>
      <p:ext uri="{BB962C8B-B14F-4D97-AF65-F5344CB8AC3E}">
        <p14:creationId xmlns:p14="http://schemas.microsoft.com/office/powerpoint/2010/main" val="88438444"/>
      </p:ext>
    </p:extLst>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Content Placeholder 2"/>
          <p:cNvSpPr>
            <a:spLocks noGrp="1"/>
          </p:cNvSpPr>
          <p:nvPr>
            <p:ph idx="1"/>
          </p:nvPr>
        </p:nvSpPr>
        <p:spPr>
          <a:xfrm>
            <a:off x="365125" y="838200"/>
            <a:ext cx="8229600" cy="2490627"/>
          </a:xfrm>
        </p:spPr>
        <p:txBody>
          <a:bodyPr>
            <a:normAutofit lnSpcReduction="10000"/>
          </a:bodyPr>
          <a:lstStyle/>
          <a:p>
            <a:pPr marL="569913" indent="-495300"/>
            <a:r>
              <a:rPr lang="en-US" sz="2800" dirty="0" smtClean="0">
                <a:solidFill>
                  <a:srgbClr val="000000"/>
                </a:solidFill>
                <a:latin typeface="Arial" charset="0"/>
              </a:rPr>
              <a:t>So within each shell there are subshells </a:t>
            </a:r>
          </a:p>
          <a:p>
            <a:pPr marL="569913" indent="-495300"/>
            <a:endParaRPr lang="en-US" sz="1100" dirty="0" smtClean="0">
              <a:solidFill>
                <a:srgbClr val="000000"/>
              </a:solidFill>
              <a:latin typeface="Arial" charset="0"/>
            </a:endParaRPr>
          </a:p>
          <a:p>
            <a:pPr marL="569913" indent="-495300"/>
            <a:r>
              <a:rPr lang="en-US" sz="2800" dirty="0" smtClean="0">
                <a:solidFill>
                  <a:srgbClr val="000000"/>
                </a:solidFill>
                <a:latin typeface="Arial" charset="0"/>
              </a:rPr>
              <a:t>And within </a:t>
            </a:r>
            <a:r>
              <a:rPr lang="en-US" sz="2800" dirty="0">
                <a:solidFill>
                  <a:srgbClr val="000000"/>
                </a:solidFill>
                <a:latin typeface="Arial" charset="0"/>
              </a:rPr>
              <a:t>each subshell, electrons are </a:t>
            </a:r>
            <a:r>
              <a:rPr lang="en-US" sz="2800" dirty="0" smtClean="0">
                <a:solidFill>
                  <a:srgbClr val="000000"/>
                </a:solidFill>
                <a:latin typeface="Arial" charset="0"/>
              </a:rPr>
              <a:t>finally grouped </a:t>
            </a:r>
            <a:r>
              <a:rPr lang="en-US" sz="2800" dirty="0">
                <a:solidFill>
                  <a:srgbClr val="000000"/>
                </a:solidFill>
                <a:latin typeface="Arial" charset="0"/>
              </a:rPr>
              <a:t>into </a:t>
            </a:r>
            <a:r>
              <a:rPr lang="en-US" sz="2800" b="1" dirty="0">
                <a:solidFill>
                  <a:srgbClr val="000000"/>
                </a:solidFill>
                <a:latin typeface="Arial" charset="0"/>
              </a:rPr>
              <a:t>orbitals</a:t>
            </a:r>
            <a:r>
              <a:rPr lang="en-US" sz="2800" dirty="0">
                <a:solidFill>
                  <a:srgbClr val="000000"/>
                </a:solidFill>
                <a:latin typeface="Arial" charset="0"/>
              </a:rPr>
              <a:t>, regions </a:t>
            </a:r>
            <a:r>
              <a:rPr lang="en-US" sz="2800" dirty="0" smtClean="0">
                <a:solidFill>
                  <a:srgbClr val="000000"/>
                </a:solidFill>
                <a:latin typeface="Arial" charset="0"/>
              </a:rPr>
              <a:t>of </a:t>
            </a:r>
            <a:r>
              <a:rPr lang="en-US" sz="2800" dirty="0">
                <a:solidFill>
                  <a:srgbClr val="000000"/>
                </a:solidFill>
                <a:latin typeface="Arial" charset="0"/>
              </a:rPr>
              <a:t>space </a:t>
            </a:r>
            <a:r>
              <a:rPr lang="en-US" sz="2800" dirty="0" smtClean="0">
                <a:solidFill>
                  <a:srgbClr val="000000"/>
                </a:solidFill>
                <a:latin typeface="Arial" charset="0"/>
              </a:rPr>
              <a:t>(the </a:t>
            </a:r>
            <a:r>
              <a:rPr lang="en-US" sz="2800" dirty="0" smtClean="0">
                <a:solidFill>
                  <a:srgbClr val="000000"/>
                </a:solidFill>
                <a:latin typeface="Arial" charset="0"/>
              </a:rPr>
              <a:t>final addresses</a:t>
            </a:r>
            <a:r>
              <a:rPr lang="en-US" sz="2800" dirty="0">
                <a:solidFill>
                  <a:srgbClr val="000000"/>
                </a:solidFill>
                <a:latin typeface="Arial" charset="0"/>
              </a:rPr>
              <a:t>) </a:t>
            </a:r>
            <a:r>
              <a:rPr lang="en-US" sz="2800" dirty="0" smtClean="0">
                <a:solidFill>
                  <a:srgbClr val="000000"/>
                </a:solidFill>
                <a:latin typeface="Arial" charset="0"/>
              </a:rPr>
              <a:t>where electrons </a:t>
            </a:r>
            <a:r>
              <a:rPr lang="en-US" sz="2800" dirty="0">
                <a:solidFill>
                  <a:srgbClr val="000000"/>
                </a:solidFill>
                <a:latin typeface="Arial" charset="0"/>
              </a:rPr>
              <a:t>are most likely to be </a:t>
            </a:r>
            <a:r>
              <a:rPr lang="en-US" sz="2800" dirty="0" smtClean="0">
                <a:solidFill>
                  <a:srgbClr val="000000"/>
                </a:solidFill>
                <a:latin typeface="Arial" charset="0"/>
              </a:rPr>
              <a:t>found</a:t>
            </a:r>
            <a:r>
              <a:rPr lang="en-US" sz="2800" dirty="0">
                <a:solidFill>
                  <a:srgbClr val="000000"/>
                </a:solidFill>
                <a:latin typeface="Arial" charset="0"/>
              </a:rPr>
              <a:t> </a:t>
            </a:r>
            <a:r>
              <a:rPr lang="en-US" sz="2800" dirty="0" smtClean="0">
                <a:solidFill>
                  <a:srgbClr val="000000"/>
                </a:solidFill>
                <a:latin typeface="Arial" charset="0"/>
              </a:rPr>
              <a:t>around the nucleus </a:t>
            </a:r>
          </a:p>
        </p:txBody>
      </p:sp>
      <p:pic>
        <p:nvPicPr>
          <p:cNvPr id="4"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38375" y="3659860"/>
            <a:ext cx="4841876" cy="2109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03055474"/>
      </p:ext>
    </p:extLst>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6"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38375" y="3659860"/>
            <a:ext cx="4841876" cy="2109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ontent Placeholder 2"/>
          <p:cNvSpPr>
            <a:spLocks noGrp="1"/>
          </p:cNvSpPr>
          <p:nvPr>
            <p:ph idx="1"/>
          </p:nvPr>
        </p:nvSpPr>
        <p:spPr>
          <a:xfrm>
            <a:off x="457200" y="806450"/>
            <a:ext cx="8229600" cy="2701925"/>
          </a:xfrm>
        </p:spPr>
        <p:txBody>
          <a:bodyPr/>
          <a:lstStyle/>
          <a:p>
            <a:r>
              <a:rPr lang="en-US" dirty="0"/>
              <a:t>Different </a:t>
            </a:r>
            <a:r>
              <a:rPr lang="en-US" b="1" dirty="0"/>
              <a:t>orbitals</a:t>
            </a:r>
            <a:r>
              <a:rPr lang="en-US" dirty="0"/>
              <a:t> have different shapes and </a:t>
            </a:r>
            <a:r>
              <a:rPr lang="en-US" dirty="0" smtClean="0"/>
              <a:t>orientations </a:t>
            </a:r>
          </a:p>
          <a:p>
            <a:pPr lvl="1"/>
            <a:r>
              <a:rPr lang="en-US" dirty="0" smtClean="0"/>
              <a:t>Orbitals </a:t>
            </a:r>
            <a:r>
              <a:rPr lang="en-US" dirty="0"/>
              <a:t>in </a:t>
            </a:r>
            <a:r>
              <a:rPr lang="en-US" i="1" dirty="0"/>
              <a:t>s</a:t>
            </a:r>
            <a:r>
              <a:rPr lang="en-US" dirty="0"/>
              <a:t> subshells are </a:t>
            </a:r>
            <a:r>
              <a:rPr lang="en-US" dirty="0" smtClean="0"/>
              <a:t>spherical</a:t>
            </a:r>
            <a:r>
              <a:rPr lang="en-US" dirty="0"/>
              <a:t> </a:t>
            </a:r>
            <a:endParaRPr lang="en-US" dirty="0" smtClean="0"/>
          </a:p>
          <a:p>
            <a:pPr lvl="1"/>
            <a:r>
              <a:rPr lang="en-US" dirty="0"/>
              <a:t>O</a:t>
            </a:r>
            <a:r>
              <a:rPr lang="en-US" dirty="0" smtClean="0"/>
              <a:t>rbitals </a:t>
            </a:r>
            <a:r>
              <a:rPr lang="en-US" dirty="0"/>
              <a:t>in </a:t>
            </a:r>
            <a:r>
              <a:rPr lang="en-US" i="1" dirty="0"/>
              <a:t>p</a:t>
            </a:r>
            <a:r>
              <a:rPr lang="en-US" dirty="0"/>
              <a:t> subshells are roughly dumbbell-</a:t>
            </a:r>
            <a:r>
              <a:rPr lang="en-US" dirty="0" smtClean="0"/>
              <a:t>shaped </a:t>
            </a:r>
            <a:endParaRPr lang="en-US" dirty="0"/>
          </a:p>
        </p:txBody>
      </p:sp>
    </p:spTree>
    <p:extLst>
      <p:ext uri="{BB962C8B-B14F-4D97-AF65-F5344CB8AC3E}">
        <p14:creationId xmlns:p14="http://schemas.microsoft.com/office/powerpoint/2010/main" val="1324723302"/>
      </p:ext>
    </p:extLst>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Content Placeholder 2"/>
          <p:cNvSpPr>
            <a:spLocks noGrp="1"/>
          </p:cNvSpPr>
          <p:nvPr>
            <p:ph idx="1"/>
          </p:nvPr>
        </p:nvSpPr>
        <p:spPr>
          <a:xfrm>
            <a:off x="365125" y="604120"/>
            <a:ext cx="8561564" cy="1697754"/>
          </a:xfrm>
        </p:spPr>
        <p:txBody>
          <a:bodyPr>
            <a:normAutofit/>
          </a:bodyPr>
          <a:lstStyle/>
          <a:p>
            <a:pPr marL="569913" indent="-555625" eaLnBrk="1" hangingPunct="1"/>
            <a:r>
              <a:rPr lang="en-US" sz="2800" dirty="0" smtClean="0">
                <a:solidFill>
                  <a:srgbClr val="000000"/>
                </a:solidFill>
                <a:latin typeface="Arial" charset="0"/>
              </a:rPr>
              <a:t>ANY </a:t>
            </a:r>
            <a:r>
              <a:rPr lang="en-US" sz="2800" b="1" dirty="0" smtClean="0">
                <a:solidFill>
                  <a:srgbClr val="000000"/>
                </a:solidFill>
                <a:latin typeface="Arial" charset="0"/>
              </a:rPr>
              <a:t>orbital</a:t>
            </a:r>
            <a:r>
              <a:rPr lang="en-US" sz="2800" dirty="0" smtClean="0">
                <a:solidFill>
                  <a:srgbClr val="000000"/>
                </a:solidFill>
                <a:latin typeface="Arial" charset="0"/>
              </a:rPr>
              <a:t> </a:t>
            </a:r>
            <a:r>
              <a:rPr lang="en-US" sz="2800" dirty="0">
                <a:solidFill>
                  <a:srgbClr val="000000"/>
                </a:solidFill>
                <a:latin typeface="Arial" charset="0"/>
              </a:rPr>
              <a:t>can hold a maximum of </a:t>
            </a:r>
            <a:r>
              <a:rPr lang="en-US" sz="2800" b="1" dirty="0" smtClean="0">
                <a:solidFill>
                  <a:srgbClr val="000000"/>
                </a:solidFill>
                <a:latin typeface="Arial" charset="0"/>
              </a:rPr>
              <a:t>two</a:t>
            </a:r>
            <a:r>
              <a:rPr lang="en-US" sz="2800" dirty="0" smtClean="0">
                <a:solidFill>
                  <a:srgbClr val="000000"/>
                </a:solidFill>
                <a:latin typeface="Arial" charset="0"/>
              </a:rPr>
              <a:t> </a:t>
            </a:r>
            <a:r>
              <a:rPr lang="en-US" sz="2800" dirty="0">
                <a:solidFill>
                  <a:srgbClr val="000000"/>
                </a:solidFill>
                <a:latin typeface="Arial" charset="0"/>
              </a:rPr>
              <a:t>electrons with opposite </a:t>
            </a:r>
            <a:r>
              <a:rPr lang="en-US" sz="2800" dirty="0" smtClean="0">
                <a:solidFill>
                  <a:srgbClr val="000000"/>
                </a:solidFill>
                <a:latin typeface="Arial" charset="0"/>
              </a:rPr>
              <a:t>spin </a:t>
            </a:r>
            <a:endParaRPr lang="en-US" sz="2800" dirty="0">
              <a:solidFill>
                <a:srgbClr val="000000"/>
              </a:solidFill>
              <a:latin typeface="Arial" charset="0"/>
            </a:endParaRPr>
          </a:p>
          <a:p>
            <a:pPr marL="569913" indent="-555625" eaLnBrk="1" hangingPunct="1"/>
            <a:r>
              <a:rPr lang="en-US" sz="2800" dirty="0" smtClean="0">
                <a:solidFill>
                  <a:srgbClr val="000000"/>
                </a:solidFill>
                <a:latin typeface="Arial" charset="0"/>
              </a:rPr>
              <a:t>For example, we can have up to </a:t>
            </a:r>
            <a:r>
              <a:rPr lang="en-US" sz="2800" b="1" dirty="0" smtClean="0">
                <a:solidFill>
                  <a:srgbClr val="000000"/>
                </a:solidFill>
                <a:latin typeface="Arial" charset="0"/>
              </a:rPr>
              <a:t>two</a:t>
            </a:r>
            <a:r>
              <a:rPr lang="en-US" sz="2800" dirty="0" smtClean="0">
                <a:solidFill>
                  <a:srgbClr val="000000"/>
                </a:solidFill>
                <a:latin typeface="Arial" charset="0"/>
              </a:rPr>
              <a:t> </a:t>
            </a:r>
            <a:r>
              <a:rPr lang="en-US" sz="2800" i="1" dirty="0" smtClean="0">
                <a:solidFill>
                  <a:srgbClr val="000000"/>
                </a:solidFill>
                <a:latin typeface="Arial" charset="0"/>
              </a:rPr>
              <a:t>s</a:t>
            </a:r>
            <a:r>
              <a:rPr lang="en-US" sz="2800" dirty="0" smtClean="0">
                <a:solidFill>
                  <a:srgbClr val="000000"/>
                </a:solidFill>
                <a:latin typeface="Arial" charset="0"/>
              </a:rPr>
              <a:t> electrons</a:t>
            </a:r>
            <a:endParaRPr lang="en-US" sz="900" dirty="0">
              <a:solidFill>
                <a:srgbClr val="000000"/>
              </a:solidFill>
              <a:latin typeface="Arial" charset="0"/>
            </a:endParaRPr>
          </a:p>
        </p:txBody>
      </p:sp>
      <p:pic>
        <p:nvPicPr>
          <p:cNvPr id="3" name="Picture 2"/>
          <p:cNvPicPr>
            <a:picLocks noChangeAspect="1"/>
          </p:cNvPicPr>
          <p:nvPr/>
        </p:nvPicPr>
        <p:blipFill>
          <a:blip r:embed="rId2"/>
          <a:stretch>
            <a:fillRect/>
          </a:stretch>
        </p:blipFill>
        <p:spPr>
          <a:xfrm>
            <a:off x="2644775" y="2774950"/>
            <a:ext cx="3625850" cy="1367124"/>
          </a:xfrm>
          <a:prstGeom prst="rect">
            <a:avLst/>
          </a:prstGeom>
        </p:spPr>
      </p:pic>
      <p:pic>
        <p:nvPicPr>
          <p:cNvPr id="6" name="Picture 3" descr="Figure-7"/>
          <p:cNvPicPr>
            <a:picLocks noChangeAspect="1" noChangeArrowheads="1"/>
          </p:cNvPicPr>
          <p:nvPr/>
        </p:nvPicPr>
        <p:blipFill>
          <a:blip r:embed="rId3" cstate="print"/>
          <a:srcRect/>
          <a:stretch>
            <a:fillRect/>
          </a:stretch>
        </p:blipFill>
        <p:spPr bwMode="auto">
          <a:xfrm>
            <a:off x="2644775" y="4476750"/>
            <a:ext cx="1539875" cy="1581441"/>
          </a:xfrm>
          <a:prstGeom prst="rect">
            <a:avLst/>
          </a:prstGeom>
          <a:noFill/>
          <a:ln w="12700">
            <a:solidFill>
              <a:srgbClr val="000000"/>
            </a:solidFill>
            <a:miter lim="800000"/>
            <a:headEnd/>
            <a:tailEnd/>
          </a:ln>
        </p:spPr>
      </p:pic>
      <p:sp>
        <p:nvSpPr>
          <p:cNvPr id="4" name="TextBox 3"/>
          <p:cNvSpPr txBox="1"/>
          <p:nvPr/>
        </p:nvSpPr>
        <p:spPr>
          <a:xfrm>
            <a:off x="4530154" y="4651375"/>
            <a:ext cx="3480941" cy="1200328"/>
          </a:xfrm>
          <a:prstGeom prst="rect">
            <a:avLst/>
          </a:prstGeom>
          <a:noFill/>
        </p:spPr>
        <p:txBody>
          <a:bodyPr wrap="none" rtlCol="0">
            <a:spAutoFit/>
          </a:bodyPr>
          <a:lstStyle/>
          <a:p>
            <a:r>
              <a:rPr lang="en-US" sz="2400" dirty="0" smtClean="0"/>
              <a:t>For two electrons to share </a:t>
            </a:r>
          </a:p>
          <a:p>
            <a:r>
              <a:rPr lang="en-US" sz="2400" dirty="0" smtClean="0"/>
              <a:t>an orbital, they must have </a:t>
            </a:r>
          </a:p>
          <a:p>
            <a:r>
              <a:rPr lang="en-US" sz="2400" dirty="0" smtClean="0"/>
              <a:t>opposite spins </a:t>
            </a:r>
            <a:endParaRPr lang="en-US" sz="2400" dirty="0"/>
          </a:p>
        </p:txBody>
      </p:sp>
    </p:spTree>
    <p:extLst>
      <p:ext uri="{BB962C8B-B14F-4D97-AF65-F5344CB8AC3E}">
        <p14:creationId xmlns:p14="http://schemas.microsoft.com/office/powerpoint/2010/main" val="313793007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6553200" y="6245225"/>
            <a:ext cx="2133600" cy="476250"/>
          </a:xfrm>
          <a:prstGeom prst="rect">
            <a:avLst/>
          </a:prstGeom>
        </p:spPr>
        <p:txBody>
          <a:bodyPr/>
          <a:lstStyle/>
          <a:p>
            <a:fld id="{E90E7631-54B8-4971-88ED-53BF4ADE3ADA}" type="slidenum">
              <a:rPr lang="en-US"/>
              <a:pPr/>
              <a:t>83</a:t>
            </a:fld>
            <a:endParaRPr lang="en-US"/>
          </a:p>
        </p:txBody>
      </p:sp>
      <p:pic>
        <p:nvPicPr>
          <p:cNvPr id="43010" name="Picture 2"/>
          <p:cNvPicPr>
            <a:picLocks noChangeAspect="1" noChangeArrowheads="1"/>
          </p:cNvPicPr>
          <p:nvPr/>
        </p:nvPicPr>
        <p:blipFill>
          <a:blip r:embed="rId3" cstate="print"/>
          <a:srcRect/>
          <a:stretch>
            <a:fillRect/>
          </a:stretch>
        </p:blipFill>
        <p:spPr bwMode="auto">
          <a:xfrm>
            <a:off x="1746250" y="1845162"/>
            <a:ext cx="5632450" cy="4225438"/>
          </a:xfrm>
          <a:prstGeom prst="rect">
            <a:avLst/>
          </a:prstGeom>
          <a:noFill/>
        </p:spPr>
      </p:pic>
      <p:sp>
        <p:nvSpPr>
          <p:cNvPr id="2" name="TextBox 1"/>
          <p:cNvSpPr txBox="1"/>
          <p:nvPr/>
        </p:nvSpPr>
        <p:spPr>
          <a:xfrm>
            <a:off x="3185601" y="413346"/>
            <a:ext cx="2818801" cy="523220"/>
          </a:xfrm>
          <a:prstGeom prst="rect">
            <a:avLst/>
          </a:prstGeom>
          <a:noFill/>
        </p:spPr>
        <p:txBody>
          <a:bodyPr wrap="none" rtlCol="0">
            <a:spAutoFit/>
          </a:bodyPr>
          <a:lstStyle/>
          <a:p>
            <a:pPr algn="ctr"/>
            <a:r>
              <a:rPr lang="en-US" sz="2800" dirty="0" smtClean="0">
                <a:solidFill>
                  <a:srgbClr val="000000"/>
                </a:solidFill>
                <a:latin typeface="Arial" charset="0"/>
              </a:rPr>
              <a:t>Remember this?</a:t>
            </a:r>
            <a:endParaRPr lang="en-US" sz="2800" dirty="0">
              <a:solidFill>
                <a:srgbClr val="000000"/>
              </a:solidFill>
              <a:latin typeface="Arial" charset="0"/>
            </a:endParaRPr>
          </a:p>
        </p:txBody>
      </p:sp>
      <p:sp>
        <p:nvSpPr>
          <p:cNvPr id="3" name="TextBox 2"/>
          <p:cNvSpPr txBox="1"/>
          <p:nvPr/>
        </p:nvSpPr>
        <p:spPr>
          <a:xfrm>
            <a:off x="6389086" y="2936875"/>
            <a:ext cx="1646642" cy="646331"/>
          </a:xfrm>
          <a:prstGeom prst="rect">
            <a:avLst/>
          </a:prstGeom>
          <a:noFill/>
        </p:spPr>
        <p:txBody>
          <a:bodyPr wrap="none" rtlCol="0">
            <a:spAutoFit/>
          </a:bodyPr>
          <a:lstStyle/>
          <a:p>
            <a:r>
              <a:rPr lang="en-US" dirty="0" smtClean="0"/>
              <a:t>1</a:t>
            </a:r>
            <a:r>
              <a:rPr lang="en-US" i="1" dirty="0" smtClean="0"/>
              <a:t>s</a:t>
            </a:r>
            <a:r>
              <a:rPr lang="en-US" dirty="0" smtClean="0"/>
              <a:t> is the lowest </a:t>
            </a:r>
          </a:p>
          <a:p>
            <a:r>
              <a:rPr lang="en-US" dirty="0" smtClean="0"/>
              <a:t>energy subshell</a:t>
            </a:r>
            <a:endParaRPr lang="en-US" dirty="0"/>
          </a:p>
        </p:txBody>
      </p:sp>
    </p:spTree>
    <p:extLst>
      <p:ext uri="{BB962C8B-B14F-4D97-AF65-F5344CB8AC3E}">
        <p14:creationId xmlns:p14="http://schemas.microsoft.com/office/powerpoint/2010/main" val="263770119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450352" y="3771344"/>
            <a:ext cx="4253445" cy="2534205"/>
          </a:xfrm>
          <a:prstGeom prst="rect">
            <a:avLst/>
          </a:prstGeom>
        </p:spPr>
      </p:pic>
      <p:sp>
        <p:nvSpPr>
          <p:cNvPr id="3" name="Content Placeholder 2"/>
          <p:cNvSpPr txBox="1">
            <a:spLocks/>
          </p:cNvSpPr>
          <p:nvPr/>
        </p:nvSpPr>
        <p:spPr>
          <a:xfrm>
            <a:off x="2022360" y="1115822"/>
            <a:ext cx="4995203" cy="2376382"/>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i="1" dirty="0" smtClean="0"/>
              <a:t>s</a:t>
            </a:r>
            <a:r>
              <a:rPr lang="en-US" dirty="0" smtClean="0"/>
              <a:t> subshells have 1 orbital</a:t>
            </a:r>
          </a:p>
          <a:p>
            <a:r>
              <a:rPr lang="en-US" i="1" dirty="0" smtClean="0"/>
              <a:t>p</a:t>
            </a:r>
            <a:r>
              <a:rPr lang="en-US" dirty="0" smtClean="0"/>
              <a:t> subshells have 3 orbitals</a:t>
            </a:r>
          </a:p>
          <a:p>
            <a:r>
              <a:rPr lang="en-US" i="1" dirty="0" smtClean="0"/>
              <a:t>d</a:t>
            </a:r>
            <a:r>
              <a:rPr lang="en-US" dirty="0" smtClean="0"/>
              <a:t> subshells have 5 orbitals</a:t>
            </a:r>
          </a:p>
          <a:p>
            <a:r>
              <a:rPr lang="en-US" i="1" dirty="0" smtClean="0"/>
              <a:t>f</a:t>
            </a:r>
            <a:r>
              <a:rPr lang="en-US" dirty="0" smtClean="0"/>
              <a:t> subshells have 7 orbitals</a:t>
            </a:r>
            <a:endParaRPr lang="en-US" dirty="0"/>
          </a:p>
        </p:txBody>
      </p:sp>
    </p:spTree>
    <p:extLst>
      <p:ext uri="{BB962C8B-B14F-4D97-AF65-F5344CB8AC3E}">
        <p14:creationId xmlns:p14="http://schemas.microsoft.com/office/powerpoint/2010/main" val="1037620476"/>
      </p:ext>
    </p:extLst>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6553200" y="6245225"/>
            <a:ext cx="2133600" cy="476250"/>
          </a:xfrm>
          <a:prstGeom prst="rect">
            <a:avLst/>
          </a:prstGeom>
        </p:spPr>
        <p:txBody>
          <a:bodyPr/>
          <a:lstStyle/>
          <a:p>
            <a:fld id="{B2AFD270-F40F-4094-B152-947148240849}" type="slidenum">
              <a:rPr lang="en-US"/>
              <a:pPr/>
              <a:t>85</a:t>
            </a:fld>
            <a:endParaRPr lang="en-US"/>
          </a:p>
        </p:txBody>
      </p:sp>
      <p:pic>
        <p:nvPicPr>
          <p:cNvPr id="44034" name="Picture 2"/>
          <p:cNvPicPr>
            <a:picLocks noChangeAspect="1" noChangeArrowheads="1"/>
          </p:cNvPicPr>
          <p:nvPr/>
        </p:nvPicPr>
        <p:blipFill>
          <a:blip r:embed="rId3" cstate="print"/>
          <a:srcRect/>
          <a:stretch>
            <a:fillRect/>
          </a:stretch>
        </p:blipFill>
        <p:spPr bwMode="auto">
          <a:xfrm>
            <a:off x="1541210" y="1670334"/>
            <a:ext cx="6180390" cy="4636499"/>
          </a:xfrm>
          <a:prstGeom prst="rect">
            <a:avLst/>
          </a:prstGeom>
          <a:noFill/>
        </p:spPr>
      </p:pic>
      <p:sp>
        <p:nvSpPr>
          <p:cNvPr id="2" name="TextBox 1"/>
          <p:cNvSpPr txBox="1"/>
          <p:nvPr/>
        </p:nvSpPr>
        <p:spPr>
          <a:xfrm>
            <a:off x="1083558" y="2663762"/>
            <a:ext cx="457652" cy="2354491"/>
          </a:xfrm>
          <a:prstGeom prst="rect">
            <a:avLst/>
          </a:prstGeom>
          <a:noFill/>
        </p:spPr>
        <p:txBody>
          <a:bodyPr wrap="none" rtlCol="0">
            <a:spAutoFit/>
          </a:bodyPr>
          <a:lstStyle/>
          <a:p>
            <a:pPr algn="ctr"/>
            <a:r>
              <a:rPr lang="en-US" sz="2100" dirty="0" smtClean="0">
                <a:solidFill>
                  <a:srgbClr val="FF0000"/>
                </a:solidFill>
              </a:rPr>
              <a:t>32</a:t>
            </a:r>
          </a:p>
          <a:p>
            <a:pPr algn="ctr"/>
            <a:endParaRPr lang="en-US" sz="2100" dirty="0">
              <a:solidFill>
                <a:srgbClr val="FF0000"/>
              </a:solidFill>
            </a:endParaRPr>
          </a:p>
          <a:p>
            <a:pPr algn="ctr"/>
            <a:r>
              <a:rPr lang="en-US" sz="2100" dirty="0" smtClean="0">
                <a:solidFill>
                  <a:srgbClr val="FF0000"/>
                </a:solidFill>
              </a:rPr>
              <a:t>18</a:t>
            </a:r>
          </a:p>
          <a:p>
            <a:pPr algn="ctr"/>
            <a:endParaRPr lang="en-US" sz="2100" dirty="0" smtClean="0">
              <a:solidFill>
                <a:srgbClr val="FF0000"/>
              </a:solidFill>
            </a:endParaRPr>
          </a:p>
          <a:p>
            <a:pPr algn="ctr"/>
            <a:r>
              <a:rPr lang="en-US" sz="2100" dirty="0" smtClean="0">
                <a:solidFill>
                  <a:srgbClr val="FF0000"/>
                </a:solidFill>
              </a:rPr>
              <a:t>8</a:t>
            </a:r>
          </a:p>
          <a:p>
            <a:pPr algn="ctr"/>
            <a:endParaRPr lang="en-US" sz="2100" dirty="0">
              <a:solidFill>
                <a:srgbClr val="FF0000"/>
              </a:solidFill>
            </a:endParaRPr>
          </a:p>
          <a:p>
            <a:pPr algn="ctr"/>
            <a:r>
              <a:rPr lang="en-US" sz="2100" dirty="0" smtClean="0">
                <a:solidFill>
                  <a:srgbClr val="FF0000"/>
                </a:solidFill>
              </a:rPr>
              <a:t>2</a:t>
            </a:r>
          </a:p>
        </p:txBody>
      </p:sp>
      <p:sp>
        <p:nvSpPr>
          <p:cNvPr id="6" name="TextBox 5"/>
          <p:cNvSpPr txBox="1"/>
          <p:nvPr/>
        </p:nvSpPr>
        <p:spPr>
          <a:xfrm>
            <a:off x="7585958" y="2816162"/>
            <a:ext cx="457652" cy="2354491"/>
          </a:xfrm>
          <a:prstGeom prst="rect">
            <a:avLst/>
          </a:prstGeom>
          <a:noFill/>
        </p:spPr>
        <p:txBody>
          <a:bodyPr wrap="none" rtlCol="0">
            <a:spAutoFit/>
          </a:bodyPr>
          <a:lstStyle/>
          <a:p>
            <a:pPr algn="ctr"/>
            <a:r>
              <a:rPr lang="en-US" sz="2100" dirty="0" smtClean="0">
                <a:solidFill>
                  <a:srgbClr val="FF0000"/>
                </a:solidFill>
              </a:rPr>
              <a:t>32</a:t>
            </a:r>
          </a:p>
          <a:p>
            <a:pPr algn="ctr"/>
            <a:endParaRPr lang="en-US" sz="2100" dirty="0">
              <a:solidFill>
                <a:srgbClr val="FF0000"/>
              </a:solidFill>
            </a:endParaRPr>
          </a:p>
          <a:p>
            <a:pPr algn="ctr"/>
            <a:r>
              <a:rPr lang="en-US" sz="2100" dirty="0" smtClean="0">
                <a:solidFill>
                  <a:srgbClr val="FF0000"/>
                </a:solidFill>
              </a:rPr>
              <a:t>18</a:t>
            </a:r>
          </a:p>
          <a:p>
            <a:pPr algn="ctr"/>
            <a:endParaRPr lang="en-US" sz="2100" dirty="0" smtClean="0">
              <a:solidFill>
                <a:srgbClr val="FF0000"/>
              </a:solidFill>
            </a:endParaRPr>
          </a:p>
          <a:p>
            <a:pPr algn="ctr"/>
            <a:r>
              <a:rPr lang="en-US" sz="2100" dirty="0" smtClean="0">
                <a:solidFill>
                  <a:srgbClr val="FF0000"/>
                </a:solidFill>
              </a:rPr>
              <a:t>8</a:t>
            </a:r>
          </a:p>
          <a:p>
            <a:pPr algn="ctr"/>
            <a:endParaRPr lang="en-US" sz="2100" dirty="0">
              <a:solidFill>
                <a:srgbClr val="FF0000"/>
              </a:solidFill>
            </a:endParaRPr>
          </a:p>
          <a:p>
            <a:pPr algn="ctr"/>
            <a:r>
              <a:rPr lang="en-US" sz="2100" dirty="0" smtClean="0">
                <a:solidFill>
                  <a:srgbClr val="FF0000"/>
                </a:solidFill>
              </a:rPr>
              <a:t>2</a:t>
            </a:r>
          </a:p>
        </p:txBody>
      </p:sp>
    </p:spTree>
    <p:extLst>
      <p:ext uri="{BB962C8B-B14F-4D97-AF65-F5344CB8AC3E}">
        <p14:creationId xmlns:p14="http://schemas.microsoft.com/office/powerpoint/2010/main" val="1494811319"/>
      </p:ext>
    </p:extLst>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2"/>
          </p:nvPr>
        </p:nvSpPr>
        <p:spPr/>
        <p:txBody>
          <a:bodyPr/>
          <a:lstStyle/>
          <a:p>
            <a:fld id="{B67D3C30-699A-4398-9E61-78EEC6F98170}" type="slidenum">
              <a:rPr lang="en-US"/>
              <a:pPr/>
              <a:t>86</a:t>
            </a:fld>
            <a:endParaRPr lang="en-US"/>
          </a:p>
        </p:txBody>
      </p:sp>
      <p:pic>
        <p:nvPicPr>
          <p:cNvPr id="40962" name="Picture 2"/>
          <p:cNvPicPr>
            <a:picLocks noChangeAspect="1" noChangeArrowheads="1"/>
          </p:cNvPicPr>
          <p:nvPr/>
        </p:nvPicPr>
        <p:blipFill>
          <a:blip r:embed="rId3" cstate="print"/>
          <a:srcRect/>
          <a:stretch>
            <a:fillRect/>
          </a:stretch>
        </p:blipFill>
        <p:spPr bwMode="auto">
          <a:xfrm>
            <a:off x="508000" y="379413"/>
            <a:ext cx="8128000" cy="6097587"/>
          </a:xfrm>
          <a:prstGeom prst="rect">
            <a:avLst/>
          </a:prstGeom>
          <a:noFill/>
        </p:spPr>
      </p:pic>
      <p:sp>
        <p:nvSpPr>
          <p:cNvPr id="6" name="TextBox 5"/>
          <p:cNvSpPr txBox="1"/>
          <p:nvPr/>
        </p:nvSpPr>
        <p:spPr>
          <a:xfrm>
            <a:off x="3186797" y="634840"/>
            <a:ext cx="2958262" cy="646331"/>
          </a:xfrm>
          <a:prstGeom prst="rect">
            <a:avLst/>
          </a:prstGeom>
          <a:noFill/>
        </p:spPr>
        <p:txBody>
          <a:bodyPr wrap="none" rtlCol="0">
            <a:spAutoFit/>
          </a:bodyPr>
          <a:lstStyle/>
          <a:p>
            <a:r>
              <a:rPr lang="en-US" sz="3600" dirty="0" smtClean="0"/>
              <a:t>And finally this</a:t>
            </a:r>
            <a:endParaRPr lang="en-US" sz="3600" dirty="0"/>
          </a:p>
        </p:txBody>
      </p:sp>
    </p:spTree>
    <p:extLst>
      <p:ext uri="{BB962C8B-B14F-4D97-AF65-F5344CB8AC3E}">
        <p14:creationId xmlns:p14="http://schemas.microsoft.com/office/powerpoint/2010/main" val="3953054196"/>
      </p:ext>
    </p:extLst>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Content Placeholder 2"/>
          <p:cNvSpPr>
            <a:spLocks noGrp="1"/>
          </p:cNvSpPr>
          <p:nvPr>
            <p:ph idx="1"/>
          </p:nvPr>
        </p:nvSpPr>
        <p:spPr>
          <a:xfrm>
            <a:off x="365125" y="1016000"/>
            <a:ext cx="8229600" cy="5143500"/>
          </a:xfrm>
        </p:spPr>
        <p:txBody>
          <a:bodyPr>
            <a:normAutofit/>
          </a:bodyPr>
          <a:lstStyle/>
          <a:p>
            <a:pPr marL="569913" indent="-555625"/>
            <a:r>
              <a:rPr lang="en-US" sz="2400" dirty="0" smtClean="0">
                <a:solidFill>
                  <a:srgbClr val="000000"/>
                </a:solidFill>
                <a:latin typeface="Arial" charset="0"/>
              </a:rPr>
              <a:t>The </a:t>
            </a:r>
            <a:r>
              <a:rPr lang="en-US" sz="2400" dirty="0">
                <a:solidFill>
                  <a:srgbClr val="000000"/>
                </a:solidFill>
                <a:latin typeface="Arial" charset="0"/>
              </a:rPr>
              <a:t>first shell </a:t>
            </a:r>
            <a:r>
              <a:rPr lang="en-US" sz="2400" dirty="0" smtClean="0">
                <a:solidFill>
                  <a:srgbClr val="000000"/>
                </a:solidFill>
                <a:latin typeface="Arial" charset="0"/>
              </a:rPr>
              <a:t>holds </a:t>
            </a:r>
            <a:r>
              <a:rPr lang="en-US" sz="2400" b="1" dirty="0">
                <a:solidFill>
                  <a:srgbClr val="000000"/>
                </a:solidFill>
                <a:latin typeface="Arial" charset="0"/>
              </a:rPr>
              <a:t>2</a:t>
            </a:r>
            <a:r>
              <a:rPr lang="en-US" sz="2400" dirty="0">
                <a:solidFill>
                  <a:srgbClr val="000000"/>
                </a:solidFill>
                <a:latin typeface="Arial" charset="0"/>
              </a:rPr>
              <a:t> electrons </a:t>
            </a:r>
            <a:endParaRPr lang="en-US" sz="2400" dirty="0" smtClean="0">
              <a:solidFill>
                <a:srgbClr val="000000"/>
              </a:solidFill>
              <a:latin typeface="Arial" charset="0"/>
            </a:endParaRPr>
          </a:p>
          <a:p>
            <a:pPr marL="969963" lvl="1" indent="-555625"/>
            <a:r>
              <a:rPr lang="en-US" sz="2000" dirty="0" smtClean="0">
                <a:solidFill>
                  <a:srgbClr val="000000"/>
                </a:solidFill>
                <a:latin typeface="Arial" charset="0"/>
              </a:rPr>
              <a:t>both in its single 1</a:t>
            </a:r>
            <a:r>
              <a:rPr lang="en-US" sz="2000" i="1" dirty="0" smtClean="0">
                <a:solidFill>
                  <a:srgbClr val="000000"/>
                </a:solidFill>
                <a:latin typeface="Arial" charset="0"/>
              </a:rPr>
              <a:t>s</a:t>
            </a:r>
            <a:r>
              <a:rPr lang="en-US" sz="2000" dirty="0" smtClean="0">
                <a:solidFill>
                  <a:srgbClr val="000000"/>
                </a:solidFill>
                <a:latin typeface="Arial" charset="0"/>
              </a:rPr>
              <a:t> orbital </a:t>
            </a:r>
            <a:endParaRPr lang="en-US" sz="2000" dirty="0">
              <a:solidFill>
                <a:srgbClr val="000000"/>
              </a:solidFill>
              <a:latin typeface="Arial" charset="0"/>
            </a:endParaRPr>
          </a:p>
          <a:p>
            <a:pPr marL="569913" indent="-555625"/>
            <a:endParaRPr lang="en-US" sz="800" dirty="0" smtClean="0">
              <a:solidFill>
                <a:srgbClr val="000000"/>
              </a:solidFill>
              <a:latin typeface="Arial" charset="0"/>
            </a:endParaRPr>
          </a:p>
          <a:p>
            <a:pPr marL="569913" indent="-555625"/>
            <a:r>
              <a:rPr lang="en-US" sz="2400" dirty="0" smtClean="0">
                <a:solidFill>
                  <a:srgbClr val="000000"/>
                </a:solidFill>
                <a:latin typeface="Arial" charset="0"/>
              </a:rPr>
              <a:t>The </a:t>
            </a:r>
            <a:r>
              <a:rPr lang="en-US" sz="2400" dirty="0">
                <a:solidFill>
                  <a:srgbClr val="000000"/>
                </a:solidFill>
                <a:latin typeface="Arial" charset="0"/>
              </a:rPr>
              <a:t>second shell holds </a:t>
            </a:r>
            <a:r>
              <a:rPr lang="en-US" sz="2400" b="1" dirty="0">
                <a:solidFill>
                  <a:srgbClr val="000000"/>
                </a:solidFill>
                <a:latin typeface="Arial" charset="0"/>
              </a:rPr>
              <a:t>8</a:t>
            </a:r>
            <a:r>
              <a:rPr lang="en-US" sz="2400" dirty="0">
                <a:solidFill>
                  <a:srgbClr val="000000"/>
                </a:solidFill>
                <a:latin typeface="Arial" charset="0"/>
              </a:rPr>
              <a:t> </a:t>
            </a:r>
            <a:r>
              <a:rPr lang="en-US" sz="2400" dirty="0" smtClean="0">
                <a:solidFill>
                  <a:srgbClr val="000000"/>
                </a:solidFill>
                <a:latin typeface="Arial" charset="0"/>
              </a:rPr>
              <a:t>electrons</a:t>
            </a:r>
            <a:r>
              <a:rPr lang="en-US" sz="2400" dirty="0">
                <a:solidFill>
                  <a:srgbClr val="000000"/>
                </a:solidFill>
                <a:latin typeface="Arial" charset="0"/>
              </a:rPr>
              <a:t> </a:t>
            </a:r>
            <a:endParaRPr lang="en-US" sz="2400" dirty="0" smtClean="0">
              <a:solidFill>
                <a:srgbClr val="000000"/>
              </a:solidFill>
              <a:latin typeface="Arial" charset="0"/>
            </a:endParaRPr>
          </a:p>
          <a:p>
            <a:pPr marL="969963" lvl="1" indent="-555625"/>
            <a:r>
              <a:rPr lang="en-US" sz="2000" dirty="0" smtClean="0">
                <a:solidFill>
                  <a:srgbClr val="000000"/>
                </a:solidFill>
                <a:latin typeface="Arial" charset="0"/>
              </a:rPr>
              <a:t>2 </a:t>
            </a:r>
            <a:r>
              <a:rPr lang="en-US" sz="2000" dirty="0">
                <a:solidFill>
                  <a:srgbClr val="000000"/>
                </a:solidFill>
                <a:latin typeface="Arial" charset="0"/>
              </a:rPr>
              <a:t>in a 2</a:t>
            </a:r>
            <a:r>
              <a:rPr lang="en-US" sz="2000" i="1" dirty="0">
                <a:solidFill>
                  <a:srgbClr val="000000"/>
                </a:solidFill>
                <a:latin typeface="Arial" charset="0"/>
              </a:rPr>
              <a:t>s</a:t>
            </a:r>
            <a:r>
              <a:rPr lang="en-US" sz="2000" dirty="0">
                <a:solidFill>
                  <a:srgbClr val="000000"/>
                </a:solidFill>
                <a:latin typeface="Arial" charset="0"/>
              </a:rPr>
              <a:t> orbital and 6 in three 2</a:t>
            </a:r>
            <a:r>
              <a:rPr lang="en-US" sz="2000" i="1" dirty="0">
                <a:solidFill>
                  <a:srgbClr val="000000"/>
                </a:solidFill>
                <a:latin typeface="Arial" charset="0"/>
              </a:rPr>
              <a:t>p</a:t>
            </a:r>
            <a:r>
              <a:rPr lang="en-US" sz="2000" dirty="0">
                <a:solidFill>
                  <a:srgbClr val="000000"/>
                </a:solidFill>
                <a:latin typeface="Arial" charset="0"/>
              </a:rPr>
              <a:t> </a:t>
            </a:r>
            <a:r>
              <a:rPr lang="en-US" sz="2000" dirty="0" smtClean="0">
                <a:solidFill>
                  <a:srgbClr val="000000"/>
                </a:solidFill>
                <a:latin typeface="Arial" charset="0"/>
              </a:rPr>
              <a:t>orbitals </a:t>
            </a:r>
          </a:p>
          <a:p>
            <a:pPr marL="969963" lvl="1" indent="-555625"/>
            <a:endParaRPr lang="en-US" sz="800" dirty="0">
              <a:solidFill>
                <a:srgbClr val="000000"/>
              </a:solidFill>
              <a:latin typeface="Arial" charset="0"/>
            </a:endParaRPr>
          </a:p>
          <a:p>
            <a:pPr marL="569913" indent="-555625"/>
            <a:r>
              <a:rPr lang="en-US" sz="2400" dirty="0">
                <a:solidFill>
                  <a:srgbClr val="000000"/>
                </a:solidFill>
                <a:latin typeface="Arial" charset="0"/>
              </a:rPr>
              <a:t>The third shell holds </a:t>
            </a:r>
            <a:r>
              <a:rPr lang="en-US" sz="2400" b="1" dirty="0">
                <a:solidFill>
                  <a:srgbClr val="000000"/>
                </a:solidFill>
                <a:latin typeface="Arial" charset="0"/>
              </a:rPr>
              <a:t>18</a:t>
            </a:r>
            <a:r>
              <a:rPr lang="en-US" sz="2400" dirty="0">
                <a:solidFill>
                  <a:srgbClr val="000000"/>
                </a:solidFill>
                <a:latin typeface="Arial" charset="0"/>
              </a:rPr>
              <a:t> </a:t>
            </a:r>
            <a:r>
              <a:rPr lang="en-US" sz="2400" dirty="0" smtClean="0">
                <a:solidFill>
                  <a:srgbClr val="000000"/>
                </a:solidFill>
                <a:latin typeface="Arial" charset="0"/>
              </a:rPr>
              <a:t>electrons</a:t>
            </a:r>
            <a:r>
              <a:rPr lang="en-US" sz="2400" dirty="0">
                <a:solidFill>
                  <a:srgbClr val="000000"/>
                </a:solidFill>
                <a:latin typeface="Arial" charset="0"/>
              </a:rPr>
              <a:t> </a:t>
            </a:r>
            <a:endParaRPr lang="en-US" sz="2400" dirty="0" smtClean="0">
              <a:solidFill>
                <a:srgbClr val="000000"/>
              </a:solidFill>
              <a:latin typeface="Arial" charset="0"/>
            </a:endParaRPr>
          </a:p>
          <a:p>
            <a:pPr marL="969963" lvl="1" indent="-555625"/>
            <a:r>
              <a:rPr lang="en-US" sz="2000" dirty="0" smtClean="0">
                <a:solidFill>
                  <a:srgbClr val="000000"/>
                </a:solidFill>
                <a:latin typeface="Arial" charset="0"/>
              </a:rPr>
              <a:t>2 </a:t>
            </a:r>
            <a:r>
              <a:rPr lang="en-US" sz="2000" dirty="0">
                <a:solidFill>
                  <a:srgbClr val="000000"/>
                </a:solidFill>
                <a:latin typeface="Arial" charset="0"/>
              </a:rPr>
              <a:t>in a 3</a:t>
            </a:r>
            <a:r>
              <a:rPr lang="en-US" sz="2000" i="1" dirty="0">
                <a:solidFill>
                  <a:srgbClr val="000000"/>
                </a:solidFill>
                <a:latin typeface="Arial" charset="0"/>
              </a:rPr>
              <a:t>s</a:t>
            </a:r>
            <a:r>
              <a:rPr lang="en-US" sz="2000" dirty="0">
                <a:solidFill>
                  <a:srgbClr val="000000"/>
                </a:solidFill>
                <a:latin typeface="Arial" charset="0"/>
              </a:rPr>
              <a:t> orbital; 6 in three 3</a:t>
            </a:r>
            <a:r>
              <a:rPr lang="en-US" sz="2000" i="1" dirty="0">
                <a:solidFill>
                  <a:srgbClr val="000000"/>
                </a:solidFill>
                <a:latin typeface="Arial" charset="0"/>
              </a:rPr>
              <a:t>p</a:t>
            </a:r>
            <a:r>
              <a:rPr lang="en-US" sz="2000" dirty="0">
                <a:solidFill>
                  <a:srgbClr val="000000"/>
                </a:solidFill>
                <a:latin typeface="Arial" charset="0"/>
              </a:rPr>
              <a:t> </a:t>
            </a:r>
            <a:r>
              <a:rPr lang="en-US" sz="2000" dirty="0" smtClean="0">
                <a:solidFill>
                  <a:srgbClr val="000000"/>
                </a:solidFill>
                <a:latin typeface="Arial" charset="0"/>
              </a:rPr>
              <a:t>orbitals </a:t>
            </a:r>
          </a:p>
          <a:p>
            <a:pPr marL="969963" lvl="1" indent="-555625"/>
            <a:r>
              <a:rPr lang="en-US" sz="2000" dirty="0" smtClean="0">
                <a:solidFill>
                  <a:srgbClr val="000000"/>
                </a:solidFill>
                <a:latin typeface="Arial" charset="0"/>
              </a:rPr>
              <a:t>10 </a:t>
            </a:r>
            <a:r>
              <a:rPr lang="en-US" sz="2000" dirty="0">
                <a:solidFill>
                  <a:srgbClr val="000000"/>
                </a:solidFill>
                <a:latin typeface="Arial" charset="0"/>
              </a:rPr>
              <a:t>in five 3</a:t>
            </a:r>
            <a:r>
              <a:rPr lang="en-US" sz="2000" i="1" dirty="0">
                <a:solidFill>
                  <a:srgbClr val="000000"/>
                </a:solidFill>
                <a:latin typeface="Arial" charset="0"/>
              </a:rPr>
              <a:t>d</a:t>
            </a:r>
            <a:r>
              <a:rPr lang="en-US" sz="2000" dirty="0">
                <a:solidFill>
                  <a:srgbClr val="000000"/>
                </a:solidFill>
                <a:latin typeface="Arial" charset="0"/>
              </a:rPr>
              <a:t> </a:t>
            </a:r>
            <a:r>
              <a:rPr lang="en-US" sz="2000" dirty="0" smtClean="0">
                <a:solidFill>
                  <a:srgbClr val="000000"/>
                </a:solidFill>
                <a:latin typeface="Arial" charset="0"/>
              </a:rPr>
              <a:t>orbitals </a:t>
            </a:r>
          </a:p>
          <a:p>
            <a:pPr marL="969963" lvl="1" indent="-555625"/>
            <a:endParaRPr lang="en-US" sz="800" dirty="0">
              <a:solidFill>
                <a:srgbClr val="000000"/>
              </a:solidFill>
              <a:latin typeface="Arial" charset="0"/>
            </a:endParaRPr>
          </a:p>
          <a:p>
            <a:pPr marL="569913" indent="-555625"/>
            <a:r>
              <a:rPr lang="en-US" sz="2400" dirty="0">
                <a:solidFill>
                  <a:srgbClr val="000000"/>
                </a:solidFill>
                <a:latin typeface="Arial" charset="0"/>
              </a:rPr>
              <a:t>The fourth shell holds</a:t>
            </a:r>
            <a:r>
              <a:rPr lang="en-US" sz="2400" b="1" dirty="0">
                <a:solidFill>
                  <a:srgbClr val="000000"/>
                </a:solidFill>
                <a:latin typeface="Arial" charset="0"/>
              </a:rPr>
              <a:t> 32 </a:t>
            </a:r>
            <a:r>
              <a:rPr lang="en-US" sz="2400" dirty="0" smtClean="0">
                <a:solidFill>
                  <a:srgbClr val="000000"/>
                </a:solidFill>
                <a:latin typeface="Arial" charset="0"/>
              </a:rPr>
              <a:t>electrons </a:t>
            </a:r>
            <a:endParaRPr lang="en-US" sz="2400" dirty="0">
              <a:solidFill>
                <a:srgbClr val="000000"/>
              </a:solidFill>
              <a:latin typeface="Arial" charset="0"/>
            </a:endParaRPr>
          </a:p>
          <a:p>
            <a:pPr marL="969963" lvl="1" indent="-555625"/>
            <a:r>
              <a:rPr lang="en-US" sz="2000" dirty="0" smtClean="0">
                <a:solidFill>
                  <a:srgbClr val="000000"/>
                </a:solidFill>
                <a:latin typeface="Arial" charset="0"/>
              </a:rPr>
              <a:t>2 </a:t>
            </a:r>
            <a:r>
              <a:rPr lang="en-US" sz="2000" dirty="0">
                <a:solidFill>
                  <a:srgbClr val="000000"/>
                </a:solidFill>
                <a:latin typeface="Arial" charset="0"/>
              </a:rPr>
              <a:t>in a 4</a:t>
            </a:r>
            <a:r>
              <a:rPr lang="en-US" sz="2000" i="1" dirty="0">
                <a:solidFill>
                  <a:srgbClr val="000000"/>
                </a:solidFill>
                <a:latin typeface="Arial" charset="0"/>
              </a:rPr>
              <a:t>s</a:t>
            </a:r>
            <a:r>
              <a:rPr lang="en-US" sz="2000" dirty="0">
                <a:solidFill>
                  <a:srgbClr val="000000"/>
                </a:solidFill>
                <a:latin typeface="Arial" charset="0"/>
              </a:rPr>
              <a:t> </a:t>
            </a:r>
            <a:r>
              <a:rPr lang="en-US" sz="2000" dirty="0" smtClean="0">
                <a:solidFill>
                  <a:srgbClr val="000000"/>
                </a:solidFill>
                <a:latin typeface="Arial" charset="0"/>
              </a:rPr>
              <a:t>orbital</a:t>
            </a:r>
            <a:r>
              <a:rPr lang="en-US" sz="2000" dirty="0">
                <a:solidFill>
                  <a:srgbClr val="000000"/>
                </a:solidFill>
                <a:latin typeface="Arial" charset="0"/>
              </a:rPr>
              <a:t> </a:t>
            </a:r>
            <a:endParaRPr lang="en-US" sz="2000" dirty="0" smtClean="0">
              <a:solidFill>
                <a:srgbClr val="000000"/>
              </a:solidFill>
              <a:latin typeface="Arial" charset="0"/>
            </a:endParaRPr>
          </a:p>
          <a:p>
            <a:pPr marL="969963" lvl="1" indent="-555625"/>
            <a:r>
              <a:rPr lang="en-US" sz="2000" dirty="0" smtClean="0">
                <a:solidFill>
                  <a:srgbClr val="000000"/>
                </a:solidFill>
                <a:latin typeface="Arial" charset="0"/>
              </a:rPr>
              <a:t>6 </a:t>
            </a:r>
            <a:r>
              <a:rPr lang="en-US" sz="2000" dirty="0">
                <a:solidFill>
                  <a:srgbClr val="000000"/>
                </a:solidFill>
                <a:latin typeface="Arial" charset="0"/>
              </a:rPr>
              <a:t>in three 4</a:t>
            </a:r>
            <a:r>
              <a:rPr lang="en-US" sz="2000" i="1" dirty="0">
                <a:solidFill>
                  <a:srgbClr val="000000"/>
                </a:solidFill>
                <a:latin typeface="Arial" charset="0"/>
              </a:rPr>
              <a:t>p</a:t>
            </a:r>
            <a:r>
              <a:rPr lang="en-US" sz="2000" dirty="0">
                <a:solidFill>
                  <a:srgbClr val="000000"/>
                </a:solidFill>
                <a:latin typeface="Arial" charset="0"/>
              </a:rPr>
              <a:t> </a:t>
            </a:r>
            <a:r>
              <a:rPr lang="en-US" sz="2000" dirty="0" smtClean="0">
                <a:solidFill>
                  <a:srgbClr val="000000"/>
                </a:solidFill>
                <a:latin typeface="Arial" charset="0"/>
              </a:rPr>
              <a:t>orbitals </a:t>
            </a:r>
            <a:endParaRPr lang="en-US" sz="2000" dirty="0">
              <a:solidFill>
                <a:srgbClr val="000000"/>
              </a:solidFill>
              <a:latin typeface="Arial" charset="0"/>
            </a:endParaRPr>
          </a:p>
          <a:p>
            <a:pPr marL="969963" lvl="1" indent="-555625"/>
            <a:r>
              <a:rPr lang="en-US" sz="2000" dirty="0" smtClean="0">
                <a:solidFill>
                  <a:srgbClr val="000000"/>
                </a:solidFill>
                <a:latin typeface="Arial" charset="0"/>
              </a:rPr>
              <a:t>10 </a:t>
            </a:r>
            <a:r>
              <a:rPr lang="en-US" sz="2000" dirty="0">
                <a:solidFill>
                  <a:srgbClr val="000000"/>
                </a:solidFill>
                <a:latin typeface="Arial" charset="0"/>
              </a:rPr>
              <a:t>in five 4</a:t>
            </a:r>
            <a:r>
              <a:rPr lang="en-US" sz="2000" i="1" dirty="0">
                <a:solidFill>
                  <a:srgbClr val="000000"/>
                </a:solidFill>
                <a:latin typeface="Arial" charset="0"/>
              </a:rPr>
              <a:t>d</a:t>
            </a:r>
            <a:r>
              <a:rPr lang="en-US" sz="2000" dirty="0">
                <a:solidFill>
                  <a:srgbClr val="000000"/>
                </a:solidFill>
                <a:latin typeface="Arial" charset="0"/>
              </a:rPr>
              <a:t> </a:t>
            </a:r>
            <a:r>
              <a:rPr lang="en-US" sz="2000" dirty="0" smtClean="0">
                <a:solidFill>
                  <a:srgbClr val="000000"/>
                </a:solidFill>
                <a:latin typeface="Arial" charset="0"/>
              </a:rPr>
              <a:t>orbitals </a:t>
            </a:r>
            <a:endParaRPr lang="en-US" sz="2000" dirty="0">
              <a:solidFill>
                <a:srgbClr val="000000"/>
              </a:solidFill>
              <a:latin typeface="Arial" charset="0"/>
            </a:endParaRPr>
          </a:p>
          <a:p>
            <a:pPr marL="969963" lvl="1" indent="-555625"/>
            <a:r>
              <a:rPr lang="en-US" sz="2000" dirty="0" smtClean="0">
                <a:solidFill>
                  <a:srgbClr val="000000"/>
                </a:solidFill>
                <a:latin typeface="Arial" charset="0"/>
              </a:rPr>
              <a:t>14 </a:t>
            </a:r>
            <a:r>
              <a:rPr lang="en-US" sz="2000" dirty="0">
                <a:solidFill>
                  <a:srgbClr val="000000"/>
                </a:solidFill>
                <a:latin typeface="Arial" charset="0"/>
              </a:rPr>
              <a:t>in seven 4</a:t>
            </a:r>
            <a:r>
              <a:rPr lang="en-US" sz="2000" i="1" dirty="0">
                <a:solidFill>
                  <a:srgbClr val="000000"/>
                </a:solidFill>
                <a:latin typeface="Arial" charset="0"/>
              </a:rPr>
              <a:t>f</a:t>
            </a:r>
            <a:r>
              <a:rPr lang="en-US" sz="2000" dirty="0">
                <a:solidFill>
                  <a:srgbClr val="000000"/>
                </a:solidFill>
                <a:latin typeface="Arial" charset="0"/>
              </a:rPr>
              <a:t> </a:t>
            </a:r>
            <a:r>
              <a:rPr lang="en-US" sz="2000" dirty="0" smtClean="0">
                <a:solidFill>
                  <a:srgbClr val="000000"/>
                </a:solidFill>
                <a:latin typeface="Arial" charset="0"/>
              </a:rPr>
              <a:t>orbitals </a:t>
            </a:r>
            <a:endParaRPr lang="en-US" sz="2000" dirty="0">
              <a:solidFill>
                <a:srgbClr val="0000FF"/>
              </a:solidFill>
              <a:latin typeface="Arial" charset="0"/>
            </a:endParaRPr>
          </a:p>
        </p:txBody>
      </p:sp>
      <p:sp>
        <p:nvSpPr>
          <p:cNvPr id="2" name="TextBox 1"/>
          <p:cNvSpPr txBox="1"/>
          <p:nvPr/>
        </p:nvSpPr>
        <p:spPr>
          <a:xfrm>
            <a:off x="4228353" y="95187"/>
            <a:ext cx="640470" cy="646331"/>
          </a:xfrm>
          <a:prstGeom prst="rect">
            <a:avLst/>
          </a:prstGeom>
          <a:noFill/>
        </p:spPr>
        <p:txBody>
          <a:bodyPr wrap="none" rtlCol="0">
            <a:spAutoFit/>
          </a:bodyPr>
          <a:lstStyle/>
          <a:p>
            <a:r>
              <a:rPr lang="en-US" sz="3600" dirty="0" err="1" smtClean="0"/>
              <a:t>fyi</a:t>
            </a:r>
            <a:r>
              <a:rPr lang="en-US" dirty="0" smtClean="0"/>
              <a:t> </a:t>
            </a:r>
            <a:endParaRPr lang="en-US" dirty="0"/>
          </a:p>
        </p:txBody>
      </p:sp>
    </p:spTree>
    <p:extLst>
      <p:ext uri="{BB962C8B-B14F-4D97-AF65-F5344CB8AC3E}">
        <p14:creationId xmlns:p14="http://schemas.microsoft.com/office/powerpoint/2010/main" val="906405198"/>
      </p:ext>
    </p:extLst>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0858" y="2823338"/>
            <a:ext cx="8538247" cy="1860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3218047" y="789055"/>
            <a:ext cx="2772288" cy="646331"/>
          </a:xfrm>
          <a:prstGeom prst="rect">
            <a:avLst/>
          </a:prstGeom>
          <a:noFill/>
        </p:spPr>
        <p:txBody>
          <a:bodyPr wrap="none" rtlCol="0">
            <a:spAutoFit/>
          </a:bodyPr>
          <a:lstStyle/>
          <a:p>
            <a:r>
              <a:rPr lang="en-US" sz="3600" dirty="0" smtClean="0"/>
              <a:t>A handy table</a:t>
            </a:r>
            <a:endParaRPr lang="en-US" sz="3600" dirty="0"/>
          </a:p>
        </p:txBody>
      </p:sp>
    </p:spTree>
    <p:extLst>
      <p:ext uri="{BB962C8B-B14F-4D97-AF65-F5344CB8AC3E}">
        <p14:creationId xmlns:p14="http://schemas.microsoft.com/office/powerpoint/2010/main" val="3993202124"/>
      </p:ext>
    </p:extLst>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Content Placeholder 2"/>
          <p:cNvSpPr>
            <a:spLocks noGrp="1"/>
          </p:cNvSpPr>
          <p:nvPr>
            <p:ph idx="1"/>
          </p:nvPr>
        </p:nvSpPr>
        <p:spPr>
          <a:xfrm>
            <a:off x="365125" y="838200"/>
            <a:ext cx="8229600" cy="954088"/>
          </a:xfrm>
        </p:spPr>
        <p:txBody>
          <a:bodyPr/>
          <a:lstStyle/>
          <a:p>
            <a:pPr marL="0" indent="0" eaLnBrk="1" hangingPunct="1">
              <a:buFontTx/>
              <a:buNone/>
            </a:pPr>
            <a:r>
              <a:rPr lang="en-US" sz="2800" dirty="0">
                <a:solidFill>
                  <a:srgbClr val="000000"/>
                </a:solidFill>
                <a:latin typeface="Arial" charset="0"/>
              </a:rPr>
              <a:t>The overall electron distribution within an atom is summarized in Table 2.2:</a:t>
            </a:r>
          </a:p>
        </p:txBody>
      </p:sp>
      <p:pic>
        <p:nvPicPr>
          <p:cNvPr id="40964"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490788"/>
            <a:ext cx="8534400" cy="2919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2141738"/>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 Atoms combine in specific ratios</a:t>
            </a:r>
            <a:endParaRPr lang="en-US" dirty="0"/>
          </a:p>
        </p:txBody>
      </p:sp>
      <p:pic>
        <p:nvPicPr>
          <p:cNvPr id="4" name="Picture 3" descr="unnum-1"/>
          <p:cNvPicPr>
            <a:picLocks noChangeAspect="1" noChangeArrowheads="1"/>
          </p:cNvPicPr>
          <p:nvPr/>
        </p:nvPicPr>
        <p:blipFill>
          <a:blip r:embed="rId2" cstate="print"/>
          <a:srcRect/>
          <a:stretch>
            <a:fillRect/>
          </a:stretch>
        </p:blipFill>
        <p:spPr bwMode="auto">
          <a:xfrm>
            <a:off x="2133600" y="3832051"/>
            <a:ext cx="4953000" cy="2009775"/>
          </a:xfrm>
          <a:prstGeom prst="rect">
            <a:avLst/>
          </a:prstGeom>
          <a:noFill/>
          <a:ln w="12700">
            <a:solidFill>
              <a:srgbClr val="000000"/>
            </a:solidFill>
            <a:miter lim="800000"/>
            <a:headEnd/>
            <a:tailEnd/>
          </a:ln>
        </p:spPr>
      </p:pic>
      <p:sp>
        <p:nvSpPr>
          <p:cNvPr id="5" name="TextBox 4"/>
          <p:cNvSpPr txBox="1"/>
          <p:nvPr/>
        </p:nvSpPr>
        <p:spPr>
          <a:xfrm>
            <a:off x="1811266" y="2274588"/>
            <a:ext cx="5777293" cy="1231106"/>
          </a:xfrm>
          <a:prstGeom prst="rect">
            <a:avLst/>
          </a:prstGeom>
          <a:noFill/>
        </p:spPr>
        <p:txBody>
          <a:bodyPr wrap="none" rtlCol="0">
            <a:spAutoFit/>
          </a:bodyPr>
          <a:lstStyle/>
          <a:p>
            <a:r>
              <a:rPr lang="en-US" sz="2800" dirty="0" smtClean="0">
                <a:solidFill>
                  <a:srgbClr val="000000"/>
                </a:solidFill>
                <a:cs typeface="+mn-cs"/>
              </a:rPr>
              <a:t>Chemical compounds consist of atoms </a:t>
            </a:r>
          </a:p>
          <a:p>
            <a:r>
              <a:rPr lang="en-US" sz="2800" dirty="0" smtClean="0">
                <a:solidFill>
                  <a:srgbClr val="000000"/>
                </a:solidFill>
                <a:cs typeface="+mn-cs"/>
              </a:rPr>
              <a:t>combined in specific ratios </a:t>
            </a:r>
          </a:p>
          <a:p>
            <a:endParaRPr lang="en-US" dirty="0"/>
          </a:p>
        </p:txBody>
      </p:sp>
    </p:spTree>
    <p:extLst>
      <p:ext uri="{BB962C8B-B14F-4D97-AF65-F5344CB8AC3E}">
        <p14:creationId xmlns:p14="http://schemas.microsoft.com/office/powerpoint/2010/main" val="3306191379"/>
      </p:ext>
    </p:extLst>
  </p:cSld>
  <p:clrMapOvr>
    <a:masterClrMapping/>
  </p:clrMapOvr>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381000" y="609600"/>
            <a:ext cx="8229600" cy="2362200"/>
          </a:xfrm>
        </p:spPr>
        <p:txBody>
          <a:bodyPr/>
          <a:lstStyle/>
          <a:p>
            <a:pPr algn="l" eaLnBrk="1" hangingPunct="1">
              <a:spcAft>
                <a:spcPts val="600"/>
              </a:spcAft>
            </a:pPr>
            <a:r>
              <a:rPr lang="en-US" sz="3200">
                <a:latin typeface="Arial" charset="0"/>
                <a:ea typeface="ＭＳ Ｐゴシック" charset="0"/>
                <a:cs typeface="ＭＳ Ｐゴシック" charset="0"/>
              </a:rPr>
              <a:t>The orbitals illustrated below are _______.</a:t>
            </a:r>
            <a:r>
              <a:rPr lang="en-US">
                <a:latin typeface="Arial" charset="0"/>
                <a:ea typeface="ＭＳ Ｐゴシック" charset="0"/>
                <a:cs typeface="ＭＳ Ｐゴシック" charset="0"/>
              </a:rPr>
              <a:t> </a:t>
            </a:r>
            <a:endParaRPr lang="en-US" baseline="30000">
              <a:latin typeface="Arial" charset="0"/>
              <a:ea typeface="ＭＳ Ｐゴシック" charset="0"/>
              <a:cs typeface="ＭＳ Ｐゴシック" charset="0"/>
            </a:endParaRPr>
          </a:p>
        </p:txBody>
      </p:sp>
      <p:sp>
        <p:nvSpPr>
          <p:cNvPr id="13315" name="Rectangle 3"/>
          <p:cNvSpPr>
            <a:spLocks noGrp="1" noChangeArrowheads="1"/>
          </p:cNvSpPr>
          <p:nvPr>
            <p:ph type="body" idx="1"/>
          </p:nvPr>
        </p:nvSpPr>
        <p:spPr>
          <a:xfrm>
            <a:off x="457200" y="3200400"/>
            <a:ext cx="2743200" cy="2590800"/>
          </a:xfrm>
        </p:spPr>
        <p:txBody>
          <a:bodyPr/>
          <a:lstStyle/>
          <a:p>
            <a:pPr marL="533400" indent="-533400" eaLnBrk="1" hangingPunct="1">
              <a:buFont typeface="Arial" charset="0"/>
              <a:buAutoNum type="alphaLcPeriod"/>
            </a:pPr>
            <a:r>
              <a:rPr lang="en-US" sz="2800">
                <a:latin typeface="Arial" charset="0"/>
                <a:ea typeface="ＭＳ Ｐゴシック" charset="0"/>
                <a:cs typeface="ＭＳ Ｐゴシック" charset="0"/>
              </a:rPr>
              <a:t>s</a:t>
            </a:r>
            <a:r>
              <a:rPr lang="en-US" sz="2800" i="1">
                <a:latin typeface="Arial" charset="0"/>
                <a:ea typeface="ＭＳ Ｐゴシック" charset="0"/>
                <a:cs typeface="ＭＳ Ｐゴシック" charset="0"/>
              </a:rPr>
              <a:t> </a:t>
            </a:r>
            <a:r>
              <a:rPr lang="en-US" sz="2800">
                <a:latin typeface="Arial" charset="0"/>
                <a:ea typeface="ＭＳ Ｐゴシック" charset="0"/>
                <a:cs typeface="ＭＳ Ｐゴシック" charset="0"/>
              </a:rPr>
              <a:t>orbitals</a:t>
            </a:r>
          </a:p>
          <a:p>
            <a:pPr marL="533400" indent="-533400" eaLnBrk="1" hangingPunct="1">
              <a:buFont typeface="Arial" charset="0"/>
              <a:buAutoNum type="alphaLcPeriod"/>
            </a:pPr>
            <a:r>
              <a:rPr lang="en-US" sz="2800">
                <a:latin typeface="Arial" charset="0"/>
                <a:ea typeface="ＭＳ Ｐゴシック" charset="0"/>
                <a:cs typeface="ＭＳ Ｐゴシック" charset="0"/>
              </a:rPr>
              <a:t>p</a:t>
            </a:r>
            <a:r>
              <a:rPr lang="en-US" sz="2800" i="1">
                <a:latin typeface="Arial" charset="0"/>
                <a:ea typeface="ＭＳ Ｐゴシック" charset="0"/>
                <a:cs typeface="ＭＳ Ｐゴシック" charset="0"/>
              </a:rPr>
              <a:t> </a:t>
            </a:r>
            <a:r>
              <a:rPr lang="en-US" sz="2800">
                <a:latin typeface="Arial" charset="0"/>
                <a:ea typeface="ＭＳ Ｐゴシック" charset="0"/>
                <a:cs typeface="ＭＳ Ｐゴシック" charset="0"/>
              </a:rPr>
              <a:t>orbitals</a:t>
            </a:r>
          </a:p>
          <a:p>
            <a:pPr marL="533400" indent="-533400" eaLnBrk="1" hangingPunct="1">
              <a:buFont typeface="Arial" charset="0"/>
              <a:buAutoNum type="alphaLcPeriod"/>
            </a:pPr>
            <a:r>
              <a:rPr lang="en-US" sz="2800">
                <a:latin typeface="Arial" charset="0"/>
                <a:ea typeface="ＭＳ Ｐゴシック" charset="0"/>
                <a:cs typeface="ＭＳ Ｐゴシック" charset="0"/>
              </a:rPr>
              <a:t>d</a:t>
            </a:r>
            <a:r>
              <a:rPr lang="en-US" sz="2800" i="1">
                <a:latin typeface="Arial" charset="0"/>
                <a:ea typeface="ＭＳ Ｐゴシック" charset="0"/>
                <a:cs typeface="ＭＳ Ｐゴシック" charset="0"/>
              </a:rPr>
              <a:t> </a:t>
            </a:r>
            <a:r>
              <a:rPr lang="en-US" sz="2800">
                <a:latin typeface="Arial" charset="0"/>
                <a:ea typeface="ＭＳ Ｐゴシック" charset="0"/>
                <a:cs typeface="ＭＳ Ｐゴシック" charset="0"/>
              </a:rPr>
              <a:t>orbitals</a:t>
            </a:r>
          </a:p>
          <a:p>
            <a:pPr marL="533400" indent="-533400" eaLnBrk="1" hangingPunct="1">
              <a:buFont typeface="Arial" charset="0"/>
              <a:buAutoNum type="alphaLcPeriod"/>
            </a:pPr>
            <a:r>
              <a:rPr lang="en-US" sz="2800">
                <a:latin typeface="Arial" charset="0"/>
                <a:ea typeface="ＭＳ Ｐゴシック" charset="0"/>
                <a:cs typeface="ＭＳ Ｐゴシック" charset="0"/>
              </a:rPr>
              <a:t>f</a:t>
            </a:r>
            <a:r>
              <a:rPr lang="en-US" sz="2800" i="1">
                <a:latin typeface="Arial" charset="0"/>
                <a:ea typeface="ＭＳ Ｐゴシック" charset="0"/>
                <a:cs typeface="ＭＳ Ｐゴシック" charset="0"/>
              </a:rPr>
              <a:t> </a:t>
            </a:r>
            <a:r>
              <a:rPr lang="en-US" sz="2800">
                <a:latin typeface="Arial" charset="0"/>
                <a:ea typeface="ＭＳ Ｐゴシック" charset="0"/>
                <a:cs typeface="ＭＳ Ｐゴシック" charset="0"/>
              </a:rPr>
              <a:t>orbitals</a:t>
            </a:r>
          </a:p>
        </p:txBody>
      </p:sp>
      <p:grpSp>
        <p:nvGrpSpPr>
          <p:cNvPr id="13316" name="Group 4"/>
          <p:cNvGrpSpPr>
            <a:grpSpLocks/>
          </p:cNvGrpSpPr>
          <p:nvPr/>
        </p:nvGrpSpPr>
        <p:grpSpPr bwMode="auto">
          <a:xfrm>
            <a:off x="3343275" y="3197225"/>
            <a:ext cx="5060950" cy="2212975"/>
            <a:chOff x="3343030" y="3474720"/>
            <a:chExt cx="5060462" cy="2212848"/>
          </a:xfrm>
        </p:grpSpPr>
        <p:pic>
          <p:nvPicPr>
            <p:cNvPr id="13317" name="Picture 2"/>
            <p:cNvPicPr>
              <a:picLocks noChangeAspect="1"/>
            </p:cNvPicPr>
            <p:nvPr/>
          </p:nvPicPr>
          <p:blipFill>
            <a:blip r:embed="rId3">
              <a:extLst>
                <a:ext uri="{28A0092B-C50C-407E-A947-70E740481C1C}">
                  <a14:useLocalDpi xmlns:a14="http://schemas.microsoft.com/office/drawing/2010/main" val="0"/>
                </a:ext>
              </a:extLst>
            </a:blip>
            <a:srcRect t="20535" b="975"/>
            <a:stretch>
              <a:fillRect/>
            </a:stretch>
          </p:blipFill>
          <p:spPr bwMode="auto">
            <a:xfrm>
              <a:off x="3343030" y="3474720"/>
              <a:ext cx="5060462" cy="2212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6171682" y="3474720"/>
              <a:ext cx="228578" cy="182553"/>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400" fontAlgn="base">
                <a:spcBef>
                  <a:spcPct val="0"/>
                </a:spcBef>
                <a:spcAft>
                  <a:spcPct val="0"/>
                </a:spcAft>
                <a:defRPr/>
              </a:pPr>
              <a:endParaRPr lang="en-US">
                <a:solidFill>
                  <a:srgbClr val="FFFFFF"/>
                </a:solidFill>
                <a:latin typeface="Arial"/>
              </a:endParaRPr>
            </a:p>
          </p:txBody>
        </p:sp>
      </p:grpSp>
      <p:sp>
        <p:nvSpPr>
          <p:cNvPr id="7" name="Rectangle 6"/>
          <p:cNvSpPr>
            <a:spLocks noChangeArrowheads="1"/>
          </p:cNvSpPr>
          <p:nvPr/>
        </p:nvSpPr>
        <p:spPr bwMode="auto">
          <a:xfrm>
            <a:off x="457200" y="3802006"/>
            <a:ext cx="2144905" cy="449196"/>
          </a:xfrm>
          <a:prstGeom prst="rect">
            <a:avLst/>
          </a:prstGeom>
          <a:noFill/>
          <a:ln w="38100">
            <a:solidFill>
              <a:srgbClr val="008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Tree>
    <p:extLst>
      <p:ext uri="{BB962C8B-B14F-4D97-AF65-F5344CB8AC3E}">
        <p14:creationId xmlns:p14="http://schemas.microsoft.com/office/powerpoint/2010/main" val="161762825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p:txBody>
          <a:bodyPr/>
          <a:lstStyle/>
          <a:p>
            <a:pPr eaLnBrk="1" hangingPunct="1"/>
            <a:r>
              <a:rPr lang="en-US" dirty="0" smtClean="0">
                <a:latin typeface="Arial" charset="0"/>
                <a:cs typeface="Times New Roman" charset="0"/>
              </a:rPr>
              <a:t>2.7 </a:t>
            </a:r>
            <a:r>
              <a:rPr lang="en-US" dirty="0">
                <a:latin typeface="Arial" charset="0"/>
                <a:cs typeface="Times New Roman" charset="0"/>
              </a:rPr>
              <a:t>Electron Configurations</a:t>
            </a:r>
          </a:p>
        </p:txBody>
      </p:sp>
      <p:sp>
        <p:nvSpPr>
          <p:cNvPr id="2" name="TextBox 1"/>
          <p:cNvSpPr txBox="1"/>
          <p:nvPr/>
        </p:nvSpPr>
        <p:spPr>
          <a:xfrm>
            <a:off x="1171320" y="875358"/>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4137614503"/>
      </p:ext>
    </p:extLst>
  </p:cSld>
  <p:clrMapOvr>
    <a:masterClrMapping/>
  </p:clrMapOvr>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Content Placeholder 2"/>
          <p:cNvSpPr>
            <a:spLocks noGrp="1"/>
          </p:cNvSpPr>
          <p:nvPr>
            <p:ph idx="1"/>
          </p:nvPr>
        </p:nvSpPr>
        <p:spPr>
          <a:xfrm>
            <a:off x="365125" y="744005"/>
            <a:ext cx="8229600" cy="5131073"/>
          </a:xfrm>
        </p:spPr>
        <p:txBody>
          <a:bodyPr>
            <a:normAutofit/>
          </a:bodyPr>
          <a:lstStyle/>
          <a:p>
            <a:r>
              <a:rPr lang="en-US" sz="2800" dirty="0">
                <a:solidFill>
                  <a:srgbClr val="000000"/>
                </a:solidFill>
                <a:latin typeface="Arial" charset="0"/>
              </a:rPr>
              <a:t>The exact arrangement of electrons in an atom</a:t>
            </a:r>
            <a:r>
              <a:rPr lang="ja-JP" altLang="en-US" sz="2800" dirty="0">
                <a:solidFill>
                  <a:srgbClr val="000000"/>
                </a:solidFill>
                <a:latin typeface="Arial" charset="0"/>
              </a:rPr>
              <a:t>’</a:t>
            </a:r>
            <a:r>
              <a:rPr lang="en-US" sz="2800" dirty="0">
                <a:solidFill>
                  <a:srgbClr val="000000"/>
                </a:solidFill>
                <a:latin typeface="Arial" charset="0"/>
              </a:rPr>
              <a:t>s </a:t>
            </a:r>
            <a:r>
              <a:rPr lang="en-US" sz="2800" dirty="0" smtClean="0">
                <a:solidFill>
                  <a:srgbClr val="000000"/>
                </a:solidFill>
                <a:latin typeface="Arial" charset="0"/>
              </a:rPr>
              <a:t>shell / subshell / orbital structure </a:t>
            </a:r>
            <a:r>
              <a:rPr lang="en-US" sz="2800" dirty="0">
                <a:solidFill>
                  <a:srgbClr val="000000"/>
                </a:solidFill>
                <a:latin typeface="Arial" charset="0"/>
              </a:rPr>
              <a:t>is the atom</a:t>
            </a:r>
            <a:r>
              <a:rPr lang="ja-JP" altLang="en-US" sz="2800" dirty="0">
                <a:solidFill>
                  <a:srgbClr val="000000"/>
                </a:solidFill>
                <a:latin typeface="Arial" charset="0"/>
              </a:rPr>
              <a:t>’</a:t>
            </a:r>
            <a:r>
              <a:rPr lang="en-US" sz="2800" dirty="0">
                <a:solidFill>
                  <a:srgbClr val="000000"/>
                </a:solidFill>
                <a:latin typeface="Arial" charset="0"/>
              </a:rPr>
              <a:t>s </a:t>
            </a:r>
            <a:r>
              <a:rPr lang="en-US" sz="2800" b="1" dirty="0">
                <a:solidFill>
                  <a:srgbClr val="000000"/>
                </a:solidFill>
                <a:latin typeface="Arial" charset="0"/>
              </a:rPr>
              <a:t>electron </a:t>
            </a:r>
            <a:r>
              <a:rPr lang="en-US" sz="2800" b="1" dirty="0" smtClean="0">
                <a:solidFill>
                  <a:srgbClr val="000000"/>
                </a:solidFill>
                <a:latin typeface="Arial" charset="0"/>
              </a:rPr>
              <a:t>configuration </a:t>
            </a:r>
          </a:p>
          <a:p>
            <a:pPr lvl="1"/>
            <a:r>
              <a:rPr lang="en-US" sz="2400" dirty="0" smtClean="0">
                <a:solidFill>
                  <a:srgbClr val="000000"/>
                </a:solidFill>
                <a:latin typeface="Arial" charset="0"/>
              </a:rPr>
              <a:t>It </a:t>
            </a:r>
            <a:r>
              <a:rPr lang="en-US" sz="2400" dirty="0">
                <a:solidFill>
                  <a:srgbClr val="000000"/>
                </a:solidFill>
                <a:latin typeface="Arial" charset="0"/>
              </a:rPr>
              <a:t>can be predicted by applying three </a:t>
            </a:r>
            <a:r>
              <a:rPr lang="en-US" sz="2400" dirty="0" smtClean="0">
                <a:solidFill>
                  <a:srgbClr val="000000"/>
                </a:solidFill>
                <a:latin typeface="Arial" charset="0"/>
              </a:rPr>
              <a:t>rules </a:t>
            </a:r>
            <a:endParaRPr lang="en-US" sz="2400" dirty="0">
              <a:solidFill>
                <a:srgbClr val="000000"/>
              </a:solidFill>
              <a:latin typeface="Arial" charset="0"/>
            </a:endParaRPr>
          </a:p>
          <a:p>
            <a:pPr marL="0" indent="0" eaLnBrk="1" hangingPunct="1">
              <a:buFont typeface="Wingdings" charset="0"/>
              <a:buAutoNum type="arabicPeriod"/>
            </a:pPr>
            <a:endParaRPr lang="en-US" sz="2800" dirty="0">
              <a:solidFill>
                <a:srgbClr val="000000"/>
              </a:solidFill>
              <a:latin typeface="Arial" charset="0"/>
            </a:endParaRPr>
          </a:p>
          <a:p>
            <a:r>
              <a:rPr lang="en-US" sz="2800" b="1" dirty="0">
                <a:solidFill>
                  <a:srgbClr val="000000"/>
                </a:solidFill>
                <a:latin typeface="Arial" charset="0"/>
              </a:rPr>
              <a:t>Rule 1:  </a:t>
            </a:r>
            <a:r>
              <a:rPr lang="en-US" sz="2800" dirty="0">
                <a:solidFill>
                  <a:srgbClr val="000000"/>
                </a:solidFill>
                <a:latin typeface="Arial" charset="0"/>
              </a:rPr>
              <a:t>Electrons occupy the lowest energy orbitals </a:t>
            </a:r>
            <a:r>
              <a:rPr lang="en-US" sz="2800" dirty="0" smtClean="0">
                <a:solidFill>
                  <a:srgbClr val="000000"/>
                </a:solidFill>
                <a:latin typeface="Arial" charset="0"/>
              </a:rPr>
              <a:t>available</a:t>
            </a:r>
            <a:r>
              <a:rPr lang="en-US" sz="2800" dirty="0">
                <a:solidFill>
                  <a:srgbClr val="000000"/>
                </a:solidFill>
                <a:latin typeface="Arial" charset="0"/>
              </a:rPr>
              <a:t> </a:t>
            </a:r>
            <a:endParaRPr lang="en-US" sz="2800" dirty="0" smtClean="0">
              <a:solidFill>
                <a:srgbClr val="000000"/>
              </a:solidFill>
              <a:latin typeface="Arial" charset="0"/>
            </a:endParaRPr>
          </a:p>
          <a:p>
            <a:pPr lvl="1"/>
            <a:r>
              <a:rPr lang="en-US" sz="2400" dirty="0" smtClean="0">
                <a:latin typeface="Arial" charset="0"/>
              </a:rPr>
              <a:t>Unfortunately, this rule is </a:t>
            </a:r>
            <a:r>
              <a:rPr lang="en-US" sz="2400" dirty="0">
                <a:latin typeface="Arial" charset="0"/>
              </a:rPr>
              <a:t>complicated </a:t>
            </a:r>
            <a:r>
              <a:rPr lang="en-US" sz="2400" dirty="0" smtClean="0">
                <a:latin typeface="Arial" charset="0"/>
              </a:rPr>
              <a:t>by the </a:t>
            </a:r>
            <a:r>
              <a:rPr lang="ja-JP" altLang="en-US" sz="2400" dirty="0">
                <a:latin typeface="Arial" charset="0"/>
              </a:rPr>
              <a:t>“</a:t>
            </a:r>
            <a:r>
              <a:rPr lang="en-US" sz="2400" dirty="0">
                <a:latin typeface="Arial" charset="0"/>
              </a:rPr>
              <a:t>crossover</a:t>
            </a:r>
            <a:r>
              <a:rPr lang="ja-JP" altLang="en-US" sz="2400" dirty="0">
                <a:latin typeface="Arial" charset="0"/>
              </a:rPr>
              <a:t>”</a:t>
            </a:r>
            <a:r>
              <a:rPr lang="en-US" sz="2400" dirty="0">
                <a:latin typeface="Arial" charset="0"/>
              </a:rPr>
              <a:t> of energies above the 3</a:t>
            </a:r>
            <a:r>
              <a:rPr lang="en-US" sz="2400" i="1" dirty="0">
                <a:latin typeface="Arial" charset="0"/>
              </a:rPr>
              <a:t>p </a:t>
            </a:r>
            <a:r>
              <a:rPr lang="en-US" sz="2400" dirty="0" smtClean="0">
                <a:latin typeface="Arial" charset="0"/>
              </a:rPr>
              <a:t>level in larger-than-hydrogen atoms </a:t>
            </a:r>
          </a:p>
        </p:txBody>
      </p:sp>
    </p:spTree>
    <p:extLst>
      <p:ext uri="{BB962C8B-B14F-4D97-AF65-F5344CB8AC3E}">
        <p14:creationId xmlns:p14="http://schemas.microsoft.com/office/powerpoint/2010/main" val="49302349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1987">
                                            <p:txEl>
                                              <p:pRg st="4" end="4"/>
                                            </p:txEl>
                                          </p:spTgt>
                                        </p:tgtEl>
                                        <p:attrNameLst>
                                          <p:attrName>style.visibility</p:attrName>
                                        </p:attrNameLst>
                                      </p:cBhvr>
                                      <p:to>
                                        <p:strVal val="visible"/>
                                      </p:to>
                                    </p:set>
                                    <p:anim calcmode="lin" valueType="num">
                                      <p:cBhvr additive="base">
                                        <p:cTn id="7" dur="500" fill="hold"/>
                                        <p:tgtEl>
                                          <p:spTgt spid="41987">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1987">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56836"/>
            <a:ext cx="8229600" cy="1143000"/>
          </a:xfrm>
        </p:spPr>
        <p:txBody>
          <a:bodyPr>
            <a:normAutofit/>
          </a:bodyPr>
          <a:lstStyle/>
          <a:p>
            <a:pPr lvl="1"/>
            <a:r>
              <a:rPr lang="en-US" sz="2800" dirty="0" smtClean="0">
                <a:solidFill>
                  <a:srgbClr val="000000"/>
                </a:solidFill>
                <a:latin typeface="Arial" charset="0"/>
              </a:rPr>
              <a:t>In atoms larger than hydrogen, the subshells within a shell have different energies </a:t>
            </a:r>
          </a:p>
        </p:txBody>
      </p:sp>
      <p:pic>
        <p:nvPicPr>
          <p:cNvPr id="5" name="Picture 4" descr="Figure-7"/>
          <p:cNvPicPr/>
          <p:nvPr/>
        </p:nvPicPr>
        <p:blipFill>
          <a:blip r:embed="rId2" cstate="print"/>
          <a:srcRect/>
          <a:stretch>
            <a:fillRect/>
          </a:stretch>
        </p:blipFill>
        <p:spPr bwMode="auto">
          <a:xfrm>
            <a:off x="5057045" y="2493203"/>
            <a:ext cx="2787073" cy="2222501"/>
          </a:xfrm>
          <a:prstGeom prst="rect">
            <a:avLst/>
          </a:prstGeom>
          <a:noFill/>
          <a:ln w="12700">
            <a:solidFill>
              <a:srgbClr val="000000"/>
            </a:solidFill>
            <a:miter lim="800000"/>
            <a:headEnd/>
            <a:tailEnd/>
          </a:ln>
        </p:spPr>
      </p:pic>
      <p:sp>
        <p:nvSpPr>
          <p:cNvPr id="3" name="TextBox 2"/>
          <p:cNvSpPr txBox="1"/>
          <p:nvPr/>
        </p:nvSpPr>
        <p:spPr>
          <a:xfrm>
            <a:off x="5742839" y="5014082"/>
            <a:ext cx="1541370" cy="646331"/>
          </a:xfrm>
          <a:prstGeom prst="rect">
            <a:avLst/>
          </a:prstGeom>
          <a:noFill/>
        </p:spPr>
        <p:txBody>
          <a:bodyPr wrap="none" rtlCol="0">
            <a:spAutoFit/>
          </a:bodyPr>
          <a:lstStyle/>
          <a:p>
            <a:r>
              <a:rPr lang="en-US" dirty="0"/>
              <a:t>N</a:t>
            </a:r>
            <a:r>
              <a:rPr lang="en-US" dirty="0" smtClean="0"/>
              <a:t>on-hydrogen </a:t>
            </a:r>
          </a:p>
          <a:p>
            <a:r>
              <a:rPr lang="en-US" dirty="0" smtClean="0"/>
              <a:t>energy levels</a:t>
            </a:r>
            <a:endParaRPr lang="en-US" dirty="0"/>
          </a:p>
        </p:txBody>
      </p:sp>
      <p:pic>
        <p:nvPicPr>
          <p:cNvPr id="6" name="Picture 5" descr="Figure-7"/>
          <p:cNvPicPr>
            <a:picLocks noChangeAspect="1" noChangeArrowheads="1"/>
          </p:cNvPicPr>
          <p:nvPr/>
        </p:nvPicPr>
        <p:blipFill>
          <a:blip r:embed="rId3" cstate="print"/>
          <a:srcRect/>
          <a:stretch>
            <a:fillRect/>
          </a:stretch>
        </p:blipFill>
        <p:spPr bwMode="auto">
          <a:xfrm>
            <a:off x="1113975" y="2493203"/>
            <a:ext cx="2696292" cy="2250509"/>
          </a:xfrm>
          <a:prstGeom prst="rect">
            <a:avLst/>
          </a:prstGeom>
          <a:noFill/>
          <a:ln w="12700">
            <a:solidFill>
              <a:srgbClr val="000000"/>
            </a:solidFill>
            <a:miter lim="800000"/>
            <a:headEnd/>
            <a:tailEnd/>
          </a:ln>
        </p:spPr>
      </p:pic>
      <p:sp>
        <p:nvSpPr>
          <p:cNvPr id="4" name="TextBox 3"/>
          <p:cNvSpPr txBox="1"/>
          <p:nvPr/>
        </p:nvSpPr>
        <p:spPr>
          <a:xfrm>
            <a:off x="1807883" y="5014082"/>
            <a:ext cx="1430124" cy="646331"/>
          </a:xfrm>
          <a:prstGeom prst="rect">
            <a:avLst/>
          </a:prstGeom>
          <a:noFill/>
        </p:spPr>
        <p:txBody>
          <a:bodyPr wrap="none" rtlCol="0">
            <a:spAutoFit/>
          </a:bodyPr>
          <a:lstStyle/>
          <a:p>
            <a:pPr algn="ctr"/>
            <a:r>
              <a:rPr lang="en-US" dirty="0" smtClean="0"/>
              <a:t>Hydrogen</a:t>
            </a:r>
          </a:p>
          <a:p>
            <a:pPr algn="ctr"/>
            <a:r>
              <a:rPr lang="en-US" dirty="0" smtClean="0"/>
              <a:t>energy-levels</a:t>
            </a:r>
            <a:endParaRPr lang="en-US" dirty="0"/>
          </a:p>
        </p:txBody>
      </p:sp>
    </p:spTree>
    <p:extLst>
      <p:ext uri="{BB962C8B-B14F-4D97-AF65-F5344CB8AC3E}">
        <p14:creationId xmlns:p14="http://schemas.microsoft.com/office/powerpoint/2010/main" val="417685329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86374" y="1567340"/>
            <a:ext cx="3266486" cy="4409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4847149" y="1906587"/>
            <a:ext cx="3773948" cy="3046988"/>
          </a:xfrm>
          <a:prstGeom prst="rect">
            <a:avLst/>
          </a:prstGeom>
          <a:noFill/>
        </p:spPr>
        <p:txBody>
          <a:bodyPr wrap="square" rtlCol="0">
            <a:spAutoFit/>
          </a:bodyPr>
          <a:lstStyle/>
          <a:p>
            <a:r>
              <a:rPr lang="en-US" sz="2400" dirty="0" smtClean="0"/>
              <a:t>Notice that the 4</a:t>
            </a:r>
            <a:r>
              <a:rPr lang="en-US" sz="2400" i="1" dirty="0" smtClean="0"/>
              <a:t>s</a:t>
            </a:r>
            <a:r>
              <a:rPr lang="en-US" sz="2400" dirty="0" smtClean="0"/>
              <a:t> is lower </a:t>
            </a:r>
          </a:p>
          <a:p>
            <a:r>
              <a:rPr lang="en-US" sz="2400" dirty="0" smtClean="0"/>
              <a:t>in energy than the 3</a:t>
            </a:r>
            <a:r>
              <a:rPr lang="en-US" sz="2400" i="1" dirty="0" smtClean="0"/>
              <a:t>d </a:t>
            </a:r>
          </a:p>
          <a:p>
            <a:endParaRPr lang="en-US" sz="2400" dirty="0"/>
          </a:p>
          <a:p>
            <a:r>
              <a:rPr lang="en-US" sz="2400" dirty="0" smtClean="0"/>
              <a:t>Thus the 4</a:t>
            </a:r>
            <a:r>
              <a:rPr lang="en-US" sz="2400" i="1" dirty="0" smtClean="0"/>
              <a:t>s</a:t>
            </a:r>
            <a:r>
              <a:rPr lang="en-US" sz="2400" dirty="0" smtClean="0"/>
              <a:t> is filled first – giving potassium and cesium </a:t>
            </a:r>
          </a:p>
          <a:p>
            <a:endParaRPr lang="en-US" sz="2400" dirty="0"/>
          </a:p>
          <a:p>
            <a:r>
              <a:rPr lang="en-US" sz="2400" dirty="0" smtClean="0"/>
              <a:t>Only then is the 3</a:t>
            </a:r>
            <a:r>
              <a:rPr lang="en-US" sz="2400" i="1" dirty="0" smtClean="0"/>
              <a:t>d</a:t>
            </a:r>
            <a:r>
              <a:rPr lang="en-US" sz="2400" dirty="0" smtClean="0"/>
              <a:t> filled – giving scandium </a:t>
            </a:r>
            <a:endParaRPr lang="en-US" sz="2400" dirty="0"/>
          </a:p>
        </p:txBody>
      </p:sp>
      <p:sp>
        <p:nvSpPr>
          <p:cNvPr id="2" name="TextBox 1"/>
          <p:cNvSpPr txBox="1"/>
          <p:nvPr/>
        </p:nvSpPr>
        <p:spPr>
          <a:xfrm>
            <a:off x="821766" y="322162"/>
            <a:ext cx="7799331" cy="584776"/>
          </a:xfrm>
          <a:prstGeom prst="rect">
            <a:avLst/>
          </a:prstGeom>
          <a:noFill/>
        </p:spPr>
        <p:txBody>
          <a:bodyPr wrap="none" rtlCol="0">
            <a:spAutoFit/>
          </a:bodyPr>
          <a:lstStyle/>
          <a:p>
            <a:r>
              <a:rPr lang="en-US" sz="3200" dirty="0" smtClean="0"/>
              <a:t>above 3</a:t>
            </a:r>
            <a:r>
              <a:rPr lang="en-US" sz="3200" i="1" dirty="0" smtClean="0"/>
              <a:t>p</a:t>
            </a:r>
            <a:r>
              <a:rPr lang="en-US" sz="3200" dirty="0" smtClean="0"/>
              <a:t>, this results in energy level ‘overlap’ </a:t>
            </a:r>
            <a:endParaRPr lang="en-US" sz="3200" dirty="0"/>
          </a:p>
        </p:txBody>
      </p:sp>
    </p:spTree>
    <p:extLst>
      <p:ext uri="{BB962C8B-B14F-4D97-AF65-F5344CB8AC3E}">
        <p14:creationId xmlns:p14="http://schemas.microsoft.com/office/powerpoint/2010/main" val="269181778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 calcmode="lin" valueType="num">
                                      <p:cBhvr additive="base">
                                        <p:cTn id="11"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 calcmode="lin" valueType="num">
                                      <p:cBhvr additive="base">
                                        <p:cTn id="17"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anim calcmode="lin" valueType="num">
                                      <p:cBhvr additive="base">
                                        <p:cTn id="23"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Content Placeholder 2"/>
          <p:cNvSpPr>
            <a:spLocks noGrp="1"/>
          </p:cNvSpPr>
          <p:nvPr>
            <p:ph idx="1"/>
          </p:nvPr>
        </p:nvSpPr>
        <p:spPr>
          <a:xfrm>
            <a:off x="304800" y="762000"/>
            <a:ext cx="8229600" cy="1066800"/>
          </a:xfrm>
        </p:spPr>
        <p:txBody>
          <a:bodyPr>
            <a:normAutofit lnSpcReduction="10000"/>
          </a:bodyPr>
          <a:lstStyle/>
          <a:p>
            <a:pPr eaLnBrk="1" hangingPunct="1">
              <a:buFontTx/>
              <a:buNone/>
            </a:pPr>
            <a:r>
              <a:rPr lang="en-US" dirty="0">
                <a:solidFill>
                  <a:srgbClr val="000000"/>
                </a:solidFill>
                <a:latin typeface="Arial" charset="0"/>
              </a:rPr>
              <a:t>Below is a simple scheme to help remember the order in which the orbitals are </a:t>
            </a:r>
            <a:r>
              <a:rPr lang="en-US" dirty="0" smtClean="0">
                <a:solidFill>
                  <a:srgbClr val="000000"/>
                </a:solidFill>
                <a:latin typeface="Arial" charset="0"/>
              </a:rPr>
              <a:t>filled</a:t>
            </a:r>
            <a:endParaRPr lang="en-US" dirty="0">
              <a:latin typeface="Arial" charset="0"/>
            </a:endParaRPr>
          </a:p>
        </p:txBody>
      </p:sp>
      <p:pic>
        <p:nvPicPr>
          <p:cNvPr id="44036"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2057400"/>
            <a:ext cx="5826125" cy="422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30121484"/>
      </p:ext>
    </p:extLst>
  </p:cSld>
  <p:clrMapOvr>
    <a:masterClrMapping/>
  </p:clrMapOvr>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6553200" y="6245225"/>
            <a:ext cx="2133600" cy="476250"/>
          </a:xfrm>
          <a:prstGeom prst="rect">
            <a:avLst/>
          </a:prstGeom>
        </p:spPr>
        <p:txBody>
          <a:bodyPr/>
          <a:lstStyle/>
          <a:p>
            <a:fld id="{FB899277-E26B-4473-8452-DC262860483E}" type="slidenum">
              <a:rPr lang="en-US"/>
              <a:pPr/>
              <a:t>96</a:t>
            </a:fld>
            <a:endParaRPr lang="en-US"/>
          </a:p>
        </p:txBody>
      </p:sp>
      <p:pic>
        <p:nvPicPr>
          <p:cNvPr id="53250" name="Picture 2"/>
          <p:cNvPicPr>
            <a:picLocks noChangeAspect="1" noChangeArrowheads="1"/>
          </p:cNvPicPr>
          <p:nvPr/>
        </p:nvPicPr>
        <p:blipFill>
          <a:blip r:embed="rId3" cstate="print"/>
          <a:srcRect/>
          <a:stretch>
            <a:fillRect/>
          </a:stretch>
        </p:blipFill>
        <p:spPr bwMode="auto">
          <a:xfrm>
            <a:off x="914400" y="1219200"/>
            <a:ext cx="7035800" cy="5278224"/>
          </a:xfrm>
          <a:prstGeom prst="rect">
            <a:avLst/>
          </a:prstGeom>
          <a:noFill/>
        </p:spPr>
      </p:pic>
      <p:sp>
        <p:nvSpPr>
          <p:cNvPr id="2" name="TextBox 1"/>
          <p:cNvSpPr txBox="1"/>
          <p:nvPr/>
        </p:nvSpPr>
        <p:spPr>
          <a:xfrm>
            <a:off x="1197304" y="460375"/>
            <a:ext cx="6636703" cy="1200329"/>
          </a:xfrm>
          <a:prstGeom prst="rect">
            <a:avLst/>
          </a:prstGeom>
          <a:noFill/>
        </p:spPr>
        <p:txBody>
          <a:bodyPr wrap="none" rtlCol="0">
            <a:spAutoFit/>
          </a:bodyPr>
          <a:lstStyle/>
          <a:p>
            <a:pPr algn="ctr"/>
            <a:r>
              <a:rPr lang="en-US" sz="3600" dirty="0" smtClean="0"/>
              <a:t>Alternatively, you can simply learn </a:t>
            </a:r>
          </a:p>
          <a:p>
            <a:pPr algn="ctr"/>
            <a:r>
              <a:rPr lang="en-US" sz="3600" dirty="0" smtClean="0"/>
              <a:t>to read the periodic table </a:t>
            </a:r>
            <a:endParaRPr lang="en-US" sz="3600" dirty="0"/>
          </a:p>
        </p:txBody>
      </p:sp>
    </p:spTree>
    <p:extLst>
      <p:ext uri="{BB962C8B-B14F-4D97-AF65-F5344CB8AC3E}">
        <p14:creationId xmlns:p14="http://schemas.microsoft.com/office/powerpoint/2010/main" val="21306978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Content Placeholder 2"/>
          <p:cNvSpPr>
            <a:spLocks noGrp="1"/>
          </p:cNvSpPr>
          <p:nvPr>
            <p:ph idx="1"/>
          </p:nvPr>
        </p:nvSpPr>
        <p:spPr>
          <a:xfrm>
            <a:off x="365125" y="744005"/>
            <a:ext cx="8229600" cy="5131073"/>
          </a:xfrm>
        </p:spPr>
        <p:txBody>
          <a:bodyPr>
            <a:normAutofit/>
          </a:bodyPr>
          <a:lstStyle/>
          <a:p>
            <a:r>
              <a:rPr lang="en-US" sz="2800" dirty="0">
                <a:solidFill>
                  <a:srgbClr val="3366FF"/>
                </a:solidFill>
                <a:latin typeface="Arial" charset="0"/>
              </a:rPr>
              <a:t>The exact arrangement of electrons in an atom</a:t>
            </a:r>
            <a:r>
              <a:rPr lang="ja-JP" altLang="en-US" sz="2800" dirty="0">
                <a:solidFill>
                  <a:srgbClr val="3366FF"/>
                </a:solidFill>
                <a:latin typeface="Arial" charset="0"/>
              </a:rPr>
              <a:t>’</a:t>
            </a:r>
            <a:r>
              <a:rPr lang="en-US" sz="2800" dirty="0">
                <a:solidFill>
                  <a:srgbClr val="3366FF"/>
                </a:solidFill>
                <a:latin typeface="Arial" charset="0"/>
              </a:rPr>
              <a:t>s </a:t>
            </a:r>
            <a:r>
              <a:rPr lang="en-US" sz="2800" dirty="0" smtClean="0">
                <a:solidFill>
                  <a:srgbClr val="3366FF"/>
                </a:solidFill>
                <a:latin typeface="Arial" charset="0"/>
              </a:rPr>
              <a:t>shell / subshell / orbital structure </a:t>
            </a:r>
            <a:r>
              <a:rPr lang="en-US" sz="2800" dirty="0">
                <a:solidFill>
                  <a:srgbClr val="3366FF"/>
                </a:solidFill>
                <a:latin typeface="Arial" charset="0"/>
              </a:rPr>
              <a:t>is the atom</a:t>
            </a:r>
            <a:r>
              <a:rPr lang="ja-JP" altLang="en-US" sz="2800" dirty="0">
                <a:solidFill>
                  <a:srgbClr val="3366FF"/>
                </a:solidFill>
                <a:latin typeface="Arial" charset="0"/>
              </a:rPr>
              <a:t>’</a:t>
            </a:r>
            <a:r>
              <a:rPr lang="en-US" sz="2800" dirty="0">
                <a:solidFill>
                  <a:srgbClr val="3366FF"/>
                </a:solidFill>
                <a:latin typeface="Arial" charset="0"/>
              </a:rPr>
              <a:t>s </a:t>
            </a:r>
            <a:r>
              <a:rPr lang="en-US" sz="2800" b="1" dirty="0">
                <a:solidFill>
                  <a:srgbClr val="3366FF"/>
                </a:solidFill>
                <a:latin typeface="Arial" charset="0"/>
              </a:rPr>
              <a:t>electron </a:t>
            </a:r>
            <a:r>
              <a:rPr lang="en-US" sz="2800" b="1" dirty="0" smtClean="0">
                <a:solidFill>
                  <a:srgbClr val="3366FF"/>
                </a:solidFill>
                <a:latin typeface="Arial" charset="0"/>
              </a:rPr>
              <a:t>configuration </a:t>
            </a:r>
          </a:p>
          <a:p>
            <a:pPr lvl="1"/>
            <a:r>
              <a:rPr lang="en-US" sz="2400" dirty="0" smtClean="0">
                <a:solidFill>
                  <a:srgbClr val="3366FF"/>
                </a:solidFill>
                <a:latin typeface="Arial" charset="0"/>
              </a:rPr>
              <a:t>It </a:t>
            </a:r>
            <a:r>
              <a:rPr lang="en-US" sz="2400" dirty="0">
                <a:solidFill>
                  <a:srgbClr val="3366FF"/>
                </a:solidFill>
                <a:latin typeface="Arial" charset="0"/>
              </a:rPr>
              <a:t>can be predicted by applying three </a:t>
            </a:r>
            <a:r>
              <a:rPr lang="en-US" sz="2400" dirty="0" smtClean="0">
                <a:solidFill>
                  <a:srgbClr val="3366FF"/>
                </a:solidFill>
                <a:latin typeface="Arial" charset="0"/>
              </a:rPr>
              <a:t>rules </a:t>
            </a:r>
            <a:endParaRPr lang="en-US" sz="2400" dirty="0">
              <a:solidFill>
                <a:srgbClr val="3366FF"/>
              </a:solidFill>
              <a:latin typeface="Arial" charset="0"/>
            </a:endParaRPr>
          </a:p>
          <a:p>
            <a:pPr marL="0" indent="0" eaLnBrk="1" hangingPunct="1">
              <a:buFont typeface="Wingdings" charset="0"/>
              <a:buAutoNum type="arabicPeriod"/>
            </a:pPr>
            <a:endParaRPr lang="en-US" sz="2800" dirty="0">
              <a:solidFill>
                <a:srgbClr val="3366FF"/>
              </a:solidFill>
              <a:latin typeface="Arial" charset="0"/>
            </a:endParaRPr>
          </a:p>
          <a:p>
            <a:r>
              <a:rPr lang="en-US" sz="2800" b="1" dirty="0">
                <a:solidFill>
                  <a:srgbClr val="3366FF"/>
                </a:solidFill>
                <a:latin typeface="Arial" charset="0"/>
              </a:rPr>
              <a:t>Rule 1:  </a:t>
            </a:r>
            <a:r>
              <a:rPr lang="en-US" sz="2800" dirty="0">
                <a:solidFill>
                  <a:srgbClr val="3366FF"/>
                </a:solidFill>
                <a:latin typeface="Arial" charset="0"/>
              </a:rPr>
              <a:t>Electrons occupy the lowest energy orbitals </a:t>
            </a:r>
            <a:r>
              <a:rPr lang="en-US" sz="2800" dirty="0" smtClean="0">
                <a:solidFill>
                  <a:srgbClr val="3366FF"/>
                </a:solidFill>
                <a:latin typeface="Arial" charset="0"/>
              </a:rPr>
              <a:t>available</a:t>
            </a:r>
            <a:r>
              <a:rPr lang="en-US" sz="2800" dirty="0">
                <a:solidFill>
                  <a:srgbClr val="3366FF"/>
                </a:solidFill>
                <a:latin typeface="Arial" charset="0"/>
              </a:rPr>
              <a:t> </a:t>
            </a:r>
            <a:endParaRPr lang="en-US" sz="2800" dirty="0" smtClean="0">
              <a:solidFill>
                <a:srgbClr val="3366FF"/>
              </a:solidFill>
              <a:latin typeface="Arial" charset="0"/>
            </a:endParaRPr>
          </a:p>
          <a:p>
            <a:pPr lvl="1"/>
            <a:r>
              <a:rPr lang="en-US" sz="2400" dirty="0" smtClean="0">
                <a:solidFill>
                  <a:srgbClr val="3366FF"/>
                </a:solidFill>
                <a:latin typeface="Arial" charset="0"/>
              </a:rPr>
              <a:t>Unfortunately, this rule is </a:t>
            </a:r>
            <a:r>
              <a:rPr lang="en-US" sz="2400" dirty="0">
                <a:solidFill>
                  <a:srgbClr val="3366FF"/>
                </a:solidFill>
                <a:latin typeface="Arial" charset="0"/>
              </a:rPr>
              <a:t>complicated </a:t>
            </a:r>
            <a:r>
              <a:rPr lang="en-US" sz="2400" dirty="0" smtClean="0">
                <a:solidFill>
                  <a:srgbClr val="3366FF"/>
                </a:solidFill>
                <a:latin typeface="Arial" charset="0"/>
              </a:rPr>
              <a:t>by the </a:t>
            </a:r>
            <a:r>
              <a:rPr lang="ja-JP" altLang="en-US" sz="2400" dirty="0">
                <a:solidFill>
                  <a:srgbClr val="3366FF"/>
                </a:solidFill>
                <a:latin typeface="Arial" charset="0"/>
              </a:rPr>
              <a:t>“</a:t>
            </a:r>
            <a:r>
              <a:rPr lang="en-US" sz="2400" dirty="0">
                <a:solidFill>
                  <a:srgbClr val="3366FF"/>
                </a:solidFill>
                <a:latin typeface="Arial" charset="0"/>
              </a:rPr>
              <a:t>crossover</a:t>
            </a:r>
            <a:r>
              <a:rPr lang="ja-JP" altLang="en-US" sz="2400" dirty="0">
                <a:solidFill>
                  <a:srgbClr val="3366FF"/>
                </a:solidFill>
                <a:latin typeface="Arial" charset="0"/>
              </a:rPr>
              <a:t>”</a:t>
            </a:r>
            <a:r>
              <a:rPr lang="en-US" sz="2400" dirty="0">
                <a:solidFill>
                  <a:srgbClr val="3366FF"/>
                </a:solidFill>
                <a:latin typeface="Arial" charset="0"/>
              </a:rPr>
              <a:t> of energies above the 3</a:t>
            </a:r>
            <a:r>
              <a:rPr lang="en-US" sz="2400" i="1" dirty="0">
                <a:solidFill>
                  <a:srgbClr val="3366FF"/>
                </a:solidFill>
                <a:latin typeface="Arial" charset="0"/>
              </a:rPr>
              <a:t>p </a:t>
            </a:r>
            <a:r>
              <a:rPr lang="en-US" sz="2400" dirty="0" smtClean="0">
                <a:solidFill>
                  <a:srgbClr val="3366FF"/>
                </a:solidFill>
                <a:latin typeface="Arial" charset="0"/>
              </a:rPr>
              <a:t>level in larger-than-hydrogen atoms `</a:t>
            </a:r>
          </a:p>
        </p:txBody>
      </p:sp>
    </p:spTree>
    <p:extLst>
      <p:ext uri="{BB962C8B-B14F-4D97-AF65-F5344CB8AC3E}">
        <p14:creationId xmlns:p14="http://schemas.microsoft.com/office/powerpoint/2010/main" val="131532723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1987">
                                            <p:txEl>
                                              <p:pRg st="4" end="4"/>
                                            </p:txEl>
                                          </p:spTgt>
                                        </p:tgtEl>
                                        <p:attrNameLst>
                                          <p:attrName>style.visibility</p:attrName>
                                        </p:attrNameLst>
                                      </p:cBhvr>
                                      <p:to>
                                        <p:strVal val="visible"/>
                                      </p:to>
                                    </p:set>
                                    <p:anim calcmode="lin" valueType="num">
                                      <p:cBhvr additive="base">
                                        <p:cTn id="7" dur="500" fill="hold"/>
                                        <p:tgtEl>
                                          <p:spTgt spid="41987">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1987">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Content Placeholder 2"/>
          <p:cNvSpPr>
            <a:spLocks noGrp="1"/>
          </p:cNvSpPr>
          <p:nvPr>
            <p:ph idx="1"/>
          </p:nvPr>
        </p:nvSpPr>
        <p:spPr>
          <a:xfrm>
            <a:off x="304799" y="224118"/>
            <a:ext cx="8495553" cy="3227294"/>
          </a:xfrm>
        </p:spPr>
        <p:txBody>
          <a:bodyPr>
            <a:normAutofit/>
          </a:bodyPr>
          <a:lstStyle/>
          <a:p>
            <a:pPr eaLnBrk="1" hangingPunct="1"/>
            <a:r>
              <a:rPr lang="en-US" sz="2800" b="1" dirty="0">
                <a:solidFill>
                  <a:srgbClr val="000000"/>
                </a:solidFill>
                <a:latin typeface="Arial" charset="0"/>
              </a:rPr>
              <a:t>Rule 2: </a:t>
            </a:r>
            <a:r>
              <a:rPr lang="en-US" sz="2800" dirty="0">
                <a:solidFill>
                  <a:srgbClr val="000000"/>
                </a:solidFill>
                <a:latin typeface="Arial" charset="0"/>
              </a:rPr>
              <a:t> Each orbital can hold only two electrons, which must be of opposite </a:t>
            </a:r>
            <a:r>
              <a:rPr lang="en-US" sz="2800" dirty="0" smtClean="0">
                <a:solidFill>
                  <a:srgbClr val="000000"/>
                </a:solidFill>
                <a:latin typeface="Arial" charset="0"/>
              </a:rPr>
              <a:t>spin </a:t>
            </a:r>
          </a:p>
          <a:p>
            <a:pPr eaLnBrk="1" hangingPunct="1"/>
            <a:endParaRPr lang="en-US" sz="1000" dirty="0">
              <a:latin typeface="Arial" charset="0"/>
            </a:endParaRPr>
          </a:p>
          <a:p>
            <a:pPr eaLnBrk="1" hangingPunct="1"/>
            <a:r>
              <a:rPr lang="en-US" sz="2800" b="1" dirty="0">
                <a:solidFill>
                  <a:srgbClr val="000000"/>
                </a:solidFill>
                <a:latin typeface="Arial" charset="0"/>
              </a:rPr>
              <a:t>Rule 3:  </a:t>
            </a:r>
            <a:r>
              <a:rPr lang="en-US" sz="2800" dirty="0">
                <a:solidFill>
                  <a:srgbClr val="000000"/>
                </a:solidFill>
                <a:latin typeface="Arial" charset="0"/>
              </a:rPr>
              <a:t>Two or more orbitals with the same energy are each half-filled by one electron before any one orbital is completely filled by addition of the second </a:t>
            </a:r>
            <a:r>
              <a:rPr lang="en-US" sz="2800" dirty="0" smtClean="0">
                <a:solidFill>
                  <a:srgbClr val="000000"/>
                </a:solidFill>
                <a:latin typeface="Arial" charset="0"/>
              </a:rPr>
              <a:t>electron</a:t>
            </a:r>
            <a:r>
              <a:rPr lang="en-US" sz="2800" dirty="0">
                <a:solidFill>
                  <a:srgbClr val="000000"/>
                </a:solidFill>
                <a:latin typeface="Arial" charset="0"/>
              </a:rPr>
              <a:t> </a:t>
            </a:r>
          </a:p>
        </p:txBody>
      </p:sp>
      <p:pic>
        <p:nvPicPr>
          <p:cNvPr id="3" name="Picture 2"/>
          <p:cNvPicPr>
            <a:picLocks noChangeAspect="1"/>
          </p:cNvPicPr>
          <p:nvPr/>
        </p:nvPicPr>
        <p:blipFill>
          <a:blip r:embed="rId2"/>
          <a:stretch>
            <a:fillRect/>
          </a:stretch>
        </p:blipFill>
        <p:spPr>
          <a:xfrm>
            <a:off x="1454149" y="3451413"/>
            <a:ext cx="4661157" cy="3101788"/>
          </a:xfrm>
          <a:prstGeom prst="rect">
            <a:avLst/>
          </a:prstGeom>
        </p:spPr>
      </p:pic>
      <p:sp>
        <p:nvSpPr>
          <p:cNvPr id="2" name="TextBox 1"/>
          <p:cNvSpPr txBox="1"/>
          <p:nvPr/>
        </p:nvSpPr>
        <p:spPr>
          <a:xfrm>
            <a:off x="6006302" y="4349750"/>
            <a:ext cx="2256547" cy="707886"/>
          </a:xfrm>
          <a:prstGeom prst="rect">
            <a:avLst/>
          </a:prstGeom>
          <a:noFill/>
        </p:spPr>
        <p:txBody>
          <a:bodyPr wrap="none" rtlCol="0">
            <a:spAutoFit/>
          </a:bodyPr>
          <a:lstStyle/>
          <a:p>
            <a:pPr algn="ctr"/>
            <a:r>
              <a:rPr lang="en-US" sz="2000" dirty="0" smtClean="0"/>
              <a:t>Orbital box diagram </a:t>
            </a:r>
          </a:p>
          <a:p>
            <a:pPr algn="ctr"/>
            <a:r>
              <a:rPr lang="en-US" sz="2000" dirty="0" smtClean="0"/>
              <a:t>method</a:t>
            </a:r>
            <a:endParaRPr lang="en-US" sz="2000" dirty="0"/>
          </a:p>
        </p:txBody>
      </p:sp>
    </p:spTree>
    <p:extLst>
      <p:ext uri="{BB962C8B-B14F-4D97-AF65-F5344CB8AC3E}">
        <p14:creationId xmlns:p14="http://schemas.microsoft.com/office/powerpoint/2010/main" val="2519763950"/>
      </p:ext>
    </p:extLst>
  </p:cSld>
  <p:clrMapOvr>
    <a:masterClrMapping/>
  </p:clrMapOvr>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Content Placeholder 2"/>
          <p:cNvSpPr>
            <a:spLocks noGrp="1"/>
          </p:cNvSpPr>
          <p:nvPr>
            <p:ph idx="1"/>
          </p:nvPr>
        </p:nvSpPr>
        <p:spPr>
          <a:xfrm>
            <a:off x="304799" y="1001059"/>
            <a:ext cx="8558342" cy="1837765"/>
          </a:xfrm>
        </p:spPr>
        <p:txBody>
          <a:bodyPr>
            <a:normAutofit/>
          </a:bodyPr>
          <a:lstStyle/>
          <a:p>
            <a:pPr marL="338138" indent="-338138"/>
            <a:r>
              <a:rPr lang="en-US" dirty="0" smtClean="0">
                <a:solidFill>
                  <a:srgbClr val="000000"/>
                </a:solidFill>
                <a:latin typeface="Arial" charset="0"/>
                <a:ea typeface="ＭＳ Ｐゴシック" charset="0"/>
                <a:cs typeface="Arial" charset="0"/>
              </a:rPr>
              <a:t>Note that the </a:t>
            </a:r>
            <a:r>
              <a:rPr lang="en-US" dirty="0">
                <a:solidFill>
                  <a:srgbClr val="000000"/>
                </a:solidFill>
                <a:latin typeface="Arial" charset="0"/>
                <a:ea typeface="ＭＳ Ｐゴシック" charset="0"/>
                <a:cs typeface="Arial" charset="0"/>
              </a:rPr>
              <a:t>number of electrons </a:t>
            </a:r>
            <a:r>
              <a:rPr lang="en-US" dirty="0" smtClean="0">
                <a:solidFill>
                  <a:srgbClr val="000000"/>
                </a:solidFill>
                <a:latin typeface="Arial" charset="0"/>
                <a:ea typeface="ＭＳ Ｐゴシック" charset="0"/>
                <a:cs typeface="Arial" charset="0"/>
              </a:rPr>
              <a:t>actually in </a:t>
            </a:r>
            <a:r>
              <a:rPr lang="en-US" dirty="0">
                <a:solidFill>
                  <a:srgbClr val="000000"/>
                </a:solidFill>
                <a:latin typeface="Arial" charset="0"/>
                <a:ea typeface="ＭＳ Ｐゴシック" charset="0"/>
                <a:cs typeface="Arial" charset="0"/>
              </a:rPr>
              <a:t>each subshell is indicated by a </a:t>
            </a:r>
            <a:r>
              <a:rPr lang="en-US" dirty="0" smtClean="0">
                <a:solidFill>
                  <a:srgbClr val="000000"/>
                </a:solidFill>
                <a:latin typeface="Arial" charset="0"/>
                <a:ea typeface="ＭＳ Ｐゴシック" charset="0"/>
                <a:cs typeface="Arial" charset="0"/>
              </a:rPr>
              <a:t>superscript</a:t>
            </a:r>
            <a:r>
              <a:rPr lang="en-US" dirty="0">
                <a:solidFill>
                  <a:srgbClr val="000000"/>
                </a:solidFill>
                <a:latin typeface="Arial" charset="0"/>
                <a:ea typeface="ＭＳ Ｐゴシック" charset="0"/>
                <a:cs typeface="Arial" charset="0"/>
              </a:rPr>
              <a:t> </a:t>
            </a:r>
          </a:p>
        </p:txBody>
      </p:sp>
      <p:pic>
        <p:nvPicPr>
          <p:cNvPr id="45060"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90600" y="3823923"/>
            <a:ext cx="7010400" cy="16419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6031391" y="5111889"/>
            <a:ext cx="2503009" cy="707886"/>
          </a:xfrm>
          <a:prstGeom prst="rect">
            <a:avLst/>
          </a:prstGeom>
          <a:noFill/>
        </p:spPr>
        <p:txBody>
          <a:bodyPr wrap="none" rtlCol="0">
            <a:spAutoFit/>
          </a:bodyPr>
          <a:lstStyle/>
          <a:p>
            <a:pPr algn="ctr"/>
            <a:r>
              <a:rPr lang="en-US" sz="2000" dirty="0" smtClean="0"/>
              <a:t>Electron configuration</a:t>
            </a:r>
          </a:p>
          <a:p>
            <a:pPr algn="ctr"/>
            <a:r>
              <a:rPr lang="en-US" sz="2000" dirty="0" smtClean="0"/>
              <a:t>method</a:t>
            </a:r>
            <a:endParaRPr lang="en-US" sz="2000" dirty="0"/>
          </a:p>
        </p:txBody>
      </p:sp>
    </p:spTree>
    <p:extLst>
      <p:ext uri="{BB962C8B-B14F-4D97-AF65-F5344CB8AC3E}">
        <p14:creationId xmlns:p14="http://schemas.microsoft.com/office/powerpoint/2010/main" val="1759684081"/>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Worked_Examples">
  <a:themeElements>
    <a:clrScheme name="Worked_Exampl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Worked_Examples">
      <a:majorFont>
        <a:latin typeface="Times New Roman"/>
        <a:ea typeface="ＭＳ Ｐゴシック"/>
        <a:cs typeface="ＭＳ Ｐゴシック"/>
      </a:majorFont>
      <a:minorFont>
        <a:latin typeface="Times New Roman"/>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8000"/>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ctr" anchorCtr="0" compatLnSpc="1">
        <a:prstTxWarp prst="textNoShape">
          <a:avLst/>
        </a:prstTxWarp>
      </a:bodyPr>
      <a:lstStyle>
        <a:defPPr marL="2282825" marR="0" indent="-2282825" algn="l" defTabSz="914400" rtl="0" eaLnBrk="0" fontAlgn="base" latinLnBrk="0" hangingPunct="0">
          <a:lnSpc>
            <a:spcPct val="100000"/>
          </a:lnSpc>
          <a:spcBef>
            <a:spcPct val="5000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rgbClr val="008000"/>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ctr" anchorCtr="0" compatLnSpc="1">
        <a:prstTxWarp prst="textNoShape">
          <a:avLst/>
        </a:prstTxWarp>
      </a:bodyPr>
      <a:lstStyle>
        <a:defPPr marL="2282825" marR="0" indent="-2282825" algn="l" defTabSz="914400" rtl="0" eaLnBrk="0" fontAlgn="base" latinLnBrk="0" hangingPunct="0">
          <a:lnSpc>
            <a:spcPct val="100000"/>
          </a:lnSpc>
          <a:spcBef>
            <a:spcPct val="5000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cs typeface="ＭＳ Ｐゴシック" charset="0"/>
          </a:defRPr>
        </a:defPPr>
      </a:lstStyle>
    </a:lnDef>
  </a:objectDefaults>
  <a:extraClrSchemeLst>
    <a:extraClrScheme>
      <a:clrScheme name="Worked_Exampl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Worked_Exampl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Worked_Exampl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Worked_Exampl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Worked_Exampl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Worked_Exampl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Worked_Examples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Worked_Exampl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Worked_Exampl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Worked_Exampl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Worked_Exampl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Worked_Exampl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3403</TotalTime>
  <Words>4523</Words>
  <Application>Microsoft Macintosh PowerPoint</Application>
  <PresentationFormat>On-screen Show (4:3)</PresentationFormat>
  <Paragraphs>697</Paragraphs>
  <Slides>136</Slides>
  <Notes>28</Notes>
  <HiddenSlides>0</HiddenSlides>
  <MMClips>0</MMClips>
  <ScaleCrop>false</ScaleCrop>
  <HeadingPairs>
    <vt:vector size="6" baseType="variant">
      <vt:variant>
        <vt:lpstr>Theme</vt:lpstr>
      </vt:variant>
      <vt:variant>
        <vt:i4>13</vt:i4>
      </vt:variant>
      <vt:variant>
        <vt:lpstr>Embedded OLE Servers</vt:lpstr>
      </vt:variant>
      <vt:variant>
        <vt:i4>2</vt:i4>
      </vt:variant>
      <vt:variant>
        <vt:lpstr>Slide Titles</vt:lpstr>
      </vt:variant>
      <vt:variant>
        <vt:i4>136</vt:i4>
      </vt:variant>
    </vt:vector>
  </HeadingPairs>
  <TitlesOfParts>
    <vt:vector size="151" baseType="lpstr">
      <vt:lpstr>Office Theme</vt:lpstr>
      <vt:lpstr>Default Design</vt:lpstr>
      <vt:lpstr>2_Default Design</vt:lpstr>
      <vt:lpstr>3_Default Design</vt:lpstr>
      <vt:lpstr>4_Default Design</vt:lpstr>
      <vt:lpstr>5_Default Design</vt:lpstr>
      <vt:lpstr>6_Default Design</vt:lpstr>
      <vt:lpstr>7_Default Design</vt:lpstr>
      <vt:lpstr>8_Default Design</vt:lpstr>
      <vt:lpstr>9_Default Design</vt:lpstr>
      <vt:lpstr>Worked_Examples</vt:lpstr>
      <vt:lpstr>1_Office Theme</vt:lpstr>
      <vt:lpstr>2_Office Theme</vt:lpstr>
      <vt:lpstr>Equation</vt:lpstr>
      <vt:lpstr>Document</vt:lpstr>
      <vt:lpstr>Chapter Two</vt:lpstr>
      <vt:lpstr>Outline</vt:lpstr>
      <vt:lpstr>Goals</vt:lpstr>
      <vt:lpstr>Goals </vt:lpstr>
      <vt:lpstr>2.1 Atomic Theory</vt:lpstr>
      <vt:lpstr>PowerPoint Presentation</vt:lpstr>
      <vt:lpstr>1. All matter is composed of atoms</vt:lpstr>
      <vt:lpstr>2. Elements differ in their makeup </vt:lpstr>
      <vt:lpstr>3. Atoms combine in specific ratios</vt:lpstr>
      <vt:lpstr>PowerPoint Presentation</vt:lpstr>
      <vt:lpstr>PowerPoint Presentation</vt:lpstr>
      <vt:lpstr>All atomic masses are relative to C-12</vt:lpstr>
      <vt:lpstr>Mass Spectrometer  </vt:lpstr>
      <vt:lpstr>PowerPoint Presentation</vt:lpstr>
      <vt:lpstr>PowerPoint Presentation</vt:lpstr>
      <vt:lpstr>PowerPoint Presentation</vt:lpstr>
      <vt:lpstr>PowerPoint Presentation</vt:lpstr>
      <vt:lpstr>PowerPoint Presentation</vt:lpstr>
      <vt:lpstr>How many atoms are in 0.200 g of lithium? [Li weighs 6.94 amu] [1 amu = 1.66539 x 10-24 g] </vt:lpstr>
      <vt:lpstr>What is the mass in grams of 2.4  1013 helium atoms each having a mass of 4.0 amu? [He weighs 4.00 amu]  [1 amu = 1.66539 x 10-24 g] </vt:lpstr>
      <vt:lpstr>fyi</vt:lpstr>
      <vt:lpstr>2.2 Elements and Atomic Number</vt:lpstr>
      <vt:lpstr>PowerPoint Presentation</vt:lpstr>
      <vt:lpstr>PowerPoint Presentation</vt:lpstr>
      <vt:lpstr>PowerPoint Presentation</vt:lpstr>
      <vt:lpstr>PowerPoint Presentation</vt:lpstr>
      <vt:lpstr>2.3 Isotopes and atomic weight</vt:lpstr>
      <vt:lpstr>Isotopes</vt:lpstr>
      <vt:lpstr>PowerPoint Presentation</vt:lpstr>
      <vt:lpstr>fyi</vt:lpstr>
      <vt:lpstr>PowerPoint Presentation</vt:lpstr>
      <vt:lpstr>PowerPoint Presentation</vt:lpstr>
      <vt:lpstr>PowerPoint Presentation</vt:lpstr>
      <vt:lpstr>FYI: The hydrogen family</vt:lpstr>
      <vt:lpstr>How many protons, electrons, and neutrons are in the atom with the following symbol?  235U 92</vt:lpstr>
      <vt:lpstr>Exercise</vt:lpstr>
      <vt:lpstr>Exercise</vt:lpstr>
      <vt:lpstr>Mass Spectrometer  </vt:lpstr>
      <vt:lpstr>Isotope ratios</vt:lpstr>
      <vt:lpstr>A shortcut to represent isotopes</vt:lpstr>
      <vt:lpstr>An atom contains 6 protons and has A = 14. Give the number of electrons and neutrons in the atom, and identify the element.</vt:lpstr>
      <vt:lpstr>Calculating Atomic Weights </vt:lpstr>
      <vt:lpstr>PowerPoint Presentation</vt:lpstr>
      <vt:lpstr>From the Mass Spec we obtain both: </vt:lpstr>
      <vt:lpstr>Atomic Weight (or Atomic Mass) </vt:lpstr>
      <vt:lpstr>Naturally Occurring Carbon</vt:lpstr>
      <vt:lpstr>No Carbon atom weighs 12.0111 amu</vt:lpstr>
      <vt:lpstr>Pop review </vt:lpstr>
      <vt:lpstr>2.4 The Periodic Table</vt:lpstr>
      <vt:lpstr>PowerPoint Presentation</vt:lpstr>
      <vt:lpstr>fyi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2.5 Some Characteristics of Different Groups</vt:lpstr>
      <vt:lpstr>PowerPoint Presentation</vt:lpstr>
      <vt:lpstr>PowerPoint Presentation</vt:lpstr>
      <vt:lpstr>Periodicity </vt:lpstr>
      <vt:lpstr>PowerPoint Presentation</vt:lpstr>
      <vt:lpstr>Group 1A—Alkali metals</vt:lpstr>
      <vt:lpstr>Group 2A—Alkaline earth metals</vt:lpstr>
      <vt:lpstr>Group 7A—Halogens</vt:lpstr>
      <vt:lpstr>Group 8A—Noble gases</vt:lpstr>
      <vt:lpstr>fyi </vt:lpstr>
      <vt:lpstr>PowerPoint Presentation</vt:lpstr>
      <vt:lpstr>A supernovae explosion </vt:lpstr>
      <vt:lpstr>2.6 Electronic Structure of Atoms</vt:lpstr>
      <vt:lpstr>What does ‘Quantized’ mean?</vt:lpstr>
      <vt:lpstr>Electron shells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orbitals illustrated below are _______. </vt:lpstr>
      <vt:lpstr>2.7 Electron Configurations</vt:lpstr>
      <vt:lpstr>PowerPoint Presentation</vt:lpstr>
      <vt:lpstr>In atoms larger than hydrogen, the subshells within a shell have different energies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is the electron configuration for the  period 4 group 7A (also called Group 17)  element?</vt:lpstr>
      <vt:lpstr>The number of unpaired electrons contained in an atom of an element in group 6A (also called Group 16) is _______.</vt:lpstr>
      <vt:lpstr>2.8 Electron Configurations and the Periodic Table</vt:lpstr>
      <vt:lpstr>PowerPoint Presentation</vt:lpstr>
      <vt:lpstr>PowerPoint Presentation</vt:lpstr>
      <vt:lpstr>PowerPoint Presentation</vt:lpstr>
      <vt:lpstr>PowerPoint Presentation</vt:lpstr>
      <vt:lpstr>PowerPoint Presentation</vt:lpstr>
      <vt:lpstr>PowerPoint Presentation</vt:lpstr>
      <vt:lpstr>The number of valence electrons contained in a molybdenum (Mo) atom is _______.</vt:lpstr>
      <vt:lpstr>Elements belonging to group 2A (also called Group 2) on the periodic table below are known as the _______.</vt:lpstr>
      <vt:lpstr>The element having chemical properties most similar to As is _______.</vt:lpstr>
      <vt:lpstr>2.9 Electron-Dot Symbols</vt:lpstr>
      <vt:lpstr>PowerPoint Presentation</vt:lpstr>
      <vt:lpstr>How many dots are in the electron-dot symbol for boron?</vt:lpstr>
      <vt:lpstr>How many dots are in the electron-dot symbol for the oxide ion, O2–?</vt:lpstr>
      <vt:lpstr>PowerPoint Presentation</vt:lpstr>
      <vt:lpstr>PowerPoint Presentation</vt:lpstr>
      <vt:lpstr>PowerPoint Presentation</vt:lpstr>
      <vt:lpstr>All electromagnetic energy (photons) travels at the speed of light</vt:lpstr>
      <vt:lpstr>Electromagnetic energy</vt:lpstr>
      <vt:lpstr>fyi: Electromagnetic energy</vt:lpstr>
      <vt:lpstr>Which color of visible light emitted possesses the highest energy? </vt:lpstr>
      <vt:lpstr>Of the four types of electromagnetic radiation given, which has the most energy?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contra costa community college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VERNON SMALL</dc:creator>
  <cp:lastModifiedBy>VERNON SMALL</cp:lastModifiedBy>
  <cp:revision>276</cp:revision>
  <dcterms:created xsi:type="dcterms:W3CDTF">2013-12-13T16:36:32Z</dcterms:created>
  <dcterms:modified xsi:type="dcterms:W3CDTF">2014-08-22T22:57:14Z</dcterms:modified>
</cp:coreProperties>
</file>