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4" r:id="rId3"/>
    <p:sldMasterId id="2147483696"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 id="2147483816" r:id="rId13"/>
  </p:sldMasterIdLst>
  <p:notesMasterIdLst>
    <p:notesMasterId r:id="rId104"/>
  </p:notesMasterIdLst>
  <p:sldIdLst>
    <p:sldId id="257" r:id="rId14"/>
    <p:sldId id="258" r:id="rId15"/>
    <p:sldId id="304" r:id="rId16"/>
    <p:sldId id="259" r:id="rId17"/>
    <p:sldId id="260" r:id="rId18"/>
    <p:sldId id="261" r:id="rId19"/>
    <p:sldId id="382" r:id="rId20"/>
    <p:sldId id="306" r:id="rId21"/>
    <p:sldId id="305" r:id="rId22"/>
    <p:sldId id="308" r:id="rId23"/>
    <p:sldId id="262" r:id="rId24"/>
    <p:sldId id="393" r:id="rId25"/>
    <p:sldId id="392" r:id="rId26"/>
    <p:sldId id="263" r:id="rId27"/>
    <p:sldId id="264" r:id="rId28"/>
    <p:sldId id="309" r:id="rId29"/>
    <p:sldId id="265" r:id="rId30"/>
    <p:sldId id="383" r:id="rId31"/>
    <p:sldId id="395" r:id="rId32"/>
    <p:sldId id="345" r:id="rId33"/>
    <p:sldId id="348" r:id="rId34"/>
    <p:sldId id="368" r:id="rId35"/>
    <p:sldId id="370" r:id="rId36"/>
    <p:sldId id="267" r:id="rId37"/>
    <p:sldId id="310" r:id="rId38"/>
    <p:sldId id="313" r:id="rId39"/>
    <p:sldId id="334" r:id="rId40"/>
    <p:sldId id="336" r:id="rId41"/>
    <p:sldId id="338" r:id="rId42"/>
    <p:sldId id="268" r:id="rId43"/>
    <p:sldId id="314" r:id="rId44"/>
    <p:sldId id="269" r:id="rId45"/>
    <p:sldId id="270" r:id="rId46"/>
    <p:sldId id="271" r:id="rId47"/>
    <p:sldId id="315" r:id="rId48"/>
    <p:sldId id="394" r:id="rId49"/>
    <p:sldId id="272" r:id="rId50"/>
    <p:sldId id="273" r:id="rId51"/>
    <p:sldId id="316" r:id="rId52"/>
    <p:sldId id="355" r:id="rId53"/>
    <p:sldId id="317" r:id="rId54"/>
    <p:sldId id="351" r:id="rId55"/>
    <p:sldId id="356" r:id="rId56"/>
    <p:sldId id="275" r:id="rId57"/>
    <p:sldId id="276" r:id="rId58"/>
    <p:sldId id="375" r:id="rId59"/>
    <p:sldId id="278" r:id="rId60"/>
    <p:sldId id="398" r:id="rId61"/>
    <p:sldId id="399" r:id="rId62"/>
    <p:sldId id="324" r:id="rId63"/>
    <p:sldId id="279" r:id="rId64"/>
    <p:sldId id="280" r:id="rId65"/>
    <p:sldId id="358" r:id="rId66"/>
    <p:sldId id="281" r:id="rId67"/>
    <p:sldId id="376" r:id="rId68"/>
    <p:sldId id="377" r:id="rId69"/>
    <p:sldId id="283" r:id="rId70"/>
    <p:sldId id="323" r:id="rId71"/>
    <p:sldId id="285" r:id="rId72"/>
    <p:sldId id="325" r:id="rId73"/>
    <p:sldId id="360" r:id="rId74"/>
    <p:sldId id="362" r:id="rId75"/>
    <p:sldId id="364" r:id="rId76"/>
    <p:sldId id="287" r:id="rId77"/>
    <p:sldId id="384" r:id="rId78"/>
    <p:sldId id="326" r:id="rId79"/>
    <p:sldId id="327" r:id="rId80"/>
    <p:sldId id="328" r:id="rId81"/>
    <p:sldId id="386" r:id="rId82"/>
    <p:sldId id="291" r:id="rId83"/>
    <p:sldId id="366" r:id="rId84"/>
    <p:sldId id="388" r:id="rId85"/>
    <p:sldId id="389" r:id="rId86"/>
    <p:sldId id="330" r:id="rId87"/>
    <p:sldId id="329" r:id="rId88"/>
    <p:sldId id="379" r:id="rId89"/>
    <p:sldId id="385" r:id="rId90"/>
    <p:sldId id="374" r:id="rId91"/>
    <p:sldId id="380" r:id="rId92"/>
    <p:sldId id="294" r:id="rId93"/>
    <p:sldId id="381" r:id="rId94"/>
    <p:sldId id="296" r:id="rId95"/>
    <p:sldId id="372" r:id="rId96"/>
    <p:sldId id="298" r:id="rId97"/>
    <p:sldId id="332" r:id="rId98"/>
    <p:sldId id="299" r:id="rId99"/>
    <p:sldId id="300" r:id="rId100"/>
    <p:sldId id="333" r:id="rId101"/>
    <p:sldId id="302" r:id="rId102"/>
    <p:sldId id="303" r:id="rId10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844" autoAdjust="0"/>
  </p:normalViewPr>
  <p:slideViewPr>
    <p:cSldViewPr snapToGrid="0" snapToObjects="1">
      <p:cViewPr varScale="1">
        <p:scale>
          <a:sx n="90" d="100"/>
          <a:sy n="90" d="100"/>
        </p:scale>
        <p:origin x="-16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88.xml"/><Relationship Id="rId102" Type="http://schemas.openxmlformats.org/officeDocument/2006/relationships/slide" Target="slides/slide89.xml"/><Relationship Id="rId103" Type="http://schemas.openxmlformats.org/officeDocument/2006/relationships/slide" Target="slides/slide90.xml"/><Relationship Id="rId104" Type="http://schemas.openxmlformats.org/officeDocument/2006/relationships/notesMaster" Target="notesMasters/notesMaster1.xml"/><Relationship Id="rId105" Type="http://schemas.openxmlformats.org/officeDocument/2006/relationships/printerSettings" Target="printerSettings/printerSettings1.bin"/><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slide" Target="slides/slide42.xml"/><Relationship Id="rId56" Type="http://schemas.openxmlformats.org/officeDocument/2006/relationships/slide" Target="slides/slide43.xml"/><Relationship Id="rId57" Type="http://schemas.openxmlformats.org/officeDocument/2006/relationships/slide" Target="slides/slide44.xml"/><Relationship Id="rId58" Type="http://schemas.openxmlformats.org/officeDocument/2006/relationships/slide" Target="slides/slide45.xml"/><Relationship Id="rId59" Type="http://schemas.openxmlformats.org/officeDocument/2006/relationships/slide" Target="slides/slide46.xml"/><Relationship Id="rId70" Type="http://schemas.openxmlformats.org/officeDocument/2006/relationships/slide" Target="slides/slide57.xml"/><Relationship Id="rId71" Type="http://schemas.openxmlformats.org/officeDocument/2006/relationships/slide" Target="slides/slide58.xml"/><Relationship Id="rId72" Type="http://schemas.openxmlformats.org/officeDocument/2006/relationships/slide" Target="slides/slide59.xml"/><Relationship Id="rId73" Type="http://schemas.openxmlformats.org/officeDocument/2006/relationships/slide" Target="slides/slide60.xml"/><Relationship Id="rId74" Type="http://schemas.openxmlformats.org/officeDocument/2006/relationships/slide" Target="slides/slide61.xml"/><Relationship Id="rId75" Type="http://schemas.openxmlformats.org/officeDocument/2006/relationships/slide" Target="slides/slide62.xml"/><Relationship Id="rId76" Type="http://schemas.openxmlformats.org/officeDocument/2006/relationships/slide" Target="slides/slide63.xml"/><Relationship Id="rId77" Type="http://schemas.openxmlformats.org/officeDocument/2006/relationships/slide" Target="slides/slide64.xml"/><Relationship Id="rId78" Type="http://schemas.openxmlformats.org/officeDocument/2006/relationships/slide" Target="slides/slide65.xml"/><Relationship Id="rId79" Type="http://schemas.openxmlformats.org/officeDocument/2006/relationships/slide" Target="slides/slide66.xml"/><Relationship Id="rId90" Type="http://schemas.openxmlformats.org/officeDocument/2006/relationships/slide" Target="slides/slide77.xml"/><Relationship Id="rId91" Type="http://schemas.openxmlformats.org/officeDocument/2006/relationships/slide" Target="slides/slide78.xml"/><Relationship Id="rId92" Type="http://schemas.openxmlformats.org/officeDocument/2006/relationships/slide" Target="slides/slide79.xml"/><Relationship Id="rId93" Type="http://schemas.openxmlformats.org/officeDocument/2006/relationships/slide" Target="slides/slide80.xml"/><Relationship Id="rId94" Type="http://schemas.openxmlformats.org/officeDocument/2006/relationships/slide" Target="slides/slide81.xml"/><Relationship Id="rId95" Type="http://schemas.openxmlformats.org/officeDocument/2006/relationships/slide" Target="slides/slide82.xml"/><Relationship Id="rId96" Type="http://schemas.openxmlformats.org/officeDocument/2006/relationships/slide" Target="slides/slide83.xml"/><Relationship Id="rId97" Type="http://schemas.openxmlformats.org/officeDocument/2006/relationships/slide" Target="slides/slide84.xml"/><Relationship Id="rId98" Type="http://schemas.openxmlformats.org/officeDocument/2006/relationships/slide" Target="slides/slide85.xml"/><Relationship Id="rId99" Type="http://schemas.openxmlformats.org/officeDocument/2006/relationships/slide" Target="slides/slide8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60" Type="http://schemas.openxmlformats.org/officeDocument/2006/relationships/slide" Target="slides/slide47.xml"/><Relationship Id="rId61" Type="http://schemas.openxmlformats.org/officeDocument/2006/relationships/slide" Target="slides/slide48.xml"/><Relationship Id="rId62" Type="http://schemas.openxmlformats.org/officeDocument/2006/relationships/slide" Target="slides/slide49.xml"/><Relationship Id="rId63" Type="http://schemas.openxmlformats.org/officeDocument/2006/relationships/slide" Target="slides/slide50.xml"/><Relationship Id="rId64" Type="http://schemas.openxmlformats.org/officeDocument/2006/relationships/slide" Target="slides/slide51.xml"/><Relationship Id="rId65" Type="http://schemas.openxmlformats.org/officeDocument/2006/relationships/slide" Target="slides/slide52.xml"/><Relationship Id="rId66" Type="http://schemas.openxmlformats.org/officeDocument/2006/relationships/slide" Target="slides/slide53.xml"/><Relationship Id="rId67" Type="http://schemas.openxmlformats.org/officeDocument/2006/relationships/slide" Target="slides/slide54.xml"/><Relationship Id="rId68" Type="http://schemas.openxmlformats.org/officeDocument/2006/relationships/slide" Target="slides/slide55.xml"/><Relationship Id="rId69" Type="http://schemas.openxmlformats.org/officeDocument/2006/relationships/slide" Target="slides/slide56.xml"/><Relationship Id="rId100" Type="http://schemas.openxmlformats.org/officeDocument/2006/relationships/slide" Target="slides/slide87.xml"/><Relationship Id="rId80" Type="http://schemas.openxmlformats.org/officeDocument/2006/relationships/slide" Target="slides/slide67.xml"/><Relationship Id="rId81" Type="http://schemas.openxmlformats.org/officeDocument/2006/relationships/slide" Target="slides/slide68.xml"/><Relationship Id="rId82" Type="http://schemas.openxmlformats.org/officeDocument/2006/relationships/slide" Target="slides/slide69.xml"/><Relationship Id="rId83" Type="http://schemas.openxmlformats.org/officeDocument/2006/relationships/slide" Target="slides/slide70.xml"/><Relationship Id="rId84" Type="http://schemas.openxmlformats.org/officeDocument/2006/relationships/slide" Target="slides/slide71.xml"/><Relationship Id="rId85" Type="http://schemas.openxmlformats.org/officeDocument/2006/relationships/slide" Target="slides/slide72.xml"/><Relationship Id="rId86" Type="http://schemas.openxmlformats.org/officeDocument/2006/relationships/slide" Target="slides/slide73.xml"/><Relationship Id="rId87" Type="http://schemas.openxmlformats.org/officeDocument/2006/relationships/slide" Target="slides/slide74.xml"/><Relationship Id="rId88" Type="http://schemas.openxmlformats.org/officeDocument/2006/relationships/slide" Target="slides/slide75.xml"/><Relationship Id="rId89"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7CB3C1-8CE6-5043-B4AC-1344A83CD4A7}" type="datetimeFigureOut">
              <a:rPr lang="en-US" smtClean="0"/>
              <a:t>9/4/14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E4890-2330-A545-81C3-0F9F117697F2}" type="slidenum">
              <a:rPr lang="en-US" smtClean="0"/>
              <a:t>‹#›</a:t>
            </a:fld>
            <a:endParaRPr lang="en-US"/>
          </a:p>
        </p:txBody>
      </p:sp>
    </p:spTree>
    <p:extLst>
      <p:ext uri="{BB962C8B-B14F-4D97-AF65-F5344CB8AC3E}">
        <p14:creationId xmlns:p14="http://schemas.microsoft.com/office/powerpoint/2010/main" val="38950056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055D1A4-8D9D-3248-89D0-F283280544B2}" type="slidenum">
              <a:rPr lang="en-US" sz="1200"/>
              <a:pPr/>
              <a:t>2</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D5EF45-2D3B-D34D-BCA5-557333AD89C7}" type="slidenum">
              <a:rPr lang="en-US">
                <a:solidFill>
                  <a:prstClr val="black"/>
                </a:solidFill>
              </a:rPr>
              <a:pPr eaLnBrk="1" hangingPunct="1"/>
              <a:t>29</a:t>
            </a:fld>
            <a:endParaRPr lang="en-US">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62820" name="Slide Number Placeholder 3"/>
          <p:cNvSpPr>
            <a:spLocks noGrp="1"/>
          </p:cNvSpPr>
          <p:nvPr>
            <p:ph type="sldNum" sz="quarter" idx="5"/>
          </p:nvPr>
        </p:nvSpPr>
        <p:spPr>
          <a:noFill/>
        </p:spPr>
        <p:txBody>
          <a:bodyPr/>
          <a:lstStyle/>
          <a:p>
            <a:fld id="{5BD70868-EAC8-40BA-A3D4-78C93EE9D254}" type="slidenum">
              <a:rPr lang="en-US" smtClean="0"/>
              <a:pPr/>
              <a:t>39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BD0715-BA01-984A-9B57-C6DA7AE2F2D7}" type="slidenum">
              <a:rPr lang="en-US">
                <a:solidFill>
                  <a:prstClr val="black"/>
                </a:solidFill>
              </a:rPr>
              <a:pPr eaLnBrk="1" hangingPunct="1"/>
              <a:t>42</a:t>
            </a:fld>
            <a:endParaRPr lang="en-US">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485330D-9DD5-4C42-ACCC-975D3C598CD8}" type="slidenum">
              <a:rPr lang="en-US">
                <a:solidFill>
                  <a:prstClr val="black"/>
                </a:solidFill>
              </a:rPr>
              <a:pPr eaLnBrk="1" hangingPunct="1"/>
              <a:t>43</a:t>
            </a:fld>
            <a:endParaRPr lang="en-US">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4A3785B-45E9-464B-9F04-984CE84EDFF2}" type="slidenum">
              <a:rPr lang="en-US" sz="1200"/>
              <a:pPr/>
              <a:t>52</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3A6142F-EDC6-314C-B060-CEAF79DCB49B}" type="slidenum">
              <a:rPr lang="en-US">
                <a:solidFill>
                  <a:prstClr val="black"/>
                </a:solidFill>
              </a:rPr>
              <a:pPr eaLnBrk="1" hangingPunct="1"/>
              <a:t>53</a:t>
            </a:fld>
            <a:endParaRPr lang="en-US">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D6C3C58-8E0A-D84C-A20F-CF2E83F0B315}" type="slidenum">
              <a:rPr lang="en-US">
                <a:solidFill>
                  <a:prstClr val="black"/>
                </a:solidFill>
              </a:rPr>
              <a:pPr eaLnBrk="1" hangingPunct="1"/>
              <a:t>61</a:t>
            </a:fld>
            <a:endParaRPr lang="en-US">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296300B-E619-494D-A632-75E7198F285A}" type="slidenum">
              <a:rPr lang="en-US">
                <a:solidFill>
                  <a:prstClr val="black"/>
                </a:solidFill>
              </a:rPr>
              <a:pPr eaLnBrk="1" hangingPunct="1"/>
              <a:t>62</a:t>
            </a:fld>
            <a:endParaRPr lang="en-US">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CFA564B-1F64-7744-A2F1-ABFDE89A392C}" type="slidenum">
              <a:rPr lang="en-US">
                <a:solidFill>
                  <a:prstClr val="black"/>
                </a:solidFill>
              </a:rPr>
              <a:pPr eaLnBrk="1" hangingPunct="1"/>
              <a:t>63</a:t>
            </a:fld>
            <a:endParaRPr lang="en-US">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106CD2-7729-BC40-9217-14D4FECA9976}" type="slidenum">
              <a:rPr lang="en-US">
                <a:solidFill>
                  <a:prstClr val="black"/>
                </a:solidFill>
              </a:rPr>
              <a:pPr eaLnBrk="1" hangingPunct="1"/>
              <a:t>69</a:t>
            </a:fld>
            <a:endParaRPr lang="en-US">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BF4308-0239-4907-8399-44A8DD85AB0A}" type="slidenum">
              <a:rPr lang="en-US" smtClean="0">
                <a:solidFill>
                  <a:prstClr val="black"/>
                </a:solidFill>
                <a:latin typeface="Calibri"/>
              </a:rPr>
              <a:pPr/>
              <a:t>10</a:t>
            </a:fld>
            <a:endParaRPr lang="en-US">
              <a:solidFill>
                <a:prstClr val="black"/>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F9EBD2E-C7B2-A747-AE1C-7EAB96EA257D}" type="slidenum">
              <a:rPr lang="en-US">
                <a:solidFill>
                  <a:prstClr val="black"/>
                </a:solidFill>
              </a:rPr>
              <a:pPr eaLnBrk="1" hangingPunct="1"/>
              <a:t>71</a:t>
            </a:fld>
            <a:endParaRPr lang="en-US">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84A2A90-9FD2-ED4F-B357-4A17E19BF188}" type="slidenum">
              <a:rPr lang="en-US">
                <a:solidFill>
                  <a:prstClr val="black"/>
                </a:solidFill>
              </a:rPr>
              <a:pPr eaLnBrk="1" hangingPunct="1"/>
              <a:t>83</a:t>
            </a:fld>
            <a:endParaRPr lang="en-US">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62820" name="Slide Number Placeholder 3"/>
          <p:cNvSpPr>
            <a:spLocks noGrp="1"/>
          </p:cNvSpPr>
          <p:nvPr>
            <p:ph type="sldNum" sz="quarter" idx="5"/>
          </p:nvPr>
        </p:nvSpPr>
        <p:spPr>
          <a:noFill/>
        </p:spPr>
        <p:txBody>
          <a:bodyPr/>
          <a:lstStyle/>
          <a:p>
            <a:fld id="{5BD70868-EAC8-40BA-A3D4-78C93EE9D254}" type="slidenum">
              <a:rPr lang="en-US" smtClean="0"/>
              <a:pPr/>
              <a:t>13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C48214C-B66B-724B-8978-F11221DA86CF}" type="slidenum">
              <a:rPr lang="en-US">
                <a:solidFill>
                  <a:prstClr val="black"/>
                </a:solidFill>
              </a:rPr>
              <a:pPr eaLnBrk="1" hangingPunct="1"/>
              <a:t>20</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933B24A-CD32-0843-BB77-E36B3A607AE4}" type="slidenum">
              <a:rPr lang="en-US">
                <a:solidFill>
                  <a:prstClr val="black"/>
                </a:solidFill>
              </a:rPr>
              <a:pPr eaLnBrk="1" hangingPunct="1"/>
              <a:t>21</a:t>
            </a:fld>
            <a:endParaRPr lang="en-US">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42CCB95-11F4-514E-8D22-CEA6F6D83599}" type="slidenum">
              <a:rPr lang="en-US">
                <a:solidFill>
                  <a:prstClr val="black"/>
                </a:solidFill>
              </a:rPr>
              <a:pPr eaLnBrk="1" hangingPunct="1"/>
              <a:t>22</a:t>
            </a:fld>
            <a:endParaRPr lang="en-US">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80D96E4-768A-F448-BDC7-FDD5D82BD7A3}" type="slidenum">
              <a:rPr lang="en-US">
                <a:solidFill>
                  <a:prstClr val="black"/>
                </a:solidFill>
              </a:rPr>
              <a:pPr eaLnBrk="1" hangingPunct="1"/>
              <a:t>23</a:t>
            </a:fld>
            <a:endParaRPr lang="en-US">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16530CD-3300-CD40-91E3-39A2B680EE9E}" type="slidenum">
              <a:rPr lang="en-US">
                <a:solidFill>
                  <a:prstClr val="black"/>
                </a:solidFill>
              </a:rPr>
              <a:pPr eaLnBrk="1" hangingPunct="1"/>
              <a:t>27</a:t>
            </a:fld>
            <a:endParaRPr lang="en-US">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C64A52-7033-C04D-A889-67A1DB9081D7}" type="slidenum">
              <a:rPr lang="en-US">
                <a:solidFill>
                  <a:prstClr val="black"/>
                </a:solidFill>
              </a:rPr>
              <a:pPr eaLnBrk="1" hangingPunct="1"/>
              <a:t>28</a:t>
            </a:fld>
            <a:endParaRPr lang="en-US">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D88809-507D-3B48-A7F5-7DC221B2F005}" type="datetimeFigureOut">
              <a:rPr lang="en-US" smtClean="0"/>
              <a:t>9/4/14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74CED-B68A-654D-A3D5-089F99D5C175}" type="slidenum">
              <a:rPr lang="en-US" smtClean="0"/>
              <a:t>‹#›</a:t>
            </a:fld>
            <a:endParaRPr lang="en-US"/>
          </a:p>
        </p:txBody>
      </p:sp>
    </p:spTree>
    <p:extLst>
      <p:ext uri="{BB962C8B-B14F-4D97-AF65-F5344CB8AC3E}">
        <p14:creationId xmlns:p14="http://schemas.microsoft.com/office/powerpoint/2010/main" val="406304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88809-507D-3B48-A7F5-7DC221B2F005}" type="datetimeFigureOut">
              <a:rPr lang="en-US" smtClean="0"/>
              <a:t>9/4/14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74CED-B68A-654D-A3D5-089F99D5C175}" type="slidenum">
              <a:rPr lang="en-US" smtClean="0"/>
              <a:t>‹#›</a:t>
            </a:fld>
            <a:endParaRPr lang="en-US"/>
          </a:p>
        </p:txBody>
      </p:sp>
    </p:spTree>
    <p:extLst>
      <p:ext uri="{BB962C8B-B14F-4D97-AF65-F5344CB8AC3E}">
        <p14:creationId xmlns:p14="http://schemas.microsoft.com/office/powerpoint/2010/main" val="37376632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967010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7032694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6895321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87061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1482910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1491411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5909259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8463364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1848007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11984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88809-507D-3B48-A7F5-7DC221B2F005}" type="datetimeFigureOut">
              <a:rPr lang="en-US" smtClean="0"/>
              <a:t>9/4/14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74CED-B68A-654D-A3D5-089F99D5C175}" type="slidenum">
              <a:rPr lang="en-US" smtClean="0"/>
              <a:t>‹#›</a:t>
            </a:fld>
            <a:endParaRPr lang="en-US"/>
          </a:p>
        </p:txBody>
      </p:sp>
    </p:spTree>
    <p:extLst>
      <p:ext uri="{BB962C8B-B14F-4D97-AF65-F5344CB8AC3E}">
        <p14:creationId xmlns:p14="http://schemas.microsoft.com/office/powerpoint/2010/main" val="42601098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8047382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10538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40483613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40043267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6517662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6334463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3618291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6112778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4679874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83804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7104573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7192191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9270923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669266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28735717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6964106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19121514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6493248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5231121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16081004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347377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3081779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10003738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20774068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15083299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D88809-507D-3B48-A7F5-7DC221B2F005}" type="datetimeFigureOut">
              <a:rPr lang="en-US" smtClean="0">
                <a:solidFill>
                  <a:prstClr val="black">
                    <a:tint val="75000"/>
                  </a:prstClr>
                </a:solidFill>
                <a:latin typeface="Calibri"/>
              </a:rPr>
              <a:pPr/>
              <a:t>9/4/14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674CED-B68A-654D-A3D5-089F99D5C1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21782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88809-507D-3B48-A7F5-7DC221B2F005}" type="datetimeFigureOut">
              <a:rPr lang="en-US" smtClean="0">
                <a:solidFill>
                  <a:prstClr val="black">
                    <a:tint val="75000"/>
                  </a:prstClr>
                </a:solidFill>
                <a:latin typeface="Calibri"/>
              </a:rPr>
              <a:pPr/>
              <a:t>9/4/14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674CED-B68A-654D-A3D5-089F99D5C1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61135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D88809-507D-3B48-A7F5-7DC221B2F005}" type="datetimeFigureOut">
              <a:rPr lang="en-US" smtClean="0">
                <a:solidFill>
                  <a:prstClr val="black">
                    <a:tint val="75000"/>
                  </a:prstClr>
                </a:solidFill>
                <a:latin typeface="Calibri"/>
              </a:rPr>
              <a:pPr/>
              <a:t>9/4/14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674CED-B68A-654D-A3D5-089F99D5C1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86174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D88809-507D-3B48-A7F5-7DC221B2F005}" type="datetimeFigureOut">
              <a:rPr lang="en-US" smtClean="0">
                <a:solidFill>
                  <a:prstClr val="black">
                    <a:tint val="75000"/>
                  </a:prstClr>
                </a:solidFill>
                <a:latin typeface="Calibri"/>
              </a:rPr>
              <a:pPr/>
              <a:t>9/4/14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674CED-B68A-654D-A3D5-089F99D5C1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473000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D88809-507D-3B48-A7F5-7DC221B2F005}" type="datetimeFigureOut">
              <a:rPr lang="en-US" smtClean="0">
                <a:solidFill>
                  <a:prstClr val="black">
                    <a:tint val="75000"/>
                  </a:prstClr>
                </a:solidFill>
                <a:latin typeface="Calibri"/>
              </a:rPr>
              <a:pPr/>
              <a:t>9/4/14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C674CED-B68A-654D-A3D5-089F99D5C1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047343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D88809-507D-3B48-A7F5-7DC221B2F005}" type="datetimeFigureOut">
              <a:rPr lang="en-US" smtClean="0">
                <a:solidFill>
                  <a:prstClr val="black">
                    <a:tint val="75000"/>
                  </a:prstClr>
                </a:solidFill>
                <a:latin typeface="Calibri"/>
              </a:rPr>
              <a:pPr/>
              <a:t>9/4/14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C674CED-B68A-654D-A3D5-089F99D5C1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98993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88809-507D-3B48-A7F5-7DC221B2F005}" type="datetimeFigureOut">
              <a:rPr lang="en-US" smtClean="0">
                <a:solidFill>
                  <a:prstClr val="black">
                    <a:tint val="75000"/>
                  </a:prstClr>
                </a:solidFill>
                <a:latin typeface="Calibri"/>
              </a:rPr>
              <a:pPr/>
              <a:t>9/4/14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C674CED-B68A-654D-A3D5-089F99D5C1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9013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8640628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88809-507D-3B48-A7F5-7DC221B2F005}" type="datetimeFigureOut">
              <a:rPr lang="en-US" smtClean="0">
                <a:solidFill>
                  <a:prstClr val="black">
                    <a:tint val="75000"/>
                  </a:prstClr>
                </a:solidFill>
                <a:latin typeface="Calibri"/>
              </a:rPr>
              <a:pPr/>
              <a:t>9/4/14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674CED-B68A-654D-A3D5-089F99D5C1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97939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88809-507D-3B48-A7F5-7DC221B2F005}" type="datetimeFigureOut">
              <a:rPr lang="en-US" smtClean="0">
                <a:solidFill>
                  <a:prstClr val="black">
                    <a:tint val="75000"/>
                  </a:prstClr>
                </a:solidFill>
                <a:latin typeface="Calibri"/>
              </a:rPr>
              <a:pPr/>
              <a:t>9/4/14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674CED-B68A-654D-A3D5-089F99D5C1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88947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88809-507D-3B48-A7F5-7DC221B2F005}" type="datetimeFigureOut">
              <a:rPr lang="en-US" smtClean="0">
                <a:solidFill>
                  <a:prstClr val="black">
                    <a:tint val="75000"/>
                  </a:prstClr>
                </a:solidFill>
                <a:latin typeface="Calibri"/>
              </a:rPr>
              <a:pPr/>
              <a:t>9/4/14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674CED-B68A-654D-A3D5-089F99D5C1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032405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88809-507D-3B48-A7F5-7DC221B2F005}" type="datetimeFigureOut">
              <a:rPr lang="en-US" smtClean="0">
                <a:solidFill>
                  <a:prstClr val="black">
                    <a:tint val="75000"/>
                  </a:prstClr>
                </a:solidFill>
                <a:latin typeface="Calibri"/>
              </a:rPr>
              <a:pPr/>
              <a:t>9/4/14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674CED-B68A-654D-A3D5-089F99D5C1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2171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726833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412468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056134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95819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891522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88809-507D-3B48-A7F5-7DC221B2F005}" type="datetimeFigureOut">
              <a:rPr lang="en-US" smtClean="0"/>
              <a:t>9/4/14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74CED-B68A-654D-A3D5-089F99D5C175}" type="slidenum">
              <a:rPr lang="en-US" smtClean="0"/>
              <a:t>‹#›</a:t>
            </a:fld>
            <a:endParaRPr lang="en-US"/>
          </a:p>
        </p:txBody>
      </p:sp>
    </p:spTree>
    <p:extLst>
      <p:ext uri="{BB962C8B-B14F-4D97-AF65-F5344CB8AC3E}">
        <p14:creationId xmlns:p14="http://schemas.microsoft.com/office/powerpoint/2010/main" val="710713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06954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438715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781034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89095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1515810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821676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337748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3433764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3878148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26812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D88809-507D-3B48-A7F5-7DC221B2F005}" type="datetimeFigureOut">
              <a:rPr lang="en-US" smtClean="0"/>
              <a:t>9/4/14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74CED-B68A-654D-A3D5-089F99D5C175}" type="slidenum">
              <a:rPr lang="en-US" smtClean="0"/>
              <a:t>‹#›</a:t>
            </a:fld>
            <a:endParaRPr lang="en-US"/>
          </a:p>
        </p:txBody>
      </p:sp>
    </p:spTree>
    <p:extLst>
      <p:ext uri="{BB962C8B-B14F-4D97-AF65-F5344CB8AC3E}">
        <p14:creationId xmlns:p14="http://schemas.microsoft.com/office/powerpoint/2010/main" val="3513125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1895198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2821751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2427378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latin typeface="Arial"/>
              </a:rPr>
              <a:t>© 20## Pearson Education, Inc.</a:t>
            </a:r>
          </a:p>
        </p:txBody>
      </p:sp>
    </p:spTree>
    <p:extLst>
      <p:ext uri="{BB962C8B-B14F-4D97-AF65-F5344CB8AC3E}">
        <p14:creationId xmlns:p14="http://schemas.microsoft.com/office/powerpoint/2010/main" val="4221889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94202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959239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819756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5992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565554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66830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D88809-507D-3B48-A7F5-7DC221B2F005}" type="datetimeFigureOut">
              <a:rPr lang="en-US" smtClean="0"/>
              <a:t>9/4/14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74CED-B68A-654D-A3D5-089F99D5C175}" type="slidenum">
              <a:rPr lang="en-US" smtClean="0"/>
              <a:t>‹#›</a:t>
            </a:fld>
            <a:endParaRPr lang="en-US"/>
          </a:p>
        </p:txBody>
      </p:sp>
    </p:spTree>
    <p:extLst>
      <p:ext uri="{BB962C8B-B14F-4D97-AF65-F5344CB8AC3E}">
        <p14:creationId xmlns:p14="http://schemas.microsoft.com/office/powerpoint/2010/main" val="25115978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149668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309246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620796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4623599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1328847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996979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42766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41556762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6277280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91617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D88809-507D-3B48-A7F5-7DC221B2F005}" type="datetimeFigureOut">
              <a:rPr lang="en-US" smtClean="0"/>
              <a:t>9/4/14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74CED-B68A-654D-A3D5-089F99D5C175}" type="slidenum">
              <a:rPr lang="en-US" smtClean="0"/>
              <a:t>‹#›</a:t>
            </a:fld>
            <a:endParaRPr lang="en-US"/>
          </a:p>
        </p:txBody>
      </p:sp>
    </p:spTree>
    <p:extLst>
      <p:ext uri="{BB962C8B-B14F-4D97-AF65-F5344CB8AC3E}">
        <p14:creationId xmlns:p14="http://schemas.microsoft.com/office/powerpoint/2010/main" val="13189804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520900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6751857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7587675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0594630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5685430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4398283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8428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9879236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4884134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415781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D88809-507D-3B48-A7F5-7DC221B2F005}" type="datetimeFigureOut">
              <a:rPr lang="en-US" smtClean="0"/>
              <a:t>9/4/14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674CED-B68A-654D-A3D5-089F99D5C175}" type="slidenum">
              <a:rPr lang="en-US" smtClean="0"/>
              <a:t>‹#›</a:t>
            </a:fld>
            <a:endParaRPr lang="en-US"/>
          </a:p>
        </p:txBody>
      </p:sp>
    </p:spTree>
    <p:extLst>
      <p:ext uri="{BB962C8B-B14F-4D97-AF65-F5344CB8AC3E}">
        <p14:creationId xmlns:p14="http://schemas.microsoft.com/office/powerpoint/2010/main" val="2470375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6118333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9492771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40208945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5357168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6641262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477586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3653606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271091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2645385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415055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88809-507D-3B48-A7F5-7DC221B2F005}" type="datetimeFigureOut">
              <a:rPr lang="en-US" smtClean="0"/>
              <a:t>9/4/14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674CED-B68A-654D-A3D5-089F99D5C175}" type="slidenum">
              <a:rPr lang="en-US" smtClean="0"/>
              <a:t>‹#›</a:t>
            </a:fld>
            <a:endParaRPr lang="en-US"/>
          </a:p>
        </p:txBody>
      </p:sp>
    </p:spTree>
    <p:extLst>
      <p:ext uri="{BB962C8B-B14F-4D97-AF65-F5344CB8AC3E}">
        <p14:creationId xmlns:p14="http://schemas.microsoft.com/office/powerpoint/2010/main" val="11044194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4089533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40466132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4812955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40956745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9663293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7352704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9345355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6040287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551638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08866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88809-507D-3B48-A7F5-7DC221B2F005}" type="datetimeFigureOut">
              <a:rPr lang="en-US" smtClean="0"/>
              <a:t>9/4/14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74CED-B68A-654D-A3D5-089F99D5C175}" type="slidenum">
              <a:rPr lang="en-US" smtClean="0"/>
              <a:t>‹#›</a:t>
            </a:fld>
            <a:endParaRPr lang="en-US"/>
          </a:p>
        </p:txBody>
      </p:sp>
    </p:spTree>
    <p:extLst>
      <p:ext uri="{BB962C8B-B14F-4D97-AF65-F5344CB8AC3E}">
        <p14:creationId xmlns:p14="http://schemas.microsoft.com/office/powerpoint/2010/main" val="42105390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2842608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2008961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331058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41335630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41101899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2677326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013253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3937056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41906895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52585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88809-507D-3B48-A7F5-7DC221B2F005}" type="datetimeFigureOut">
              <a:rPr lang="en-US" smtClean="0"/>
              <a:t>9/4/14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74CED-B68A-654D-A3D5-089F99D5C175}" type="slidenum">
              <a:rPr lang="en-US" smtClean="0"/>
              <a:t>‹#›</a:t>
            </a:fld>
            <a:endParaRPr lang="en-US"/>
          </a:p>
        </p:txBody>
      </p:sp>
    </p:spTree>
    <p:extLst>
      <p:ext uri="{BB962C8B-B14F-4D97-AF65-F5344CB8AC3E}">
        <p14:creationId xmlns:p14="http://schemas.microsoft.com/office/powerpoint/2010/main" val="40784192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18428716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8666466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41519550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8484137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20824828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2660212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3227107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7823195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9701362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r>
              <a:rPr lang="en-GB">
                <a:solidFill>
                  <a:srgbClr val="FFFFFF"/>
                </a:solidFill>
              </a:rPr>
              <a:t>© 20## Pearson Education, Inc.</a:t>
            </a:r>
          </a:p>
        </p:txBody>
      </p:sp>
    </p:spTree>
    <p:extLst>
      <p:ext uri="{BB962C8B-B14F-4D97-AF65-F5344CB8AC3E}">
        <p14:creationId xmlns:p14="http://schemas.microsoft.com/office/powerpoint/2010/main" val="31392083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88809-507D-3B48-A7F5-7DC221B2F005}" type="datetimeFigureOut">
              <a:rPr lang="en-US" smtClean="0"/>
              <a:t>9/4/14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74CED-B68A-654D-A3D5-089F99D5C175}" type="slidenum">
              <a:rPr lang="en-US" smtClean="0"/>
              <a:t>‹#›</a:t>
            </a:fld>
            <a:endParaRPr lang="en-US"/>
          </a:p>
        </p:txBody>
      </p:sp>
    </p:spTree>
    <p:extLst>
      <p:ext uri="{BB962C8B-B14F-4D97-AF65-F5344CB8AC3E}">
        <p14:creationId xmlns:p14="http://schemas.microsoft.com/office/powerpoint/2010/main" val="374352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smtClean="0">
                <a:solidFill>
                  <a:srgbClr val="FFFFFF"/>
                </a:solidFill>
                <a:latin typeface="Arial" charset="0"/>
                <a:ea typeface="ＭＳ Ｐゴシック" charset="0"/>
              </a:rPr>
              <a:t>© 2013 Pearson Education, Inc.</a:t>
            </a: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31728180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smtClean="0">
                <a:solidFill>
                  <a:srgbClr val="FFFFFF"/>
                </a:solidFill>
                <a:latin typeface="Arial" charset="0"/>
                <a:ea typeface="ＭＳ Ｐゴシック" charset="0"/>
              </a:rPr>
              <a:t>© 2013 Pearson Education, Inc.</a:t>
            </a: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22124175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smtClean="0">
                <a:solidFill>
                  <a:srgbClr val="FFFFFF"/>
                </a:solidFill>
                <a:latin typeface="Arial" charset="0"/>
                <a:ea typeface="ＭＳ Ｐゴシック" charset="0"/>
              </a:rPr>
              <a:t>© 2013 Pearson Education, Inc.</a:t>
            </a: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20342084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88809-507D-3B48-A7F5-7DC221B2F005}" type="datetimeFigureOut">
              <a:rPr lang="en-US" smtClean="0">
                <a:solidFill>
                  <a:prstClr val="black">
                    <a:tint val="75000"/>
                  </a:prstClr>
                </a:solidFill>
                <a:latin typeface="Calibri"/>
              </a:rPr>
              <a:pPr/>
              <a:t>9/4/14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74CED-B68A-654D-A3D5-089F99D5C1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256781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smtClean="0">
                <a:solidFill>
                  <a:srgbClr val="FFFFFF"/>
                </a:solidFill>
                <a:latin typeface="Arial" charset="0"/>
                <a:ea typeface="ＭＳ Ｐゴシック" charset="0"/>
              </a:rPr>
              <a:t>© 2013 Pearson Education, Inc.</a:t>
            </a: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81430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smtClean="0">
                <a:solidFill>
                  <a:srgbClr val="FFFFFF"/>
                </a:solidFill>
                <a:latin typeface="Arial" charset="0"/>
                <a:ea typeface="ＭＳ Ｐゴシック" charset="0"/>
              </a:rPr>
              <a:t>© 2013 Pearson Education, Inc.</a:t>
            </a: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5357507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smtClean="0">
                <a:solidFill>
                  <a:srgbClr val="FFFFFF"/>
                </a:solidFill>
                <a:latin typeface="Arial" charset="0"/>
                <a:ea typeface="ＭＳ Ｐゴシック" charset="0"/>
              </a:rPr>
              <a:t>© 2013 Pearson Education, Inc.</a:t>
            </a: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56801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smtClean="0">
                <a:solidFill>
                  <a:srgbClr val="FFFFFF"/>
                </a:solidFill>
                <a:latin typeface="Arial" charset="0"/>
                <a:ea typeface="ＭＳ Ｐゴシック" charset="0"/>
              </a:rPr>
              <a:t>© 2013 Pearson Education, Inc.</a:t>
            </a: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9970529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smtClean="0">
                <a:solidFill>
                  <a:srgbClr val="FFFFFF"/>
                </a:solidFill>
                <a:latin typeface="Arial" charset="0"/>
                <a:ea typeface="ＭＳ Ｐゴシック" charset="0"/>
              </a:rPr>
              <a:t>© 2013 Pearson Education, Inc.</a:t>
            </a: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499084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smtClean="0">
                <a:solidFill>
                  <a:srgbClr val="FFFFFF"/>
                </a:solidFill>
                <a:latin typeface="Arial" charset="0"/>
                <a:ea typeface="ＭＳ Ｐゴシック" charset="0"/>
              </a:rPr>
              <a:t>© 2013 Pearson Education, Inc.</a:t>
            </a: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9568442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smtClean="0">
                <a:solidFill>
                  <a:srgbClr val="FFFFFF"/>
                </a:solidFill>
                <a:latin typeface="Arial" charset="0"/>
                <a:ea typeface="ＭＳ Ｐゴシック" charset="0"/>
              </a:rPr>
              <a:t>© 2013 Pearson Education, Inc.</a:t>
            </a: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9472725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9" name="Rectangle 15"/>
          <p:cNvSpPr>
            <a:spLocks noGrp="1" noChangeArrowheads="1"/>
          </p:cNvSpPr>
          <p:nvPr>
            <p:ph type="ftr" sz="quarter" idx="3"/>
          </p:nvPr>
        </p:nvSpPr>
        <p:spPr bwMode="gray">
          <a:xfrm>
            <a:off x="228600" y="6553200"/>
            <a:ext cx="5399088"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chemeClr val="bg1"/>
                </a:solidFill>
                <a:cs typeface="Arial" charset="0"/>
              </a:defRPr>
            </a:lvl1pPr>
          </a:lstStyle>
          <a:p>
            <a:pPr defTabSz="914400" fontAlgn="base">
              <a:spcBef>
                <a:spcPct val="0"/>
              </a:spcBef>
              <a:spcAft>
                <a:spcPct val="0"/>
              </a:spcAft>
            </a:pPr>
            <a:r>
              <a:rPr lang="en-GB" smtClean="0">
                <a:solidFill>
                  <a:srgbClr val="FFFFFF"/>
                </a:solidFill>
                <a:latin typeface="Arial" charset="0"/>
                <a:ea typeface="ＭＳ Ｐゴシック" charset="0"/>
              </a:rPr>
              <a:t>© 2013 Pearson Education, Inc.</a:t>
            </a: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14663315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dt="0"/>
  <p:txStyles>
    <p:titleStyle>
      <a:lvl1pPr algn="ctr" rtl="0" eaLnBrk="0" fontAlgn="base" hangingPunct="0">
        <a:spcBef>
          <a:spcPct val="0"/>
        </a:spcBef>
        <a:spcAft>
          <a:spcPct val="0"/>
        </a:spcAft>
        <a:defRPr sz="30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arenR"/>
        <a:defRPr sz="2400">
          <a:solidFill>
            <a:schemeClr val="tx1"/>
          </a:solidFill>
          <a:latin typeface="+mn-lt"/>
          <a:ea typeface="ＭＳ Ｐゴシック" pitchFamily="-108" charset="-128"/>
          <a:cs typeface="ＭＳ Ｐゴシック" pitchFamily="-108" charset="-128"/>
        </a:defRPr>
      </a:lvl1pPr>
      <a:lvl2pPr marL="9525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2pPr>
      <a:lvl3pPr marL="14097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3pPr>
      <a:lvl4pPr marL="18669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4pPr>
      <a:lvl5pPr marL="2324100" indent="-495300" algn="l" rtl="0" eaLnBrk="0" fontAlgn="base" hangingPunct="0">
        <a:spcBef>
          <a:spcPct val="20000"/>
        </a:spcBef>
        <a:spcAft>
          <a:spcPct val="0"/>
        </a:spcAft>
        <a:buFont typeface="Arial" charset="0"/>
        <a:buAutoNum type="alphaLcParenR"/>
        <a:defRPr sz="2600">
          <a:solidFill>
            <a:schemeClr val="tx1"/>
          </a:solidFill>
          <a:latin typeface="+mn-lt"/>
          <a:ea typeface="ＭＳ Ｐゴシック" pitchFamily="-108" charset="-128"/>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 Id="rId3" Type="http://schemas.openxmlformats.org/officeDocument/2006/relationships/image" Target="../media/image2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28.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7.xml"/><Relationship Id="rId3" Type="http://schemas.openxmlformats.org/officeDocument/2006/relationships/image" Target="../media/image2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8.xml"/><Relationship Id="rId3" Type="http://schemas.openxmlformats.org/officeDocument/2006/relationships/image" Target="../media/image2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image" Target="../media/image3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3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2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343400" y="3282950"/>
            <a:ext cx="4191000" cy="641350"/>
          </a:xfrm>
          <a:noFill/>
          <a:extLst>
            <a:ext uri="{909E8E84-426E-40dd-AFC4-6F175D3DCCD1}">
              <a14:hiddenFill xmlns:a14="http://schemas.microsoft.com/office/drawing/2010/main">
                <a:solidFill>
                  <a:srgbClr val="333399"/>
                </a:solidFill>
              </a14:hiddenFill>
            </a:ext>
          </a:extLst>
        </p:spPr>
        <p:txBody>
          <a:bodyPr>
            <a:normAutofit fontScale="90000"/>
          </a:bodyPr>
          <a:lstStyle/>
          <a:p>
            <a:pPr eaLnBrk="1" hangingPunct="1"/>
            <a:r>
              <a:rPr lang="en-US">
                <a:latin typeface="Verdana" charset="0"/>
                <a:cs typeface="Times New Roman" charset="0"/>
              </a:rPr>
              <a:t>Chapter Three</a:t>
            </a:r>
          </a:p>
        </p:txBody>
      </p:sp>
      <p:sp>
        <p:nvSpPr>
          <p:cNvPr id="3075" name="Rectangle 3"/>
          <p:cNvSpPr>
            <a:spLocks noGrp="1" noChangeArrowheads="1"/>
          </p:cNvSpPr>
          <p:nvPr>
            <p:ph type="subTitle" idx="1"/>
          </p:nvPr>
        </p:nvSpPr>
        <p:spPr>
          <a:xfrm>
            <a:off x="4343400" y="3978275"/>
            <a:ext cx="3451225" cy="457200"/>
          </a:xfrm>
        </p:spPr>
        <p:txBody>
          <a:bodyPr>
            <a:normAutofit fontScale="92500" lnSpcReduction="20000"/>
          </a:bodyPr>
          <a:lstStyle/>
          <a:p>
            <a:pPr eaLnBrk="1" hangingPunct="1"/>
            <a:r>
              <a:rPr lang="en-US">
                <a:latin typeface="Arial" charset="0"/>
                <a:ea typeface="ＭＳ Ｐゴシック" charset="0"/>
                <a:cs typeface="ＭＳ Ｐゴシック" charset="0"/>
              </a:rPr>
              <a:t>Ionic Compounds</a:t>
            </a:r>
          </a:p>
        </p:txBody>
      </p:sp>
      <p:sp>
        <p:nvSpPr>
          <p:cNvPr id="3076" name="Rectangle 4"/>
          <p:cNvSpPr>
            <a:spLocks noChangeArrowheads="1"/>
          </p:cNvSpPr>
          <p:nvPr/>
        </p:nvSpPr>
        <p:spPr bwMode="auto">
          <a:xfrm>
            <a:off x="1090613" y="6396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077" name="Text Box 7"/>
          <p:cNvSpPr txBox="1">
            <a:spLocks noChangeArrowheads="1"/>
          </p:cNvSpPr>
          <p:nvPr/>
        </p:nvSpPr>
        <p:spPr bwMode="auto">
          <a:xfrm>
            <a:off x="4181475" y="881063"/>
            <a:ext cx="47244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spcBef>
                <a:spcPct val="50000"/>
              </a:spcBef>
            </a:pPr>
            <a:r>
              <a:rPr lang="en-US" sz="2800" b="1">
                <a:latin typeface="Arial" charset="0"/>
              </a:rPr>
              <a:t>Fundamentals of General, Organic, and Biological Chemistry</a:t>
            </a:r>
          </a:p>
          <a:p>
            <a:pPr algn="r" eaLnBrk="1" hangingPunct="1">
              <a:spcBef>
                <a:spcPct val="10000"/>
              </a:spcBef>
            </a:pPr>
            <a:r>
              <a:rPr lang="en-US" sz="1800">
                <a:latin typeface="Arial" charset="0"/>
              </a:rPr>
              <a:t>7th Edition</a:t>
            </a:r>
            <a:endParaRPr lang="en-US" b="1">
              <a:latin typeface="Palatino" charset="0"/>
            </a:endParaRPr>
          </a:p>
        </p:txBody>
      </p:sp>
      <p:sp>
        <p:nvSpPr>
          <p:cNvPr id="3078" name="Rectangle 2"/>
          <p:cNvSpPr txBox="1">
            <a:spLocks noChangeArrowheads="1"/>
          </p:cNvSpPr>
          <p:nvPr/>
        </p:nvSpPr>
        <p:spPr bwMode="auto">
          <a:xfrm>
            <a:off x="0" y="0"/>
            <a:ext cx="9144000" cy="579438"/>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r>
              <a:rPr lang="en-US" sz="3200" b="1">
                <a:solidFill>
                  <a:schemeClr val="bg1"/>
                </a:solidFill>
                <a:latin typeface="Arial" charset="0"/>
                <a:cs typeface="Times New Roman" charset="0"/>
              </a:rPr>
              <a:t>Chapter 3 Lecture</a:t>
            </a:r>
          </a:p>
        </p:txBody>
      </p:sp>
      <p:pic>
        <p:nvPicPr>
          <p:cNvPr id="307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23925"/>
            <a:ext cx="4021138"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1"/>
          <p:cNvSpPr txBox="1">
            <a:spLocks noChangeArrowheads="1"/>
          </p:cNvSpPr>
          <p:nvPr/>
        </p:nvSpPr>
        <p:spPr bwMode="auto">
          <a:xfrm>
            <a:off x="152400" y="6134100"/>
            <a:ext cx="2200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solidFill>
                  <a:srgbClr val="000000"/>
                </a:solidFill>
                <a:latin typeface="Arial" charset="0"/>
              </a:rPr>
              <a:t>© 2013 Pearson Education, Inc.</a:t>
            </a:r>
            <a:endParaRPr lang="en-US" sz="1000" b="1">
              <a:solidFill>
                <a:srgbClr val="000000"/>
              </a:solidFill>
              <a:latin typeface="Arial" charset="0"/>
            </a:endParaRPr>
          </a:p>
        </p:txBody>
      </p:sp>
      <p:sp>
        <p:nvSpPr>
          <p:cNvPr id="3081" name="Rectangle 10"/>
          <p:cNvSpPr>
            <a:spLocks noChangeArrowheads="1"/>
          </p:cNvSpPr>
          <p:nvPr/>
        </p:nvSpPr>
        <p:spPr bwMode="auto">
          <a:xfrm>
            <a:off x="4792663" y="2503488"/>
            <a:ext cx="41227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Arial" charset="0"/>
              </a:rPr>
              <a:t>McMurry, Ballantine, Hoeger, Peterson</a:t>
            </a:r>
          </a:p>
        </p:txBody>
      </p:sp>
      <p:sp>
        <p:nvSpPr>
          <p:cNvPr id="3082" name="Rectangle 9"/>
          <p:cNvSpPr>
            <a:spLocks noChangeArrowheads="1"/>
          </p:cNvSpPr>
          <p:nvPr/>
        </p:nvSpPr>
        <p:spPr bwMode="auto">
          <a:xfrm>
            <a:off x="4343400" y="5149850"/>
            <a:ext cx="23431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latin typeface="Arial" charset="0"/>
              </a:rPr>
              <a:t>Julie Klare</a:t>
            </a:r>
          </a:p>
          <a:p>
            <a:r>
              <a:rPr lang="en-US" sz="1400">
                <a:latin typeface="Arial" charset="0"/>
              </a:rPr>
              <a:t>Gwinnett Technical College</a:t>
            </a:r>
          </a:p>
        </p:txBody>
      </p:sp>
    </p:spTree>
    <p:extLst>
      <p:ext uri="{BB962C8B-B14F-4D97-AF65-F5344CB8AC3E}">
        <p14:creationId xmlns:p14="http://schemas.microsoft.com/office/powerpoint/2010/main" val="18779674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4211" name="Picture 3" descr="Fig-4"/>
          <p:cNvPicPr>
            <a:picLocks noChangeAspect="1" noChangeArrowheads="1"/>
          </p:cNvPicPr>
          <p:nvPr/>
        </p:nvPicPr>
        <p:blipFill>
          <a:blip r:embed="rId3" cstate="print"/>
          <a:srcRect/>
          <a:stretch>
            <a:fillRect/>
          </a:stretch>
        </p:blipFill>
        <p:spPr bwMode="auto">
          <a:xfrm>
            <a:off x="2331376" y="2388423"/>
            <a:ext cx="2437089" cy="2226507"/>
          </a:xfrm>
          <a:prstGeom prst="rect">
            <a:avLst/>
          </a:prstGeom>
          <a:noFill/>
          <a:ln w="12700">
            <a:solidFill>
              <a:srgbClr val="000000"/>
            </a:solidFill>
            <a:miter lim="800000"/>
            <a:headEnd/>
            <a:tailEnd/>
          </a:ln>
        </p:spPr>
      </p:pic>
      <p:sp>
        <p:nvSpPr>
          <p:cNvPr id="4" name="Content Placeholder 2"/>
          <p:cNvSpPr>
            <a:spLocks noGrp="1"/>
          </p:cNvSpPr>
          <p:nvPr>
            <p:ph idx="1"/>
          </p:nvPr>
        </p:nvSpPr>
        <p:spPr>
          <a:xfrm>
            <a:off x="365125" y="4995361"/>
            <a:ext cx="8229600" cy="966830"/>
          </a:xfrm>
        </p:spPr>
        <p:txBody>
          <a:bodyPr>
            <a:normAutofit/>
          </a:bodyPr>
          <a:lstStyle/>
          <a:p>
            <a:r>
              <a:rPr lang="en-US" sz="2800" dirty="0" smtClean="0">
                <a:latin typeface="Arial" charset="0"/>
                <a:ea typeface="ＭＳ Ｐゴシック" charset="0"/>
                <a:cs typeface="ＭＳ Ｐゴシック" charset="0"/>
              </a:rPr>
              <a:t>This proves the theory that salts are composed of charged particles (ions) </a:t>
            </a:r>
            <a:endParaRPr lang="en-US" sz="2400" dirty="0">
              <a:solidFill>
                <a:srgbClr val="3366FF"/>
              </a:solidFill>
              <a:latin typeface="Arial" charset="0"/>
              <a:ea typeface="ＭＳ Ｐゴシック" charset="0"/>
            </a:endParaRPr>
          </a:p>
        </p:txBody>
      </p:sp>
      <p:sp>
        <p:nvSpPr>
          <p:cNvPr id="6" name="Content Placeholder 2"/>
          <p:cNvSpPr txBox="1">
            <a:spLocks/>
          </p:cNvSpPr>
          <p:nvPr/>
        </p:nvSpPr>
        <p:spPr>
          <a:xfrm>
            <a:off x="457200" y="519051"/>
            <a:ext cx="8229600" cy="154027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solidFill>
                  <a:srgbClr val="FF0000"/>
                </a:solidFill>
                <a:latin typeface="Arial" charset="0"/>
                <a:ea typeface="ＭＳ Ｐゴシック" charset="0"/>
                <a:cs typeface="ＭＳ Ｐゴシック" charset="0"/>
              </a:rPr>
              <a:t>Note:</a:t>
            </a:r>
            <a:r>
              <a:rPr lang="en-US" sz="2800" dirty="0" smtClean="0">
                <a:latin typeface="Arial" charset="0"/>
                <a:ea typeface="ＭＳ Ｐゴシック" charset="0"/>
                <a:cs typeface="ＭＳ Ｐゴシック" charset="0"/>
              </a:rPr>
              <a:t> Electricity can only flow through a medium containing charged particles that are free to move </a:t>
            </a:r>
            <a:endParaRPr lang="en-US" sz="2800" dirty="0"/>
          </a:p>
        </p:txBody>
      </p:sp>
      <p:sp>
        <p:nvSpPr>
          <p:cNvPr id="2" name="TextBox 1"/>
          <p:cNvSpPr txBox="1"/>
          <p:nvPr/>
        </p:nvSpPr>
        <p:spPr>
          <a:xfrm>
            <a:off x="5167811" y="2969255"/>
            <a:ext cx="3636307" cy="923330"/>
          </a:xfrm>
          <a:prstGeom prst="rect">
            <a:avLst/>
          </a:prstGeom>
          <a:noFill/>
        </p:spPr>
        <p:txBody>
          <a:bodyPr wrap="none" rtlCol="0">
            <a:spAutoFit/>
          </a:bodyPr>
          <a:lstStyle/>
          <a:p>
            <a:r>
              <a:rPr lang="en-US" dirty="0">
                <a:latin typeface="Arial" charset="0"/>
                <a:ea typeface="ＭＳ Ｐゴシック" charset="0"/>
                <a:cs typeface="ＭＳ Ｐゴシック" charset="0"/>
              </a:rPr>
              <a:t>Atoms are electrically neutral </a:t>
            </a:r>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because </a:t>
            </a:r>
            <a:r>
              <a:rPr lang="en-US" dirty="0">
                <a:latin typeface="Arial" charset="0"/>
                <a:ea typeface="ＭＳ Ｐゴシック" charset="0"/>
                <a:cs typeface="ＭＳ Ｐゴシック" charset="0"/>
              </a:rPr>
              <a:t>they contain equal </a:t>
            </a:r>
            <a:endParaRPr lang="en-US"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numbers </a:t>
            </a:r>
            <a:r>
              <a:rPr lang="en-US" dirty="0">
                <a:latin typeface="Arial" charset="0"/>
                <a:ea typeface="ＭＳ Ｐゴシック" charset="0"/>
                <a:cs typeface="ＭＳ Ｐゴシック" charset="0"/>
              </a:rPr>
              <a:t>of protons and electrons </a:t>
            </a:r>
            <a:endParaRPr lang="en-US" sz="1600" dirty="0">
              <a:solidFill>
                <a:srgbClr val="3366FF"/>
              </a:solidFill>
              <a:latin typeface="Arial" charset="0"/>
              <a:ea typeface="ＭＳ Ｐゴシック" charset="0"/>
            </a:endParaRPr>
          </a:p>
        </p:txBody>
      </p:sp>
    </p:spTree>
    <p:extLst>
      <p:ext uri="{BB962C8B-B14F-4D97-AF65-F5344CB8AC3E}">
        <p14:creationId xmlns:p14="http://schemas.microsoft.com/office/powerpoint/2010/main" val="34978057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587375" y="1014413"/>
            <a:ext cx="5111750" cy="5002212"/>
          </a:xfrm>
        </p:spPr>
        <p:txBody>
          <a:bodyPr>
            <a:normAutofit/>
          </a:bodyPr>
          <a:lstStyle/>
          <a:p>
            <a:r>
              <a:rPr lang="en-US" sz="2800" dirty="0" smtClean="0">
                <a:latin typeface="Arial" charset="0"/>
                <a:ea typeface="ＭＳ Ｐゴシック" charset="0"/>
                <a:cs typeface="ＭＳ Ｐゴシック" charset="0"/>
              </a:rPr>
              <a:t>By </a:t>
            </a:r>
            <a:r>
              <a:rPr lang="en-US" sz="2800" dirty="0">
                <a:latin typeface="Arial" charset="0"/>
                <a:ea typeface="ＭＳ Ｐゴシック" charset="0"/>
                <a:cs typeface="ＭＳ Ｐゴシック" charset="0"/>
              </a:rPr>
              <a:t>gaining or losing electrons, an atom can be converted into a charged particle called an </a:t>
            </a:r>
            <a:r>
              <a:rPr lang="en-US" sz="2800" b="1" dirty="0" smtClean="0">
                <a:latin typeface="Arial" charset="0"/>
                <a:ea typeface="ＭＳ Ｐゴシック" charset="0"/>
                <a:cs typeface="ＭＳ Ｐゴシック" charset="0"/>
              </a:rPr>
              <a:t>ion </a:t>
            </a:r>
            <a:endParaRPr lang="en-US" sz="2800" b="1" dirty="0">
              <a:latin typeface="Arial" charset="0"/>
              <a:ea typeface="ＭＳ Ｐゴシック" charset="0"/>
              <a:cs typeface="ＭＳ Ｐゴシック" charset="0"/>
            </a:endParaRPr>
          </a:p>
          <a:p>
            <a:pPr lvl="1"/>
            <a:r>
              <a:rPr lang="en-US" sz="2400" dirty="0">
                <a:latin typeface="Arial" charset="0"/>
                <a:ea typeface="ＭＳ Ｐゴシック" charset="0"/>
              </a:rPr>
              <a:t>The loss of one or more electrons from a neutral atom gives a positively charged ion called a </a:t>
            </a:r>
            <a:r>
              <a:rPr lang="en-US" sz="2400" b="1" dirty="0" err="1" smtClean="0">
                <a:latin typeface="Arial" charset="0"/>
                <a:ea typeface="ＭＳ Ｐゴシック" charset="0"/>
              </a:rPr>
              <a:t>cation</a:t>
            </a:r>
            <a:r>
              <a:rPr lang="en-US" sz="2400" dirty="0" smtClean="0">
                <a:latin typeface="Arial" charset="0"/>
                <a:ea typeface="ＭＳ Ｐゴシック" charset="0"/>
              </a:rPr>
              <a:t> </a:t>
            </a:r>
            <a:endParaRPr lang="en-US" sz="2400" b="1" dirty="0">
              <a:latin typeface="Arial" charset="0"/>
              <a:ea typeface="ＭＳ Ｐゴシック" charset="0"/>
            </a:endParaRPr>
          </a:p>
          <a:p>
            <a:pPr lvl="1"/>
            <a:r>
              <a:rPr lang="en-US" sz="2400" dirty="0">
                <a:latin typeface="Arial" charset="0"/>
                <a:ea typeface="ＭＳ Ｐゴシック" charset="0"/>
              </a:rPr>
              <a:t>The gain of one or more electrons by a neutral atom gives a negatively charged ion called an </a:t>
            </a:r>
            <a:r>
              <a:rPr lang="en-US" sz="2400" b="1" dirty="0" smtClean="0">
                <a:latin typeface="Arial" charset="0"/>
                <a:ea typeface="ＭＳ Ｐゴシック" charset="0"/>
              </a:rPr>
              <a:t>anion</a:t>
            </a:r>
            <a:r>
              <a:rPr lang="en-US" sz="2400" dirty="0" smtClean="0">
                <a:latin typeface="Arial" charset="0"/>
                <a:ea typeface="ＭＳ Ｐゴシック" charset="0"/>
              </a:rPr>
              <a:t>  </a:t>
            </a:r>
            <a:endParaRPr lang="en-US" sz="2400" dirty="0">
              <a:latin typeface="Arial" charset="0"/>
              <a:ea typeface="ＭＳ Ｐゴシック" charset="0"/>
            </a:endParaRPr>
          </a:p>
        </p:txBody>
      </p:sp>
      <p:sp>
        <p:nvSpPr>
          <p:cNvPr id="819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953125" y="2027811"/>
            <a:ext cx="2432050" cy="2996073"/>
          </a:xfrm>
          <a:prstGeom prst="rect">
            <a:avLst/>
          </a:prstGeom>
          <a:noFill/>
          <a:ln>
            <a:noFill/>
          </a:ln>
        </p:spPr>
      </p:pic>
      <p:sp>
        <p:nvSpPr>
          <p:cNvPr id="2" name="TextBox 1"/>
          <p:cNvSpPr txBox="1"/>
          <p:nvPr/>
        </p:nvSpPr>
        <p:spPr>
          <a:xfrm>
            <a:off x="6036564" y="1565803"/>
            <a:ext cx="776775" cy="338554"/>
          </a:xfrm>
          <a:prstGeom prst="rect">
            <a:avLst/>
          </a:prstGeom>
          <a:noFill/>
        </p:spPr>
        <p:txBody>
          <a:bodyPr wrap="none" rtlCol="0">
            <a:spAutoFit/>
          </a:bodyPr>
          <a:lstStyle/>
          <a:p>
            <a:r>
              <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metal</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7384790" y="1565803"/>
            <a:ext cx="1185841" cy="338554"/>
          </a:xfrm>
          <a:prstGeom prst="rect">
            <a:avLst/>
          </a:prstGeom>
          <a:noFill/>
        </p:spPr>
        <p:txBody>
          <a:bodyPr wrap="none" rtlCol="0">
            <a:spAutoFit/>
          </a:bodyPr>
          <a:lstStyle/>
          <a:p>
            <a:r>
              <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nonmetal</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6036564" y="5118844"/>
            <a:ext cx="847808" cy="338554"/>
          </a:xfrm>
          <a:prstGeom prst="rect">
            <a:avLst/>
          </a:prstGeom>
          <a:noFill/>
        </p:spPr>
        <p:txBody>
          <a:bodyPr wrap="none" rtlCol="0">
            <a:spAutoFit/>
          </a:bodyPr>
          <a:lstStyle/>
          <a:p>
            <a:r>
              <a:rPr lang="en-US" sz="1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cation</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7599583" y="5118844"/>
            <a:ext cx="785592" cy="338554"/>
          </a:xfrm>
          <a:prstGeom prst="rect">
            <a:avLst/>
          </a:prstGeom>
          <a:noFill/>
        </p:spPr>
        <p:txBody>
          <a:bodyPr wrap="none" rtlCol="0">
            <a:spAutoFit/>
          </a:bodyPr>
          <a:lstStyle/>
          <a:p>
            <a:r>
              <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anion</a:t>
            </a:r>
            <a:endParaRPr 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0268670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381000" y="863420"/>
            <a:ext cx="8229600" cy="866955"/>
          </a:xfrm>
        </p:spPr>
        <p:txBody>
          <a:bodyPr>
            <a:normAutofit/>
          </a:bodyPr>
          <a:lstStyle/>
          <a:p>
            <a:pPr marL="0" indent="0" algn="ctr" eaLnBrk="1" hangingPunct="1">
              <a:buNone/>
            </a:pPr>
            <a:r>
              <a:rPr lang="en-US" sz="3600" dirty="0" smtClean="0">
                <a:solidFill>
                  <a:srgbClr val="000000"/>
                </a:solidFill>
                <a:cs typeface="Times New Roman" charset="0"/>
              </a:rPr>
              <a:t>FYI</a:t>
            </a:r>
            <a:endParaRPr lang="en-US" sz="3600" dirty="0">
              <a:solidFill>
                <a:srgbClr val="000000"/>
              </a:solidFill>
              <a:cs typeface="Times New Roman" charset="0"/>
            </a:endParaRPr>
          </a:p>
        </p:txBody>
      </p:sp>
      <p:pic>
        <p:nvPicPr>
          <p:cNvPr id="4" name="Picture 3"/>
          <p:cNvPicPr>
            <a:picLocks noChangeAspect="1"/>
          </p:cNvPicPr>
          <p:nvPr/>
        </p:nvPicPr>
        <p:blipFill>
          <a:blip r:embed="rId2"/>
          <a:stretch>
            <a:fillRect/>
          </a:stretch>
        </p:blipFill>
        <p:spPr>
          <a:xfrm>
            <a:off x="849780" y="1889125"/>
            <a:ext cx="7560436" cy="4468922"/>
          </a:xfrm>
          <a:prstGeom prst="rect">
            <a:avLst/>
          </a:prstGeom>
        </p:spPr>
      </p:pic>
    </p:spTree>
    <p:extLst>
      <p:ext uri="{BB962C8B-B14F-4D97-AF65-F5344CB8AC3E}">
        <p14:creationId xmlns:p14="http://schemas.microsoft.com/office/powerpoint/2010/main" val="23816418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6553200" y="6356350"/>
            <a:ext cx="2133600" cy="365125"/>
          </a:xfrm>
        </p:spPr>
        <p:txBody>
          <a:bodyPr/>
          <a:lstStyle/>
          <a:p>
            <a:pPr>
              <a:defRPr/>
            </a:pPr>
            <a:fld id="{FE1E31CA-F383-4628-973C-ED8BB87B2521}" type="slidenum">
              <a:rPr lang="en-US"/>
              <a:pPr>
                <a:defRPr/>
              </a:pPr>
              <a:t>13</a:t>
            </a:fld>
            <a:endParaRPr lang="en-US"/>
          </a:p>
        </p:txBody>
      </p:sp>
      <p:pic>
        <p:nvPicPr>
          <p:cNvPr id="76803" name="Picture 2"/>
          <p:cNvPicPr>
            <a:picLocks noChangeAspect="1" noChangeArrowheads="1"/>
          </p:cNvPicPr>
          <p:nvPr/>
        </p:nvPicPr>
        <p:blipFill>
          <a:blip r:embed="rId3" cstate="print"/>
          <a:srcRect/>
          <a:stretch>
            <a:fillRect/>
          </a:stretch>
        </p:blipFill>
        <p:spPr bwMode="auto">
          <a:xfrm>
            <a:off x="1371600" y="1447800"/>
            <a:ext cx="6426200" cy="4821238"/>
          </a:xfrm>
          <a:prstGeom prst="rect">
            <a:avLst/>
          </a:prstGeom>
          <a:noFill/>
          <a:ln w="9525">
            <a:noFill/>
            <a:miter lim="800000"/>
            <a:headEnd/>
            <a:tailEnd/>
          </a:ln>
        </p:spPr>
      </p:pic>
      <p:sp>
        <p:nvSpPr>
          <p:cNvPr id="5" name="TextBox 4"/>
          <p:cNvSpPr txBox="1"/>
          <p:nvPr/>
        </p:nvSpPr>
        <p:spPr>
          <a:xfrm>
            <a:off x="1828800" y="3581400"/>
            <a:ext cx="228600" cy="338554"/>
          </a:xfrm>
          <a:prstGeom prst="rect">
            <a:avLst/>
          </a:prstGeom>
          <a:noFill/>
          <a:ln>
            <a:solidFill>
              <a:srgbClr val="FF0000"/>
            </a:solidFill>
          </a:ln>
        </p:spPr>
        <p:txBody>
          <a:bodyPr wrap="square" rtlCol="0">
            <a:spAutoFit/>
          </a:bodyPr>
          <a:lstStyle/>
          <a:p>
            <a:endParaRPr lang="en-US" dirty="0"/>
          </a:p>
        </p:txBody>
      </p:sp>
      <p:sp>
        <p:nvSpPr>
          <p:cNvPr id="6" name="TextBox 5"/>
          <p:cNvSpPr txBox="1"/>
          <p:nvPr/>
        </p:nvSpPr>
        <p:spPr>
          <a:xfrm>
            <a:off x="4267200" y="3810000"/>
            <a:ext cx="228600" cy="338554"/>
          </a:xfrm>
          <a:prstGeom prst="rect">
            <a:avLst/>
          </a:prstGeom>
          <a:noFill/>
          <a:ln>
            <a:solidFill>
              <a:srgbClr val="FF0000"/>
            </a:solidFill>
          </a:ln>
        </p:spPr>
        <p:txBody>
          <a:bodyPr wrap="square" rtlCol="0">
            <a:spAutoFit/>
          </a:bodyPr>
          <a:lstStyle/>
          <a:p>
            <a:endParaRPr lang="en-US" dirty="0"/>
          </a:p>
        </p:txBody>
      </p:sp>
      <p:sp>
        <p:nvSpPr>
          <p:cNvPr id="7" name="TextBox 6"/>
          <p:cNvSpPr txBox="1"/>
          <p:nvPr/>
        </p:nvSpPr>
        <p:spPr>
          <a:xfrm>
            <a:off x="6705600" y="4038600"/>
            <a:ext cx="228600" cy="338554"/>
          </a:xfrm>
          <a:prstGeom prst="rect">
            <a:avLst/>
          </a:prstGeom>
          <a:noFill/>
          <a:ln>
            <a:solidFill>
              <a:srgbClr val="FF0000"/>
            </a:solidFill>
          </a:ln>
        </p:spPr>
        <p:txBody>
          <a:bodyPr wrap="square" rtlCol="0">
            <a:spAutoFit/>
          </a:bodyPr>
          <a:lstStyle/>
          <a:p>
            <a:endParaRPr lang="en-US" dirty="0"/>
          </a:p>
        </p:txBody>
      </p:sp>
      <p:sp>
        <p:nvSpPr>
          <p:cNvPr id="2" name="TextBox 1"/>
          <p:cNvSpPr txBox="1"/>
          <p:nvPr/>
        </p:nvSpPr>
        <p:spPr>
          <a:xfrm>
            <a:off x="4164068" y="605077"/>
            <a:ext cx="663463" cy="461665"/>
          </a:xfrm>
          <a:prstGeom prst="rect">
            <a:avLst/>
          </a:prstGeom>
          <a:noFill/>
        </p:spPr>
        <p:txBody>
          <a:bodyPr wrap="none" rtlCol="0">
            <a:spAutoFit/>
          </a:bodyPr>
          <a:lstStyle/>
          <a:p>
            <a:r>
              <a:rPr lang="en-US" sz="2400" b="1" dirty="0" smtClean="0">
                <a:latin typeface="Arial" charset="0"/>
                <a:ea typeface="ＭＳ Ｐゴシック" charset="0"/>
                <a:cs typeface="ＭＳ Ｐゴシック" charset="0"/>
              </a:rPr>
              <a:t>FYI</a:t>
            </a:r>
            <a:endParaRPr lang="en-US" dirty="0"/>
          </a:p>
        </p:txBody>
      </p:sp>
      <p:sp>
        <p:nvSpPr>
          <p:cNvPr id="9" name="Content Placeholder 2"/>
          <p:cNvSpPr txBox="1">
            <a:spLocks/>
          </p:cNvSpPr>
          <p:nvPr/>
        </p:nvSpPr>
        <p:spPr>
          <a:xfrm>
            <a:off x="457200" y="4987104"/>
            <a:ext cx="8229600" cy="67056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Everyone wants to go to the nearest nobles</a:t>
            </a:r>
            <a:endParaRPr lang="en-US" dirty="0"/>
          </a:p>
        </p:txBody>
      </p:sp>
    </p:spTree>
    <p:extLst>
      <p:ext uri="{BB962C8B-B14F-4D97-AF65-F5344CB8AC3E}">
        <p14:creationId xmlns:p14="http://schemas.microsoft.com/office/powerpoint/2010/main" val="9402597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
        <p:nvSpPr>
          <p:cNvPr id="9220" name="Content Placeholder 2"/>
          <p:cNvSpPr txBox="1">
            <a:spLocks/>
          </p:cNvSpPr>
          <p:nvPr/>
        </p:nvSpPr>
        <p:spPr bwMode="auto">
          <a:xfrm>
            <a:off x="517525" y="4386263"/>
            <a:ext cx="82296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buFont typeface="Arial" charset="0"/>
              <a:buChar char="•"/>
            </a:pPr>
            <a:r>
              <a:rPr lang="en-US" sz="2200" dirty="0">
                <a:latin typeface="Arial" charset="0"/>
                <a:cs typeface="Arial" charset="0"/>
              </a:rPr>
              <a:t>The symbol for a </a:t>
            </a:r>
            <a:r>
              <a:rPr lang="en-US" sz="2200" dirty="0" err="1">
                <a:latin typeface="Arial" charset="0"/>
                <a:cs typeface="Arial" charset="0"/>
              </a:rPr>
              <a:t>cation</a:t>
            </a:r>
            <a:r>
              <a:rPr lang="en-US" sz="2200" dirty="0">
                <a:latin typeface="Arial" charset="0"/>
                <a:cs typeface="Arial" charset="0"/>
              </a:rPr>
              <a:t> is written by adding the positive charge as a superscript to the symbol for the </a:t>
            </a:r>
            <a:r>
              <a:rPr lang="en-US" sz="2200" dirty="0" smtClean="0">
                <a:latin typeface="Arial" charset="0"/>
                <a:cs typeface="Arial" charset="0"/>
              </a:rPr>
              <a:t>element </a:t>
            </a:r>
            <a:endParaRPr lang="en-US" sz="2200" dirty="0">
              <a:latin typeface="Arial" charset="0"/>
              <a:cs typeface="Arial" charset="0"/>
            </a:endParaRPr>
          </a:p>
          <a:p>
            <a:pPr>
              <a:spcBef>
                <a:spcPct val="20000"/>
              </a:spcBef>
              <a:buFont typeface="Arial" charset="0"/>
              <a:buChar char="•"/>
            </a:pPr>
            <a:r>
              <a:rPr lang="en-US" sz="2200" dirty="0">
                <a:latin typeface="Arial" charset="0"/>
                <a:cs typeface="Arial" charset="0"/>
              </a:rPr>
              <a:t>An anion symbol is written by adding the negative charge as a </a:t>
            </a:r>
            <a:r>
              <a:rPr lang="en-US" sz="2200" dirty="0" smtClean="0">
                <a:latin typeface="Arial" charset="0"/>
                <a:cs typeface="Arial" charset="0"/>
              </a:rPr>
              <a:t>superscript</a:t>
            </a:r>
            <a:r>
              <a:rPr lang="en-US" sz="2200" dirty="0">
                <a:latin typeface="Arial" charset="0"/>
                <a:cs typeface="Arial" charset="0"/>
              </a:rPr>
              <a:t> </a:t>
            </a:r>
          </a:p>
          <a:p>
            <a:pPr>
              <a:spcBef>
                <a:spcPct val="20000"/>
              </a:spcBef>
              <a:buFont typeface="Arial" charset="0"/>
              <a:buChar char="•"/>
            </a:pPr>
            <a:r>
              <a:rPr lang="en-US" sz="2200" dirty="0" smtClean="0">
                <a:latin typeface="Arial" charset="0"/>
                <a:cs typeface="Arial" charset="0"/>
              </a:rPr>
              <a:t>Only if a charge </a:t>
            </a:r>
            <a:r>
              <a:rPr lang="en-US" sz="2200" dirty="0">
                <a:latin typeface="Arial" charset="0"/>
                <a:cs typeface="Arial" charset="0"/>
              </a:rPr>
              <a:t>is greater than </a:t>
            </a:r>
            <a:r>
              <a:rPr lang="en-US" sz="2200" dirty="0" smtClean="0">
                <a:latin typeface="Arial" charset="0"/>
                <a:cs typeface="Arial" charset="0"/>
              </a:rPr>
              <a:t>1</a:t>
            </a:r>
            <a:r>
              <a:rPr lang="en-US" sz="2200" dirty="0">
                <a:latin typeface="Arial" charset="0"/>
                <a:cs typeface="Arial" charset="0"/>
              </a:rPr>
              <a:t> </a:t>
            </a:r>
            <a:r>
              <a:rPr lang="en-US" sz="2200" dirty="0" smtClean="0">
                <a:latin typeface="Arial" charset="0"/>
                <a:cs typeface="Arial" charset="0"/>
              </a:rPr>
              <a:t>is a number used </a:t>
            </a:r>
            <a:endParaRPr lang="en-US" sz="2200" dirty="0">
              <a:latin typeface="Arial" charset="0"/>
              <a:cs typeface="Arial" charset="0"/>
            </a:endParaRPr>
          </a:p>
        </p:txBody>
      </p:sp>
      <p:pic>
        <p:nvPicPr>
          <p:cNvPr id="92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6275" y="738188"/>
            <a:ext cx="537368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2779713"/>
            <a:ext cx="5375275"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1608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dirty="0">
                <a:latin typeface="Arial" charset="0"/>
                <a:cs typeface="Times New Roman" charset="0"/>
              </a:rPr>
              <a:t>3.2 Periodic Properties and Ion Formation</a:t>
            </a:r>
          </a:p>
        </p:txBody>
      </p:sp>
      <p:sp>
        <p:nvSpPr>
          <p:cNvPr id="1024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159125" y="1936750"/>
            <a:ext cx="3143250" cy="3968750"/>
          </a:xfrm>
          <a:prstGeom prst="rect">
            <a:avLst/>
          </a:prstGeom>
          <a:noFill/>
          <a:ln>
            <a:noFill/>
          </a:ln>
        </p:spPr>
      </p:pic>
    </p:spTree>
    <p:extLst>
      <p:ext uri="{BB962C8B-B14F-4D97-AF65-F5344CB8AC3E}">
        <p14:creationId xmlns:p14="http://schemas.microsoft.com/office/powerpoint/2010/main" val="9277152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65125" y="914400"/>
            <a:ext cx="8229600" cy="5041900"/>
          </a:xfrm>
        </p:spPr>
        <p:txBody>
          <a:bodyPr>
            <a:normAutofit lnSpcReduction="10000"/>
          </a:bodyPr>
          <a:lstStyle/>
          <a:p>
            <a:r>
              <a:rPr lang="en-US" sz="2800" b="1" dirty="0">
                <a:latin typeface="Arial" charset="0"/>
                <a:ea typeface="ＭＳ Ｐゴシック" charset="0"/>
                <a:cs typeface="ＭＳ Ｐゴシック" charset="0"/>
              </a:rPr>
              <a:t>Ionization energy</a:t>
            </a:r>
            <a:r>
              <a:rPr lang="en-US" sz="2800" dirty="0">
                <a:latin typeface="Arial" charset="0"/>
                <a:ea typeface="ＭＳ Ｐゴシック" charset="0"/>
                <a:cs typeface="ＭＳ Ｐゴシック" charset="0"/>
              </a:rPr>
              <a:t> is the energy </a:t>
            </a:r>
            <a:r>
              <a:rPr lang="en-US" sz="2800" i="1" dirty="0" smtClean="0">
                <a:latin typeface="Arial" charset="0"/>
                <a:ea typeface="ＭＳ Ｐゴシック" charset="0"/>
                <a:cs typeface="ＭＳ Ｐゴシック" charset="0"/>
              </a:rPr>
              <a:t>consumed</a:t>
            </a:r>
            <a:r>
              <a:rPr lang="en-US" sz="2800" dirty="0" smtClean="0">
                <a:latin typeface="Arial" charset="0"/>
                <a:ea typeface="ＭＳ Ｐゴシック" charset="0"/>
                <a:cs typeface="ＭＳ Ｐゴシック" charset="0"/>
              </a:rPr>
              <a:t> (needed) to </a:t>
            </a:r>
            <a:r>
              <a:rPr lang="en-US" sz="2800" dirty="0">
                <a:latin typeface="Arial" charset="0"/>
                <a:ea typeface="ＭＳ Ｐゴシック" charset="0"/>
                <a:cs typeface="ＭＳ Ｐゴシック" charset="0"/>
              </a:rPr>
              <a:t>remove one electron from a single atom in the gaseous </a:t>
            </a:r>
            <a:r>
              <a:rPr lang="en-US" sz="2800" dirty="0" smtClean="0">
                <a:latin typeface="Arial" charset="0"/>
                <a:ea typeface="ＭＳ Ｐゴシック" charset="0"/>
                <a:cs typeface="ＭＳ Ｐゴシック" charset="0"/>
              </a:rPr>
              <a:t>state </a:t>
            </a:r>
            <a:endParaRPr lang="en-US" sz="2800" dirty="0">
              <a:latin typeface="Arial" charset="0"/>
              <a:ea typeface="ＭＳ Ｐゴシック" charset="0"/>
              <a:cs typeface="ＭＳ Ｐゴシック" charset="0"/>
            </a:endParaRPr>
          </a:p>
          <a:p>
            <a:pPr lvl="1"/>
            <a:r>
              <a:rPr lang="en-US" sz="2400" dirty="0">
                <a:latin typeface="Arial" charset="0"/>
                <a:ea typeface="ＭＳ Ｐゴシック" charset="0"/>
              </a:rPr>
              <a:t>Small values indicate ease of losing electrons to form </a:t>
            </a:r>
            <a:r>
              <a:rPr lang="en-US" sz="2400" dirty="0" err="1" smtClean="0">
                <a:latin typeface="Arial" charset="0"/>
                <a:ea typeface="ＭＳ Ｐゴシック" charset="0"/>
              </a:rPr>
              <a:t>cations</a:t>
            </a:r>
            <a:r>
              <a:rPr lang="en-US" sz="2400" dirty="0" smtClean="0">
                <a:latin typeface="Arial" charset="0"/>
                <a:ea typeface="ＭＳ Ｐゴシック" charset="0"/>
              </a:rPr>
              <a:t> </a:t>
            </a:r>
          </a:p>
          <a:p>
            <a:pPr lvl="1"/>
            <a:r>
              <a:rPr lang="en-US" sz="2400" dirty="0" smtClean="0">
                <a:latin typeface="Arial" charset="0"/>
                <a:ea typeface="ＭＳ Ｐゴシック" charset="0"/>
              </a:rPr>
              <a:t>1A (metals) have the smallest values (</a:t>
            </a:r>
            <a:r>
              <a:rPr lang="en-US" sz="2400" dirty="0" err="1" smtClean="0">
                <a:latin typeface="Arial" charset="0"/>
                <a:ea typeface="ＭＳ Ｐゴシック" charset="0"/>
              </a:rPr>
              <a:t>ie</a:t>
            </a:r>
            <a:r>
              <a:rPr lang="en-US" sz="2400" dirty="0" smtClean="0">
                <a:latin typeface="Arial" charset="0"/>
                <a:ea typeface="ＭＳ Ｐゴシック" charset="0"/>
              </a:rPr>
              <a:t>, easiest to remove electrons)</a:t>
            </a:r>
            <a:endParaRPr lang="en-US" sz="2400" dirty="0">
              <a:latin typeface="Arial" charset="0"/>
              <a:ea typeface="ＭＳ Ｐゴシック" charset="0"/>
            </a:endParaRPr>
          </a:p>
          <a:p>
            <a:r>
              <a:rPr lang="en-US" sz="2800" b="1" dirty="0">
                <a:latin typeface="Arial" charset="0"/>
                <a:ea typeface="ＭＳ Ｐゴシック" charset="0"/>
                <a:cs typeface="ＭＳ Ｐゴシック" charset="0"/>
              </a:rPr>
              <a:t>Electron affinity </a:t>
            </a:r>
            <a:r>
              <a:rPr lang="en-US" sz="2800" dirty="0">
                <a:latin typeface="Arial" charset="0"/>
                <a:ea typeface="ＭＳ Ｐゴシック" charset="0"/>
                <a:cs typeface="ＭＳ Ｐゴシック" charset="0"/>
              </a:rPr>
              <a:t>is the energy </a:t>
            </a:r>
            <a:r>
              <a:rPr lang="en-US" sz="2800" i="1" dirty="0">
                <a:latin typeface="Arial" charset="0"/>
                <a:ea typeface="ＭＳ Ｐゴシック" charset="0"/>
                <a:cs typeface="ＭＳ Ｐゴシック" charset="0"/>
              </a:rPr>
              <a:t>released</a:t>
            </a:r>
            <a:r>
              <a:rPr lang="en-US" sz="2800" dirty="0">
                <a:latin typeface="Arial" charset="0"/>
                <a:ea typeface="ＭＳ Ｐゴシック" charset="0"/>
                <a:cs typeface="ＭＳ Ｐゴシック" charset="0"/>
              </a:rPr>
              <a:t> on adding an electron to a single atom in the gaseous </a:t>
            </a:r>
            <a:r>
              <a:rPr lang="en-US" sz="2800" dirty="0" smtClean="0">
                <a:latin typeface="Arial" charset="0"/>
                <a:ea typeface="ＭＳ Ｐゴシック" charset="0"/>
                <a:cs typeface="ＭＳ Ｐゴシック" charset="0"/>
              </a:rPr>
              <a:t>state </a:t>
            </a:r>
            <a:endParaRPr lang="en-US" sz="2800" dirty="0">
              <a:latin typeface="Arial" charset="0"/>
              <a:ea typeface="ＭＳ Ｐゴシック" charset="0"/>
              <a:cs typeface="ＭＳ Ｐゴシック" charset="0"/>
            </a:endParaRPr>
          </a:p>
          <a:p>
            <a:pPr lvl="1"/>
            <a:r>
              <a:rPr lang="en-US" sz="2400" dirty="0" smtClean="0">
                <a:latin typeface="Arial" charset="0"/>
                <a:ea typeface="ＭＳ Ｐゴシック" charset="0"/>
              </a:rPr>
              <a:t>7A (halogens) </a:t>
            </a:r>
            <a:r>
              <a:rPr lang="en-US" sz="2400" dirty="0">
                <a:latin typeface="Arial" charset="0"/>
                <a:ea typeface="ＭＳ Ｐゴシック" charset="0"/>
              </a:rPr>
              <a:t>have the largest values and </a:t>
            </a:r>
            <a:r>
              <a:rPr lang="en-US" sz="2400" dirty="0" smtClean="0">
                <a:latin typeface="Arial" charset="0"/>
                <a:ea typeface="ＭＳ Ｐゴシック" charset="0"/>
              </a:rPr>
              <a:t>so gain </a:t>
            </a:r>
            <a:r>
              <a:rPr lang="en-US" sz="2400" dirty="0">
                <a:latin typeface="Arial" charset="0"/>
                <a:ea typeface="ＭＳ Ｐゴシック" charset="0"/>
              </a:rPr>
              <a:t>electrons most </a:t>
            </a:r>
            <a:r>
              <a:rPr lang="en-US" sz="2400" dirty="0" smtClean="0">
                <a:latin typeface="Arial" charset="0"/>
                <a:ea typeface="ＭＳ Ｐゴシック" charset="0"/>
              </a:rPr>
              <a:t>easily (</a:t>
            </a:r>
            <a:r>
              <a:rPr lang="en-US" sz="2400" dirty="0" err="1" smtClean="0">
                <a:latin typeface="Arial" charset="0"/>
                <a:ea typeface="ＭＳ Ｐゴシック" charset="0"/>
              </a:rPr>
              <a:t>ie</a:t>
            </a:r>
            <a:r>
              <a:rPr lang="en-US" sz="2400" dirty="0" smtClean="0">
                <a:latin typeface="Arial" charset="0"/>
                <a:ea typeface="ＭＳ Ｐゴシック" charset="0"/>
              </a:rPr>
              <a:t>, biggest drive to gain electrons)</a:t>
            </a:r>
            <a:endParaRPr lang="en-US" sz="2400" dirty="0">
              <a:latin typeface="Arial" charset="0"/>
              <a:ea typeface="ＭＳ Ｐゴシック" charset="0"/>
            </a:endParaRPr>
          </a:p>
        </p:txBody>
      </p:sp>
      <p:sp>
        <p:nvSpPr>
          <p:cNvPr id="1024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Tree>
    <p:extLst>
      <p:ext uri="{BB962C8B-B14F-4D97-AF65-F5344CB8AC3E}">
        <p14:creationId xmlns:p14="http://schemas.microsoft.com/office/powerpoint/2010/main" val="9699222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
        <p:nvSpPr>
          <p:cNvPr id="11268" name="Content Placeholder 2"/>
          <p:cNvSpPr txBox="1">
            <a:spLocks/>
          </p:cNvSpPr>
          <p:nvPr/>
        </p:nvSpPr>
        <p:spPr bwMode="auto">
          <a:xfrm>
            <a:off x="371391" y="3660775"/>
            <a:ext cx="86258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buFontTx/>
              <a:buChar char="•"/>
            </a:pPr>
            <a:r>
              <a:rPr lang="en-US" dirty="0">
                <a:latin typeface="Arial" charset="0"/>
              </a:rPr>
              <a:t>Alkali metals lose electrons most easily </a:t>
            </a:r>
            <a:r>
              <a:rPr lang="en-US" dirty="0" smtClean="0">
                <a:latin typeface="Arial" charset="0"/>
              </a:rPr>
              <a:t>(ionization energy)</a:t>
            </a:r>
            <a:endParaRPr lang="en-US" dirty="0">
              <a:latin typeface="Arial" charset="0"/>
            </a:endParaRPr>
          </a:p>
          <a:p>
            <a:pPr>
              <a:spcBef>
                <a:spcPct val="20000"/>
              </a:spcBef>
              <a:buFontTx/>
              <a:buChar char="•"/>
            </a:pPr>
            <a:r>
              <a:rPr lang="en-US" dirty="0" smtClean="0">
                <a:latin typeface="Arial" charset="0"/>
              </a:rPr>
              <a:t>Halogens </a:t>
            </a:r>
            <a:r>
              <a:rPr lang="en-US" dirty="0">
                <a:latin typeface="Arial" charset="0"/>
              </a:rPr>
              <a:t>gain electrons most </a:t>
            </a:r>
            <a:r>
              <a:rPr lang="en-US" dirty="0" smtClean="0">
                <a:latin typeface="Arial" charset="0"/>
              </a:rPr>
              <a:t>easily (electron affinity)</a:t>
            </a:r>
          </a:p>
          <a:p>
            <a:pPr>
              <a:spcBef>
                <a:spcPct val="20000"/>
              </a:spcBef>
              <a:buFontTx/>
              <a:buChar char="•"/>
            </a:pPr>
            <a:endParaRPr lang="en-US" sz="800" dirty="0">
              <a:latin typeface="Arial" charset="0"/>
            </a:endParaRPr>
          </a:p>
          <a:p>
            <a:pPr>
              <a:spcBef>
                <a:spcPct val="20000"/>
              </a:spcBef>
              <a:buFontTx/>
              <a:buChar char="•"/>
            </a:pPr>
            <a:r>
              <a:rPr lang="en-US" dirty="0" smtClean="0">
                <a:latin typeface="Arial" charset="0"/>
              </a:rPr>
              <a:t>Noble </a:t>
            </a:r>
            <a:r>
              <a:rPr lang="en-US" dirty="0">
                <a:latin typeface="Arial" charset="0"/>
              </a:rPr>
              <a:t>gases neither lose nor gain </a:t>
            </a:r>
            <a:r>
              <a:rPr lang="en-US" dirty="0" smtClean="0">
                <a:latin typeface="Arial" charset="0"/>
              </a:rPr>
              <a:t>electrons at all </a:t>
            </a:r>
            <a:endParaRPr lang="en-US" dirty="0">
              <a:latin typeface="Arial" charset="0"/>
            </a:endParaRPr>
          </a:p>
          <a:p>
            <a:pPr>
              <a:spcBef>
                <a:spcPct val="20000"/>
              </a:spcBef>
              <a:buFontTx/>
              <a:buChar char="•"/>
            </a:pPr>
            <a:r>
              <a:rPr lang="en-US" dirty="0">
                <a:latin typeface="Arial" charset="0"/>
              </a:rPr>
              <a:t>Elements near the middle of the periodic table do not form ions </a:t>
            </a:r>
            <a:r>
              <a:rPr lang="en-US" dirty="0" smtClean="0">
                <a:latin typeface="Arial" charset="0"/>
              </a:rPr>
              <a:t>as easily </a:t>
            </a:r>
            <a:endParaRPr lang="en-US" dirty="0">
              <a:latin typeface="Arial" charset="0"/>
            </a:endParaRPr>
          </a:p>
        </p:txBody>
      </p:sp>
      <p:pic>
        <p:nvPicPr>
          <p:cNvPr id="1126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0375" y="987425"/>
            <a:ext cx="5997574" cy="204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7736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65125" y="948973"/>
            <a:ext cx="4205071" cy="5114925"/>
          </a:xfrm>
        </p:spPr>
        <p:txBody>
          <a:bodyPr>
            <a:normAutofit fontScale="92500"/>
          </a:bodyPr>
          <a:lstStyle/>
          <a:p>
            <a:r>
              <a:rPr lang="en-US" sz="2800" dirty="0">
                <a:latin typeface="Arial" charset="0"/>
                <a:ea typeface="ＭＳ Ｐゴシック" charset="0"/>
                <a:cs typeface="ＭＳ Ｐゴシック" charset="0"/>
              </a:rPr>
              <a:t>Elements that lose an electron, and those that gain an electron will </a:t>
            </a:r>
            <a:r>
              <a:rPr lang="en-US" sz="2800" dirty="0" smtClean="0">
                <a:latin typeface="Arial" charset="0"/>
                <a:ea typeface="ＭＳ Ｐゴシック" charset="0"/>
                <a:cs typeface="ＭＳ Ｐゴシック" charset="0"/>
              </a:rPr>
              <a:t>attract each </a:t>
            </a:r>
            <a:r>
              <a:rPr lang="en-US" sz="2800" dirty="0">
                <a:latin typeface="Arial" charset="0"/>
                <a:ea typeface="ＭＳ Ｐゴシック" charset="0"/>
                <a:cs typeface="ＭＳ Ｐゴシック" charset="0"/>
              </a:rPr>
              <a:t>other </a:t>
            </a:r>
            <a:r>
              <a:rPr lang="en-US" sz="2800" dirty="0" smtClean="0">
                <a:latin typeface="Arial" charset="0"/>
                <a:ea typeface="ＭＳ Ｐゴシック" charset="0"/>
                <a:cs typeface="ＭＳ Ｐゴシック" charset="0"/>
              </a:rPr>
              <a:t>(following the transfer </a:t>
            </a:r>
            <a:r>
              <a:rPr lang="en-US" sz="2800" dirty="0">
                <a:latin typeface="Arial" charset="0"/>
                <a:ea typeface="ＭＳ Ｐゴシック" charset="0"/>
                <a:cs typeface="ＭＳ Ｐゴシック" charset="0"/>
              </a:rPr>
              <a:t>of an </a:t>
            </a:r>
            <a:r>
              <a:rPr lang="en-US" sz="2800" dirty="0" smtClean="0">
                <a:latin typeface="Arial" charset="0"/>
                <a:ea typeface="ＭＳ Ｐゴシック" charset="0"/>
                <a:cs typeface="ＭＳ Ｐゴシック" charset="0"/>
              </a:rPr>
              <a:t>electron) </a:t>
            </a:r>
          </a:p>
          <a:p>
            <a:pPr lvl="1"/>
            <a:r>
              <a:rPr lang="en-US" sz="2400" dirty="0" smtClean="0">
                <a:latin typeface="Arial" charset="0"/>
                <a:ea typeface="ＭＳ Ｐゴシック" charset="0"/>
                <a:cs typeface="ＭＳ Ｐゴシック" charset="0"/>
              </a:rPr>
              <a:t>this is an </a:t>
            </a:r>
            <a:r>
              <a:rPr lang="en-US" sz="2400" b="1" dirty="0" smtClean="0">
                <a:latin typeface="Arial" charset="0"/>
                <a:ea typeface="ＭＳ Ｐゴシック" charset="0"/>
                <a:cs typeface="ＭＳ Ｐゴシック" charset="0"/>
              </a:rPr>
              <a:t>ionic bond</a:t>
            </a:r>
          </a:p>
          <a:p>
            <a:endParaRPr lang="en-US" sz="800" dirty="0">
              <a:latin typeface="Arial" charset="0"/>
              <a:ea typeface="ＭＳ Ｐゴシック" charset="0"/>
              <a:cs typeface="ＭＳ Ｐゴシック" charset="0"/>
            </a:endParaRPr>
          </a:p>
          <a:p>
            <a:r>
              <a:rPr lang="en-US" sz="2800" dirty="0" smtClean="0">
                <a:latin typeface="Arial" charset="0"/>
                <a:ea typeface="ＭＳ Ｐゴシック" charset="0"/>
                <a:cs typeface="ＭＳ Ｐゴシック" charset="0"/>
              </a:rPr>
              <a:t>Note the compound that </a:t>
            </a:r>
            <a:r>
              <a:rPr lang="en-US" sz="2800" dirty="0">
                <a:latin typeface="Arial" charset="0"/>
                <a:ea typeface="ＭＳ Ｐゴシック" charset="0"/>
                <a:cs typeface="ＭＳ Ｐゴシック" charset="0"/>
              </a:rPr>
              <a:t>results is electrically </a:t>
            </a:r>
            <a:r>
              <a:rPr lang="en-US" sz="2800" dirty="0" smtClean="0">
                <a:latin typeface="Arial" charset="0"/>
                <a:ea typeface="ＭＳ Ｐゴシック" charset="0"/>
                <a:cs typeface="ＭＳ Ｐゴシック" charset="0"/>
              </a:rPr>
              <a:t>neutral overall </a:t>
            </a:r>
          </a:p>
          <a:p>
            <a:pPr lvl="1"/>
            <a:r>
              <a:rPr lang="en-US" sz="2400" dirty="0" err="1" smtClean="0">
                <a:latin typeface="Arial" charset="0"/>
                <a:ea typeface="ＭＳ Ｐゴシック" charset="0"/>
                <a:cs typeface="ＭＳ Ｐゴシック" charset="0"/>
              </a:rPr>
              <a:t>cation</a:t>
            </a:r>
            <a:r>
              <a:rPr lang="en-US" sz="2400" dirty="0" smtClean="0">
                <a:latin typeface="Arial" charset="0"/>
                <a:ea typeface="ＭＳ Ｐゴシック" charset="0"/>
                <a:cs typeface="ＭＳ Ｐゴシック" charset="0"/>
              </a:rPr>
              <a:t> and anion charges balance</a:t>
            </a:r>
            <a:endParaRPr lang="en-US" sz="2400" dirty="0">
              <a:latin typeface="Arial" charset="0"/>
              <a:ea typeface="ＭＳ Ｐゴシック" charset="0"/>
              <a:cs typeface="ＭＳ Ｐゴシック" charset="0"/>
            </a:endParaRPr>
          </a:p>
        </p:txBody>
      </p:sp>
      <p:sp>
        <p:nvSpPr>
          <p:cNvPr id="122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707551" y="1501014"/>
            <a:ext cx="2230158" cy="1057021"/>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707551" y="3473501"/>
            <a:ext cx="2230157" cy="1635721"/>
          </a:xfrm>
          <a:prstGeom prst="rect">
            <a:avLst/>
          </a:prstGeom>
          <a:noFill/>
          <a:ln>
            <a:noFill/>
          </a:ln>
        </p:spPr>
      </p:pic>
    </p:spTree>
    <p:extLst>
      <p:ext uri="{BB962C8B-B14F-4D97-AF65-F5344CB8AC3E}">
        <p14:creationId xmlns:p14="http://schemas.microsoft.com/office/powerpoint/2010/main" val="26533147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68363"/>
            <a:ext cx="7554913" cy="53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6095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
        <p:nvSpPr>
          <p:cNvPr id="4099" name="Rectangle 2"/>
          <p:cNvSpPr>
            <a:spLocks noGrp="1" noChangeArrowheads="1"/>
          </p:cNvSpPr>
          <p:nvPr>
            <p:ph type="title"/>
          </p:nvPr>
        </p:nvSpPr>
        <p:spPr/>
        <p:txBody>
          <a:bodyPr/>
          <a:lstStyle/>
          <a:p>
            <a:pPr eaLnBrk="1" hangingPunct="1"/>
            <a:r>
              <a:rPr lang="en-US">
                <a:latin typeface="Arial" charset="0"/>
                <a:cs typeface="Times New Roman" charset="0"/>
              </a:rPr>
              <a:t>Outline</a:t>
            </a:r>
          </a:p>
        </p:txBody>
      </p:sp>
      <p:sp>
        <p:nvSpPr>
          <p:cNvPr id="4100" name="Rectangle 3"/>
          <p:cNvSpPr>
            <a:spLocks noGrp="1" noChangeArrowheads="1"/>
          </p:cNvSpPr>
          <p:nvPr>
            <p:ph type="body" idx="1"/>
          </p:nvPr>
        </p:nvSpPr>
        <p:spPr>
          <a:xfrm>
            <a:off x="304800" y="1417638"/>
            <a:ext cx="8229600" cy="4965699"/>
          </a:xfrm>
        </p:spPr>
        <p:txBody>
          <a:bodyPr>
            <a:normAutofit/>
          </a:bodyPr>
          <a:lstStyle/>
          <a:p>
            <a:pPr eaLnBrk="1" hangingPunct="1">
              <a:lnSpc>
                <a:spcPct val="90000"/>
              </a:lnSpc>
              <a:buFontTx/>
              <a:buNone/>
            </a:pPr>
            <a:r>
              <a:rPr lang="en-US" sz="2400" dirty="0">
                <a:solidFill>
                  <a:srgbClr val="000000"/>
                </a:solidFill>
                <a:latin typeface="Arial" charset="0"/>
                <a:ea typeface="ＭＳ Ｐゴシック" charset="0"/>
                <a:cs typeface="ＭＳ Ｐゴシック" charset="0"/>
              </a:rPr>
              <a:t>3.1   Ions</a:t>
            </a:r>
          </a:p>
          <a:p>
            <a:pPr eaLnBrk="1" hangingPunct="1">
              <a:lnSpc>
                <a:spcPct val="90000"/>
              </a:lnSpc>
              <a:buFontTx/>
              <a:buNone/>
            </a:pPr>
            <a:r>
              <a:rPr lang="en-US" sz="2400" dirty="0">
                <a:solidFill>
                  <a:srgbClr val="000000"/>
                </a:solidFill>
                <a:latin typeface="Arial" charset="0"/>
                <a:ea typeface="ＭＳ Ｐゴシック" charset="0"/>
                <a:cs typeface="ＭＳ Ｐゴシック" charset="0"/>
              </a:rPr>
              <a:t>3.2   Periodic Properties and Ion Formation</a:t>
            </a:r>
          </a:p>
          <a:p>
            <a:pPr eaLnBrk="1" hangingPunct="1">
              <a:lnSpc>
                <a:spcPct val="90000"/>
              </a:lnSpc>
              <a:buFontTx/>
              <a:buNone/>
            </a:pPr>
            <a:r>
              <a:rPr lang="en-US" sz="2400" dirty="0">
                <a:solidFill>
                  <a:srgbClr val="000000"/>
                </a:solidFill>
                <a:latin typeface="Arial" charset="0"/>
                <a:ea typeface="ＭＳ Ｐゴシック" charset="0"/>
                <a:cs typeface="ＭＳ Ｐゴシック" charset="0"/>
              </a:rPr>
              <a:t>3.3   Ionic Bonds</a:t>
            </a:r>
          </a:p>
          <a:p>
            <a:pPr eaLnBrk="1" hangingPunct="1">
              <a:lnSpc>
                <a:spcPct val="90000"/>
              </a:lnSpc>
              <a:buFontTx/>
              <a:buNone/>
            </a:pPr>
            <a:r>
              <a:rPr lang="en-US" sz="2400" dirty="0">
                <a:solidFill>
                  <a:srgbClr val="000000"/>
                </a:solidFill>
                <a:latin typeface="Arial" charset="0"/>
                <a:ea typeface="ＭＳ Ｐゴシック" charset="0"/>
                <a:cs typeface="ＭＳ Ｐゴシック" charset="0"/>
              </a:rPr>
              <a:t>3.4   Some Properties of Ionic Compounds</a:t>
            </a:r>
          </a:p>
          <a:p>
            <a:pPr eaLnBrk="1" hangingPunct="1">
              <a:lnSpc>
                <a:spcPct val="90000"/>
              </a:lnSpc>
              <a:buFontTx/>
              <a:buNone/>
            </a:pPr>
            <a:r>
              <a:rPr lang="en-US" sz="2400" dirty="0">
                <a:solidFill>
                  <a:srgbClr val="000000"/>
                </a:solidFill>
                <a:latin typeface="Arial" charset="0"/>
                <a:ea typeface="ＭＳ Ｐゴシック" charset="0"/>
                <a:cs typeface="ＭＳ Ｐゴシック" charset="0"/>
              </a:rPr>
              <a:t>3.5   Ions and the Octet Rule</a:t>
            </a:r>
          </a:p>
          <a:p>
            <a:pPr eaLnBrk="1" hangingPunct="1">
              <a:lnSpc>
                <a:spcPct val="90000"/>
              </a:lnSpc>
              <a:buFontTx/>
              <a:buNone/>
            </a:pPr>
            <a:r>
              <a:rPr lang="en-US" sz="2400" dirty="0">
                <a:solidFill>
                  <a:srgbClr val="000000"/>
                </a:solidFill>
                <a:latin typeface="Arial" charset="0"/>
                <a:ea typeface="ＭＳ Ｐゴシック" charset="0"/>
                <a:cs typeface="ＭＳ Ｐゴシック" charset="0"/>
              </a:rPr>
              <a:t>3.6   Ions of Some Common Elements</a:t>
            </a:r>
          </a:p>
          <a:p>
            <a:pPr eaLnBrk="1" hangingPunct="1">
              <a:lnSpc>
                <a:spcPct val="90000"/>
              </a:lnSpc>
              <a:buFontTx/>
              <a:buNone/>
            </a:pPr>
            <a:r>
              <a:rPr lang="en-US" sz="2400" dirty="0">
                <a:solidFill>
                  <a:srgbClr val="000000"/>
                </a:solidFill>
                <a:latin typeface="Arial" charset="0"/>
                <a:ea typeface="ＭＳ Ｐゴシック" charset="0"/>
                <a:cs typeface="ＭＳ Ｐゴシック" charset="0"/>
              </a:rPr>
              <a:t>3.7   Naming Ions</a:t>
            </a:r>
          </a:p>
          <a:p>
            <a:pPr eaLnBrk="1" hangingPunct="1">
              <a:lnSpc>
                <a:spcPct val="90000"/>
              </a:lnSpc>
              <a:buFontTx/>
              <a:buNone/>
            </a:pPr>
            <a:r>
              <a:rPr lang="en-US" sz="2400" dirty="0">
                <a:solidFill>
                  <a:srgbClr val="000000"/>
                </a:solidFill>
                <a:latin typeface="Arial" charset="0"/>
                <a:ea typeface="ＭＳ Ｐゴシック" charset="0"/>
                <a:cs typeface="ＭＳ Ｐゴシック" charset="0"/>
              </a:rPr>
              <a:t>3.8   Polyatomic Ions</a:t>
            </a:r>
          </a:p>
          <a:p>
            <a:pPr eaLnBrk="1" hangingPunct="1">
              <a:lnSpc>
                <a:spcPct val="90000"/>
              </a:lnSpc>
              <a:buFontTx/>
              <a:buNone/>
            </a:pPr>
            <a:r>
              <a:rPr lang="en-US" sz="2400" dirty="0">
                <a:solidFill>
                  <a:srgbClr val="000000"/>
                </a:solidFill>
                <a:latin typeface="Arial" charset="0"/>
                <a:ea typeface="ＭＳ Ｐゴシック" charset="0"/>
                <a:cs typeface="Times New Roman" charset="0"/>
              </a:rPr>
              <a:t>3.9</a:t>
            </a:r>
            <a:r>
              <a:rPr lang="en-US" sz="2400" b="1" dirty="0">
                <a:solidFill>
                  <a:srgbClr val="000000"/>
                </a:solidFill>
                <a:latin typeface="Arial" charset="0"/>
                <a:ea typeface="ＭＳ Ｐゴシック" charset="0"/>
                <a:cs typeface="Times New Roman" charset="0"/>
              </a:rPr>
              <a:t>   </a:t>
            </a:r>
            <a:r>
              <a:rPr lang="en-US" sz="2400" dirty="0">
                <a:solidFill>
                  <a:srgbClr val="000000"/>
                </a:solidFill>
                <a:latin typeface="Arial" charset="0"/>
                <a:ea typeface="ＭＳ Ｐゴシック" charset="0"/>
                <a:cs typeface="Times New Roman" charset="0"/>
              </a:rPr>
              <a:t>Formulas of Ionic Compounds</a:t>
            </a:r>
          </a:p>
          <a:p>
            <a:pPr eaLnBrk="1" hangingPunct="1">
              <a:lnSpc>
                <a:spcPct val="90000"/>
              </a:lnSpc>
              <a:buFontTx/>
              <a:buNone/>
            </a:pPr>
            <a:r>
              <a:rPr lang="en-US" sz="2400" dirty="0">
                <a:solidFill>
                  <a:srgbClr val="000000"/>
                </a:solidFill>
                <a:latin typeface="Arial" charset="0"/>
                <a:ea typeface="ＭＳ Ｐゴシック" charset="0"/>
                <a:cs typeface="Times New Roman" charset="0"/>
              </a:rPr>
              <a:t>3.10 Naming Ionic Compounds</a:t>
            </a:r>
          </a:p>
          <a:p>
            <a:pPr eaLnBrk="1" hangingPunct="1">
              <a:lnSpc>
                <a:spcPct val="90000"/>
              </a:lnSpc>
              <a:buFontTx/>
              <a:buNone/>
            </a:pPr>
            <a:r>
              <a:rPr lang="en-US" sz="2400" dirty="0">
                <a:solidFill>
                  <a:srgbClr val="000000"/>
                </a:solidFill>
                <a:latin typeface="Arial" charset="0"/>
                <a:ea typeface="ＭＳ Ｐゴシック" charset="0"/>
                <a:cs typeface="Times New Roman" charset="0"/>
              </a:rPr>
              <a:t>3.11 H</a:t>
            </a:r>
            <a:r>
              <a:rPr lang="en-US" sz="2400" baseline="30000" dirty="0">
                <a:solidFill>
                  <a:srgbClr val="000000"/>
                </a:solidFill>
                <a:latin typeface="Arial" charset="0"/>
                <a:ea typeface="ＭＳ Ｐゴシック" charset="0"/>
                <a:cs typeface="Times New Roman" charset="0"/>
              </a:rPr>
              <a:t>+</a:t>
            </a:r>
            <a:r>
              <a:rPr lang="en-US" sz="2400" dirty="0">
                <a:solidFill>
                  <a:srgbClr val="000000"/>
                </a:solidFill>
                <a:latin typeface="Arial" charset="0"/>
                <a:ea typeface="ＭＳ Ｐゴシック" charset="0"/>
                <a:cs typeface="Times New Roman" charset="0"/>
              </a:rPr>
              <a:t> and OH</a:t>
            </a:r>
            <a:r>
              <a:rPr lang="en-US" sz="2400" baseline="30000" dirty="0">
                <a:solidFill>
                  <a:srgbClr val="000000"/>
                </a:solidFill>
                <a:latin typeface="Arial" charset="0"/>
                <a:ea typeface="ＭＳ Ｐゴシック" charset="0"/>
                <a:cs typeface="Times New Roman" charset="0"/>
              </a:rPr>
              <a:t>-</a:t>
            </a:r>
            <a:r>
              <a:rPr lang="en-US" sz="2400" dirty="0">
                <a:solidFill>
                  <a:srgbClr val="000000"/>
                </a:solidFill>
                <a:latin typeface="Arial" charset="0"/>
                <a:ea typeface="ＭＳ Ｐゴシック" charset="0"/>
                <a:cs typeface="Times New Roman" charset="0"/>
              </a:rPr>
              <a:t> Ions: An Introduction to Acids and</a:t>
            </a:r>
          </a:p>
          <a:p>
            <a:pPr eaLnBrk="1" hangingPunct="1">
              <a:lnSpc>
                <a:spcPct val="90000"/>
              </a:lnSpc>
              <a:spcBef>
                <a:spcPct val="0"/>
              </a:spcBef>
              <a:buFontTx/>
              <a:buNone/>
            </a:pPr>
            <a:r>
              <a:rPr lang="en-US" sz="2400" dirty="0">
                <a:solidFill>
                  <a:srgbClr val="000000"/>
                </a:solidFill>
                <a:latin typeface="Arial" charset="0"/>
                <a:ea typeface="ＭＳ Ｐゴシック" charset="0"/>
                <a:cs typeface="Times New Roman" charset="0"/>
              </a:rPr>
              <a:t>        Base</a:t>
            </a:r>
            <a:r>
              <a:rPr lang="en-US" sz="2400" dirty="0">
                <a:latin typeface="Arial" charset="0"/>
                <a:ea typeface="ＭＳ Ｐゴシック" charset="0"/>
                <a:cs typeface="ＭＳ Ｐゴシック" charset="0"/>
              </a:rPr>
              <a:t>s</a:t>
            </a:r>
            <a:endParaRPr lang="en-US" sz="2400" dirty="0">
              <a:solidFill>
                <a:srgbClr val="000000"/>
              </a:solidFill>
              <a:latin typeface="Arial" charset="0"/>
              <a:ea typeface="ＭＳ Ｐゴシック" charset="0"/>
              <a:cs typeface="Times New Roman" charset="0"/>
            </a:endParaRPr>
          </a:p>
        </p:txBody>
      </p:sp>
    </p:spTree>
    <p:extLst>
      <p:ext uri="{BB962C8B-B14F-4D97-AF65-F5344CB8AC3E}">
        <p14:creationId xmlns:p14="http://schemas.microsoft.com/office/powerpoint/2010/main" val="30863603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FFFFFF"/>
                </a:solidFill>
                <a:cs typeface="Arial" charset="0"/>
              </a:rPr>
              <a:t>© 2013 Pearson Education, Inc.</a:t>
            </a:r>
          </a:p>
        </p:txBody>
      </p:sp>
      <p:sp>
        <p:nvSpPr>
          <p:cNvPr id="25603" name="Rectangle 2"/>
          <p:cNvSpPr>
            <a:spLocks noGrp="1" noChangeArrowheads="1"/>
          </p:cNvSpPr>
          <p:nvPr>
            <p:ph type="title"/>
          </p:nvPr>
        </p:nvSpPr>
        <p:spPr>
          <a:xfrm>
            <a:off x="457200" y="1219200"/>
            <a:ext cx="8229600" cy="1752600"/>
          </a:xfrm>
        </p:spPr>
        <p:txBody>
          <a:bodyPr/>
          <a:lstStyle/>
          <a:p>
            <a:pPr algn="l" eaLnBrk="1" hangingPunct="1">
              <a:spcAft>
                <a:spcPts val="1200"/>
              </a:spcAft>
            </a:pPr>
            <a:r>
              <a:rPr lang="en-US" dirty="0">
                <a:latin typeface="Arial" charset="0"/>
                <a:ea typeface="ＭＳ Ｐゴシック" charset="0"/>
                <a:cs typeface="ＭＳ Ｐゴシック" charset="0"/>
              </a:rPr>
              <a:t>Using only the periodic </a:t>
            </a:r>
            <a:r>
              <a:rPr lang="en-US" dirty="0" smtClean="0">
                <a:latin typeface="Arial" charset="0"/>
                <a:ea typeface="ＭＳ Ｐゴシック" charset="0"/>
                <a:cs typeface="ＭＳ Ｐゴシック" charset="0"/>
              </a:rPr>
              <a:t>table, </a:t>
            </a:r>
            <a:r>
              <a:rPr lang="en-US" dirty="0">
                <a:latin typeface="Arial" charset="0"/>
                <a:ea typeface="ＭＳ Ｐゴシック" charset="0"/>
                <a:cs typeface="ＭＳ Ｐゴシック" charset="0"/>
              </a:rPr>
              <a:t>determine which element below gains an electron most easily?</a:t>
            </a:r>
            <a:br>
              <a:rPr lang="en-US" dirty="0">
                <a:latin typeface="Arial" charset="0"/>
                <a:ea typeface="ＭＳ Ｐゴシック" charset="0"/>
                <a:cs typeface="ＭＳ Ｐゴシック" charset="0"/>
              </a:rPr>
            </a:br>
            <a:endParaRPr lang="en-US" baseline="30000" dirty="0">
              <a:latin typeface="Arial" charset="0"/>
              <a:ea typeface="ＭＳ Ｐゴシック" charset="0"/>
              <a:cs typeface="ＭＳ Ｐゴシック" charset="0"/>
            </a:endParaRPr>
          </a:p>
        </p:txBody>
      </p:sp>
      <p:sp>
        <p:nvSpPr>
          <p:cNvPr id="25604" name="Rectangle 3"/>
          <p:cNvSpPr>
            <a:spLocks noGrp="1" noChangeArrowheads="1"/>
          </p:cNvSpPr>
          <p:nvPr>
            <p:ph type="body" idx="1"/>
          </p:nvPr>
        </p:nvSpPr>
        <p:spPr>
          <a:xfrm>
            <a:off x="533400" y="2971800"/>
            <a:ext cx="3124200" cy="1981200"/>
          </a:xfrm>
        </p:spPr>
        <p:txBody>
          <a:bodyPr/>
          <a:lstStyle/>
          <a:p>
            <a:pPr marL="609600" indent="-609600" eaLnBrk="1" hangingPunct="1">
              <a:buFont typeface="Arial" charset="0"/>
              <a:buAutoNum type="alphaLcPeriod"/>
            </a:pPr>
            <a:r>
              <a:rPr lang="en-US" sz="2800" dirty="0">
                <a:latin typeface="Arial" charset="0"/>
                <a:ea typeface="ＭＳ Ｐゴシック" charset="0"/>
                <a:cs typeface="ＭＳ Ｐゴシック" charset="0"/>
              </a:rPr>
              <a:t>Br</a:t>
            </a:r>
          </a:p>
          <a:p>
            <a:pPr marL="609600" indent="-609600" eaLnBrk="1" hangingPunct="1">
              <a:buFont typeface="Arial" charset="0"/>
              <a:buAutoNum type="alphaLcPeriod"/>
            </a:pPr>
            <a:r>
              <a:rPr lang="en-US" sz="2800" dirty="0" err="1">
                <a:latin typeface="Arial" charset="0"/>
                <a:ea typeface="ＭＳ Ｐゴシック" charset="0"/>
                <a:cs typeface="ＭＳ Ｐゴシック" charset="0"/>
              </a:rPr>
              <a:t>Cl</a:t>
            </a:r>
            <a:endParaRPr lang="en-US" sz="2800" dirty="0">
              <a:latin typeface="Arial" charset="0"/>
              <a:ea typeface="ＭＳ Ｐゴシック" charset="0"/>
              <a:cs typeface="ＭＳ Ｐゴシック" charset="0"/>
            </a:endParaRPr>
          </a:p>
          <a:p>
            <a:pPr marL="609600" indent="-609600" eaLnBrk="1" hangingPunct="1">
              <a:buFont typeface="Arial" charset="0"/>
              <a:buAutoNum type="alphaLcPeriod"/>
            </a:pPr>
            <a:r>
              <a:rPr lang="en-US" sz="2800" dirty="0">
                <a:latin typeface="Arial" charset="0"/>
                <a:ea typeface="ＭＳ Ｐゴシック" charset="0"/>
                <a:cs typeface="ＭＳ Ｐゴシック" charset="0"/>
              </a:rPr>
              <a:t>K</a:t>
            </a:r>
          </a:p>
          <a:p>
            <a:pPr marL="609600" indent="-609600" eaLnBrk="1" hangingPunct="1">
              <a:buFont typeface="Arial" charset="0"/>
              <a:buAutoNum type="alphaLcPeriod"/>
            </a:pPr>
            <a:r>
              <a:rPr lang="en-US" sz="2800" dirty="0">
                <a:latin typeface="Arial" charset="0"/>
                <a:ea typeface="ＭＳ Ｐゴシック" charset="0"/>
                <a:cs typeface="ＭＳ Ｐゴシック" charset="0"/>
              </a:rPr>
              <a:t>Na</a:t>
            </a:r>
          </a:p>
          <a:p>
            <a:pPr marL="609600" indent="-609600" eaLnBrk="1" hangingPunct="1">
              <a:buFont typeface="Arial" charset="0"/>
              <a:buAutoNum type="alphaLcPeriod"/>
            </a:pPr>
            <a:endParaRPr lang="en-US" sz="2600" dirty="0">
              <a:solidFill>
                <a:srgbClr val="FF0018"/>
              </a:solidFill>
              <a:latin typeface="Arial" charset="0"/>
              <a:ea typeface="ＭＳ Ｐゴシック" charset="0"/>
              <a:cs typeface="ＭＳ Ｐゴシック" charset="0"/>
            </a:endParaRPr>
          </a:p>
          <a:p>
            <a:pPr marL="609600" indent="-609600" eaLnBrk="1" hangingPunct="1">
              <a:buFont typeface="Arial" charset="0"/>
              <a:buAutoNum type="alphaLcPeriod"/>
            </a:pPr>
            <a:endParaRPr lang="en-US" sz="2800" dirty="0">
              <a:latin typeface="Arial" charset="0"/>
              <a:ea typeface="ＭＳ Ｐゴシック" charset="0"/>
              <a:cs typeface="ＭＳ Ｐゴシック" charset="0"/>
            </a:endParaRPr>
          </a:p>
        </p:txBody>
      </p:sp>
      <p:sp>
        <p:nvSpPr>
          <p:cNvPr id="5" name="Rectangle 5"/>
          <p:cNvSpPr>
            <a:spLocks noChangeArrowheads="1"/>
          </p:cNvSpPr>
          <p:nvPr/>
        </p:nvSpPr>
        <p:spPr bwMode="auto">
          <a:xfrm>
            <a:off x="457201" y="3546536"/>
            <a:ext cx="1511300"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478794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FFFFFF"/>
                </a:solidFill>
                <a:cs typeface="Arial" charset="0"/>
              </a:rPr>
              <a:t>© 2013 Pearson Education, Inc.</a:t>
            </a:r>
          </a:p>
        </p:txBody>
      </p:sp>
      <p:sp>
        <p:nvSpPr>
          <p:cNvPr id="21507" name="Rectangle 2"/>
          <p:cNvSpPr>
            <a:spLocks noGrp="1" noChangeArrowheads="1"/>
          </p:cNvSpPr>
          <p:nvPr>
            <p:ph type="title"/>
          </p:nvPr>
        </p:nvSpPr>
        <p:spPr>
          <a:xfrm>
            <a:off x="457200" y="1219200"/>
            <a:ext cx="8229600" cy="1752600"/>
          </a:xfrm>
        </p:spPr>
        <p:txBody>
          <a:bodyPr/>
          <a:lstStyle/>
          <a:p>
            <a:pPr algn="l" eaLnBrk="1" hangingPunct="1">
              <a:spcAft>
                <a:spcPts val="1200"/>
              </a:spcAft>
            </a:pPr>
            <a:r>
              <a:rPr lang="en-US" dirty="0">
                <a:latin typeface="Arial" charset="0"/>
                <a:ea typeface="ＭＳ Ｐゴシック" charset="0"/>
                <a:cs typeface="ＭＳ Ｐゴシック" charset="0"/>
              </a:rPr>
              <a:t>Using only the periodic </a:t>
            </a:r>
            <a:r>
              <a:rPr lang="en-US" dirty="0" smtClean="0">
                <a:latin typeface="Arial" charset="0"/>
                <a:ea typeface="ＭＳ Ｐゴシック" charset="0"/>
                <a:cs typeface="ＭＳ Ｐゴシック" charset="0"/>
              </a:rPr>
              <a:t>table, </a:t>
            </a:r>
            <a:r>
              <a:rPr lang="en-US" dirty="0">
                <a:latin typeface="Arial" charset="0"/>
                <a:ea typeface="ＭＳ Ｐゴシック" charset="0"/>
                <a:cs typeface="ＭＳ Ｐゴシック" charset="0"/>
              </a:rPr>
              <a:t>determine which element below loses an electron most easily?</a:t>
            </a:r>
            <a:br>
              <a:rPr lang="en-US" dirty="0">
                <a:latin typeface="Arial" charset="0"/>
                <a:ea typeface="ＭＳ Ｐゴシック" charset="0"/>
                <a:cs typeface="ＭＳ Ｐゴシック" charset="0"/>
              </a:rPr>
            </a:br>
            <a:endParaRPr lang="en-US" baseline="30000" dirty="0">
              <a:latin typeface="Arial" charset="0"/>
              <a:ea typeface="ＭＳ Ｐゴシック" charset="0"/>
              <a:cs typeface="ＭＳ Ｐゴシック" charset="0"/>
            </a:endParaRPr>
          </a:p>
        </p:txBody>
      </p:sp>
      <p:sp>
        <p:nvSpPr>
          <p:cNvPr id="21508" name="Rectangle 3"/>
          <p:cNvSpPr>
            <a:spLocks noGrp="1" noChangeArrowheads="1"/>
          </p:cNvSpPr>
          <p:nvPr>
            <p:ph type="body" idx="1"/>
          </p:nvPr>
        </p:nvSpPr>
        <p:spPr>
          <a:xfrm>
            <a:off x="533400" y="2971800"/>
            <a:ext cx="8458200" cy="2362200"/>
          </a:xfrm>
        </p:spPr>
        <p:txBody>
          <a:bodyPr/>
          <a:lstStyle/>
          <a:p>
            <a:pPr marL="609600" indent="-609600" eaLnBrk="1" hangingPunct="1">
              <a:buFont typeface="Arial" charset="0"/>
              <a:buAutoNum type="alphaLcPeriod"/>
            </a:pPr>
            <a:r>
              <a:rPr lang="en-US" sz="2800" dirty="0">
                <a:latin typeface="Arial" charset="0"/>
                <a:ea typeface="ＭＳ Ｐゴシック" charset="0"/>
                <a:cs typeface="ＭＳ Ｐゴシック" charset="0"/>
              </a:rPr>
              <a:t>Br</a:t>
            </a:r>
          </a:p>
          <a:p>
            <a:pPr marL="609600" indent="-609600" eaLnBrk="1" hangingPunct="1">
              <a:buFont typeface="Arial" charset="0"/>
              <a:buAutoNum type="alphaLcPeriod"/>
            </a:pPr>
            <a:r>
              <a:rPr lang="en-US" sz="2800" dirty="0" err="1">
                <a:latin typeface="Arial" charset="0"/>
                <a:ea typeface="ＭＳ Ｐゴシック" charset="0"/>
                <a:cs typeface="ＭＳ Ｐゴシック" charset="0"/>
              </a:rPr>
              <a:t>Ca</a:t>
            </a:r>
            <a:endParaRPr lang="en-US" sz="2800" dirty="0">
              <a:latin typeface="Arial" charset="0"/>
              <a:ea typeface="ＭＳ Ｐゴシック" charset="0"/>
              <a:cs typeface="ＭＳ Ｐゴシック" charset="0"/>
            </a:endParaRPr>
          </a:p>
          <a:p>
            <a:pPr marL="609600" indent="-609600" eaLnBrk="1" hangingPunct="1">
              <a:buFont typeface="Arial" charset="0"/>
              <a:buAutoNum type="alphaLcPeriod"/>
            </a:pPr>
            <a:r>
              <a:rPr lang="en-US" sz="2800" dirty="0">
                <a:latin typeface="Arial" charset="0"/>
                <a:ea typeface="ＭＳ Ｐゴシック" charset="0"/>
                <a:cs typeface="ＭＳ Ｐゴシック" charset="0"/>
              </a:rPr>
              <a:t>Na</a:t>
            </a:r>
          </a:p>
          <a:p>
            <a:pPr marL="609600" indent="-609600" eaLnBrk="1" hangingPunct="1">
              <a:buFont typeface="Arial" charset="0"/>
              <a:buAutoNum type="alphaLcPeriod"/>
            </a:pPr>
            <a:r>
              <a:rPr lang="en-US" sz="2800" dirty="0">
                <a:latin typeface="Arial" charset="0"/>
                <a:ea typeface="ＭＳ Ｐゴシック" charset="0"/>
                <a:cs typeface="ＭＳ Ｐゴシック" charset="0"/>
              </a:rPr>
              <a:t>S</a:t>
            </a:r>
          </a:p>
        </p:txBody>
      </p:sp>
      <p:sp>
        <p:nvSpPr>
          <p:cNvPr id="5" name="Rectangle 5"/>
          <p:cNvSpPr>
            <a:spLocks noChangeArrowheads="1"/>
          </p:cNvSpPr>
          <p:nvPr/>
        </p:nvSpPr>
        <p:spPr bwMode="auto">
          <a:xfrm>
            <a:off x="457200" y="4022714"/>
            <a:ext cx="1511300"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006569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FFFFFF"/>
                </a:solidFill>
                <a:cs typeface="Arial" charset="0"/>
              </a:rPr>
              <a:t>© 2013 Pearson Education, Inc.</a:t>
            </a:r>
          </a:p>
        </p:txBody>
      </p:sp>
      <p:sp>
        <p:nvSpPr>
          <p:cNvPr id="44035" name="Rectangle 2"/>
          <p:cNvSpPr>
            <a:spLocks noGrp="1" noChangeArrowheads="1"/>
          </p:cNvSpPr>
          <p:nvPr>
            <p:ph type="title"/>
          </p:nvPr>
        </p:nvSpPr>
        <p:spPr>
          <a:xfrm>
            <a:off x="228600" y="914400"/>
            <a:ext cx="8686800" cy="1447800"/>
          </a:xfrm>
        </p:spPr>
        <p:txBody>
          <a:bodyPr/>
          <a:lstStyle/>
          <a:p>
            <a:pPr algn="l" eaLnBrk="1" hangingPunct="1">
              <a:spcAft>
                <a:spcPts val="1200"/>
              </a:spcAft>
            </a:pP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Put the following elements in order of increasing ionization energy. N, Li, F, C</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endParaRPr lang="en-US" baseline="30000" dirty="0">
              <a:latin typeface="Arial" charset="0"/>
              <a:ea typeface="ＭＳ Ｐゴシック" charset="0"/>
              <a:cs typeface="ＭＳ Ｐゴシック" charset="0"/>
            </a:endParaRPr>
          </a:p>
        </p:txBody>
      </p:sp>
      <p:sp>
        <p:nvSpPr>
          <p:cNvPr id="44036" name="Rectangle 3"/>
          <p:cNvSpPr>
            <a:spLocks noGrp="1" noChangeArrowheads="1"/>
          </p:cNvSpPr>
          <p:nvPr>
            <p:ph type="body" idx="1"/>
          </p:nvPr>
        </p:nvSpPr>
        <p:spPr>
          <a:xfrm>
            <a:off x="533400" y="2514600"/>
            <a:ext cx="2641720" cy="2743200"/>
          </a:xfrm>
        </p:spPr>
        <p:txBody>
          <a:bodyPr/>
          <a:lstStyle/>
          <a:p>
            <a:pPr marL="609600" indent="-609600" eaLnBrk="1" hangingPunct="1">
              <a:buFont typeface="Arial" charset="0"/>
              <a:buAutoNum type="alphaLcPeriod"/>
            </a:pPr>
            <a:r>
              <a:rPr lang="en-US" sz="2800">
                <a:latin typeface="Arial" charset="0"/>
                <a:ea typeface="ＭＳ Ｐゴシック" charset="0"/>
                <a:cs typeface="ＭＳ Ｐゴシック" charset="0"/>
              </a:rPr>
              <a:t>Li, C, N, F</a:t>
            </a:r>
          </a:p>
          <a:p>
            <a:pPr marL="609600" indent="-609600" eaLnBrk="1" hangingPunct="1">
              <a:buFont typeface="Arial" charset="0"/>
              <a:buAutoNum type="alphaLcPeriod"/>
            </a:pPr>
            <a:r>
              <a:rPr lang="en-US" sz="2800">
                <a:latin typeface="Arial" charset="0"/>
                <a:ea typeface="ＭＳ Ｐゴシック" charset="0"/>
                <a:cs typeface="ＭＳ Ｐゴシック" charset="0"/>
              </a:rPr>
              <a:t>F, N, C, Li</a:t>
            </a:r>
          </a:p>
          <a:p>
            <a:pPr marL="609600" indent="-609600" eaLnBrk="1" hangingPunct="1">
              <a:buFont typeface="Arial" charset="0"/>
              <a:buAutoNum type="alphaLcPeriod"/>
            </a:pPr>
            <a:r>
              <a:rPr lang="en-US" sz="2800">
                <a:latin typeface="Arial" charset="0"/>
                <a:ea typeface="ＭＳ Ｐゴシック" charset="0"/>
                <a:cs typeface="ＭＳ Ｐゴシック" charset="0"/>
              </a:rPr>
              <a:t>N, Li, F, C</a:t>
            </a:r>
          </a:p>
          <a:p>
            <a:pPr marL="609600" indent="-609600" eaLnBrk="1" hangingPunct="1">
              <a:buFont typeface="Arial" charset="0"/>
              <a:buAutoNum type="alphaLcPeriod"/>
            </a:pPr>
            <a:r>
              <a:rPr lang="en-US" sz="2800">
                <a:latin typeface="Arial" charset="0"/>
                <a:ea typeface="ＭＳ Ｐゴシック" charset="0"/>
                <a:cs typeface="ＭＳ Ｐゴシック" charset="0"/>
              </a:rPr>
              <a:t>C, F, Li, N</a:t>
            </a:r>
          </a:p>
          <a:p>
            <a:pPr marL="609600" indent="-609600" eaLnBrk="1" hangingPunct="1">
              <a:buFont typeface="Arial" charset="0"/>
              <a:buAutoNum type="alphaLcPeriod"/>
            </a:pPr>
            <a:endParaRPr lang="en-US" sz="2800">
              <a:latin typeface="Arial" charset="0"/>
              <a:ea typeface="ＭＳ Ｐゴシック" charset="0"/>
              <a:cs typeface="ＭＳ Ｐゴシック" charset="0"/>
            </a:endParaRPr>
          </a:p>
          <a:p>
            <a:pPr marL="609600" indent="-609600" eaLnBrk="1" hangingPunct="1"/>
            <a:endParaRPr lang="en-US" sz="2800">
              <a:latin typeface="Arial" charset="0"/>
              <a:ea typeface="ＭＳ Ｐゴシック" charset="0"/>
              <a:cs typeface="ＭＳ Ｐゴシック" charset="0"/>
            </a:endParaRPr>
          </a:p>
          <a:p>
            <a:pPr marL="609600" indent="-609600" eaLnBrk="1" hangingPunct="1">
              <a:buFont typeface="Arial" charset="0"/>
              <a:buAutoNum type="alphaLcPeriod"/>
            </a:pPr>
            <a:endParaRPr lang="en-US" sz="2600">
              <a:latin typeface="Arial" charset="0"/>
              <a:ea typeface="ＭＳ Ｐゴシック" charset="0"/>
              <a:cs typeface="ＭＳ Ｐゴシック" charset="0"/>
            </a:endParaRPr>
          </a:p>
          <a:p>
            <a:pPr marL="609600" indent="-609600" eaLnBrk="1" hangingPunct="1">
              <a:buFont typeface="Arial" charset="0"/>
              <a:buAutoNum type="alphaLcPeriod"/>
            </a:pPr>
            <a:endParaRPr lang="en-US" sz="2600">
              <a:latin typeface="Arial" charset="0"/>
              <a:ea typeface="ＭＳ Ｐゴシック" charset="0"/>
              <a:cs typeface="ＭＳ Ｐゴシック" charset="0"/>
            </a:endParaRPr>
          </a:p>
        </p:txBody>
      </p:sp>
      <p:sp>
        <p:nvSpPr>
          <p:cNvPr id="44037" name="TextBox 4"/>
          <p:cNvSpPr txBox="1">
            <a:spLocks noChangeArrowheads="1"/>
          </p:cNvSpPr>
          <p:nvPr/>
        </p:nvSpPr>
        <p:spPr bwMode="auto">
          <a:xfrm>
            <a:off x="6005513" y="4071938"/>
            <a:ext cx="184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9098" y="2798265"/>
            <a:ext cx="4552829" cy="15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28600" y="2591890"/>
            <a:ext cx="2946520"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980623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FFFFFF"/>
                </a:solidFill>
                <a:cs typeface="Arial" charset="0"/>
              </a:rPr>
              <a:t>© 2013 Pearson Education, Inc.</a:t>
            </a:r>
          </a:p>
        </p:txBody>
      </p:sp>
      <p:sp>
        <p:nvSpPr>
          <p:cNvPr id="46083" name="Rectangle 2"/>
          <p:cNvSpPr>
            <a:spLocks noGrp="1" noChangeArrowheads="1"/>
          </p:cNvSpPr>
          <p:nvPr>
            <p:ph type="title"/>
          </p:nvPr>
        </p:nvSpPr>
        <p:spPr>
          <a:xfrm>
            <a:off x="457200" y="1828800"/>
            <a:ext cx="8686800" cy="762000"/>
          </a:xfrm>
        </p:spPr>
        <p:txBody>
          <a:bodyPr/>
          <a:lstStyle/>
          <a:p>
            <a:pPr algn="l" eaLnBrk="1" hangingPunct="1">
              <a:spcAft>
                <a:spcPts val="1200"/>
              </a:spcAft>
            </a:pPr>
            <a:r>
              <a:rPr lang="en-US">
                <a:latin typeface="Arial" charset="0"/>
                <a:ea typeface="ＭＳ Ｐゴシック" charset="0"/>
                <a:cs typeface="ＭＳ Ｐゴシック" charset="0"/>
              </a:rPr>
              <a:t>Put the following elements in order of decreasing electron affinity.	N, Li, F, C</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endParaRPr lang="en-US" baseline="30000">
              <a:latin typeface="Arial" charset="0"/>
              <a:ea typeface="ＭＳ Ｐゴシック" charset="0"/>
              <a:cs typeface="ＭＳ Ｐゴシック" charset="0"/>
            </a:endParaRPr>
          </a:p>
        </p:txBody>
      </p:sp>
      <p:sp>
        <p:nvSpPr>
          <p:cNvPr id="46084" name="Rectangle 3"/>
          <p:cNvSpPr>
            <a:spLocks noGrp="1" noChangeArrowheads="1"/>
          </p:cNvSpPr>
          <p:nvPr>
            <p:ph type="body" idx="1"/>
          </p:nvPr>
        </p:nvSpPr>
        <p:spPr>
          <a:xfrm>
            <a:off x="533400" y="2743200"/>
            <a:ext cx="5334000" cy="2514600"/>
          </a:xfrm>
        </p:spPr>
        <p:txBody>
          <a:bodyPr/>
          <a:lstStyle/>
          <a:p>
            <a:pPr marL="609600" indent="-609600" eaLnBrk="1" hangingPunct="1">
              <a:buFont typeface="Arial" charset="0"/>
              <a:buAutoNum type="alphaLcPeriod"/>
            </a:pPr>
            <a:r>
              <a:rPr lang="en-US" sz="2800">
                <a:latin typeface="Arial" charset="0"/>
                <a:ea typeface="ＭＳ Ｐゴシック" charset="0"/>
                <a:cs typeface="ＭＳ Ｐゴシック" charset="0"/>
              </a:rPr>
              <a:t>Li, C, N, F</a:t>
            </a:r>
          </a:p>
          <a:p>
            <a:pPr marL="609600" indent="-609600" eaLnBrk="1" hangingPunct="1">
              <a:buFont typeface="Arial" charset="0"/>
              <a:buAutoNum type="alphaLcPeriod"/>
            </a:pPr>
            <a:r>
              <a:rPr lang="en-US" sz="2800">
                <a:latin typeface="Arial" charset="0"/>
                <a:ea typeface="ＭＳ Ｐゴシック" charset="0"/>
                <a:cs typeface="ＭＳ Ｐゴシック" charset="0"/>
              </a:rPr>
              <a:t>F, N, C, Li</a:t>
            </a:r>
          </a:p>
          <a:p>
            <a:pPr marL="609600" indent="-609600" eaLnBrk="1" hangingPunct="1">
              <a:buFont typeface="Arial" charset="0"/>
              <a:buAutoNum type="alphaLcPeriod"/>
            </a:pPr>
            <a:r>
              <a:rPr lang="en-US" sz="2800">
                <a:latin typeface="Arial" charset="0"/>
                <a:ea typeface="ＭＳ Ｐゴシック" charset="0"/>
                <a:cs typeface="ＭＳ Ｐゴシック" charset="0"/>
              </a:rPr>
              <a:t>N, Li, F, C</a:t>
            </a:r>
          </a:p>
          <a:p>
            <a:pPr marL="609600" indent="-609600" eaLnBrk="1" hangingPunct="1">
              <a:buFont typeface="Arial" charset="0"/>
              <a:buAutoNum type="alphaLcPeriod"/>
            </a:pPr>
            <a:r>
              <a:rPr lang="en-US" sz="2800">
                <a:latin typeface="Arial" charset="0"/>
                <a:ea typeface="ＭＳ Ｐゴシック" charset="0"/>
                <a:cs typeface="ＭＳ Ｐゴシック" charset="0"/>
              </a:rPr>
              <a:t>C, F, Li, N</a:t>
            </a:r>
          </a:p>
          <a:p>
            <a:pPr marL="609600" indent="-609600" eaLnBrk="1" hangingPunct="1">
              <a:buFont typeface="Arial" charset="0"/>
              <a:buAutoNum type="alphaLcPeriod"/>
            </a:pPr>
            <a:endParaRPr lang="en-US" sz="2800">
              <a:latin typeface="Arial" charset="0"/>
              <a:ea typeface="ＭＳ Ｐゴシック" charset="0"/>
              <a:cs typeface="ＭＳ Ｐゴシック" charset="0"/>
            </a:endParaRPr>
          </a:p>
          <a:p>
            <a:pPr marL="609600" indent="-609600" eaLnBrk="1" hangingPunct="1"/>
            <a:endParaRPr lang="en-US" sz="2800">
              <a:latin typeface="Arial" charset="0"/>
              <a:ea typeface="ＭＳ Ｐゴシック" charset="0"/>
              <a:cs typeface="ＭＳ Ｐゴシック" charset="0"/>
            </a:endParaRPr>
          </a:p>
          <a:p>
            <a:pPr marL="609600" indent="-609600" eaLnBrk="1" hangingPunct="1">
              <a:buFont typeface="Arial" charset="0"/>
              <a:buAutoNum type="alphaLcPeriod"/>
            </a:pPr>
            <a:endParaRPr lang="en-US" sz="2600">
              <a:latin typeface="Arial" charset="0"/>
              <a:ea typeface="ＭＳ Ｐゴシック" charset="0"/>
              <a:cs typeface="ＭＳ Ｐゴシック" charset="0"/>
            </a:endParaRPr>
          </a:p>
          <a:p>
            <a:pPr marL="609600" indent="-609600" eaLnBrk="1" hangingPunct="1">
              <a:buFont typeface="Arial" charset="0"/>
              <a:buAutoNum type="alphaLcPeriod"/>
            </a:pPr>
            <a:endParaRPr lang="en-US" sz="2600">
              <a:latin typeface="Arial" charset="0"/>
              <a:ea typeface="ＭＳ Ｐゴシック" charset="0"/>
              <a:cs typeface="ＭＳ Ｐゴシック" charset="0"/>
            </a:endParaRPr>
          </a:p>
        </p:txBody>
      </p:sp>
      <p:sp>
        <p:nvSpPr>
          <p:cNvPr id="46085" name="TextBox 4"/>
          <p:cNvSpPr txBox="1">
            <a:spLocks noChangeArrowheads="1"/>
          </p:cNvSpPr>
          <p:nvPr/>
        </p:nvSpPr>
        <p:spPr bwMode="auto">
          <a:xfrm>
            <a:off x="6005513" y="4071938"/>
            <a:ext cx="184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9098" y="2798265"/>
            <a:ext cx="4552829" cy="15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28600" y="3290390"/>
            <a:ext cx="2946520"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6696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25487"/>
          </a:xfrm>
        </p:spPr>
        <p:txBody>
          <a:bodyPr>
            <a:normAutofit fontScale="90000"/>
          </a:bodyPr>
          <a:lstStyle/>
          <a:p>
            <a:r>
              <a:rPr lang="en-US" dirty="0">
                <a:latin typeface="Arial" charset="0"/>
                <a:cs typeface="Times New Roman" charset="0"/>
              </a:rPr>
              <a:t>3.3 Ionic Bonds</a:t>
            </a:r>
          </a:p>
        </p:txBody>
      </p:sp>
      <p:sp>
        <p:nvSpPr>
          <p:cNvPr id="1331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6" name="Picture 5"/>
          <p:cNvPicPr>
            <a:picLocks noChangeAspect="1"/>
          </p:cNvPicPr>
          <p:nvPr/>
        </p:nvPicPr>
        <p:blipFill>
          <a:blip r:embed="rId2"/>
          <a:stretch>
            <a:fillRect/>
          </a:stretch>
        </p:blipFill>
        <p:spPr>
          <a:xfrm>
            <a:off x="2254250" y="2362200"/>
            <a:ext cx="4927600" cy="1651000"/>
          </a:xfrm>
          <a:prstGeom prst="rect">
            <a:avLst/>
          </a:prstGeom>
        </p:spPr>
      </p:pic>
      <p:pic>
        <p:nvPicPr>
          <p:cNvPr id="7" name="Picture 3" descr="003b_p_02_01b"/>
          <p:cNvPicPr preferRelativeResize="0">
            <a:picLocks noChangeAspect="1" noChangeArrowheads="1"/>
          </p:cNvPicPr>
          <p:nvPr/>
        </p:nvPicPr>
        <p:blipFill>
          <a:blip r:embed="rId3" cstate="print"/>
          <a:srcRect/>
          <a:stretch>
            <a:fillRect/>
          </a:stretch>
        </p:blipFill>
        <p:spPr bwMode="auto">
          <a:xfrm>
            <a:off x="3650241" y="4351619"/>
            <a:ext cx="1274184" cy="1680882"/>
          </a:xfrm>
          <a:prstGeom prst="rect">
            <a:avLst/>
          </a:prstGeom>
          <a:noFill/>
          <a:ln w="12700">
            <a:solidFill>
              <a:schemeClr val="tx1"/>
            </a:solidFill>
            <a:miter lim="800000"/>
            <a:headEnd/>
            <a:tailEnd/>
          </a:ln>
        </p:spPr>
      </p:pic>
      <p:sp>
        <p:nvSpPr>
          <p:cNvPr id="3" name="TextBox 2"/>
          <p:cNvSpPr txBox="1"/>
          <p:nvPr/>
        </p:nvSpPr>
        <p:spPr>
          <a:xfrm>
            <a:off x="5143500" y="4556125"/>
            <a:ext cx="1766078" cy="830997"/>
          </a:xfrm>
          <a:prstGeom prst="rect">
            <a:avLst/>
          </a:prstGeom>
          <a:noFill/>
        </p:spPr>
        <p:txBody>
          <a:bodyPr wrap="none" rtlCol="0">
            <a:spAutoFit/>
          </a:bodyPr>
          <a:lstStyle/>
          <a:p>
            <a:pPr algn="ctr"/>
            <a:r>
              <a:rPr lang="en-US" sz="2400" dirty="0" smtClean="0"/>
              <a:t>it is a violent </a:t>
            </a:r>
          </a:p>
          <a:p>
            <a:pPr algn="ctr"/>
            <a:r>
              <a:rPr lang="en-US" sz="2400" dirty="0" smtClean="0"/>
              <a:t>reaction</a:t>
            </a:r>
            <a:endParaRPr lang="en-US" sz="2400" dirty="0"/>
          </a:p>
        </p:txBody>
      </p:sp>
      <p:sp>
        <p:nvSpPr>
          <p:cNvPr id="4" name="TextBox 3"/>
          <p:cNvSpPr txBox="1"/>
          <p:nvPr/>
        </p:nvSpPr>
        <p:spPr>
          <a:xfrm>
            <a:off x="368179" y="1203314"/>
            <a:ext cx="8407395" cy="954107"/>
          </a:xfrm>
          <a:prstGeom prst="rect">
            <a:avLst/>
          </a:prstGeom>
          <a:noFill/>
        </p:spPr>
        <p:txBody>
          <a:bodyPr wrap="none" rtlCol="0">
            <a:spAutoFit/>
          </a:bodyPr>
          <a:lstStyle/>
          <a:p>
            <a:pPr algn="ctr"/>
            <a:r>
              <a:rPr lang="en-US" sz="2800" dirty="0" smtClean="0">
                <a:latin typeface="Arial" charset="0"/>
                <a:ea typeface="ＭＳ Ｐゴシック" charset="0"/>
                <a:cs typeface="ＭＳ Ｐゴシック" charset="0"/>
              </a:rPr>
              <a:t>Electron-transfer reactions of metals and nonmetals </a:t>
            </a:r>
          </a:p>
          <a:p>
            <a:pPr algn="ctr"/>
            <a:r>
              <a:rPr lang="en-US" sz="2800" dirty="0" smtClean="0">
                <a:latin typeface="Arial" charset="0"/>
                <a:ea typeface="ＭＳ Ｐゴシック" charset="0"/>
                <a:cs typeface="ＭＳ Ｐゴシック" charset="0"/>
              </a:rPr>
              <a:t>form products unlike either element </a:t>
            </a:r>
            <a:endParaRPr lang="en-US" sz="2800" dirty="0"/>
          </a:p>
        </p:txBody>
      </p:sp>
    </p:spTree>
    <p:extLst>
      <p:ext uri="{BB962C8B-B14F-4D97-AF65-F5344CB8AC3E}">
        <p14:creationId xmlns:p14="http://schemas.microsoft.com/office/powerpoint/2010/main" val="22151508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65125" y="926700"/>
            <a:ext cx="4826000" cy="4976714"/>
          </a:xfrm>
        </p:spPr>
        <p:txBody>
          <a:bodyPr>
            <a:noAutofit/>
          </a:bodyPr>
          <a:lstStyle/>
          <a:p>
            <a:r>
              <a:rPr lang="en-US" sz="2800" dirty="0" smtClean="0">
                <a:solidFill>
                  <a:srgbClr val="3366FF"/>
                </a:solidFill>
                <a:latin typeface="Arial" charset="0"/>
                <a:ea typeface="ＭＳ Ｐゴシック" charset="0"/>
                <a:cs typeface="ＭＳ Ｐゴシック" charset="0"/>
              </a:rPr>
              <a:t>Electron-</a:t>
            </a:r>
            <a:r>
              <a:rPr lang="en-US" sz="2800" dirty="0">
                <a:solidFill>
                  <a:srgbClr val="3366FF"/>
                </a:solidFill>
                <a:latin typeface="Arial" charset="0"/>
                <a:ea typeface="ＭＳ Ｐゴシック" charset="0"/>
                <a:cs typeface="ＭＳ Ｐゴシック" charset="0"/>
              </a:rPr>
              <a:t>transfer reactions of metals and nonmetals form products unlike either </a:t>
            </a:r>
            <a:r>
              <a:rPr lang="en-US" sz="2800" dirty="0" smtClean="0">
                <a:solidFill>
                  <a:srgbClr val="3366FF"/>
                </a:solidFill>
                <a:latin typeface="Arial" charset="0"/>
                <a:ea typeface="ＭＳ Ｐゴシック" charset="0"/>
                <a:cs typeface="ＭＳ Ｐゴシック" charset="0"/>
              </a:rPr>
              <a:t>element </a:t>
            </a:r>
            <a:endParaRPr lang="en-US" sz="2800" dirty="0">
              <a:solidFill>
                <a:srgbClr val="3366FF"/>
              </a:solidFill>
              <a:latin typeface="Arial" charset="0"/>
              <a:ea typeface="ＭＳ Ｐゴシック" charset="0"/>
              <a:cs typeface="ＭＳ Ｐゴシック" charset="0"/>
            </a:endParaRPr>
          </a:p>
          <a:p>
            <a:endParaRPr lang="en-US" sz="900" dirty="0" smtClean="0">
              <a:latin typeface="Arial" charset="0"/>
              <a:ea typeface="ＭＳ Ｐゴシック" charset="0"/>
              <a:cs typeface="ＭＳ Ｐゴシック" charset="0"/>
            </a:endParaRPr>
          </a:p>
          <a:p>
            <a:r>
              <a:rPr lang="en-US" sz="2800" dirty="0" smtClean="0">
                <a:latin typeface="Arial" charset="0"/>
                <a:ea typeface="ＭＳ Ｐゴシック" charset="0"/>
                <a:cs typeface="ＭＳ Ｐゴシック" charset="0"/>
              </a:rPr>
              <a:t>Because </a:t>
            </a:r>
            <a:r>
              <a:rPr lang="en-US" sz="2800" dirty="0">
                <a:latin typeface="Arial" charset="0"/>
                <a:ea typeface="ＭＳ Ｐゴシック" charset="0"/>
                <a:cs typeface="ＭＳ Ｐゴシック" charset="0"/>
              </a:rPr>
              <a:t>opposite electrical charges attract each other, the positive ion and negative ion are said to be held together by an </a:t>
            </a:r>
            <a:r>
              <a:rPr lang="en-US" sz="2800" b="1" dirty="0">
                <a:latin typeface="Arial" charset="0"/>
                <a:ea typeface="ＭＳ Ｐゴシック" charset="0"/>
                <a:cs typeface="ＭＳ Ｐゴシック" charset="0"/>
              </a:rPr>
              <a:t>ionic </a:t>
            </a:r>
            <a:r>
              <a:rPr lang="en-US" sz="2800" b="1" dirty="0" smtClean="0">
                <a:latin typeface="Arial" charset="0"/>
                <a:ea typeface="ＭＳ Ｐゴシック" charset="0"/>
                <a:cs typeface="ＭＳ Ｐゴシック" charset="0"/>
              </a:rPr>
              <a:t>bond</a:t>
            </a:r>
            <a:r>
              <a:rPr lang="en-US" sz="2800" dirty="0" smtClean="0">
                <a:latin typeface="Arial" charset="0"/>
                <a:ea typeface="ＭＳ Ｐゴシック" charset="0"/>
                <a:cs typeface="ＭＳ Ｐゴシック" charset="0"/>
              </a:rPr>
              <a:t> </a:t>
            </a:r>
            <a:endParaRPr lang="en-US" sz="900" dirty="0" smtClean="0">
              <a:latin typeface="Arial" charset="0"/>
              <a:ea typeface="ＭＳ Ｐゴシック" charset="0"/>
              <a:cs typeface="ＭＳ Ｐゴシック" charset="0"/>
            </a:endParaRPr>
          </a:p>
        </p:txBody>
      </p:sp>
      <p:sp>
        <p:nvSpPr>
          <p:cNvPr id="1331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6" name="Picture 5"/>
          <p:cNvPicPr>
            <a:picLocks noChangeAspect="1"/>
          </p:cNvPicPr>
          <p:nvPr/>
        </p:nvPicPr>
        <p:blipFill>
          <a:blip r:embed="rId2"/>
          <a:stretch>
            <a:fillRect/>
          </a:stretch>
        </p:blipFill>
        <p:spPr>
          <a:xfrm>
            <a:off x="5596409" y="1234956"/>
            <a:ext cx="2889507" cy="285115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042280" y="4557056"/>
            <a:ext cx="2010885" cy="1462528"/>
          </a:xfrm>
          <a:prstGeom prst="rect">
            <a:avLst/>
          </a:prstGeom>
          <a:noFill/>
          <a:ln>
            <a:noFill/>
          </a:ln>
        </p:spPr>
      </p:pic>
    </p:spTree>
    <p:extLst>
      <p:ext uri="{BB962C8B-B14F-4D97-AF65-F5344CB8AC3E}">
        <p14:creationId xmlns:p14="http://schemas.microsoft.com/office/powerpoint/2010/main" val="13286893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65125" y="871538"/>
            <a:ext cx="8229600" cy="4795837"/>
          </a:xfrm>
        </p:spPr>
        <p:txBody>
          <a:bodyPr>
            <a:normAutofit/>
          </a:bodyPr>
          <a:lstStyle/>
          <a:p>
            <a:r>
              <a:rPr lang="en-US" sz="2800" dirty="0" smtClean="0">
                <a:solidFill>
                  <a:srgbClr val="3366FF"/>
                </a:solidFill>
                <a:latin typeface="Arial" charset="0"/>
                <a:ea typeface="ＭＳ Ｐゴシック" charset="0"/>
                <a:cs typeface="ＭＳ Ｐゴシック" charset="0"/>
              </a:rPr>
              <a:t>Because </a:t>
            </a:r>
            <a:r>
              <a:rPr lang="en-US" sz="2800" dirty="0">
                <a:solidFill>
                  <a:srgbClr val="3366FF"/>
                </a:solidFill>
                <a:latin typeface="Arial" charset="0"/>
                <a:ea typeface="ＭＳ Ｐゴシック" charset="0"/>
                <a:cs typeface="ＭＳ Ｐゴシック" charset="0"/>
              </a:rPr>
              <a:t>opposite electrical charges attract each other, the positive ion and negative ion are said to be held together by an </a:t>
            </a:r>
            <a:r>
              <a:rPr lang="en-US" sz="2800" b="1" dirty="0">
                <a:solidFill>
                  <a:srgbClr val="3366FF"/>
                </a:solidFill>
                <a:latin typeface="Arial" charset="0"/>
                <a:ea typeface="ＭＳ Ｐゴシック" charset="0"/>
                <a:cs typeface="ＭＳ Ｐゴシック" charset="0"/>
              </a:rPr>
              <a:t>ionic </a:t>
            </a:r>
            <a:r>
              <a:rPr lang="en-US" sz="2800" b="1" dirty="0" smtClean="0">
                <a:solidFill>
                  <a:srgbClr val="3366FF"/>
                </a:solidFill>
                <a:latin typeface="Arial" charset="0"/>
                <a:ea typeface="ＭＳ Ｐゴシック" charset="0"/>
                <a:cs typeface="ＭＳ Ｐゴシック" charset="0"/>
              </a:rPr>
              <a:t>bond</a:t>
            </a:r>
            <a:r>
              <a:rPr lang="en-US" sz="2800" dirty="0" smtClean="0">
                <a:solidFill>
                  <a:srgbClr val="3366FF"/>
                </a:solidFill>
                <a:latin typeface="Arial" charset="0"/>
                <a:ea typeface="ＭＳ Ｐゴシック" charset="0"/>
                <a:cs typeface="ＭＳ Ｐゴシック" charset="0"/>
              </a:rPr>
              <a:t> </a:t>
            </a:r>
            <a:endParaRPr lang="en-US" sz="2800" dirty="0">
              <a:solidFill>
                <a:srgbClr val="3366FF"/>
              </a:solidFill>
              <a:latin typeface="Arial" charset="0"/>
              <a:ea typeface="ＭＳ Ｐゴシック" charset="0"/>
              <a:cs typeface="ＭＳ Ｐゴシック" charset="0"/>
            </a:endParaRPr>
          </a:p>
          <a:p>
            <a:endParaRPr lang="en-US" sz="900" dirty="0" smtClean="0">
              <a:latin typeface="Arial" charset="0"/>
              <a:ea typeface="ＭＳ Ｐゴシック" charset="0"/>
              <a:cs typeface="ＭＳ Ｐゴシック" charset="0"/>
            </a:endParaRPr>
          </a:p>
          <a:p>
            <a:r>
              <a:rPr lang="en-US" sz="2800" dirty="0" smtClean="0">
                <a:latin typeface="Arial" charset="0"/>
                <a:ea typeface="ＭＳ Ｐゴシック" charset="0"/>
                <a:cs typeface="ＭＳ Ｐゴシック" charset="0"/>
              </a:rPr>
              <a:t>There </a:t>
            </a:r>
            <a:r>
              <a:rPr lang="en-US" sz="2800" dirty="0">
                <a:latin typeface="Arial" charset="0"/>
                <a:ea typeface="ＭＳ Ｐゴシック" charset="0"/>
                <a:cs typeface="ＭＳ Ｐゴシック" charset="0"/>
              </a:rPr>
              <a:t>are many </a:t>
            </a:r>
            <a:r>
              <a:rPr lang="en-US" sz="2800" dirty="0" smtClean="0">
                <a:latin typeface="Arial" charset="0"/>
                <a:ea typeface="ＭＳ Ｐゴシック" charset="0"/>
                <a:cs typeface="ＭＳ Ｐゴシック" charset="0"/>
              </a:rPr>
              <a:t>examples of </a:t>
            </a:r>
            <a:r>
              <a:rPr lang="en-US" sz="2800" b="1" dirty="0" smtClean="0">
                <a:latin typeface="Arial" charset="0"/>
                <a:ea typeface="ＭＳ Ｐゴシック" charset="0"/>
                <a:cs typeface="ＭＳ Ｐゴシック" charset="0"/>
              </a:rPr>
              <a:t>ionic bonds</a:t>
            </a:r>
            <a:r>
              <a:rPr lang="en-US" sz="2800" dirty="0" smtClean="0">
                <a:latin typeface="Arial" charset="0"/>
                <a:ea typeface="ＭＳ Ｐゴシック" charset="0"/>
                <a:cs typeface="ＭＳ Ｐゴシック" charset="0"/>
              </a:rPr>
              <a:t> </a:t>
            </a:r>
          </a:p>
          <a:p>
            <a:pPr lvl="1"/>
            <a:r>
              <a:rPr lang="en-US" sz="2400" dirty="0" smtClean="0">
                <a:latin typeface="Arial" charset="0"/>
                <a:ea typeface="ＭＳ Ｐゴシック" charset="0"/>
                <a:cs typeface="ＭＳ Ｐゴシック" charset="0"/>
              </a:rPr>
              <a:t>Most are common crystalline ionic solids </a:t>
            </a:r>
          </a:p>
          <a:p>
            <a:pPr lvl="1"/>
            <a:r>
              <a:rPr lang="en-US" sz="2400" dirty="0" smtClean="0">
                <a:latin typeface="Arial" charset="0"/>
                <a:ea typeface="ＭＳ Ｐゴシック" charset="0"/>
                <a:cs typeface="ＭＳ Ｐゴシック" charset="0"/>
              </a:rPr>
              <a:t>And are all referred to as </a:t>
            </a:r>
            <a:r>
              <a:rPr lang="en-US" sz="2400" b="1" dirty="0" smtClean="0">
                <a:latin typeface="Arial" charset="0"/>
                <a:ea typeface="ＭＳ Ｐゴシック" charset="0"/>
                <a:cs typeface="ＭＳ Ｐゴシック" charset="0"/>
              </a:rPr>
              <a:t>ionic compounds </a:t>
            </a:r>
          </a:p>
          <a:p>
            <a:pPr lvl="1"/>
            <a:r>
              <a:rPr lang="en-US" sz="2400" dirty="0" err="1" smtClean="0">
                <a:latin typeface="Arial" charset="0"/>
                <a:ea typeface="ＭＳ Ｐゴシック" charset="0"/>
                <a:cs typeface="ＭＳ Ｐゴシック" charset="0"/>
              </a:rPr>
              <a:t>NaCl</a:t>
            </a:r>
            <a:r>
              <a:rPr lang="en-US" sz="2400" dirty="0" smtClean="0">
                <a:latin typeface="Arial" charset="0"/>
                <a:ea typeface="ＭＳ Ｐゴシック" charset="0"/>
                <a:cs typeface="ＭＳ Ｐゴシック" charset="0"/>
              </a:rPr>
              <a:t>, </a:t>
            </a:r>
            <a:r>
              <a:rPr lang="en-US" sz="2400" dirty="0" err="1" smtClean="0">
                <a:latin typeface="Arial" charset="0"/>
                <a:ea typeface="ＭＳ Ｐゴシック" charset="0"/>
                <a:cs typeface="ＭＳ Ｐゴシック" charset="0"/>
              </a:rPr>
              <a:t>NaBr</a:t>
            </a:r>
            <a:r>
              <a:rPr lang="en-US" sz="2400" dirty="0" smtClean="0">
                <a:latin typeface="Arial" charset="0"/>
                <a:ea typeface="ＭＳ Ｐゴシック" charset="0"/>
                <a:cs typeface="ＭＳ Ｐゴシック" charset="0"/>
              </a:rPr>
              <a:t>, </a:t>
            </a:r>
            <a:r>
              <a:rPr lang="en-US" sz="2400" dirty="0" err="1" smtClean="0">
                <a:latin typeface="Arial" charset="0"/>
                <a:ea typeface="ＭＳ Ｐゴシック" charset="0"/>
                <a:cs typeface="ＭＳ Ｐゴシック" charset="0"/>
              </a:rPr>
              <a:t>KBr</a:t>
            </a:r>
            <a:r>
              <a:rPr lang="en-US" sz="2400" dirty="0" smtClean="0">
                <a:latin typeface="Arial" charset="0"/>
                <a:ea typeface="ＭＳ Ｐゴシック" charset="0"/>
                <a:cs typeface="ＭＳ Ｐゴシック" charset="0"/>
              </a:rPr>
              <a:t>, </a:t>
            </a:r>
            <a:r>
              <a:rPr lang="en-US" sz="2400" dirty="0" err="1" smtClean="0">
                <a:latin typeface="Arial" charset="0"/>
                <a:ea typeface="ＭＳ Ｐゴシック" charset="0"/>
                <a:cs typeface="ＭＳ Ｐゴシック" charset="0"/>
              </a:rPr>
              <a:t>LiF</a:t>
            </a:r>
            <a:r>
              <a:rPr lang="en-US" sz="2400" dirty="0" smtClean="0">
                <a:latin typeface="Arial" charset="0"/>
                <a:ea typeface="ＭＳ Ｐゴシック" charset="0"/>
                <a:cs typeface="ＭＳ Ｐゴシック" charset="0"/>
              </a:rPr>
              <a:t> </a:t>
            </a:r>
          </a:p>
          <a:p>
            <a:pPr lvl="2"/>
            <a:r>
              <a:rPr lang="en-US" sz="2000" dirty="0" smtClean="0">
                <a:latin typeface="Arial" charset="0"/>
                <a:ea typeface="ＭＳ Ｐゴシック" charset="0"/>
                <a:cs typeface="ＭＳ Ｐゴシック" charset="0"/>
              </a:rPr>
              <a:t>These are four 1A-bonded-to-7A examples</a:t>
            </a:r>
          </a:p>
          <a:p>
            <a:pPr lvl="1"/>
            <a:endParaRPr lang="en-US" sz="800" dirty="0" smtClean="0">
              <a:latin typeface="Arial" charset="0"/>
              <a:ea typeface="ＭＳ Ｐゴシック" charset="0"/>
              <a:cs typeface="ＭＳ Ｐゴシック" charset="0"/>
            </a:endParaRPr>
          </a:p>
        </p:txBody>
      </p:sp>
      <p:sp>
        <p:nvSpPr>
          <p:cNvPr id="1331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4" name="Picture 2" descr="11_52"/>
          <p:cNvPicPr>
            <a:picLocks noChangeAspect="1" noChangeArrowheads="1"/>
          </p:cNvPicPr>
          <p:nvPr/>
        </p:nvPicPr>
        <p:blipFill>
          <a:blip r:embed="rId2" cstate="print"/>
          <a:srcRect/>
          <a:stretch>
            <a:fillRect/>
          </a:stretch>
        </p:blipFill>
        <p:spPr bwMode="auto">
          <a:xfrm>
            <a:off x="6549340" y="4021949"/>
            <a:ext cx="2141599" cy="2334401"/>
          </a:xfrm>
          <a:prstGeom prst="rect">
            <a:avLst/>
          </a:prstGeom>
          <a:noFill/>
          <a:ln w="9525">
            <a:noFill/>
            <a:miter lim="800000"/>
            <a:headEnd/>
            <a:tailEnd/>
          </a:ln>
        </p:spPr>
      </p:pic>
    </p:spTree>
    <p:extLst>
      <p:ext uri="{BB962C8B-B14F-4D97-AF65-F5344CB8AC3E}">
        <p14:creationId xmlns:p14="http://schemas.microsoft.com/office/powerpoint/2010/main" val="216978041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FFFFFF"/>
                </a:solidFill>
                <a:cs typeface="Arial" charset="0"/>
              </a:rPr>
              <a:t>© 2013 Pearson Education, Inc.</a:t>
            </a:r>
          </a:p>
        </p:txBody>
      </p:sp>
      <p:sp>
        <p:nvSpPr>
          <p:cNvPr id="15363" name="Rectangle 2"/>
          <p:cNvSpPr>
            <a:spLocks noGrp="1" noChangeArrowheads="1"/>
          </p:cNvSpPr>
          <p:nvPr>
            <p:ph type="title"/>
          </p:nvPr>
        </p:nvSpPr>
        <p:spPr>
          <a:xfrm>
            <a:off x="457200" y="609600"/>
            <a:ext cx="8229600" cy="1676400"/>
          </a:xfrm>
        </p:spPr>
        <p:txBody>
          <a:bodyPr/>
          <a:lstStyle/>
          <a:p>
            <a:pPr algn="l" eaLnBrk="1" hangingPunct="1">
              <a:spcAft>
                <a:spcPts val="1200"/>
              </a:spcAft>
            </a:pP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Which of the following best describes the way ionic bonds are formed?</a:t>
            </a:r>
            <a:br>
              <a:rPr lang="en-US">
                <a:latin typeface="Arial" charset="0"/>
                <a:ea typeface="ＭＳ Ｐゴシック" charset="0"/>
                <a:cs typeface="ＭＳ Ｐゴシック" charset="0"/>
              </a:rPr>
            </a:br>
            <a:endParaRPr lang="en-US" baseline="30000">
              <a:latin typeface="Arial" charset="0"/>
              <a:ea typeface="ＭＳ Ｐゴシック" charset="0"/>
              <a:cs typeface="ＭＳ Ｐゴシック" charset="0"/>
            </a:endParaRPr>
          </a:p>
        </p:txBody>
      </p:sp>
      <p:sp>
        <p:nvSpPr>
          <p:cNvPr id="15364" name="Rectangle 3"/>
          <p:cNvSpPr>
            <a:spLocks noGrp="1" noChangeArrowheads="1"/>
          </p:cNvSpPr>
          <p:nvPr>
            <p:ph type="body" idx="1"/>
          </p:nvPr>
        </p:nvSpPr>
        <p:spPr>
          <a:xfrm>
            <a:off x="228600" y="2286000"/>
            <a:ext cx="8763000" cy="3505200"/>
          </a:xfrm>
        </p:spPr>
        <p:txBody>
          <a:bodyPr/>
          <a:lstStyle/>
          <a:p>
            <a:pPr marL="609600" indent="-609600" eaLnBrk="1" hangingPunct="1">
              <a:buFont typeface="Arial" charset="0"/>
              <a:buAutoNum type="alphaLcPeriod"/>
            </a:pPr>
            <a:r>
              <a:rPr lang="en-US" sz="2600" dirty="0">
                <a:latin typeface="Arial" charset="0"/>
                <a:ea typeface="ＭＳ Ｐゴシック" charset="0"/>
                <a:cs typeface="ＭＳ Ｐゴシック" charset="0"/>
              </a:rPr>
              <a:t>Both metals and nonmetals lose electrons to form bonds.</a:t>
            </a:r>
          </a:p>
          <a:p>
            <a:pPr marL="609600" indent="-609600" eaLnBrk="1" hangingPunct="1">
              <a:buFont typeface="Arial" charset="0"/>
              <a:buAutoNum type="alphaLcPeriod"/>
            </a:pPr>
            <a:r>
              <a:rPr lang="en-US" sz="2600" dirty="0">
                <a:latin typeface="Arial" charset="0"/>
                <a:ea typeface="ＭＳ Ｐゴシック" charset="0"/>
                <a:cs typeface="ＭＳ Ｐゴシック" charset="0"/>
              </a:rPr>
              <a:t>Both metals and nonmetals gain electrons to form bonds.</a:t>
            </a:r>
          </a:p>
          <a:p>
            <a:pPr marL="609600" indent="-609600" eaLnBrk="1" hangingPunct="1">
              <a:buFont typeface="Arial" charset="0"/>
              <a:buAutoNum type="alphaLcPeriod"/>
            </a:pPr>
            <a:r>
              <a:rPr lang="en-US" sz="2600" dirty="0">
                <a:latin typeface="Arial" charset="0"/>
                <a:ea typeface="ＭＳ Ｐゴシック" charset="0"/>
                <a:cs typeface="ＭＳ Ｐゴシック" charset="0"/>
              </a:rPr>
              <a:t>Metals gain electrons and nonmetals lose electrons to form bonds.</a:t>
            </a:r>
          </a:p>
          <a:p>
            <a:pPr marL="609600" indent="-609600" eaLnBrk="1" hangingPunct="1">
              <a:buFont typeface="Arial" charset="0"/>
              <a:buAutoNum type="alphaLcPeriod"/>
            </a:pPr>
            <a:r>
              <a:rPr lang="en-US" sz="2600" dirty="0">
                <a:latin typeface="Arial" charset="0"/>
                <a:ea typeface="ＭＳ Ｐゴシック" charset="0"/>
                <a:cs typeface="ＭＳ Ｐゴシック" charset="0"/>
              </a:rPr>
              <a:t>Metals lose electrons and nonmetals gain electrons to form bonds.</a:t>
            </a:r>
          </a:p>
          <a:p>
            <a:pPr marL="609600" indent="-609600" eaLnBrk="1" hangingPunct="1">
              <a:buFont typeface="Arial" charset="0"/>
              <a:buAutoNum type="alphaLcPeriod"/>
            </a:pPr>
            <a:endParaRPr lang="en-US" sz="2800" dirty="0">
              <a:latin typeface="Arial" charset="0"/>
              <a:ea typeface="ＭＳ Ｐゴシック" charset="0"/>
              <a:cs typeface="ＭＳ Ｐゴシック" charset="0"/>
            </a:endParaRPr>
          </a:p>
        </p:txBody>
      </p:sp>
      <p:sp>
        <p:nvSpPr>
          <p:cNvPr id="5" name="Rectangle 5"/>
          <p:cNvSpPr>
            <a:spLocks noChangeArrowheads="1"/>
          </p:cNvSpPr>
          <p:nvPr/>
        </p:nvSpPr>
        <p:spPr bwMode="auto">
          <a:xfrm>
            <a:off x="228599" y="4909640"/>
            <a:ext cx="8645525" cy="88156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84690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FFFFFF"/>
                </a:solidFill>
                <a:cs typeface="Arial" charset="0"/>
              </a:rPr>
              <a:t>© 2013 Pearson Education, Inc.</a:t>
            </a:r>
          </a:p>
        </p:txBody>
      </p:sp>
      <p:sp>
        <p:nvSpPr>
          <p:cNvPr id="17411" name="Rectangle 2"/>
          <p:cNvSpPr>
            <a:spLocks noGrp="1" noChangeArrowheads="1"/>
          </p:cNvSpPr>
          <p:nvPr>
            <p:ph type="title"/>
          </p:nvPr>
        </p:nvSpPr>
        <p:spPr>
          <a:xfrm>
            <a:off x="457200" y="609600"/>
            <a:ext cx="8229600" cy="1676400"/>
          </a:xfrm>
        </p:spPr>
        <p:txBody>
          <a:bodyPr/>
          <a:lstStyle/>
          <a:p>
            <a:pPr algn="l" eaLnBrk="1" hangingPunct="1">
              <a:spcAft>
                <a:spcPts val="1200"/>
              </a:spcAft>
            </a:pP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Aluminum atoms lose three electrons when they react.  Write the symbol for the ion that forms and tell whether it is an anion or a cation.</a:t>
            </a:r>
            <a:br>
              <a:rPr lang="en-US">
                <a:latin typeface="Arial" charset="0"/>
                <a:ea typeface="ＭＳ Ｐゴシック" charset="0"/>
                <a:cs typeface="ＭＳ Ｐゴシック" charset="0"/>
              </a:rPr>
            </a:br>
            <a:endParaRPr lang="en-US" baseline="30000">
              <a:latin typeface="Arial" charset="0"/>
              <a:ea typeface="ＭＳ Ｐゴシック" charset="0"/>
              <a:cs typeface="ＭＳ Ｐゴシック" charset="0"/>
            </a:endParaRPr>
          </a:p>
        </p:txBody>
      </p:sp>
      <p:sp>
        <p:nvSpPr>
          <p:cNvPr id="17412" name="Rectangle 3"/>
          <p:cNvSpPr>
            <a:spLocks noGrp="1" noChangeArrowheads="1"/>
          </p:cNvSpPr>
          <p:nvPr>
            <p:ph type="body" idx="1"/>
          </p:nvPr>
        </p:nvSpPr>
        <p:spPr>
          <a:xfrm>
            <a:off x="228600" y="2819400"/>
            <a:ext cx="8763000" cy="2971800"/>
          </a:xfrm>
        </p:spPr>
        <p:txBody>
          <a:bodyPr/>
          <a:lstStyle/>
          <a:p>
            <a:pPr marL="609600" indent="-609600" eaLnBrk="1" hangingPunct="1">
              <a:buFont typeface="Arial" charset="0"/>
              <a:buAutoNum type="alphaLcPeriod"/>
            </a:pPr>
            <a:r>
              <a:rPr lang="en-US" sz="2800">
                <a:latin typeface="Arial" charset="0"/>
                <a:ea typeface="ＭＳ Ｐゴシック" charset="0"/>
                <a:cs typeface="ＭＳ Ｐゴシック" charset="0"/>
              </a:rPr>
              <a:t>Al</a:t>
            </a:r>
            <a:r>
              <a:rPr lang="en-US" sz="2800" baseline="30000">
                <a:latin typeface="Arial" charset="0"/>
                <a:ea typeface="ＭＳ Ｐゴシック" charset="0"/>
                <a:cs typeface="ＭＳ Ｐゴシック" charset="0"/>
              </a:rPr>
              <a:t>3+</a:t>
            </a:r>
            <a:r>
              <a:rPr lang="en-US" sz="2800">
                <a:latin typeface="Arial" charset="0"/>
                <a:ea typeface="ＭＳ Ｐゴシック" charset="0"/>
                <a:cs typeface="ＭＳ Ｐゴシック" charset="0"/>
              </a:rPr>
              <a:t>, anion</a:t>
            </a:r>
          </a:p>
          <a:p>
            <a:pPr marL="609600" indent="-609600" eaLnBrk="1" hangingPunct="1">
              <a:buFont typeface="Arial" charset="0"/>
              <a:buAutoNum type="alphaLcPeriod"/>
            </a:pPr>
            <a:r>
              <a:rPr lang="en-US" sz="2800">
                <a:latin typeface="Arial" charset="0"/>
                <a:ea typeface="ＭＳ Ｐゴシック" charset="0"/>
                <a:cs typeface="ＭＳ Ｐゴシック" charset="0"/>
              </a:rPr>
              <a:t>Al</a:t>
            </a:r>
            <a:r>
              <a:rPr lang="en-US" sz="2800" baseline="30000">
                <a:latin typeface="Arial" charset="0"/>
                <a:ea typeface="ＭＳ Ｐゴシック" charset="0"/>
                <a:cs typeface="ＭＳ Ｐゴシック" charset="0"/>
              </a:rPr>
              <a:t>3+</a:t>
            </a:r>
            <a:r>
              <a:rPr lang="en-US" sz="2800">
                <a:latin typeface="Arial" charset="0"/>
                <a:ea typeface="ＭＳ Ｐゴシック" charset="0"/>
                <a:cs typeface="ＭＳ Ｐゴシック" charset="0"/>
              </a:rPr>
              <a:t>, cation</a:t>
            </a:r>
          </a:p>
          <a:p>
            <a:pPr marL="609600" indent="-609600" eaLnBrk="1" hangingPunct="1">
              <a:buFont typeface="Arial" charset="0"/>
              <a:buAutoNum type="alphaLcPeriod"/>
            </a:pPr>
            <a:r>
              <a:rPr lang="en-US" sz="2800">
                <a:latin typeface="Arial" charset="0"/>
                <a:ea typeface="ＭＳ Ｐゴシック" charset="0"/>
                <a:cs typeface="ＭＳ Ｐゴシック" charset="0"/>
              </a:rPr>
              <a:t>Al</a:t>
            </a:r>
            <a:r>
              <a:rPr lang="en-US" sz="2800" baseline="30000">
                <a:latin typeface="Arial" charset="0"/>
                <a:ea typeface="ＭＳ Ｐゴシック" charset="0"/>
                <a:cs typeface="ＭＳ Ｐゴシック" charset="0"/>
              </a:rPr>
              <a:t>3–</a:t>
            </a:r>
            <a:r>
              <a:rPr lang="en-US" sz="2800">
                <a:latin typeface="Arial" charset="0"/>
                <a:ea typeface="ＭＳ Ｐゴシック" charset="0"/>
                <a:cs typeface="ＭＳ Ｐゴシック" charset="0"/>
              </a:rPr>
              <a:t>, anion</a:t>
            </a:r>
          </a:p>
          <a:p>
            <a:pPr marL="609600" indent="-609600" eaLnBrk="1" hangingPunct="1">
              <a:buFont typeface="Arial" charset="0"/>
              <a:buAutoNum type="alphaLcPeriod"/>
            </a:pPr>
            <a:r>
              <a:rPr lang="en-US" sz="2800">
                <a:latin typeface="Arial" charset="0"/>
                <a:ea typeface="ＭＳ Ｐゴシック" charset="0"/>
                <a:cs typeface="ＭＳ Ｐゴシック" charset="0"/>
              </a:rPr>
              <a:t>Al</a:t>
            </a:r>
            <a:r>
              <a:rPr lang="en-US" sz="2800" baseline="30000">
                <a:latin typeface="Arial" charset="0"/>
                <a:ea typeface="ＭＳ Ｐゴシック" charset="0"/>
                <a:cs typeface="ＭＳ Ｐゴシック" charset="0"/>
              </a:rPr>
              <a:t>3–</a:t>
            </a:r>
            <a:r>
              <a:rPr lang="en-US" sz="2800">
                <a:latin typeface="Arial" charset="0"/>
                <a:ea typeface="ＭＳ Ｐゴシック" charset="0"/>
                <a:cs typeface="ＭＳ Ｐゴシック" charset="0"/>
              </a:rPr>
              <a:t>, cation</a:t>
            </a:r>
          </a:p>
          <a:p>
            <a:pPr marL="609600" indent="-609600" eaLnBrk="1" hangingPunct="1">
              <a:buFont typeface="Arial" charset="0"/>
              <a:buAutoNum type="alphaLcPeriod"/>
            </a:pPr>
            <a:endParaRPr lang="en-US" sz="2800">
              <a:latin typeface="Arial" charset="0"/>
              <a:ea typeface="ＭＳ Ｐゴシック" charset="0"/>
              <a:cs typeface="ＭＳ Ｐゴシック" charset="0"/>
            </a:endParaRPr>
          </a:p>
        </p:txBody>
      </p:sp>
      <p:sp>
        <p:nvSpPr>
          <p:cNvPr id="5" name="Rectangle 5"/>
          <p:cNvSpPr>
            <a:spLocks noChangeArrowheads="1"/>
          </p:cNvSpPr>
          <p:nvPr/>
        </p:nvSpPr>
        <p:spPr bwMode="auto">
          <a:xfrm>
            <a:off x="117475" y="3401515"/>
            <a:ext cx="2946520"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942301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FFFFFF"/>
                </a:solidFill>
                <a:cs typeface="Arial" charset="0"/>
              </a:rPr>
              <a:t>© 2013 Pearson Education, Inc.</a:t>
            </a:r>
          </a:p>
        </p:txBody>
      </p:sp>
      <p:sp>
        <p:nvSpPr>
          <p:cNvPr id="19459" name="Rectangle 2"/>
          <p:cNvSpPr>
            <a:spLocks noGrp="1" noChangeArrowheads="1"/>
          </p:cNvSpPr>
          <p:nvPr>
            <p:ph type="title"/>
          </p:nvPr>
        </p:nvSpPr>
        <p:spPr>
          <a:xfrm>
            <a:off x="457200" y="1219200"/>
            <a:ext cx="8229600" cy="1371600"/>
          </a:xfrm>
        </p:spPr>
        <p:txBody>
          <a:bodyPr/>
          <a:lstStyle/>
          <a:p>
            <a:pPr algn="l" eaLnBrk="1" hangingPunct="1">
              <a:spcAft>
                <a:spcPts val="1200"/>
              </a:spcAft>
            </a:pPr>
            <a:r>
              <a:rPr lang="en-US">
                <a:latin typeface="Arial" charset="0"/>
                <a:ea typeface="ＭＳ Ｐゴシック" charset="0"/>
                <a:cs typeface="ＭＳ Ｐゴシック" charset="0"/>
              </a:rPr>
              <a:t>Chlorine atoms gain one electron when they react.  Write the symbol for the ion that forms and indicate whether it is an anion or a cation.</a:t>
            </a:r>
            <a:br>
              <a:rPr lang="en-US">
                <a:latin typeface="Arial" charset="0"/>
                <a:ea typeface="ＭＳ Ｐゴシック" charset="0"/>
                <a:cs typeface="ＭＳ Ｐゴシック" charset="0"/>
              </a:rPr>
            </a:br>
            <a:endParaRPr lang="en-US" baseline="30000">
              <a:latin typeface="Arial" charset="0"/>
              <a:ea typeface="ＭＳ Ｐゴシック" charset="0"/>
              <a:cs typeface="ＭＳ Ｐゴシック" charset="0"/>
            </a:endParaRPr>
          </a:p>
        </p:txBody>
      </p:sp>
      <p:sp>
        <p:nvSpPr>
          <p:cNvPr id="19460" name="Rectangle 3"/>
          <p:cNvSpPr>
            <a:spLocks noGrp="1" noChangeArrowheads="1"/>
          </p:cNvSpPr>
          <p:nvPr>
            <p:ph type="body" idx="1"/>
          </p:nvPr>
        </p:nvSpPr>
        <p:spPr>
          <a:xfrm>
            <a:off x="457200" y="3048000"/>
            <a:ext cx="2971800" cy="2362200"/>
          </a:xfrm>
        </p:spPr>
        <p:txBody>
          <a:bodyPr/>
          <a:lstStyle/>
          <a:p>
            <a:pPr marL="609600" indent="-609600" eaLnBrk="1" hangingPunct="1">
              <a:buFont typeface="Arial" charset="0"/>
              <a:buAutoNum type="alphaLcPeriod"/>
            </a:pPr>
            <a:r>
              <a:rPr lang="en-US" sz="2800">
                <a:latin typeface="Arial" charset="0"/>
                <a:ea typeface="ＭＳ Ｐゴシック" charset="0"/>
                <a:cs typeface="ＭＳ Ｐゴシック" charset="0"/>
              </a:rPr>
              <a:t>Cl</a:t>
            </a:r>
            <a:r>
              <a:rPr lang="en-US" sz="2800" baseline="30000">
                <a:latin typeface="Arial" charset="0"/>
                <a:ea typeface="ＭＳ Ｐゴシック" charset="0"/>
                <a:cs typeface="ＭＳ Ｐゴシック" charset="0"/>
              </a:rPr>
              <a:t>+</a:t>
            </a:r>
            <a:r>
              <a:rPr lang="en-US" sz="2800">
                <a:latin typeface="Arial" charset="0"/>
                <a:ea typeface="ＭＳ Ｐゴシック" charset="0"/>
                <a:cs typeface="ＭＳ Ｐゴシック" charset="0"/>
              </a:rPr>
              <a:t>, anion</a:t>
            </a:r>
          </a:p>
          <a:p>
            <a:pPr marL="609600" indent="-609600" eaLnBrk="1" hangingPunct="1">
              <a:buFont typeface="Arial" charset="0"/>
              <a:buAutoNum type="alphaLcPeriod"/>
            </a:pPr>
            <a:r>
              <a:rPr lang="en-US" sz="2800">
                <a:latin typeface="Arial" charset="0"/>
                <a:ea typeface="ＭＳ Ｐゴシック" charset="0"/>
                <a:cs typeface="ＭＳ Ｐゴシック" charset="0"/>
              </a:rPr>
              <a:t>Cl</a:t>
            </a:r>
            <a:r>
              <a:rPr lang="en-US" sz="2800" baseline="30000">
                <a:latin typeface="Arial" charset="0"/>
                <a:ea typeface="ＭＳ Ｐゴシック" charset="0"/>
                <a:cs typeface="ＭＳ Ｐゴシック" charset="0"/>
              </a:rPr>
              <a:t>+</a:t>
            </a:r>
            <a:r>
              <a:rPr lang="en-US" sz="2800">
                <a:latin typeface="Arial" charset="0"/>
                <a:ea typeface="ＭＳ Ｐゴシック" charset="0"/>
                <a:cs typeface="ＭＳ Ｐゴシック" charset="0"/>
              </a:rPr>
              <a:t>, cation</a:t>
            </a:r>
          </a:p>
          <a:p>
            <a:pPr marL="609600" indent="-609600" eaLnBrk="1" hangingPunct="1">
              <a:buFont typeface="Arial" charset="0"/>
              <a:buAutoNum type="alphaLcPeriod"/>
            </a:pPr>
            <a:r>
              <a:rPr lang="en-US" sz="2800">
                <a:latin typeface="Arial" charset="0"/>
                <a:ea typeface="ＭＳ Ｐゴシック" charset="0"/>
                <a:cs typeface="ＭＳ Ｐゴシック" charset="0"/>
              </a:rPr>
              <a:t>Cl</a:t>
            </a:r>
            <a:r>
              <a:rPr lang="en-US" sz="2800" baseline="30000">
                <a:latin typeface="Arial" charset="0"/>
                <a:ea typeface="ＭＳ Ｐゴシック" charset="0"/>
                <a:cs typeface="ＭＳ Ｐゴシック" charset="0"/>
              </a:rPr>
              <a:t>–</a:t>
            </a:r>
            <a:r>
              <a:rPr lang="en-US" sz="2800">
                <a:latin typeface="Arial" charset="0"/>
                <a:ea typeface="ＭＳ Ｐゴシック" charset="0"/>
                <a:cs typeface="ＭＳ Ｐゴシック" charset="0"/>
              </a:rPr>
              <a:t>, anion</a:t>
            </a:r>
          </a:p>
          <a:p>
            <a:pPr marL="609600" indent="-609600" eaLnBrk="1" hangingPunct="1">
              <a:buFont typeface="Arial" charset="0"/>
              <a:buAutoNum type="alphaLcPeriod"/>
            </a:pPr>
            <a:r>
              <a:rPr lang="en-US" sz="2800">
                <a:latin typeface="Arial" charset="0"/>
                <a:ea typeface="ＭＳ Ｐゴシック" charset="0"/>
                <a:cs typeface="ＭＳ Ｐゴシック" charset="0"/>
              </a:rPr>
              <a:t>Cl</a:t>
            </a:r>
            <a:r>
              <a:rPr lang="en-US" sz="2800" baseline="30000">
                <a:latin typeface="Arial" charset="0"/>
                <a:ea typeface="ＭＳ Ｐゴシック" charset="0"/>
                <a:cs typeface="ＭＳ Ｐゴシック" charset="0"/>
              </a:rPr>
              <a:t>–</a:t>
            </a:r>
            <a:r>
              <a:rPr lang="en-US" sz="2800">
                <a:latin typeface="Arial" charset="0"/>
                <a:ea typeface="ＭＳ Ｐゴシック" charset="0"/>
                <a:cs typeface="ＭＳ Ｐゴシック" charset="0"/>
              </a:rPr>
              <a:t>, cation</a:t>
            </a:r>
          </a:p>
        </p:txBody>
      </p:sp>
      <p:pic>
        <p:nvPicPr>
          <p:cNvPr id="194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732088"/>
            <a:ext cx="3200400"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28600" y="4100015"/>
            <a:ext cx="2946520"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722947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5400" dirty="0" smtClean="0"/>
              <a:t>Goals </a:t>
            </a:r>
            <a:endParaRPr lang="en-US" sz="5400" dirty="0"/>
          </a:p>
        </p:txBody>
      </p:sp>
    </p:spTree>
    <p:extLst>
      <p:ext uri="{BB962C8B-B14F-4D97-AF65-F5344CB8AC3E}">
        <p14:creationId xmlns:p14="http://schemas.microsoft.com/office/powerpoint/2010/main" val="34545162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a:latin typeface="Arial" charset="0"/>
                <a:cs typeface="Times New Roman" charset="0"/>
              </a:rPr>
              <a:t>3.4 Some Properties of Ionic Compounds</a:t>
            </a:r>
          </a:p>
        </p:txBody>
      </p:sp>
      <p:sp>
        <p:nvSpPr>
          <p:cNvPr id="1434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7" name="Picture 2" descr="11_52"/>
          <p:cNvPicPr>
            <a:picLocks noChangeAspect="1" noChangeArrowheads="1"/>
          </p:cNvPicPr>
          <p:nvPr/>
        </p:nvPicPr>
        <p:blipFill>
          <a:blip r:embed="rId2" cstate="print"/>
          <a:srcRect/>
          <a:stretch>
            <a:fillRect/>
          </a:stretch>
        </p:blipFill>
        <p:spPr bwMode="auto">
          <a:xfrm>
            <a:off x="3023736" y="2460625"/>
            <a:ext cx="3234488" cy="3525680"/>
          </a:xfrm>
          <a:prstGeom prst="rect">
            <a:avLst/>
          </a:prstGeom>
          <a:noFill/>
          <a:ln w="9525">
            <a:noFill/>
            <a:miter lim="800000"/>
            <a:headEnd/>
            <a:tailEnd/>
          </a:ln>
        </p:spPr>
      </p:pic>
    </p:spTree>
    <p:extLst>
      <p:ext uri="{BB962C8B-B14F-4D97-AF65-F5344CB8AC3E}">
        <p14:creationId xmlns:p14="http://schemas.microsoft.com/office/powerpoint/2010/main" val="37159426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65125" y="329450"/>
            <a:ext cx="8380528" cy="2250753"/>
          </a:xfrm>
        </p:spPr>
        <p:txBody>
          <a:bodyPr>
            <a:normAutofit/>
          </a:bodyPr>
          <a:lstStyle/>
          <a:p>
            <a:r>
              <a:rPr lang="en-US" sz="2600" dirty="0" smtClean="0">
                <a:latin typeface="Arial" charset="0"/>
                <a:ea typeface="ＭＳ Ｐゴシック" charset="0"/>
                <a:cs typeface="ＭＳ Ｐゴシック" charset="0"/>
              </a:rPr>
              <a:t>In the solid state, ions </a:t>
            </a:r>
            <a:r>
              <a:rPr lang="en-US" sz="2600" dirty="0">
                <a:latin typeface="Arial" charset="0"/>
                <a:ea typeface="ＭＳ Ｐゴシック" charset="0"/>
                <a:cs typeface="ＭＳ Ｐゴシック" charset="0"/>
              </a:rPr>
              <a:t>in each compound settle into a pattern that efficiently fills space and maximizes ionic </a:t>
            </a:r>
            <a:r>
              <a:rPr lang="en-US" sz="2600" dirty="0" smtClean="0">
                <a:latin typeface="Arial" charset="0"/>
                <a:ea typeface="ＭＳ Ｐゴシック" charset="0"/>
                <a:cs typeface="ＭＳ Ｐゴシック" charset="0"/>
              </a:rPr>
              <a:t>bonding</a:t>
            </a:r>
            <a:r>
              <a:rPr lang="en-US" sz="2600" dirty="0">
                <a:latin typeface="Arial" charset="0"/>
                <a:ea typeface="ＭＳ Ｐゴシック" charset="0"/>
                <a:cs typeface="ＭＳ Ｐゴシック" charset="0"/>
              </a:rPr>
              <a:t> </a:t>
            </a:r>
          </a:p>
          <a:p>
            <a:endParaRPr lang="en-US" sz="800" dirty="0" smtClean="0">
              <a:latin typeface="Arial" charset="0"/>
              <a:ea typeface="ＭＳ Ｐゴシック" charset="0"/>
              <a:cs typeface="ＭＳ Ｐゴシック" charset="0"/>
            </a:endParaRPr>
          </a:p>
          <a:p>
            <a:pPr lvl="1"/>
            <a:r>
              <a:rPr lang="en-US" sz="2200" dirty="0" smtClean="0">
                <a:latin typeface="Arial" charset="0"/>
                <a:ea typeface="ＭＳ Ｐゴシック" charset="0"/>
                <a:cs typeface="ＭＳ Ｐゴシック" charset="0"/>
              </a:rPr>
              <a:t>Ions </a:t>
            </a:r>
            <a:r>
              <a:rPr lang="en-US" sz="2200" dirty="0">
                <a:latin typeface="Arial" charset="0"/>
                <a:ea typeface="ＭＳ Ｐゴシック" charset="0"/>
                <a:cs typeface="ＭＳ Ｐゴシック" charset="0"/>
              </a:rPr>
              <a:t>in an ionic solid are held rigidly in place by attraction to their </a:t>
            </a:r>
            <a:r>
              <a:rPr lang="en-US" sz="2200" dirty="0" smtClean="0">
                <a:latin typeface="Arial" charset="0"/>
                <a:ea typeface="ＭＳ Ｐゴシック" charset="0"/>
                <a:cs typeface="ＭＳ Ｐゴシック" charset="0"/>
              </a:rPr>
              <a:t>neighbors</a:t>
            </a:r>
            <a:r>
              <a:rPr lang="en-US" sz="2200" dirty="0">
                <a:latin typeface="Arial" charset="0"/>
                <a:ea typeface="ＭＳ Ｐゴシック" charset="0"/>
                <a:cs typeface="ＭＳ Ｐゴシック" charset="0"/>
              </a:rPr>
              <a:t> </a:t>
            </a:r>
            <a:endParaRPr lang="en-US" sz="800" dirty="0" smtClean="0">
              <a:latin typeface="Arial" charset="0"/>
              <a:ea typeface="ＭＳ Ｐゴシック" charset="0"/>
              <a:cs typeface="ＭＳ Ｐゴシック" charset="0"/>
            </a:endParaRPr>
          </a:p>
        </p:txBody>
      </p:sp>
      <p:sp>
        <p:nvSpPr>
          <p:cNvPr id="1434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3" name="Picture 2"/>
          <p:cNvPicPr>
            <a:picLocks noChangeAspect="1"/>
          </p:cNvPicPr>
          <p:nvPr/>
        </p:nvPicPr>
        <p:blipFill>
          <a:blip r:embed="rId2"/>
          <a:stretch>
            <a:fillRect/>
          </a:stretch>
        </p:blipFill>
        <p:spPr>
          <a:xfrm>
            <a:off x="5354267" y="4493594"/>
            <a:ext cx="2660650" cy="1616714"/>
          </a:xfrm>
          <a:prstGeom prst="rect">
            <a:avLst/>
          </a:prstGeom>
        </p:spPr>
      </p:pic>
      <p:pic>
        <p:nvPicPr>
          <p:cNvPr id="5" name="Picture 3" descr="Figure-4"/>
          <p:cNvPicPr>
            <a:picLocks noChangeAspect="1" noChangeArrowheads="1"/>
          </p:cNvPicPr>
          <p:nvPr/>
        </p:nvPicPr>
        <p:blipFill>
          <a:blip r:embed="rId3" cstate="print"/>
          <a:srcRect/>
          <a:stretch>
            <a:fillRect/>
          </a:stretch>
        </p:blipFill>
        <p:spPr bwMode="auto">
          <a:xfrm>
            <a:off x="1092988" y="4490452"/>
            <a:ext cx="2995623" cy="1619856"/>
          </a:xfrm>
          <a:prstGeom prst="rect">
            <a:avLst/>
          </a:prstGeom>
          <a:noFill/>
          <a:ln w="12700">
            <a:solidFill>
              <a:srgbClr val="000000"/>
            </a:solidFill>
            <a:miter lim="800000"/>
            <a:headEnd/>
            <a:tailEnd/>
          </a:ln>
        </p:spPr>
      </p:pic>
      <p:sp>
        <p:nvSpPr>
          <p:cNvPr id="6" name="Content Placeholder 2"/>
          <p:cNvSpPr txBox="1">
            <a:spLocks/>
          </p:cNvSpPr>
          <p:nvPr/>
        </p:nvSpPr>
        <p:spPr>
          <a:xfrm>
            <a:off x="365125" y="2743007"/>
            <a:ext cx="8380528" cy="13366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smtClean="0">
                <a:latin typeface="Arial" charset="0"/>
                <a:ea typeface="ＭＳ Ｐゴシック" charset="0"/>
                <a:cs typeface="ＭＳ Ｐゴシック" charset="0"/>
              </a:rPr>
              <a:t>However, once an ionic solid is dissolved in water, the ions can move freely, which accounts for the electrical conductivity of these compounds in solution </a:t>
            </a:r>
            <a:endParaRPr lang="en-US" sz="2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500707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65125" y="714375"/>
            <a:ext cx="8229600" cy="5148263"/>
          </a:xfrm>
        </p:spPr>
        <p:txBody>
          <a:bodyPr>
            <a:normAutofit lnSpcReduction="10000"/>
          </a:bodyPr>
          <a:lstStyle/>
          <a:p>
            <a:r>
              <a:rPr lang="en-US" sz="2800" dirty="0">
                <a:latin typeface="Arial" charset="0"/>
                <a:ea typeface="ＭＳ Ｐゴシック" charset="0"/>
                <a:cs typeface="ＭＳ Ｐゴシック" charset="0"/>
              </a:rPr>
              <a:t>Ionic compounds have very high melting and boiling </a:t>
            </a:r>
            <a:r>
              <a:rPr lang="en-US" sz="2800" dirty="0" smtClean="0">
                <a:latin typeface="Arial" charset="0"/>
                <a:ea typeface="ＭＳ Ｐゴシック" charset="0"/>
                <a:cs typeface="ＭＳ Ｐゴシック" charset="0"/>
              </a:rPr>
              <a:t>points</a:t>
            </a:r>
            <a:r>
              <a:rPr lang="en-US" sz="2800" dirty="0">
                <a:latin typeface="Arial" charset="0"/>
                <a:ea typeface="ＭＳ Ｐゴシック" charset="0"/>
                <a:cs typeface="ＭＳ Ｐゴシック" charset="0"/>
              </a:rPr>
              <a:t> </a:t>
            </a:r>
            <a:endParaRPr lang="en-US" sz="2800" dirty="0" smtClean="0">
              <a:latin typeface="Arial" charset="0"/>
              <a:ea typeface="ＭＳ Ｐゴシック" charset="0"/>
              <a:cs typeface="ＭＳ Ｐゴシック" charset="0"/>
            </a:endParaRPr>
          </a:p>
          <a:p>
            <a:pPr lvl="1"/>
            <a:r>
              <a:rPr lang="en-US" sz="2400" dirty="0" smtClean="0">
                <a:latin typeface="Arial" charset="0"/>
                <a:ea typeface="ＭＳ Ｐゴシック" charset="0"/>
                <a:cs typeface="ＭＳ Ｐゴシック" charset="0"/>
              </a:rPr>
              <a:t>Sodium </a:t>
            </a:r>
            <a:r>
              <a:rPr lang="en-US" sz="2400" dirty="0">
                <a:latin typeface="Arial" charset="0"/>
                <a:ea typeface="ＭＳ Ｐゴシック" charset="0"/>
                <a:cs typeface="ＭＳ Ｐゴシック" charset="0"/>
              </a:rPr>
              <a:t>chloride melts at </a:t>
            </a:r>
            <a:r>
              <a:rPr lang="en-US" sz="2400" dirty="0" smtClean="0">
                <a:latin typeface="Arial" charset="0"/>
                <a:ea typeface="ＭＳ Ｐゴシック" charset="0"/>
                <a:cs typeface="ＭＳ Ｐゴシック" charset="0"/>
              </a:rPr>
              <a:t>801 °</a:t>
            </a:r>
            <a:r>
              <a:rPr lang="en-US" sz="2400" dirty="0">
                <a:latin typeface="Arial" charset="0"/>
                <a:ea typeface="ＭＳ Ｐゴシック" charset="0"/>
                <a:cs typeface="ＭＳ Ｐゴシック" charset="0"/>
              </a:rPr>
              <a:t>C and boils at </a:t>
            </a:r>
            <a:r>
              <a:rPr lang="en-US" sz="2400" dirty="0" smtClean="0">
                <a:latin typeface="Arial" charset="0"/>
                <a:ea typeface="ＭＳ Ｐゴシック" charset="0"/>
                <a:cs typeface="ＭＳ Ｐゴシック" charset="0"/>
              </a:rPr>
              <a:t>1413 °</a:t>
            </a:r>
            <a:r>
              <a:rPr lang="en-US" sz="2400" dirty="0" smtClean="0">
                <a:latin typeface="Arial" charset="0"/>
                <a:ea typeface="ＭＳ Ｐゴシック" charset="0"/>
                <a:cs typeface="ＭＳ Ｐゴシック" charset="0"/>
              </a:rPr>
              <a:t>C </a:t>
            </a:r>
            <a:endParaRPr lang="en-US" sz="2400" dirty="0">
              <a:latin typeface="Arial" charset="0"/>
              <a:ea typeface="ＭＳ Ｐゴシック" charset="0"/>
              <a:cs typeface="ＭＳ Ｐゴシック" charset="0"/>
            </a:endParaRPr>
          </a:p>
          <a:p>
            <a:r>
              <a:rPr lang="en-US" sz="2800" dirty="0">
                <a:latin typeface="Arial" charset="0"/>
                <a:ea typeface="ＭＳ Ｐゴシック" charset="0"/>
                <a:cs typeface="ＭＳ Ｐゴシック" charset="0"/>
              </a:rPr>
              <a:t>Ionic solids shatter if struck </a:t>
            </a:r>
            <a:r>
              <a:rPr lang="en-US" sz="2800" dirty="0" smtClean="0">
                <a:latin typeface="Arial" charset="0"/>
                <a:ea typeface="ＭＳ Ｐゴシック" charset="0"/>
                <a:cs typeface="ＭＳ Ｐゴシック" charset="0"/>
              </a:rPr>
              <a:t>sharply </a:t>
            </a:r>
          </a:p>
          <a:p>
            <a:pPr lvl="1"/>
            <a:r>
              <a:rPr lang="en-US" sz="2400" dirty="0" smtClean="0">
                <a:latin typeface="Arial" charset="0"/>
                <a:ea typeface="ＭＳ Ｐゴシック" charset="0"/>
                <a:cs typeface="ＭＳ Ｐゴシック" charset="0"/>
              </a:rPr>
              <a:t>Brittle</a:t>
            </a:r>
            <a:endParaRPr lang="en-US" sz="2400" dirty="0">
              <a:latin typeface="Arial" charset="0"/>
              <a:ea typeface="ＭＳ Ｐゴシック" charset="0"/>
              <a:cs typeface="ＭＳ Ｐゴシック" charset="0"/>
            </a:endParaRPr>
          </a:p>
          <a:p>
            <a:r>
              <a:rPr lang="en-US" sz="2800" dirty="0">
                <a:latin typeface="Arial" charset="0"/>
                <a:ea typeface="ＭＳ Ｐゴシック" charset="0"/>
                <a:cs typeface="ＭＳ Ｐゴシック" charset="0"/>
              </a:rPr>
              <a:t>Ionic compounds dissolve in water </a:t>
            </a:r>
            <a:r>
              <a:rPr lang="en-US" sz="2800" b="1" i="1" dirty="0">
                <a:latin typeface="Arial" charset="0"/>
                <a:ea typeface="ＭＳ Ｐゴシック" charset="0"/>
                <a:cs typeface="ＭＳ Ｐゴシック" charset="0"/>
              </a:rPr>
              <a:t>if</a:t>
            </a:r>
            <a:r>
              <a:rPr lang="en-US" sz="2800" dirty="0">
                <a:latin typeface="Arial" charset="0"/>
                <a:ea typeface="ＭＳ Ｐゴシック" charset="0"/>
                <a:cs typeface="ＭＳ Ｐゴシック" charset="0"/>
              </a:rPr>
              <a:t> the attraction between water and the ions </a:t>
            </a:r>
            <a:r>
              <a:rPr lang="en-US" sz="2800" dirty="0" smtClean="0">
                <a:latin typeface="Arial" charset="0"/>
                <a:ea typeface="ＭＳ Ｐゴシック" charset="0"/>
                <a:cs typeface="ＭＳ Ｐゴシック" charset="0"/>
              </a:rPr>
              <a:t>can overcome </a:t>
            </a:r>
            <a:r>
              <a:rPr lang="en-US" sz="2800" dirty="0">
                <a:latin typeface="Arial" charset="0"/>
                <a:ea typeface="ＭＳ Ｐゴシック" charset="0"/>
                <a:cs typeface="ＭＳ Ｐゴシック" charset="0"/>
              </a:rPr>
              <a:t>the attraction of the ions for one </a:t>
            </a:r>
            <a:r>
              <a:rPr lang="en-US" sz="2800" dirty="0" smtClean="0">
                <a:latin typeface="Arial" charset="0"/>
                <a:ea typeface="ＭＳ Ｐゴシック" charset="0"/>
                <a:cs typeface="ＭＳ Ｐゴシック" charset="0"/>
              </a:rPr>
              <a:t>another</a:t>
            </a:r>
            <a:r>
              <a:rPr lang="en-US" sz="2800" dirty="0">
                <a:latin typeface="Arial" charset="0"/>
                <a:ea typeface="ＭＳ Ｐゴシック" charset="0"/>
                <a:cs typeface="ＭＳ Ｐゴシック" charset="0"/>
              </a:rPr>
              <a:t> </a:t>
            </a:r>
            <a:endParaRPr lang="en-US" sz="2800" dirty="0" smtClean="0">
              <a:latin typeface="Arial" charset="0"/>
              <a:ea typeface="ＭＳ Ｐゴシック" charset="0"/>
              <a:cs typeface="ＭＳ Ｐゴシック" charset="0"/>
            </a:endParaRPr>
          </a:p>
          <a:p>
            <a:pPr lvl="1"/>
            <a:r>
              <a:rPr lang="en-US" sz="2400" dirty="0" smtClean="0">
                <a:latin typeface="Arial" charset="0"/>
                <a:ea typeface="ＭＳ Ｐゴシック" charset="0"/>
                <a:cs typeface="ＭＳ Ｐゴシック" charset="0"/>
              </a:rPr>
              <a:t>However, not </a:t>
            </a:r>
            <a:r>
              <a:rPr lang="en-US" sz="2400" dirty="0">
                <a:latin typeface="Arial" charset="0"/>
                <a:ea typeface="ＭＳ Ｐゴシック" charset="0"/>
                <a:cs typeface="ＭＳ Ｐゴシック" charset="0"/>
              </a:rPr>
              <a:t>all ionic compounds are water </a:t>
            </a:r>
            <a:r>
              <a:rPr lang="en-US" sz="2400" dirty="0" smtClean="0">
                <a:latin typeface="Arial" charset="0"/>
                <a:ea typeface="ＭＳ Ｐゴシック" charset="0"/>
                <a:cs typeface="ＭＳ Ｐゴシック" charset="0"/>
              </a:rPr>
              <a:t>soluble </a:t>
            </a:r>
          </a:p>
          <a:p>
            <a:pPr lvl="1"/>
            <a:r>
              <a:rPr lang="en-US" sz="2400" dirty="0" smtClean="0">
                <a:latin typeface="Arial" charset="0"/>
                <a:ea typeface="ＭＳ Ｐゴシック" charset="0"/>
                <a:cs typeface="ＭＳ Ｐゴシック" charset="0"/>
              </a:rPr>
              <a:t>Solubility decreases as: 1A &gt; 2A &gt; 3A </a:t>
            </a:r>
          </a:p>
          <a:p>
            <a:pPr lvl="1"/>
            <a:r>
              <a:rPr lang="en-US" sz="2400" dirty="0" smtClean="0">
                <a:latin typeface="Arial" charset="0"/>
                <a:ea typeface="ＭＳ Ｐゴシック" charset="0"/>
                <a:cs typeface="ＭＳ Ｐゴシック" charset="0"/>
              </a:rPr>
              <a:t>So aluminum salts are generally insoluble in water </a:t>
            </a:r>
            <a:endParaRPr lang="en-US" sz="2400" dirty="0">
              <a:latin typeface="Arial" charset="0"/>
              <a:ea typeface="ＭＳ Ｐゴシック" charset="0"/>
              <a:cs typeface="ＭＳ Ｐゴシック" charset="0"/>
            </a:endParaRPr>
          </a:p>
        </p:txBody>
      </p:sp>
      <p:sp>
        <p:nvSpPr>
          <p:cNvPr id="1536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Tree>
    <p:extLst>
      <p:ext uri="{BB962C8B-B14F-4D97-AF65-F5344CB8AC3E}">
        <p14:creationId xmlns:p14="http://schemas.microsoft.com/office/powerpoint/2010/main" val="15032358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65125" y="492125"/>
            <a:ext cx="8229600" cy="5603875"/>
          </a:xfrm>
        </p:spPr>
        <p:txBody>
          <a:bodyPr/>
          <a:lstStyle/>
          <a:p>
            <a:pPr algn="ctr">
              <a:buFontTx/>
              <a:buNone/>
            </a:pPr>
            <a:r>
              <a:rPr lang="en-US" b="1" dirty="0" err="1" smtClean="0">
                <a:latin typeface="Arial" charset="0"/>
                <a:ea typeface="ＭＳ Ｐゴシック" charset="0"/>
                <a:cs typeface="ＭＳ Ｐゴシック" charset="0"/>
              </a:rPr>
              <a:t>fyi</a:t>
            </a:r>
            <a:r>
              <a:rPr lang="en-US" b="1" dirty="0" smtClean="0">
                <a:latin typeface="Arial" charset="0"/>
                <a:ea typeface="ＭＳ Ｐゴシック" charset="0"/>
                <a:cs typeface="ＭＳ Ｐゴシック" charset="0"/>
              </a:rPr>
              <a:t>: Ionic </a:t>
            </a:r>
            <a:r>
              <a:rPr lang="en-US" b="1" dirty="0">
                <a:latin typeface="Arial" charset="0"/>
                <a:ea typeface="ＭＳ Ｐゴシック" charset="0"/>
                <a:cs typeface="ＭＳ Ｐゴシック" charset="0"/>
              </a:rPr>
              <a:t>Liquids</a:t>
            </a:r>
            <a:endParaRPr lang="en-US" dirty="0">
              <a:latin typeface="Arial" charset="0"/>
              <a:ea typeface="ＭＳ Ｐゴシック" charset="0"/>
              <a:cs typeface="ＭＳ Ｐゴシック" charset="0"/>
            </a:endParaRPr>
          </a:p>
          <a:p>
            <a:r>
              <a:rPr lang="en-US" sz="2000" dirty="0">
                <a:latin typeface="Arial" charset="0"/>
                <a:ea typeface="ＭＳ Ｐゴシック" charset="0"/>
                <a:cs typeface="ＭＳ Ｐゴシック" charset="0"/>
              </a:rPr>
              <a:t>Ionic liquids have low melting points, high viscosity, low to moderate electrical conductivity, and low volatility. </a:t>
            </a:r>
          </a:p>
          <a:p>
            <a:r>
              <a:rPr lang="en-US" sz="2000" dirty="0">
                <a:latin typeface="Arial" charset="0"/>
                <a:ea typeface="ＭＳ Ｐゴシック" charset="0"/>
                <a:cs typeface="ＭＳ Ｐゴシック" charset="0"/>
              </a:rPr>
              <a:t>One of the first </a:t>
            </a:r>
            <a:r>
              <a:rPr lang="en-US" sz="2000" i="1" dirty="0">
                <a:latin typeface="Arial" charset="0"/>
                <a:ea typeface="ＭＳ Ｐゴシック" charset="0"/>
                <a:cs typeface="ＭＳ Ｐゴシック" charset="0"/>
              </a:rPr>
              <a:t>room temperature ionic liquids </a:t>
            </a:r>
            <a:r>
              <a:rPr lang="en-US" sz="2000" dirty="0">
                <a:latin typeface="Arial" charset="0"/>
                <a:ea typeface="ＭＳ Ｐゴシック" charset="0"/>
                <a:cs typeface="ＭＳ Ｐゴシック" charset="0"/>
              </a:rPr>
              <a:t>(or RTILs), </a:t>
            </a:r>
            <a:r>
              <a:rPr lang="en-US" sz="2000" dirty="0" err="1">
                <a:latin typeface="Arial" charset="0"/>
                <a:ea typeface="ＭＳ Ｐゴシック" charset="0"/>
                <a:cs typeface="ＭＳ Ｐゴシック" charset="0"/>
              </a:rPr>
              <a:t>ethylammonium</a:t>
            </a:r>
            <a:r>
              <a:rPr lang="en-US" sz="2000" dirty="0">
                <a:latin typeface="Arial" charset="0"/>
                <a:ea typeface="ＭＳ Ｐゴシック" charset="0"/>
                <a:cs typeface="ＭＳ Ｐゴシック" charset="0"/>
              </a:rPr>
              <a:t> nitrate, was synthesized in 1914 by Paul Walden. </a:t>
            </a:r>
          </a:p>
          <a:p>
            <a:r>
              <a:rPr lang="en-US" sz="2000" dirty="0">
                <a:latin typeface="Arial" charset="0"/>
                <a:ea typeface="ＭＳ Ｐゴシック" charset="0"/>
                <a:cs typeface="ＭＳ Ｐゴシック" charset="0"/>
              </a:rPr>
              <a:t>Most RTILs consist of a bulky, asymmetric organic </a:t>
            </a:r>
            <a:r>
              <a:rPr lang="en-US" sz="2000" dirty="0" err="1">
                <a:latin typeface="Arial" charset="0"/>
                <a:ea typeface="ＭＳ Ｐゴシック" charset="0"/>
                <a:cs typeface="ＭＳ Ｐゴシック" charset="0"/>
              </a:rPr>
              <a:t>cation</a:t>
            </a:r>
            <a:r>
              <a:rPr lang="en-US" sz="2000" dirty="0">
                <a:latin typeface="Arial" charset="0"/>
                <a:ea typeface="ＭＳ Ｐゴシック" charset="0"/>
                <a:cs typeface="ＭＳ Ｐゴシック" charset="0"/>
              </a:rPr>
              <a:t>, combined with a variety of anions.  </a:t>
            </a:r>
          </a:p>
          <a:p>
            <a:r>
              <a:rPr lang="en-US" sz="2000" dirty="0">
                <a:latin typeface="Arial" charset="0"/>
                <a:ea typeface="ＭＳ Ｐゴシック" charset="0"/>
                <a:cs typeface="ＭＳ Ｐゴシック" charset="0"/>
              </a:rPr>
              <a:t>The bulky </a:t>
            </a:r>
            <a:r>
              <a:rPr lang="en-US" sz="2000" dirty="0" err="1">
                <a:latin typeface="Arial" charset="0"/>
                <a:ea typeface="ＭＳ Ｐゴシック" charset="0"/>
                <a:cs typeface="ＭＳ Ｐゴシック" charset="0"/>
              </a:rPr>
              <a:t>cations</a:t>
            </a:r>
            <a:r>
              <a:rPr lang="en-US" sz="2000" dirty="0">
                <a:latin typeface="Arial" charset="0"/>
                <a:ea typeface="ＭＳ Ｐゴシック" charset="0"/>
                <a:cs typeface="ＭＳ Ｐゴシック" charset="0"/>
              </a:rPr>
              <a:t> cannot pack together; they tend to form highly viscous liquids that exhibit low volatility.</a:t>
            </a:r>
          </a:p>
          <a:p>
            <a:r>
              <a:rPr lang="en-US" sz="2000" dirty="0">
                <a:latin typeface="Arial" charset="0"/>
                <a:ea typeface="ＭＳ Ｐゴシック" charset="0"/>
                <a:cs typeface="ＭＳ Ｐゴシック" charset="0"/>
              </a:rPr>
              <a:t>RTILs also provide unique solvent properties, enabling them to dissolve substances that are not very soluble in more conventional solvents.  Low volatility also makes them environmentally friendly. </a:t>
            </a:r>
          </a:p>
          <a:p>
            <a:r>
              <a:rPr lang="en-US" sz="2000" dirty="0">
                <a:latin typeface="Arial" charset="0"/>
                <a:ea typeface="ＭＳ Ｐゴシック" charset="0"/>
                <a:cs typeface="ＭＳ Ｐゴシック" charset="0"/>
              </a:rPr>
              <a:t>RTILs can dissolve cellulose, facilitating its conversion into fermentable sugars. </a:t>
            </a:r>
            <a:endParaRPr lang="en-US" sz="2800" dirty="0">
              <a:latin typeface="Arial" charset="0"/>
              <a:ea typeface="ＭＳ Ｐゴシック" charset="0"/>
              <a:cs typeface="ＭＳ Ｐゴシック" charset="0"/>
            </a:endParaRPr>
          </a:p>
        </p:txBody>
      </p:sp>
      <p:sp>
        <p:nvSpPr>
          <p:cNvPr id="1638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Tree>
    <p:extLst>
      <p:ext uri="{BB962C8B-B14F-4D97-AF65-F5344CB8AC3E}">
        <p14:creationId xmlns:p14="http://schemas.microsoft.com/office/powerpoint/2010/main" val="47258401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atin typeface="Arial" charset="0"/>
                <a:cs typeface="Times New Roman" charset="0"/>
              </a:rPr>
              <a:t>3.5 Ions and the Octet Rule</a:t>
            </a:r>
          </a:p>
        </p:txBody>
      </p:sp>
      <p:sp>
        <p:nvSpPr>
          <p:cNvPr id="1741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6275" y="1737322"/>
            <a:ext cx="537368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3596031"/>
            <a:ext cx="5375275"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1067" y="5654763"/>
            <a:ext cx="7664929" cy="461665"/>
          </a:xfrm>
          <a:prstGeom prst="rect">
            <a:avLst/>
          </a:prstGeom>
          <a:noFill/>
        </p:spPr>
        <p:txBody>
          <a:bodyPr wrap="none" rtlCol="0">
            <a:spAutoFit/>
          </a:bodyPr>
          <a:lstStyle/>
          <a:p>
            <a:r>
              <a:rPr lang="en-US" sz="2400" dirty="0" smtClean="0"/>
              <a:t>Now we learn why we emphasize the  1A-8A group numbers</a:t>
            </a:r>
            <a:endParaRPr lang="en-US" sz="2400" dirty="0"/>
          </a:p>
        </p:txBody>
      </p:sp>
    </p:spTree>
    <p:extLst>
      <p:ext uri="{BB962C8B-B14F-4D97-AF65-F5344CB8AC3E}">
        <p14:creationId xmlns:p14="http://schemas.microsoft.com/office/powerpoint/2010/main" val="40752472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523614"/>
            <a:ext cx="8229600" cy="5832736"/>
          </a:xfrm>
        </p:spPr>
        <p:txBody>
          <a:bodyPr>
            <a:noAutofit/>
          </a:bodyPr>
          <a:lstStyle/>
          <a:p>
            <a:r>
              <a:rPr lang="en-US" sz="2800" dirty="0">
                <a:latin typeface="Arial" charset="0"/>
                <a:ea typeface="ＭＳ Ｐゴシック" charset="0"/>
                <a:cs typeface="ＭＳ Ｐゴシック" charset="0"/>
              </a:rPr>
              <a:t>Alkali metals have a single valence electron and an electron configuration </a:t>
            </a:r>
            <a:r>
              <a:rPr lang="en-US" sz="2800" i="1" dirty="0" smtClean="0">
                <a:latin typeface="Arial" charset="0"/>
                <a:ea typeface="ＭＳ Ｐゴシック" charset="0"/>
                <a:cs typeface="ＭＳ Ｐゴシック" charset="0"/>
              </a:rPr>
              <a:t>ns</a:t>
            </a:r>
            <a:r>
              <a:rPr lang="en-US" sz="2800" baseline="30000" dirty="0" smtClean="0">
                <a:latin typeface="Arial" charset="0"/>
                <a:ea typeface="ＭＳ Ｐゴシック" charset="0"/>
                <a:cs typeface="ＭＳ Ｐゴシック" charset="0"/>
              </a:rPr>
              <a:t>1</a:t>
            </a:r>
            <a:r>
              <a:rPr lang="en-US" sz="2800" dirty="0">
                <a:latin typeface="Arial" charset="0"/>
                <a:ea typeface="ＭＳ Ｐゴシック" charset="0"/>
                <a:cs typeface="ＭＳ Ｐゴシック" charset="0"/>
              </a:rPr>
              <a:t> </a:t>
            </a:r>
          </a:p>
          <a:p>
            <a:endParaRPr lang="en-US" sz="1000" dirty="0" smtClean="0">
              <a:latin typeface="Arial" charset="0"/>
              <a:ea typeface="ＭＳ Ｐゴシック" charset="0"/>
              <a:cs typeface="ＭＳ Ｐゴシック" charset="0"/>
            </a:endParaRPr>
          </a:p>
          <a:p>
            <a:r>
              <a:rPr lang="en-US" sz="2800" dirty="0" smtClean="0">
                <a:latin typeface="Arial" charset="0"/>
                <a:ea typeface="ＭＳ Ｐゴシック" charset="0"/>
                <a:cs typeface="ＭＳ Ｐゴシック" charset="0"/>
              </a:rPr>
              <a:t>Halogens </a:t>
            </a:r>
            <a:r>
              <a:rPr lang="en-US" sz="2800" dirty="0">
                <a:latin typeface="Arial" charset="0"/>
                <a:ea typeface="ＭＳ Ｐゴシック" charset="0"/>
                <a:cs typeface="ＭＳ Ｐゴシック" charset="0"/>
              </a:rPr>
              <a:t>have seven valence electrons and an electron configuration </a:t>
            </a:r>
            <a:r>
              <a:rPr lang="en-US" sz="2800" i="1" dirty="0" smtClean="0">
                <a:latin typeface="Arial" charset="0"/>
                <a:ea typeface="ＭＳ Ｐゴシック" charset="0"/>
                <a:cs typeface="ＭＳ Ｐゴシック" charset="0"/>
              </a:rPr>
              <a:t>ns</a:t>
            </a:r>
            <a:r>
              <a:rPr lang="en-US" sz="2800" baseline="30000" dirty="0" smtClean="0">
                <a:latin typeface="Arial" charset="0"/>
                <a:ea typeface="ＭＳ Ｐゴシック" charset="0"/>
                <a:cs typeface="ＭＳ Ｐゴシック" charset="0"/>
              </a:rPr>
              <a:t>2</a:t>
            </a:r>
            <a:r>
              <a:rPr lang="en-US" sz="2800" i="1" dirty="0" smtClean="0">
                <a:latin typeface="Arial" charset="0"/>
                <a:ea typeface="ＭＳ Ｐゴシック" charset="0"/>
                <a:cs typeface="ＭＳ Ｐゴシック" charset="0"/>
              </a:rPr>
              <a:t>np</a:t>
            </a:r>
            <a:r>
              <a:rPr lang="en-US" sz="2800" baseline="30000" dirty="0" smtClean="0">
                <a:latin typeface="Arial" charset="0"/>
                <a:ea typeface="ＭＳ Ｐゴシック" charset="0"/>
                <a:cs typeface="ＭＳ Ｐゴシック" charset="0"/>
              </a:rPr>
              <a:t>5</a:t>
            </a:r>
            <a:r>
              <a:rPr lang="en-US" sz="2800" dirty="0" smtClean="0">
                <a:latin typeface="Arial" charset="0"/>
                <a:ea typeface="ＭＳ Ｐゴシック" charset="0"/>
                <a:cs typeface="ＭＳ Ｐゴシック" charset="0"/>
              </a:rPr>
              <a:t> </a:t>
            </a:r>
            <a:endParaRPr lang="en-US" sz="2800" dirty="0">
              <a:latin typeface="Arial" charset="0"/>
              <a:ea typeface="ＭＳ Ｐゴシック" charset="0"/>
              <a:cs typeface="ＭＳ Ｐゴシック" charset="0"/>
            </a:endParaRPr>
          </a:p>
          <a:p>
            <a:endParaRPr lang="en-US" sz="900" dirty="0" smtClean="0">
              <a:latin typeface="Arial" charset="0"/>
              <a:ea typeface="ＭＳ Ｐゴシック" charset="0"/>
              <a:cs typeface="ＭＳ Ｐゴシック" charset="0"/>
            </a:endParaRPr>
          </a:p>
          <a:p>
            <a:r>
              <a:rPr lang="en-US" sz="2800" dirty="0" smtClean="0">
                <a:latin typeface="Arial" charset="0"/>
                <a:ea typeface="ＭＳ Ｐゴシック" charset="0"/>
                <a:cs typeface="ＭＳ Ｐゴシック" charset="0"/>
              </a:rPr>
              <a:t>When </a:t>
            </a:r>
            <a:r>
              <a:rPr lang="en-US" sz="2800" dirty="0">
                <a:latin typeface="Arial" charset="0"/>
                <a:ea typeface="ＭＳ Ｐゴシック" charset="0"/>
                <a:cs typeface="ＭＳ Ｐゴシック" charset="0"/>
              </a:rPr>
              <a:t>alkali metals and halogens react, an electron is transferred, giving both </a:t>
            </a:r>
            <a:r>
              <a:rPr lang="en-US" sz="2800" i="1" dirty="0">
                <a:latin typeface="Arial" charset="0"/>
                <a:ea typeface="ＭＳ Ｐゴシック" charset="0"/>
                <a:cs typeface="ＭＳ Ｐゴシック" charset="0"/>
              </a:rPr>
              <a:t>ns</a:t>
            </a:r>
            <a:r>
              <a:rPr lang="en-US" sz="2800" baseline="30000" dirty="0">
                <a:latin typeface="Arial" charset="0"/>
                <a:ea typeface="ＭＳ Ｐゴシック" charset="0"/>
                <a:cs typeface="ＭＳ Ｐゴシック" charset="0"/>
              </a:rPr>
              <a:t>2</a:t>
            </a:r>
            <a:r>
              <a:rPr lang="en-US" sz="2800" i="1" dirty="0">
                <a:latin typeface="Arial" charset="0"/>
                <a:ea typeface="ＭＳ Ｐゴシック" charset="0"/>
                <a:cs typeface="ＭＳ Ｐゴシック" charset="0"/>
              </a:rPr>
              <a:t>np</a:t>
            </a:r>
            <a:r>
              <a:rPr lang="en-US" sz="2800" baseline="30000" dirty="0">
                <a:latin typeface="Arial" charset="0"/>
                <a:ea typeface="ＭＳ Ｐゴシック" charset="0"/>
                <a:cs typeface="ＭＳ Ｐゴシック" charset="0"/>
              </a:rPr>
              <a:t>6</a:t>
            </a:r>
            <a:r>
              <a:rPr lang="en-US" sz="2800" dirty="0">
                <a:latin typeface="Arial" charset="0"/>
                <a:ea typeface="ＭＳ Ｐゴシック" charset="0"/>
                <a:cs typeface="ＭＳ Ｐゴシック" charset="0"/>
              </a:rPr>
              <a:t> configurations with eight valence </a:t>
            </a:r>
            <a:r>
              <a:rPr lang="en-US" sz="2800" dirty="0" smtClean="0">
                <a:latin typeface="Arial" charset="0"/>
                <a:ea typeface="ＭＳ Ｐゴシック" charset="0"/>
                <a:cs typeface="ＭＳ Ｐゴシック" charset="0"/>
              </a:rPr>
              <a:t>electrons </a:t>
            </a:r>
            <a:endParaRPr lang="en-US" sz="2800" dirty="0">
              <a:latin typeface="Arial" charset="0"/>
              <a:ea typeface="ＭＳ Ｐゴシック" charset="0"/>
              <a:cs typeface="ＭＳ Ｐゴシック" charset="0"/>
            </a:endParaRPr>
          </a:p>
          <a:p>
            <a:endParaRPr lang="en-US" sz="900" dirty="0" smtClean="0">
              <a:latin typeface="Arial" charset="0"/>
              <a:ea typeface="ＭＳ Ｐゴシック" charset="0"/>
              <a:cs typeface="ＭＳ Ｐゴシック" charset="0"/>
            </a:endParaRPr>
          </a:p>
          <a:p>
            <a:r>
              <a:rPr lang="en-US" sz="2800" dirty="0" smtClean="0">
                <a:latin typeface="Arial" charset="0"/>
                <a:ea typeface="ＭＳ Ｐゴシック" charset="0"/>
                <a:cs typeface="ＭＳ Ｐゴシック" charset="0"/>
              </a:rPr>
              <a:t>This </a:t>
            </a:r>
            <a:r>
              <a:rPr lang="en-US" sz="2800" dirty="0">
                <a:latin typeface="Arial" charset="0"/>
                <a:ea typeface="ＭＳ Ｐゴシック" charset="0"/>
                <a:cs typeface="ＭＳ Ｐゴシック" charset="0"/>
              </a:rPr>
              <a:t>is a noble gas electron </a:t>
            </a:r>
            <a:r>
              <a:rPr lang="en-US" sz="2800" dirty="0" smtClean="0">
                <a:latin typeface="Arial" charset="0"/>
                <a:ea typeface="ＭＳ Ｐゴシック" charset="0"/>
                <a:cs typeface="ＭＳ Ｐゴシック" charset="0"/>
              </a:rPr>
              <a:t>configuration </a:t>
            </a:r>
            <a:endParaRPr lang="en-US" sz="2800" dirty="0">
              <a:latin typeface="Arial" charset="0"/>
              <a:ea typeface="ＭＳ Ｐゴシック" charset="0"/>
              <a:cs typeface="ＭＳ Ｐゴシック" charset="0"/>
            </a:endParaRPr>
          </a:p>
          <a:p>
            <a:endParaRPr lang="en-US" sz="900" b="1" dirty="0" smtClean="0">
              <a:latin typeface="Arial" charset="0"/>
              <a:ea typeface="ＭＳ Ｐゴシック" charset="0"/>
              <a:cs typeface="ＭＳ Ｐゴシック" charset="0"/>
            </a:endParaRPr>
          </a:p>
          <a:p>
            <a:r>
              <a:rPr lang="en-US" sz="2800" b="1" dirty="0" smtClean="0">
                <a:latin typeface="Arial" charset="0"/>
                <a:ea typeface="ＭＳ Ｐゴシック" charset="0"/>
                <a:cs typeface="ＭＳ Ｐゴシック" charset="0"/>
              </a:rPr>
              <a:t>Octet </a:t>
            </a:r>
            <a:r>
              <a:rPr lang="en-US" sz="2800" b="1" dirty="0">
                <a:latin typeface="Arial" charset="0"/>
                <a:ea typeface="ＭＳ Ｐゴシック" charset="0"/>
                <a:cs typeface="ＭＳ Ｐゴシック" charset="0"/>
              </a:rPr>
              <a:t>rule:  </a:t>
            </a:r>
            <a:r>
              <a:rPr lang="en-US" sz="2800" dirty="0">
                <a:latin typeface="Arial" charset="0"/>
                <a:ea typeface="ＭＳ Ｐゴシック" charset="0"/>
                <a:cs typeface="ＭＳ Ｐゴシック" charset="0"/>
              </a:rPr>
              <a:t>Main group elements tend to undergo reactions that leave them with eight valence </a:t>
            </a:r>
            <a:r>
              <a:rPr lang="en-US" sz="2800" dirty="0" smtClean="0">
                <a:latin typeface="Arial" charset="0"/>
                <a:ea typeface="ＭＳ Ｐゴシック" charset="0"/>
                <a:cs typeface="ＭＳ Ｐゴシック" charset="0"/>
              </a:rPr>
              <a:t>electrons</a:t>
            </a:r>
            <a:r>
              <a:rPr lang="en-US" sz="2800" dirty="0">
                <a:latin typeface="Arial" charset="0"/>
                <a:ea typeface="ＭＳ Ｐゴシック" charset="0"/>
                <a:cs typeface="ＭＳ Ｐゴシック" charset="0"/>
              </a:rPr>
              <a:t> </a:t>
            </a:r>
          </a:p>
        </p:txBody>
      </p:sp>
      <p:sp>
        <p:nvSpPr>
          <p:cNvPr id="1741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Tree>
    <p:extLst>
      <p:ext uri="{BB962C8B-B14F-4D97-AF65-F5344CB8AC3E}">
        <p14:creationId xmlns:p14="http://schemas.microsoft.com/office/powerpoint/2010/main" val="3015142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8" end="8"/>
                                            </p:txEl>
                                          </p:spTgt>
                                        </p:tgtEl>
                                        <p:attrNameLst>
                                          <p:attrName>style.visibility</p:attrName>
                                        </p:attrNameLst>
                                      </p:cBhvr>
                                      <p:to>
                                        <p:strVal val="visible"/>
                                      </p:to>
                                    </p:set>
                                    <p:anim calcmode="lin" valueType="num">
                                      <p:cBhvr additive="base">
                                        <p:cTn id="7" dur="5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381000" y="863420"/>
            <a:ext cx="8229600" cy="866955"/>
          </a:xfrm>
        </p:spPr>
        <p:txBody>
          <a:bodyPr>
            <a:normAutofit/>
          </a:bodyPr>
          <a:lstStyle/>
          <a:p>
            <a:pPr marL="0" indent="0" algn="ctr" eaLnBrk="1" hangingPunct="1">
              <a:buNone/>
            </a:pPr>
            <a:r>
              <a:rPr lang="en-US" sz="3600" dirty="0" smtClean="0">
                <a:solidFill>
                  <a:srgbClr val="000000"/>
                </a:solidFill>
                <a:cs typeface="Times New Roman" charset="0"/>
              </a:rPr>
              <a:t>FYI</a:t>
            </a:r>
            <a:endParaRPr lang="en-US" sz="3600" dirty="0">
              <a:solidFill>
                <a:srgbClr val="000000"/>
              </a:solidFill>
              <a:cs typeface="Times New Roman" charset="0"/>
            </a:endParaRPr>
          </a:p>
        </p:txBody>
      </p:sp>
      <p:pic>
        <p:nvPicPr>
          <p:cNvPr id="4" name="Picture 3"/>
          <p:cNvPicPr>
            <a:picLocks noChangeAspect="1"/>
          </p:cNvPicPr>
          <p:nvPr/>
        </p:nvPicPr>
        <p:blipFill>
          <a:blip r:embed="rId2"/>
          <a:stretch>
            <a:fillRect/>
          </a:stretch>
        </p:blipFill>
        <p:spPr>
          <a:xfrm>
            <a:off x="849780" y="1889125"/>
            <a:ext cx="7560436" cy="4468922"/>
          </a:xfrm>
          <a:prstGeom prst="rect">
            <a:avLst/>
          </a:prstGeom>
        </p:spPr>
      </p:pic>
    </p:spTree>
    <p:extLst>
      <p:ext uri="{BB962C8B-B14F-4D97-AF65-F5344CB8AC3E}">
        <p14:creationId xmlns:p14="http://schemas.microsoft.com/office/powerpoint/2010/main" val="153359904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a:latin typeface="Arial" charset="0"/>
                <a:cs typeface="Times New Roman" charset="0"/>
              </a:rPr>
              <a:t>3.6 Ions of Some Common Elements</a:t>
            </a:r>
          </a:p>
        </p:txBody>
      </p:sp>
      <p:sp>
        <p:nvSpPr>
          <p:cNvPr id="1843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1843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2180847"/>
            <a:ext cx="6540500" cy="241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2782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381000" y="685800"/>
            <a:ext cx="8229600" cy="5537200"/>
          </a:xfrm>
        </p:spPr>
        <p:txBody>
          <a:bodyPr>
            <a:normAutofit/>
          </a:bodyPr>
          <a:lstStyle/>
          <a:p>
            <a:r>
              <a:rPr lang="en-US" sz="2400" dirty="0">
                <a:latin typeface="Arial" charset="0"/>
                <a:ea typeface="ＭＳ Ｐゴシック" charset="0"/>
                <a:cs typeface="ＭＳ Ｐゴシック" charset="0"/>
              </a:rPr>
              <a:t>Group 1A: M → M</a:t>
            </a:r>
            <a:r>
              <a:rPr lang="en-US" sz="2400" baseline="30000" dirty="0">
                <a:latin typeface="Arial" charset="0"/>
                <a:ea typeface="ＭＳ Ｐゴシック" charset="0"/>
                <a:cs typeface="ＭＳ Ｐゴシック" charset="0"/>
              </a:rPr>
              <a:t>+</a:t>
            </a:r>
            <a:r>
              <a:rPr lang="en-US" sz="2400" dirty="0">
                <a:latin typeface="Arial" charset="0"/>
                <a:ea typeface="ＭＳ Ｐゴシック" charset="0"/>
                <a:cs typeface="ＭＳ Ｐゴシック" charset="0"/>
              </a:rPr>
              <a:t> + e</a:t>
            </a:r>
            <a:r>
              <a:rPr lang="en-US" sz="2400" baseline="30000" dirty="0">
                <a:latin typeface="Arial" charset="0"/>
                <a:ea typeface="ＭＳ Ｐゴシック" charset="0"/>
                <a:cs typeface="ＭＳ Ｐゴシック" charset="0"/>
              </a:rPr>
              <a:t>–</a:t>
            </a:r>
            <a:endParaRPr lang="en-US" sz="2400" dirty="0">
              <a:latin typeface="Arial" charset="0"/>
              <a:ea typeface="ＭＳ Ｐゴシック" charset="0"/>
              <a:cs typeface="ＭＳ Ｐゴシック" charset="0"/>
            </a:endParaRPr>
          </a:p>
          <a:p>
            <a:endParaRPr lang="en-US" sz="900" dirty="0" smtClean="0">
              <a:latin typeface="Arial" charset="0"/>
              <a:ea typeface="ＭＳ Ｐゴシック" charset="0"/>
              <a:cs typeface="ＭＳ Ｐゴシック" charset="0"/>
            </a:endParaRPr>
          </a:p>
          <a:p>
            <a:r>
              <a:rPr lang="en-US" sz="2400" dirty="0" smtClean="0">
                <a:latin typeface="Arial" charset="0"/>
                <a:ea typeface="ＭＳ Ｐゴシック" charset="0"/>
                <a:cs typeface="ＭＳ Ｐゴシック" charset="0"/>
              </a:rPr>
              <a:t>Group </a:t>
            </a:r>
            <a:r>
              <a:rPr lang="en-US" sz="2400" dirty="0">
                <a:latin typeface="Arial" charset="0"/>
                <a:ea typeface="ＭＳ Ｐゴシック" charset="0"/>
                <a:cs typeface="ＭＳ Ｐゴシック" charset="0"/>
              </a:rPr>
              <a:t>2A: M → M</a:t>
            </a:r>
            <a:r>
              <a:rPr lang="en-US" sz="2400" baseline="30000" dirty="0">
                <a:latin typeface="Arial" charset="0"/>
                <a:ea typeface="ＭＳ Ｐゴシック" charset="0"/>
                <a:cs typeface="ＭＳ Ｐゴシック" charset="0"/>
              </a:rPr>
              <a:t>2+</a:t>
            </a:r>
            <a:r>
              <a:rPr lang="en-US" sz="2400" dirty="0">
                <a:latin typeface="Arial" charset="0"/>
                <a:ea typeface="ＭＳ Ｐゴシック" charset="0"/>
                <a:cs typeface="ＭＳ Ｐゴシック" charset="0"/>
              </a:rPr>
              <a:t> + 2e</a:t>
            </a:r>
            <a:r>
              <a:rPr lang="en-US" sz="2400" baseline="30000" dirty="0">
                <a:latin typeface="Arial" charset="0"/>
                <a:ea typeface="ＭＳ Ｐゴシック" charset="0"/>
                <a:cs typeface="ＭＳ Ｐゴシック" charset="0"/>
              </a:rPr>
              <a:t>–</a:t>
            </a:r>
            <a:endParaRPr lang="en-US" sz="2400" dirty="0">
              <a:latin typeface="Arial" charset="0"/>
              <a:ea typeface="ＭＳ Ｐゴシック" charset="0"/>
              <a:cs typeface="ＭＳ Ｐゴシック" charset="0"/>
            </a:endParaRPr>
          </a:p>
          <a:p>
            <a:endParaRPr lang="en-US" sz="900" dirty="0" smtClean="0">
              <a:latin typeface="Arial" charset="0"/>
              <a:ea typeface="ＭＳ Ｐゴシック" charset="0"/>
              <a:cs typeface="ＭＳ Ｐゴシック" charset="0"/>
            </a:endParaRPr>
          </a:p>
          <a:p>
            <a:r>
              <a:rPr lang="en-US" sz="2400" dirty="0" smtClean="0">
                <a:latin typeface="Arial" charset="0"/>
                <a:ea typeface="ＭＳ Ｐゴシック" charset="0"/>
                <a:cs typeface="ＭＳ Ｐゴシック" charset="0"/>
              </a:rPr>
              <a:t>Group </a:t>
            </a:r>
            <a:r>
              <a:rPr lang="en-US" sz="2400" dirty="0">
                <a:latin typeface="Arial" charset="0"/>
                <a:ea typeface="ＭＳ Ｐゴシック" charset="0"/>
                <a:cs typeface="ＭＳ Ｐゴシック" charset="0"/>
              </a:rPr>
              <a:t>3A: Al → Al</a:t>
            </a:r>
            <a:r>
              <a:rPr lang="en-US" sz="2400" baseline="30000" dirty="0">
                <a:latin typeface="Arial" charset="0"/>
                <a:ea typeface="ＭＳ Ｐゴシック" charset="0"/>
                <a:cs typeface="ＭＳ Ｐゴシック" charset="0"/>
              </a:rPr>
              <a:t>3+</a:t>
            </a:r>
            <a:r>
              <a:rPr lang="en-US" sz="2400" dirty="0">
                <a:latin typeface="Arial" charset="0"/>
                <a:ea typeface="ＭＳ Ｐゴシック" charset="0"/>
                <a:cs typeface="ＭＳ Ｐゴシック" charset="0"/>
              </a:rPr>
              <a:t> + 3e</a:t>
            </a:r>
            <a:r>
              <a:rPr lang="en-US" sz="2400" baseline="30000" dirty="0" smtClean="0">
                <a:latin typeface="Arial" charset="0"/>
                <a:ea typeface="ＭＳ Ｐゴシック" charset="0"/>
                <a:cs typeface="ＭＳ Ｐゴシック" charset="0"/>
              </a:rPr>
              <a:t>–</a:t>
            </a:r>
            <a:r>
              <a:rPr lang="en-US" sz="2400" dirty="0" smtClean="0">
                <a:latin typeface="Arial" charset="0"/>
                <a:ea typeface="ＭＳ Ｐゴシック" charset="0"/>
                <a:cs typeface="ＭＳ Ｐゴシック" charset="0"/>
              </a:rPr>
              <a:t> </a:t>
            </a:r>
          </a:p>
          <a:p>
            <a:pPr lvl="1"/>
            <a:r>
              <a:rPr lang="en-US" sz="2000" dirty="0" smtClean="0">
                <a:latin typeface="Arial" charset="0"/>
                <a:ea typeface="ＭＳ Ｐゴシック" charset="0"/>
                <a:cs typeface="ＭＳ Ｐゴシック" charset="0"/>
              </a:rPr>
              <a:t>no </a:t>
            </a:r>
            <a:r>
              <a:rPr lang="en-US" sz="2000" dirty="0">
                <a:latin typeface="Arial" charset="0"/>
                <a:ea typeface="ＭＳ Ｐゴシック" charset="0"/>
                <a:cs typeface="ＭＳ Ｐゴシック" charset="0"/>
              </a:rPr>
              <a:t>other common </a:t>
            </a:r>
            <a:r>
              <a:rPr lang="en-US" sz="2000" dirty="0" smtClean="0">
                <a:latin typeface="Arial" charset="0"/>
                <a:ea typeface="ＭＳ Ｐゴシック" charset="0"/>
                <a:cs typeface="ＭＳ Ｐゴシック" charset="0"/>
              </a:rPr>
              <a:t>ions in Group 3A (as taught in Intro </a:t>
            </a:r>
            <a:r>
              <a:rPr lang="en-US" sz="2000" dirty="0" err="1" smtClean="0">
                <a:latin typeface="Arial" charset="0"/>
                <a:ea typeface="ＭＳ Ｐゴシック" charset="0"/>
                <a:cs typeface="ＭＳ Ｐゴシック" charset="0"/>
              </a:rPr>
              <a:t>Chem</a:t>
            </a:r>
            <a:r>
              <a:rPr lang="en-US" sz="2000" dirty="0" smtClean="0">
                <a:latin typeface="Arial" charset="0"/>
                <a:ea typeface="ＭＳ Ｐゴシック" charset="0"/>
                <a:cs typeface="ＭＳ Ｐゴシック" charset="0"/>
              </a:rPr>
              <a:t>)</a:t>
            </a:r>
            <a:endParaRPr lang="en-US" sz="2000" dirty="0">
              <a:latin typeface="Arial" charset="0"/>
              <a:ea typeface="ＭＳ Ｐゴシック" charset="0"/>
              <a:cs typeface="ＭＳ Ｐゴシック" charset="0"/>
            </a:endParaRPr>
          </a:p>
          <a:p>
            <a:endParaRPr lang="en-US" sz="800" dirty="0" smtClean="0">
              <a:latin typeface="Arial" charset="0"/>
              <a:ea typeface="ＭＳ Ｐゴシック" charset="0"/>
              <a:cs typeface="ＭＳ Ｐゴシック" charset="0"/>
            </a:endParaRPr>
          </a:p>
          <a:p>
            <a:r>
              <a:rPr lang="en-US" sz="2400" dirty="0" smtClean="0">
                <a:latin typeface="Arial" charset="0"/>
                <a:ea typeface="ＭＳ Ｐゴシック" charset="0"/>
                <a:cs typeface="ＭＳ Ｐゴシック" charset="0"/>
              </a:rPr>
              <a:t>Group </a:t>
            </a:r>
            <a:r>
              <a:rPr lang="en-US" sz="2400" dirty="0">
                <a:latin typeface="Arial" charset="0"/>
                <a:ea typeface="ＭＳ Ｐゴシック" charset="0"/>
                <a:cs typeface="ＭＳ Ｐゴシック" charset="0"/>
              </a:rPr>
              <a:t>4A, </a:t>
            </a:r>
            <a:r>
              <a:rPr lang="en-US" sz="2400" dirty="0" smtClean="0">
                <a:latin typeface="Arial" charset="0"/>
                <a:ea typeface="ＭＳ Ｐゴシック" charset="0"/>
                <a:cs typeface="ＭＳ Ｐゴシック" charset="0"/>
              </a:rPr>
              <a:t>5A </a:t>
            </a:r>
          </a:p>
          <a:p>
            <a:pPr lvl="1"/>
            <a:r>
              <a:rPr lang="en-US" sz="2000" dirty="0" smtClean="0">
                <a:latin typeface="Arial" charset="0"/>
                <a:ea typeface="ＭＳ Ｐゴシック" charset="0"/>
                <a:cs typeface="ＭＳ Ｐゴシック" charset="0"/>
              </a:rPr>
              <a:t>no </a:t>
            </a:r>
            <a:r>
              <a:rPr lang="en-US" sz="2000" dirty="0">
                <a:latin typeface="Arial" charset="0"/>
                <a:ea typeface="ＭＳ Ｐゴシック" charset="0"/>
                <a:cs typeface="ＭＳ Ｐゴシック" charset="0"/>
              </a:rPr>
              <a:t>common </a:t>
            </a:r>
            <a:r>
              <a:rPr lang="en-US" sz="2000" dirty="0" smtClean="0">
                <a:latin typeface="Arial" charset="0"/>
                <a:ea typeface="ＭＳ Ｐゴシック" charset="0"/>
                <a:cs typeface="ＭＳ Ｐゴシック" charset="0"/>
              </a:rPr>
              <a:t>ions in Groups 4A &amp; 5A </a:t>
            </a:r>
            <a:endParaRPr lang="en-US" sz="2000" dirty="0">
              <a:latin typeface="Arial" charset="0"/>
              <a:ea typeface="ＭＳ Ｐゴシック" charset="0"/>
              <a:cs typeface="ＭＳ Ｐゴシック" charset="0"/>
            </a:endParaRPr>
          </a:p>
          <a:p>
            <a:endParaRPr lang="en-US" sz="800" dirty="0" smtClean="0">
              <a:latin typeface="Arial" charset="0"/>
              <a:ea typeface="ＭＳ Ｐゴシック" charset="0"/>
              <a:cs typeface="ＭＳ Ｐゴシック" charset="0"/>
            </a:endParaRPr>
          </a:p>
          <a:p>
            <a:r>
              <a:rPr lang="en-US" sz="2400" dirty="0" smtClean="0">
                <a:latin typeface="Arial" charset="0"/>
                <a:ea typeface="ＭＳ Ｐゴシック" charset="0"/>
                <a:cs typeface="ＭＳ Ｐゴシック" charset="0"/>
              </a:rPr>
              <a:t>Group </a:t>
            </a:r>
            <a:r>
              <a:rPr lang="en-US" sz="2400" dirty="0">
                <a:latin typeface="Arial" charset="0"/>
                <a:ea typeface="ＭＳ Ｐゴシック" charset="0"/>
                <a:cs typeface="ＭＳ Ｐゴシック" charset="0"/>
              </a:rPr>
              <a:t>6A: X + 2e</a:t>
            </a:r>
            <a:r>
              <a:rPr lang="en-US" sz="2400" baseline="30000" dirty="0">
                <a:latin typeface="Arial" charset="0"/>
                <a:ea typeface="ＭＳ Ｐゴシック" charset="0"/>
                <a:cs typeface="ＭＳ Ｐゴシック" charset="0"/>
              </a:rPr>
              <a:t>– </a:t>
            </a:r>
            <a:r>
              <a:rPr lang="en-US" sz="2400" dirty="0">
                <a:latin typeface="Arial" charset="0"/>
                <a:ea typeface="ＭＳ Ｐゴシック" charset="0"/>
                <a:cs typeface="ＭＳ Ｐゴシック" charset="0"/>
              </a:rPr>
              <a:t>→ X</a:t>
            </a:r>
            <a:r>
              <a:rPr lang="en-US" sz="2400" baseline="30000" dirty="0">
                <a:latin typeface="Arial" charset="0"/>
                <a:ea typeface="ＭＳ Ｐゴシック" charset="0"/>
                <a:cs typeface="ＭＳ Ｐゴシック" charset="0"/>
              </a:rPr>
              <a:t>2–</a:t>
            </a:r>
            <a:r>
              <a:rPr lang="en-US" sz="2400" dirty="0">
                <a:latin typeface="Arial" charset="0"/>
                <a:ea typeface="ＭＳ Ｐゴシック" charset="0"/>
                <a:cs typeface="ＭＳ Ｐゴシック" charset="0"/>
              </a:rPr>
              <a:t> </a:t>
            </a:r>
          </a:p>
          <a:p>
            <a:endParaRPr lang="en-US" sz="800" dirty="0" smtClean="0">
              <a:latin typeface="Arial" charset="0"/>
              <a:ea typeface="ＭＳ Ｐゴシック" charset="0"/>
              <a:cs typeface="ＭＳ Ｐゴシック" charset="0"/>
            </a:endParaRPr>
          </a:p>
          <a:p>
            <a:r>
              <a:rPr lang="en-US" sz="2400" dirty="0" smtClean="0">
                <a:latin typeface="Arial" charset="0"/>
                <a:ea typeface="ＭＳ Ｐゴシック" charset="0"/>
                <a:cs typeface="ＭＳ Ｐゴシック" charset="0"/>
              </a:rPr>
              <a:t>Group </a:t>
            </a:r>
            <a:r>
              <a:rPr lang="en-US" sz="2400" dirty="0">
                <a:latin typeface="Arial" charset="0"/>
                <a:ea typeface="ＭＳ Ｐゴシック" charset="0"/>
                <a:cs typeface="ＭＳ Ｐゴシック" charset="0"/>
              </a:rPr>
              <a:t>7A: X + e</a:t>
            </a:r>
            <a:r>
              <a:rPr lang="en-US" sz="2400" baseline="30000" dirty="0">
                <a:latin typeface="Arial" charset="0"/>
                <a:ea typeface="ＭＳ Ｐゴシック" charset="0"/>
                <a:cs typeface="ＭＳ Ｐゴシック" charset="0"/>
              </a:rPr>
              <a:t>– </a:t>
            </a:r>
            <a:r>
              <a:rPr lang="en-US" sz="2400" dirty="0">
                <a:latin typeface="Arial" charset="0"/>
                <a:ea typeface="ＭＳ Ｐゴシック" charset="0"/>
                <a:cs typeface="ＭＳ Ｐゴシック" charset="0"/>
              </a:rPr>
              <a:t>→ X</a:t>
            </a:r>
            <a:r>
              <a:rPr lang="en-US" sz="2400" baseline="30000" dirty="0">
                <a:latin typeface="Arial" charset="0"/>
                <a:ea typeface="ＭＳ Ｐゴシック" charset="0"/>
                <a:cs typeface="ＭＳ Ｐゴシック" charset="0"/>
              </a:rPr>
              <a:t>–</a:t>
            </a:r>
            <a:r>
              <a:rPr lang="en-US" sz="2400" dirty="0">
                <a:latin typeface="Arial" charset="0"/>
                <a:ea typeface="ＭＳ Ｐゴシック" charset="0"/>
                <a:cs typeface="ＭＳ Ｐゴシック" charset="0"/>
              </a:rPr>
              <a:t> </a:t>
            </a:r>
          </a:p>
          <a:p>
            <a:endParaRPr lang="en-US" sz="1600" dirty="0" smtClean="0">
              <a:latin typeface="Arial" charset="0"/>
              <a:ea typeface="ＭＳ Ｐゴシック" charset="0"/>
              <a:cs typeface="ＭＳ Ｐゴシック" charset="0"/>
            </a:endParaRPr>
          </a:p>
          <a:p>
            <a:r>
              <a:rPr lang="en-US" sz="2400" dirty="0" smtClean="0">
                <a:latin typeface="Arial" charset="0"/>
                <a:ea typeface="ＭＳ Ｐゴシック" charset="0"/>
                <a:cs typeface="ＭＳ Ｐゴシック" charset="0"/>
              </a:rPr>
              <a:t>Transition </a:t>
            </a:r>
            <a:r>
              <a:rPr lang="en-US" sz="2400" dirty="0">
                <a:latin typeface="Arial" charset="0"/>
                <a:ea typeface="ＭＳ Ｐゴシック" charset="0"/>
                <a:cs typeface="ＭＳ Ｐゴシック" charset="0"/>
              </a:rPr>
              <a:t>metals form </a:t>
            </a:r>
            <a:r>
              <a:rPr lang="en-US" sz="2400" dirty="0" err="1">
                <a:latin typeface="Arial" charset="0"/>
                <a:ea typeface="ＭＳ Ｐゴシック" charset="0"/>
                <a:cs typeface="ＭＳ Ｐゴシック" charset="0"/>
              </a:rPr>
              <a:t>cations</a:t>
            </a:r>
            <a:r>
              <a:rPr lang="en-US" sz="2400" dirty="0">
                <a:latin typeface="Arial" charset="0"/>
                <a:ea typeface="ＭＳ Ｐゴシック" charset="0"/>
                <a:cs typeface="ＭＳ Ｐゴシック" charset="0"/>
              </a:rPr>
              <a:t>, but </a:t>
            </a:r>
            <a:r>
              <a:rPr lang="en-US" sz="2400" i="1" dirty="0">
                <a:latin typeface="Arial" charset="0"/>
                <a:ea typeface="ＭＳ Ｐゴシック" charset="0"/>
                <a:cs typeface="ＭＳ Ｐゴシック" charset="0"/>
              </a:rPr>
              <a:t>can</a:t>
            </a:r>
            <a:r>
              <a:rPr lang="en-US" sz="2400" dirty="0">
                <a:latin typeface="Arial" charset="0"/>
                <a:ea typeface="ＭＳ Ｐゴシック" charset="0"/>
                <a:cs typeface="ＭＳ Ｐゴシック" charset="0"/>
              </a:rPr>
              <a:t> lose one or more </a:t>
            </a:r>
            <a:r>
              <a:rPr lang="en-US" sz="2400" b="1" i="1" dirty="0">
                <a:latin typeface="Arial" charset="0"/>
                <a:ea typeface="ＭＳ Ｐゴシック" charset="0"/>
                <a:cs typeface="ＭＳ Ｐゴシック" charset="0"/>
              </a:rPr>
              <a:t>d</a:t>
            </a:r>
            <a:r>
              <a:rPr lang="en-US" sz="2400" dirty="0">
                <a:latin typeface="Arial" charset="0"/>
                <a:ea typeface="ＭＳ Ｐゴシック" charset="0"/>
                <a:cs typeface="ＭＳ Ｐゴシック" charset="0"/>
              </a:rPr>
              <a:t> electrons in addition to losing valence </a:t>
            </a:r>
            <a:r>
              <a:rPr lang="en-US" sz="2400" b="1" i="1" dirty="0">
                <a:latin typeface="Arial" charset="0"/>
                <a:ea typeface="ＭＳ Ｐゴシック" charset="0"/>
                <a:cs typeface="ＭＳ Ｐゴシック" charset="0"/>
              </a:rPr>
              <a:t>s</a:t>
            </a:r>
            <a:r>
              <a:rPr lang="en-US" sz="2400" dirty="0">
                <a:latin typeface="Arial" charset="0"/>
                <a:ea typeface="ＭＳ Ｐゴシック" charset="0"/>
                <a:cs typeface="ＭＳ Ｐゴシック" charset="0"/>
              </a:rPr>
              <a:t> </a:t>
            </a:r>
            <a:r>
              <a:rPr lang="en-US" sz="2400" dirty="0" smtClean="0">
                <a:latin typeface="Arial" charset="0"/>
                <a:ea typeface="ＭＳ Ｐゴシック" charset="0"/>
                <a:cs typeface="ＭＳ Ｐゴシック" charset="0"/>
              </a:rPr>
              <a:t>electrons </a:t>
            </a:r>
          </a:p>
        </p:txBody>
      </p:sp>
      <p:sp>
        <p:nvSpPr>
          <p:cNvPr id="1946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Tree>
    <p:extLst>
      <p:ext uri="{BB962C8B-B14F-4D97-AF65-F5344CB8AC3E}">
        <p14:creationId xmlns:p14="http://schemas.microsoft.com/office/powerpoint/2010/main" val="60640822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6553200" y="6356350"/>
            <a:ext cx="2133600" cy="365125"/>
          </a:xfrm>
        </p:spPr>
        <p:txBody>
          <a:bodyPr/>
          <a:lstStyle/>
          <a:p>
            <a:pPr>
              <a:defRPr/>
            </a:pPr>
            <a:fld id="{FE1E31CA-F383-4628-973C-ED8BB87B2521}" type="slidenum">
              <a:rPr lang="en-US"/>
              <a:pPr>
                <a:defRPr/>
              </a:pPr>
              <a:t>39</a:t>
            </a:fld>
            <a:endParaRPr lang="en-US"/>
          </a:p>
        </p:txBody>
      </p:sp>
      <p:pic>
        <p:nvPicPr>
          <p:cNvPr id="76803" name="Picture 2"/>
          <p:cNvPicPr>
            <a:picLocks noChangeAspect="1" noChangeArrowheads="1"/>
          </p:cNvPicPr>
          <p:nvPr/>
        </p:nvPicPr>
        <p:blipFill>
          <a:blip r:embed="rId3" cstate="print"/>
          <a:srcRect/>
          <a:stretch>
            <a:fillRect/>
          </a:stretch>
        </p:blipFill>
        <p:spPr bwMode="auto">
          <a:xfrm>
            <a:off x="1371600" y="1447800"/>
            <a:ext cx="6426200" cy="4821238"/>
          </a:xfrm>
          <a:prstGeom prst="rect">
            <a:avLst/>
          </a:prstGeom>
          <a:noFill/>
          <a:ln w="9525">
            <a:noFill/>
            <a:miter lim="800000"/>
            <a:headEnd/>
            <a:tailEnd/>
          </a:ln>
        </p:spPr>
      </p:pic>
      <p:sp>
        <p:nvSpPr>
          <p:cNvPr id="5" name="TextBox 4"/>
          <p:cNvSpPr txBox="1"/>
          <p:nvPr/>
        </p:nvSpPr>
        <p:spPr>
          <a:xfrm>
            <a:off x="1828800" y="3581400"/>
            <a:ext cx="228600" cy="338554"/>
          </a:xfrm>
          <a:prstGeom prst="rect">
            <a:avLst/>
          </a:prstGeom>
          <a:noFill/>
          <a:ln>
            <a:solidFill>
              <a:srgbClr val="FF0000"/>
            </a:solidFill>
          </a:ln>
        </p:spPr>
        <p:txBody>
          <a:bodyPr wrap="square" rtlCol="0">
            <a:spAutoFit/>
          </a:bodyPr>
          <a:lstStyle/>
          <a:p>
            <a:endParaRPr lang="en-US" dirty="0"/>
          </a:p>
        </p:txBody>
      </p:sp>
      <p:sp>
        <p:nvSpPr>
          <p:cNvPr id="6" name="TextBox 5"/>
          <p:cNvSpPr txBox="1"/>
          <p:nvPr/>
        </p:nvSpPr>
        <p:spPr>
          <a:xfrm>
            <a:off x="4267200" y="3810000"/>
            <a:ext cx="228600" cy="338554"/>
          </a:xfrm>
          <a:prstGeom prst="rect">
            <a:avLst/>
          </a:prstGeom>
          <a:noFill/>
          <a:ln>
            <a:solidFill>
              <a:srgbClr val="FF0000"/>
            </a:solidFill>
          </a:ln>
        </p:spPr>
        <p:txBody>
          <a:bodyPr wrap="square" rtlCol="0">
            <a:spAutoFit/>
          </a:bodyPr>
          <a:lstStyle/>
          <a:p>
            <a:endParaRPr lang="en-US" dirty="0"/>
          </a:p>
        </p:txBody>
      </p:sp>
      <p:sp>
        <p:nvSpPr>
          <p:cNvPr id="7" name="TextBox 6"/>
          <p:cNvSpPr txBox="1"/>
          <p:nvPr/>
        </p:nvSpPr>
        <p:spPr>
          <a:xfrm>
            <a:off x="6705600" y="4038600"/>
            <a:ext cx="228600" cy="338554"/>
          </a:xfrm>
          <a:prstGeom prst="rect">
            <a:avLst/>
          </a:prstGeom>
          <a:noFill/>
          <a:ln>
            <a:solidFill>
              <a:srgbClr val="FF0000"/>
            </a:solidFill>
          </a:ln>
        </p:spPr>
        <p:txBody>
          <a:bodyPr wrap="square" rtlCol="0">
            <a:spAutoFit/>
          </a:bodyPr>
          <a:lstStyle/>
          <a:p>
            <a:endParaRPr lang="en-US" dirty="0"/>
          </a:p>
        </p:txBody>
      </p:sp>
      <p:sp>
        <p:nvSpPr>
          <p:cNvPr id="2" name="TextBox 1"/>
          <p:cNvSpPr txBox="1"/>
          <p:nvPr/>
        </p:nvSpPr>
        <p:spPr>
          <a:xfrm>
            <a:off x="762157" y="1442695"/>
            <a:ext cx="7784553" cy="738664"/>
          </a:xfrm>
          <a:prstGeom prst="rect">
            <a:avLst/>
          </a:prstGeom>
          <a:noFill/>
        </p:spPr>
        <p:txBody>
          <a:bodyPr wrap="none" rtlCol="0">
            <a:spAutoFit/>
          </a:bodyPr>
          <a:lstStyle/>
          <a:p>
            <a:r>
              <a:rPr lang="en-US" sz="2400" b="1" dirty="0" smtClean="0">
                <a:latin typeface="Arial" charset="0"/>
                <a:ea typeface="ＭＳ Ｐゴシック" charset="0"/>
                <a:cs typeface="ＭＳ Ｐゴシック" charset="0"/>
              </a:rPr>
              <a:t>Group 8A elements (the noble gases) are unreactive</a:t>
            </a:r>
            <a:r>
              <a:rPr lang="en-US" b="1" dirty="0" smtClean="0">
                <a:latin typeface="Arial" charset="0"/>
                <a:ea typeface="ＭＳ Ｐゴシック" charset="0"/>
                <a:cs typeface="ＭＳ Ｐゴシック" charset="0"/>
              </a:rPr>
              <a:t> </a:t>
            </a:r>
            <a:endParaRPr lang="en-US" dirty="0" smtClean="0">
              <a:latin typeface="Arial" charset="0"/>
              <a:ea typeface="ＭＳ Ｐゴシック" charset="0"/>
              <a:cs typeface="ＭＳ Ｐゴシック" charset="0"/>
            </a:endParaRPr>
          </a:p>
          <a:p>
            <a:endParaRPr lang="en-US" dirty="0"/>
          </a:p>
        </p:txBody>
      </p:sp>
      <p:sp>
        <p:nvSpPr>
          <p:cNvPr id="9" name="Content Placeholder 2"/>
          <p:cNvSpPr txBox="1">
            <a:spLocks/>
          </p:cNvSpPr>
          <p:nvPr/>
        </p:nvSpPr>
        <p:spPr>
          <a:xfrm>
            <a:off x="457200" y="4987104"/>
            <a:ext cx="8229600" cy="67056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Everyone wants to go to the nearest nobles</a:t>
            </a:r>
            <a:endParaRPr lang="en-US" dirty="0"/>
          </a:p>
        </p:txBody>
      </p:sp>
    </p:spTree>
    <p:extLst>
      <p:ext uri="{BB962C8B-B14F-4D97-AF65-F5344CB8AC3E}">
        <p14:creationId xmlns:p14="http://schemas.microsoft.com/office/powerpoint/2010/main" val="40129221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01625" y="758825"/>
            <a:ext cx="8229600" cy="5246688"/>
          </a:xfrm>
        </p:spPr>
        <p:txBody>
          <a:bodyPr/>
          <a:lstStyle/>
          <a:p>
            <a:pPr eaLnBrk="1" hangingPunct="1">
              <a:lnSpc>
                <a:spcPct val="90000"/>
              </a:lnSpc>
              <a:spcBef>
                <a:spcPts val="675"/>
              </a:spcBef>
              <a:spcAft>
                <a:spcPts val="600"/>
              </a:spcAft>
              <a:buFontTx/>
              <a:buNone/>
            </a:pPr>
            <a:r>
              <a:rPr lang="en-US" sz="2400" b="1" dirty="0">
                <a:solidFill>
                  <a:srgbClr val="000000"/>
                </a:solidFill>
                <a:latin typeface="Arial" charset="0"/>
                <a:ea typeface="ＭＳ Ｐゴシック" charset="0"/>
                <a:cs typeface="Times New Roman" charset="0"/>
              </a:rPr>
              <a:t>1.	</a:t>
            </a:r>
            <a:r>
              <a:rPr lang="en-US" sz="2400" b="1" dirty="0">
                <a:latin typeface="Arial" charset="0"/>
                <a:ea typeface="ＭＳ Ｐゴシック" charset="0"/>
                <a:cs typeface="ＭＳ Ｐゴシック" charset="0"/>
              </a:rPr>
              <a:t>What is an ion, what is an ionic bond, and what are the general characteristics of ionic compounds?</a:t>
            </a:r>
            <a:r>
              <a:rPr lang="en-US" sz="2400" dirty="0">
                <a:latin typeface="Arial" charset="0"/>
                <a:ea typeface="ＭＳ Ｐゴシック" charset="0"/>
                <a:cs typeface="Times New Roman" charset="0"/>
              </a:rPr>
              <a:t> </a:t>
            </a:r>
          </a:p>
          <a:p>
            <a:pPr eaLnBrk="1" hangingPunct="1">
              <a:lnSpc>
                <a:spcPct val="90000"/>
              </a:lnSpc>
              <a:spcBef>
                <a:spcPts val="675"/>
              </a:spcBef>
              <a:spcAft>
                <a:spcPts val="600"/>
              </a:spcAft>
              <a:buFontTx/>
              <a:buNone/>
            </a:pPr>
            <a:r>
              <a:rPr lang="en-US" sz="2400" dirty="0">
                <a:solidFill>
                  <a:srgbClr val="000000"/>
                </a:solidFill>
                <a:latin typeface="Arial" charset="0"/>
                <a:ea typeface="ＭＳ Ｐゴシック" charset="0"/>
                <a:cs typeface="Times New Roman" charset="0"/>
              </a:rPr>
              <a:t>	</a:t>
            </a:r>
            <a:r>
              <a:rPr lang="en-US" sz="2400" dirty="0">
                <a:latin typeface="Arial" charset="0"/>
                <a:ea typeface="ＭＳ Ｐゴシック" charset="0"/>
                <a:cs typeface="ＭＳ Ｐゴシック" charset="0"/>
              </a:rPr>
              <a:t>Be able to describe ions and ionic bonds, and give the general properties of compounds that contain ionic bonds.</a:t>
            </a:r>
            <a:r>
              <a:rPr lang="en-US" sz="2400" b="1" dirty="0">
                <a:solidFill>
                  <a:srgbClr val="000000"/>
                </a:solidFill>
                <a:latin typeface="Arial" charset="0"/>
                <a:ea typeface="ＭＳ Ｐゴシック" charset="0"/>
                <a:cs typeface="Times New Roman" charset="0"/>
              </a:rPr>
              <a:t>	</a:t>
            </a:r>
          </a:p>
          <a:p>
            <a:pPr eaLnBrk="1" hangingPunct="1">
              <a:lnSpc>
                <a:spcPct val="90000"/>
              </a:lnSpc>
              <a:spcBef>
                <a:spcPts val="675"/>
              </a:spcBef>
              <a:spcAft>
                <a:spcPts val="600"/>
              </a:spcAft>
              <a:buFontTx/>
              <a:buNone/>
            </a:pPr>
            <a:r>
              <a:rPr lang="en-US" sz="2400" b="1" dirty="0">
                <a:solidFill>
                  <a:srgbClr val="000000"/>
                </a:solidFill>
                <a:latin typeface="Arial" charset="0"/>
                <a:ea typeface="ＭＳ Ｐゴシック" charset="0"/>
                <a:cs typeface="Times New Roman" charset="0"/>
              </a:rPr>
              <a:t>2.	</a:t>
            </a:r>
            <a:r>
              <a:rPr lang="en-US" sz="2400" b="1" dirty="0">
                <a:latin typeface="Arial" charset="0"/>
                <a:ea typeface="ＭＳ Ｐゴシック" charset="0"/>
                <a:cs typeface="ＭＳ Ｐゴシック" charset="0"/>
              </a:rPr>
              <a:t>What is the octet rule, and how does it apply to ions?</a:t>
            </a:r>
            <a:endParaRPr lang="en-US" sz="2400" b="1" dirty="0">
              <a:latin typeface="Arial" charset="0"/>
              <a:ea typeface="ＭＳ Ｐゴシック" charset="0"/>
              <a:cs typeface="Times New Roman" charset="0"/>
            </a:endParaRPr>
          </a:p>
          <a:p>
            <a:pPr eaLnBrk="1" hangingPunct="1">
              <a:lnSpc>
                <a:spcPct val="90000"/>
              </a:lnSpc>
              <a:spcBef>
                <a:spcPts val="675"/>
              </a:spcBef>
              <a:spcAft>
                <a:spcPts val="600"/>
              </a:spcAft>
              <a:buFontTx/>
              <a:buNone/>
            </a:pPr>
            <a:r>
              <a:rPr lang="en-US" sz="2400" dirty="0">
                <a:solidFill>
                  <a:srgbClr val="000000"/>
                </a:solidFill>
                <a:latin typeface="Arial" charset="0"/>
                <a:ea typeface="ＭＳ Ｐゴシック" charset="0"/>
                <a:cs typeface="Times New Roman" charset="0"/>
              </a:rPr>
              <a:t>	</a:t>
            </a:r>
            <a:r>
              <a:rPr lang="en-US" sz="2400" dirty="0">
                <a:latin typeface="Arial" charset="0"/>
                <a:ea typeface="ＭＳ Ｐゴシック" charset="0"/>
                <a:cs typeface="ＭＳ Ｐゴシック" charset="0"/>
              </a:rPr>
              <a:t>Be able to state the octet rule and use it to predict the electron configurations of ions of main group elements.</a:t>
            </a:r>
          </a:p>
          <a:p>
            <a:pPr eaLnBrk="1" hangingPunct="1">
              <a:lnSpc>
                <a:spcPct val="90000"/>
              </a:lnSpc>
              <a:spcBef>
                <a:spcPts val="675"/>
              </a:spcBef>
              <a:spcAft>
                <a:spcPts val="600"/>
              </a:spcAft>
              <a:buFontTx/>
              <a:buNone/>
            </a:pPr>
            <a:r>
              <a:rPr lang="en-US" sz="2400" b="1" dirty="0">
                <a:solidFill>
                  <a:srgbClr val="000000"/>
                </a:solidFill>
                <a:latin typeface="Arial" charset="0"/>
                <a:ea typeface="ＭＳ Ｐゴシック" charset="0"/>
                <a:cs typeface="Times New Roman" charset="0"/>
              </a:rPr>
              <a:t>3.	</a:t>
            </a:r>
            <a:r>
              <a:rPr lang="en-US" sz="2400" b="1" dirty="0">
                <a:latin typeface="Arial" charset="0"/>
                <a:ea typeface="ＭＳ Ｐゴシック" charset="0"/>
                <a:cs typeface="ＭＳ Ｐゴシック" charset="0"/>
              </a:rPr>
              <a:t>What is the relationship between an element</a:t>
            </a:r>
            <a:r>
              <a:rPr lang="ja-JP" altLang="en-US" sz="2400" b="1" dirty="0">
                <a:latin typeface="Arial" charset="0"/>
                <a:ea typeface="ＭＳ Ｐゴシック" charset="0"/>
                <a:cs typeface="ＭＳ Ｐゴシック" charset="0"/>
              </a:rPr>
              <a:t>’</a:t>
            </a:r>
            <a:r>
              <a:rPr lang="en-US" sz="2400" b="1" dirty="0">
                <a:latin typeface="Arial" charset="0"/>
                <a:ea typeface="ＭＳ Ｐゴシック" charset="0"/>
                <a:cs typeface="ＭＳ Ｐゴシック" charset="0"/>
              </a:rPr>
              <a:t>s position in the periodic table and the formation of its ion? </a:t>
            </a:r>
            <a:endParaRPr lang="en-US" sz="2400" b="1" dirty="0">
              <a:latin typeface="Arial" charset="0"/>
              <a:ea typeface="ＭＳ Ｐゴシック" charset="0"/>
              <a:cs typeface="Times New Roman" charset="0"/>
            </a:endParaRPr>
          </a:p>
          <a:p>
            <a:pPr eaLnBrk="1" hangingPunct="1">
              <a:lnSpc>
                <a:spcPct val="90000"/>
              </a:lnSpc>
              <a:spcBef>
                <a:spcPts val="675"/>
              </a:spcBef>
              <a:spcAft>
                <a:spcPts val="600"/>
              </a:spcAft>
              <a:buFontTx/>
              <a:buNone/>
            </a:pPr>
            <a:r>
              <a:rPr lang="en-US" sz="2400" dirty="0">
                <a:solidFill>
                  <a:srgbClr val="000000"/>
                </a:solidFill>
                <a:latin typeface="Arial" charset="0"/>
                <a:ea typeface="ＭＳ Ｐゴシック" charset="0"/>
                <a:cs typeface="Times New Roman" charset="0"/>
              </a:rPr>
              <a:t>	</a:t>
            </a:r>
            <a:r>
              <a:rPr lang="en-US" sz="2400" dirty="0">
                <a:latin typeface="Arial" charset="0"/>
                <a:ea typeface="ＭＳ Ｐゴシック" charset="0"/>
                <a:cs typeface="ＭＳ Ｐゴシック" charset="0"/>
              </a:rPr>
              <a:t>Be able to predict what ions are likely to be formed by atoms of a given element. </a:t>
            </a:r>
            <a:endParaRPr lang="en-US" sz="2400" dirty="0">
              <a:solidFill>
                <a:srgbClr val="000000"/>
              </a:solidFill>
              <a:latin typeface="Arial" charset="0"/>
              <a:ea typeface="ＭＳ Ｐゴシック" charset="0"/>
              <a:cs typeface="Times New Roman" charset="0"/>
            </a:endParaRPr>
          </a:p>
        </p:txBody>
      </p:sp>
      <p:sp>
        <p:nvSpPr>
          <p:cNvPr id="512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Tree>
    <p:extLst>
      <p:ext uri="{BB962C8B-B14F-4D97-AF65-F5344CB8AC3E}">
        <p14:creationId xmlns:p14="http://schemas.microsoft.com/office/powerpoint/2010/main" val="11583034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Important Points about Ion Formation and</a:t>
            </a:r>
            <a:br>
              <a:rPr lang="en-US" sz="3200" dirty="0" smtClean="0"/>
            </a:br>
            <a:r>
              <a:rPr lang="en-US" sz="3200" dirty="0" smtClean="0"/>
              <a:t>the Periodic Table</a:t>
            </a:r>
            <a:endParaRPr lang="en-US" sz="3200" dirty="0"/>
          </a:p>
        </p:txBody>
      </p:sp>
      <p:sp>
        <p:nvSpPr>
          <p:cNvPr id="3" name="Content Placeholder 2"/>
          <p:cNvSpPr>
            <a:spLocks noGrp="1"/>
          </p:cNvSpPr>
          <p:nvPr>
            <p:ph idx="1"/>
          </p:nvPr>
        </p:nvSpPr>
        <p:spPr>
          <a:xfrm>
            <a:off x="457200" y="1600201"/>
            <a:ext cx="8229600" cy="2569944"/>
          </a:xfrm>
        </p:spPr>
        <p:txBody>
          <a:bodyPr>
            <a:normAutofit lnSpcReduction="10000"/>
          </a:bodyPr>
          <a:lstStyle/>
          <a:p>
            <a:r>
              <a:rPr lang="en-US" sz="2600" b="1" dirty="0" smtClean="0">
                <a:latin typeface="Arial" charset="0"/>
                <a:ea typeface="ＭＳ Ｐゴシック" charset="0"/>
                <a:cs typeface="ＭＳ Ｐゴシック" charset="0"/>
              </a:rPr>
              <a:t>Ionic charges of main group elements can be predicted using the group number and the octet rule</a:t>
            </a:r>
            <a:r>
              <a:rPr lang="en-US" sz="2600" dirty="0" smtClean="0">
                <a:latin typeface="Arial" charset="0"/>
                <a:ea typeface="ＭＳ Ｐゴシック" charset="0"/>
                <a:cs typeface="ＭＳ Ｐゴシック" charset="0"/>
              </a:rPr>
              <a:t>.</a:t>
            </a:r>
          </a:p>
          <a:p>
            <a:pPr lvl="1"/>
            <a:r>
              <a:rPr lang="en-US" sz="2200" dirty="0" smtClean="0">
                <a:latin typeface="Arial" charset="0"/>
                <a:ea typeface="ＭＳ Ｐゴシック" charset="0"/>
              </a:rPr>
              <a:t>For 1A, 2A, and 3A metals </a:t>
            </a:r>
          </a:p>
          <a:p>
            <a:pPr lvl="2"/>
            <a:r>
              <a:rPr lang="en-US" sz="1700" dirty="0" err="1">
                <a:latin typeface="Arial" charset="0"/>
                <a:ea typeface="ＭＳ Ｐゴシック" charset="0"/>
              </a:rPr>
              <a:t>C</a:t>
            </a:r>
            <a:r>
              <a:rPr lang="en-US" sz="1700" dirty="0" err="1" smtClean="0">
                <a:latin typeface="Arial" charset="0"/>
                <a:ea typeface="ＭＳ Ｐゴシック" charset="0"/>
              </a:rPr>
              <a:t>ation</a:t>
            </a:r>
            <a:r>
              <a:rPr lang="en-US" sz="1700" dirty="0" smtClean="0">
                <a:latin typeface="Arial" charset="0"/>
                <a:ea typeface="ＭＳ Ｐゴシック" charset="0"/>
              </a:rPr>
              <a:t> charge = group number </a:t>
            </a:r>
          </a:p>
          <a:p>
            <a:pPr lvl="1"/>
            <a:r>
              <a:rPr lang="en-US" sz="2200" dirty="0" smtClean="0">
                <a:latin typeface="Arial" charset="0"/>
                <a:ea typeface="ＭＳ Ｐゴシック" charset="0"/>
              </a:rPr>
              <a:t>For nonmetals in groups 6A, and 7A </a:t>
            </a:r>
          </a:p>
          <a:p>
            <a:pPr lvl="2"/>
            <a:r>
              <a:rPr lang="en-US" sz="1700" dirty="0">
                <a:latin typeface="Arial" charset="0"/>
                <a:ea typeface="ＭＳ Ｐゴシック" charset="0"/>
              </a:rPr>
              <a:t>A</a:t>
            </a:r>
            <a:r>
              <a:rPr lang="en-US" sz="1700" dirty="0" smtClean="0">
                <a:latin typeface="Arial" charset="0"/>
                <a:ea typeface="ＭＳ Ｐゴシック" charset="0"/>
              </a:rPr>
              <a:t>nion charge = 8 – (group number) </a:t>
            </a:r>
          </a:p>
          <a:p>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6230" y="4170145"/>
            <a:ext cx="6135995" cy="226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5559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381000" y="1562100"/>
            <a:ext cx="8229600" cy="2777371"/>
          </a:xfrm>
        </p:spPr>
        <p:txBody>
          <a:bodyPr>
            <a:normAutofit lnSpcReduction="10000"/>
          </a:bodyPr>
          <a:lstStyle/>
          <a:p>
            <a:r>
              <a:rPr lang="en-US" sz="2000" b="1" dirty="0" smtClean="0">
                <a:latin typeface="Arial" charset="0"/>
                <a:ea typeface="ＭＳ Ｐゴシック" charset="0"/>
                <a:cs typeface="ＭＳ Ｐゴシック" charset="0"/>
              </a:rPr>
              <a:t>Metals </a:t>
            </a:r>
            <a:r>
              <a:rPr lang="en-US" sz="2000" b="1" dirty="0">
                <a:latin typeface="Arial" charset="0"/>
                <a:ea typeface="ＭＳ Ｐゴシック" charset="0"/>
                <a:cs typeface="ＭＳ Ｐゴシック" charset="0"/>
              </a:rPr>
              <a:t>form </a:t>
            </a:r>
            <a:r>
              <a:rPr lang="en-US" sz="2000" b="1" dirty="0" err="1">
                <a:latin typeface="Arial" charset="0"/>
                <a:ea typeface="ＭＳ Ｐゴシック" charset="0"/>
                <a:cs typeface="ＭＳ Ｐゴシック" charset="0"/>
              </a:rPr>
              <a:t>cations</a:t>
            </a:r>
            <a:r>
              <a:rPr lang="en-US" sz="2000" b="1" dirty="0">
                <a:latin typeface="Arial" charset="0"/>
                <a:ea typeface="ＭＳ Ｐゴシック" charset="0"/>
                <a:cs typeface="ＭＳ Ｐゴシック" charset="0"/>
              </a:rPr>
              <a:t> by losing one or more </a:t>
            </a:r>
            <a:r>
              <a:rPr lang="en-US" sz="2000" b="1" dirty="0" smtClean="0">
                <a:latin typeface="Arial" charset="0"/>
                <a:ea typeface="ＭＳ Ｐゴシック" charset="0"/>
                <a:cs typeface="ＭＳ Ｐゴシック" charset="0"/>
              </a:rPr>
              <a:t>electrons to achieve a noble gas configuration </a:t>
            </a:r>
            <a:endParaRPr lang="en-US" sz="2000" b="1" dirty="0">
              <a:latin typeface="Arial" charset="0"/>
              <a:ea typeface="ＭＳ Ｐゴシック" charset="0"/>
              <a:cs typeface="ＭＳ Ｐゴシック" charset="0"/>
            </a:endParaRPr>
          </a:p>
          <a:p>
            <a:pPr lvl="1"/>
            <a:r>
              <a:rPr lang="en-US" sz="1800" dirty="0">
                <a:latin typeface="Arial" charset="0"/>
                <a:ea typeface="ＭＳ Ｐゴシック" charset="0"/>
              </a:rPr>
              <a:t>Group </a:t>
            </a:r>
            <a:r>
              <a:rPr lang="en-US" sz="1800" dirty="0" smtClean="0">
                <a:latin typeface="Arial" charset="0"/>
                <a:ea typeface="ＭＳ Ｐゴシック" charset="0"/>
              </a:rPr>
              <a:t>1A, 2A, &amp; 3A </a:t>
            </a:r>
            <a:r>
              <a:rPr lang="en-US" sz="1800" dirty="0">
                <a:latin typeface="Arial" charset="0"/>
                <a:ea typeface="ＭＳ Ｐゴシック" charset="0"/>
              </a:rPr>
              <a:t>metals form +</a:t>
            </a:r>
            <a:r>
              <a:rPr lang="en-US" sz="1800" dirty="0" smtClean="0">
                <a:latin typeface="Arial" charset="0"/>
                <a:ea typeface="ＭＳ Ｐゴシック" charset="0"/>
              </a:rPr>
              <a:t>1, +2, and +3 anions </a:t>
            </a:r>
            <a:r>
              <a:rPr lang="en-US" sz="1800" dirty="0">
                <a:latin typeface="Arial" charset="0"/>
                <a:ea typeface="ＭＳ Ｐゴシック" charset="0"/>
              </a:rPr>
              <a:t>respectively, to achieve a noble gas </a:t>
            </a:r>
            <a:r>
              <a:rPr lang="en-US" sz="1800" dirty="0" smtClean="0">
                <a:latin typeface="Arial" charset="0"/>
                <a:ea typeface="ＭＳ Ｐゴシック" charset="0"/>
              </a:rPr>
              <a:t>configuration </a:t>
            </a:r>
          </a:p>
          <a:p>
            <a:pPr lvl="1"/>
            <a:endParaRPr lang="en-US" sz="2000" b="1" dirty="0" smtClean="0">
              <a:latin typeface="Arial" charset="0"/>
              <a:ea typeface="ＭＳ Ｐゴシック" charset="0"/>
              <a:cs typeface="ＭＳ Ｐゴシック" charset="0"/>
            </a:endParaRPr>
          </a:p>
          <a:p>
            <a:r>
              <a:rPr lang="en-US" sz="2000" b="1" dirty="0">
                <a:latin typeface="Arial" charset="0"/>
                <a:ea typeface="ＭＳ Ｐゴシック" charset="0"/>
                <a:cs typeface="ＭＳ Ｐゴシック" charset="0"/>
              </a:rPr>
              <a:t>N</a:t>
            </a:r>
            <a:r>
              <a:rPr lang="en-US" sz="2000" b="1" dirty="0" smtClean="0">
                <a:latin typeface="Arial" charset="0"/>
                <a:ea typeface="ＭＳ Ｐゴシック" charset="0"/>
                <a:cs typeface="ＭＳ Ｐゴシック" charset="0"/>
              </a:rPr>
              <a:t>onmetals </a:t>
            </a:r>
            <a:r>
              <a:rPr lang="en-US" sz="2000" b="1" dirty="0">
                <a:latin typeface="Arial" charset="0"/>
                <a:ea typeface="ＭＳ Ｐゴシック" charset="0"/>
                <a:cs typeface="ＭＳ Ｐゴシック" charset="0"/>
              </a:rPr>
              <a:t>form anions by gaining one or more electrons to achieve a noble gas </a:t>
            </a:r>
            <a:r>
              <a:rPr lang="en-US" sz="2000" b="1" dirty="0" smtClean="0">
                <a:latin typeface="Arial" charset="0"/>
                <a:ea typeface="ＭＳ Ｐゴシック" charset="0"/>
                <a:cs typeface="ＭＳ Ｐゴシック" charset="0"/>
              </a:rPr>
              <a:t>configuration</a:t>
            </a:r>
            <a:r>
              <a:rPr lang="en-US" sz="2000" dirty="0" smtClean="0">
                <a:latin typeface="Arial" charset="0"/>
                <a:ea typeface="ＭＳ Ｐゴシック" charset="0"/>
                <a:cs typeface="ＭＳ Ｐゴシック" charset="0"/>
              </a:rPr>
              <a:t> </a:t>
            </a:r>
            <a:endParaRPr lang="en-US" sz="2000" dirty="0">
              <a:latin typeface="Arial" charset="0"/>
              <a:ea typeface="ＭＳ Ｐゴシック" charset="0"/>
              <a:cs typeface="ＭＳ Ｐゴシック" charset="0"/>
            </a:endParaRPr>
          </a:p>
          <a:p>
            <a:pPr lvl="1"/>
            <a:r>
              <a:rPr lang="en-US" sz="1800" dirty="0">
                <a:latin typeface="Arial" charset="0"/>
                <a:ea typeface="ＭＳ Ｐゴシック" charset="0"/>
              </a:rPr>
              <a:t>Group 6A </a:t>
            </a:r>
            <a:r>
              <a:rPr lang="en-US" sz="1800" dirty="0" smtClean="0">
                <a:latin typeface="Arial" charset="0"/>
                <a:ea typeface="ＭＳ Ｐゴシック" charset="0"/>
              </a:rPr>
              <a:t>&amp; 7A nonmetals form −1 &amp; −2 anions respectively, to achieve a noble gas configuration  </a:t>
            </a:r>
          </a:p>
        </p:txBody>
      </p:sp>
      <p:sp>
        <p:nvSpPr>
          <p:cNvPr id="2048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
        <p:nvSpPr>
          <p:cNvPr id="8" name="Title 1"/>
          <p:cNvSpPr>
            <a:spLocks noGrp="1"/>
          </p:cNvSpPr>
          <p:nvPr>
            <p:ph type="title"/>
          </p:nvPr>
        </p:nvSpPr>
        <p:spPr>
          <a:xfrm>
            <a:off x="457200" y="519582"/>
            <a:ext cx="8229600" cy="898056"/>
          </a:xfrm>
        </p:spPr>
        <p:txBody>
          <a:bodyPr>
            <a:noAutofit/>
          </a:bodyPr>
          <a:lstStyle/>
          <a:p>
            <a:r>
              <a:rPr lang="en-US" sz="3200" dirty="0" smtClean="0"/>
              <a:t>Important Points about Ion Formation and</a:t>
            </a:r>
            <a:br>
              <a:rPr lang="en-US" sz="3200" dirty="0" smtClean="0"/>
            </a:br>
            <a:r>
              <a:rPr lang="en-US" sz="3200" dirty="0" smtClean="0"/>
              <a:t>the Periodic Table</a:t>
            </a:r>
            <a:endParaRPr lang="en-US" sz="3200" dirty="0"/>
          </a:p>
        </p:txBody>
      </p:sp>
      <p:pic>
        <p:nvPicPr>
          <p:cNvPr id="9" name="Picture 8" descr="unnum-2"/>
          <p:cNvPicPr>
            <a:picLocks noChangeAspect="1" noChangeArrowheads="1"/>
          </p:cNvPicPr>
          <p:nvPr/>
        </p:nvPicPr>
        <p:blipFill>
          <a:blip r:embed="rId2" cstate="print"/>
          <a:srcRect/>
          <a:stretch>
            <a:fillRect/>
          </a:stretch>
        </p:blipFill>
        <p:spPr bwMode="auto">
          <a:xfrm>
            <a:off x="1818105" y="4739837"/>
            <a:ext cx="2119113" cy="1247712"/>
          </a:xfrm>
          <a:prstGeom prst="rect">
            <a:avLst/>
          </a:prstGeom>
          <a:noFill/>
          <a:ln w="12700">
            <a:solidFill>
              <a:srgbClr val="000000"/>
            </a:solidFill>
            <a:miter lim="800000"/>
            <a:headEnd/>
            <a:tailEnd/>
          </a:ln>
        </p:spPr>
      </p:pic>
      <p:pic>
        <p:nvPicPr>
          <p:cNvPr id="10" name="Picture 3" descr="unnum-2"/>
          <p:cNvPicPr>
            <a:picLocks noChangeAspect="1" noChangeArrowheads="1"/>
          </p:cNvPicPr>
          <p:nvPr/>
        </p:nvPicPr>
        <p:blipFill>
          <a:blip r:embed="rId3" cstate="print"/>
          <a:srcRect/>
          <a:stretch>
            <a:fillRect/>
          </a:stretch>
        </p:blipFill>
        <p:spPr bwMode="auto">
          <a:xfrm>
            <a:off x="5186663" y="4739837"/>
            <a:ext cx="2111157" cy="1250881"/>
          </a:xfrm>
          <a:prstGeom prst="rect">
            <a:avLst/>
          </a:prstGeom>
          <a:noFill/>
          <a:ln w="12700">
            <a:solidFill>
              <a:srgbClr val="000000"/>
            </a:solidFill>
            <a:miter lim="800000"/>
            <a:headEnd/>
            <a:tailEnd/>
          </a:ln>
        </p:spPr>
      </p:pic>
      <p:sp>
        <p:nvSpPr>
          <p:cNvPr id="2" name="TextBox 1"/>
          <p:cNvSpPr txBox="1"/>
          <p:nvPr/>
        </p:nvSpPr>
        <p:spPr>
          <a:xfrm>
            <a:off x="4281552" y="96405"/>
            <a:ext cx="488535" cy="461665"/>
          </a:xfrm>
          <a:prstGeom prst="rect">
            <a:avLst/>
          </a:prstGeom>
          <a:noFill/>
        </p:spPr>
        <p:txBody>
          <a:bodyPr wrap="none" rtlCol="0">
            <a:spAutoFit/>
          </a:bodyPr>
          <a:lstStyle/>
          <a:p>
            <a:r>
              <a:rPr lang="en-US" sz="2400" dirty="0" err="1" smtClean="0"/>
              <a:t>fyi</a:t>
            </a:r>
            <a:r>
              <a:rPr lang="en-US" dirty="0" smtClean="0"/>
              <a:t> </a:t>
            </a:r>
            <a:endParaRPr lang="en-US" dirty="0"/>
          </a:p>
        </p:txBody>
      </p:sp>
    </p:spTree>
    <p:extLst>
      <p:ext uri="{BB962C8B-B14F-4D97-AF65-F5344CB8AC3E}">
        <p14:creationId xmlns:p14="http://schemas.microsoft.com/office/powerpoint/2010/main" val="49986595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FFFFFF"/>
                </a:solidFill>
                <a:cs typeface="Arial" charset="0"/>
              </a:rPr>
              <a:t>© 2013 Pearson Education, Inc.</a:t>
            </a:r>
          </a:p>
        </p:txBody>
      </p:sp>
      <p:sp>
        <p:nvSpPr>
          <p:cNvPr id="27651" name="Rectangle 2"/>
          <p:cNvSpPr>
            <a:spLocks noGrp="1" noChangeArrowheads="1"/>
          </p:cNvSpPr>
          <p:nvPr>
            <p:ph type="title"/>
          </p:nvPr>
        </p:nvSpPr>
        <p:spPr>
          <a:xfrm>
            <a:off x="457200" y="1219200"/>
            <a:ext cx="8229600" cy="1752600"/>
          </a:xfrm>
        </p:spPr>
        <p:txBody>
          <a:bodyPr/>
          <a:lstStyle/>
          <a:p>
            <a:pPr algn="l" eaLnBrk="1" hangingPunct="1">
              <a:spcAft>
                <a:spcPts val="1200"/>
              </a:spcAft>
            </a:pPr>
            <a:r>
              <a:rPr lang="en-US" dirty="0">
                <a:latin typeface="Arial" charset="0"/>
                <a:ea typeface="ＭＳ Ｐゴシック" charset="0"/>
                <a:cs typeface="ＭＳ Ｐゴシック" charset="0"/>
              </a:rPr>
              <a:t>Upon reaction with the blue metal to form an ionic compound, give the number of electrons gained or lost by the blue nonmetal, and tell whether it forms an anion or a </a:t>
            </a:r>
            <a:r>
              <a:rPr lang="en-US" dirty="0" err="1">
                <a:latin typeface="Arial" charset="0"/>
                <a:ea typeface="ＭＳ Ｐゴシック" charset="0"/>
                <a:cs typeface="ＭＳ Ｐゴシック" charset="0"/>
              </a:rPr>
              <a:t>cation</a:t>
            </a:r>
            <a:r>
              <a:rPr lang="en-US" dirty="0">
                <a:latin typeface="Arial" charset="0"/>
                <a:ea typeface="ＭＳ Ｐゴシック" charset="0"/>
                <a:cs typeface="ＭＳ Ｐゴシック" charset="0"/>
              </a:rPr>
              <a:t>.</a:t>
            </a:r>
            <a:br>
              <a:rPr lang="en-US" dirty="0">
                <a:latin typeface="Arial" charset="0"/>
                <a:ea typeface="ＭＳ Ｐゴシック" charset="0"/>
                <a:cs typeface="ＭＳ Ｐゴシック" charset="0"/>
              </a:rPr>
            </a:br>
            <a:endParaRPr lang="en-US" baseline="30000" dirty="0">
              <a:latin typeface="Arial" charset="0"/>
              <a:ea typeface="ＭＳ Ｐゴシック" charset="0"/>
              <a:cs typeface="ＭＳ Ｐゴシック" charset="0"/>
            </a:endParaRPr>
          </a:p>
        </p:txBody>
      </p:sp>
      <p:sp>
        <p:nvSpPr>
          <p:cNvPr id="27652" name="Rectangle 3"/>
          <p:cNvSpPr>
            <a:spLocks noGrp="1" noChangeArrowheads="1"/>
          </p:cNvSpPr>
          <p:nvPr>
            <p:ph type="body" idx="1"/>
          </p:nvPr>
        </p:nvSpPr>
        <p:spPr>
          <a:xfrm>
            <a:off x="533400" y="3276600"/>
            <a:ext cx="4419600" cy="1981200"/>
          </a:xfrm>
        </p:spPr>
        <p:txBody>
          <a:bodyPr/>
          <a:lstStyle/>
          <a:p>
            <a:pPr marL="533400" indent="-533400" eaLnBrk="1" hangingPunct="1">
              <a:buFont typeface="Arial" charset="0"/>
              <a:buAutoNum type="alphaLcPeriod"/>
            </a:pPr>
            <a:r>
              <a:rPr lang="en-US" sz="2600">
                <a:latin typeface="Arial" charset="0"/>
                <a:ea typeface="ＭＳ Ｐゴシック" charset="0"/>
                <a:cs typeface="ＭＳ Ｐゴシック" charset="0"/>
              </a:rPr>
              <a:t>gains 2 electrons; anion</a:t>
            </a:r>
          </a:p>
          <a:p>
            <a:pPr marL="533400" indent="-533400" eaLnBrk="1" hangingPunct="1">
              <a:buFont typeface="Arial" charset="0"/>
              <a:buAutoNum type="alphaLcPeriod"/>
            </a:pPr>
            <a:r>
              <a:rPr lang="en-US" sz="2600">
                <a:latin typeface="Arial" charset="0"/>
                <a:ea typeface="ＭＳ Ｐゴシック" charset="0"/>
                <a:cs typeface="ＭＳ Ｐゴシック" charset="0"/>
              </a:rPr>
              <a:t>gains 2 electrons; cation</a:t>
            </a:r>
          </a:p>
          <a:p>
            <a:pPr marL="533400" indent="-533400" eaLnBrk="1" hangingPunct="1">
              <a:buFont typeface="Arial" charset="0"/>
              <a:buAutoNum type="alphaLcPeriod"/>
            </a:pPr>
            <a:r>
              <a:rPr lang="en-US" sz="2600">
                <a:latin typeface="Arial" charset="0"/>
                <a:ea typeface="ＭＳ Ｐゴシック" charset="0"/>
                <a:cs typeface="ＭＳ Ｐゴシック" charset="0"/>
              </a:rPr>
              <a:t>loses 6 electrons; anion</a:t>
            </a:r>
          </a:p>
          <a:p>
            <a:pPr marL="533400" indent="-533400" eaLnBrk="1" hangingPunct="1">
              <a:buFont typeface="Arial" charset="0"/>
              <a:buAutoNum type="alphaLcPeriod"/>
            </a:pPr>
            <a:r>
              <a:rPr lang="en-US" sz="2600">
                <a:latin typeface="Arial" charset="0"/>
                <a:ea typeface="ＭＳ Ｐゴシック" charset="0"/>
                <a:cs typeface="ＭＳ Ｐゴシック" charset="0"/>
              </a:rPr>
              <a:t>loses 6 electrons; cation</a:t>
            </a:r>
          </a:p>
          <a:p>
            <a:pPr marL="533400" indent="-533400" eaLnBrk="1" hangingPunct="1">
              <a:buFont typeface="Times" charset="0"/>
              <a:buAutoNum type="alphaLcPeriod"/>
            </a:pPr>
            <a:endParaRPr lang="en-US" sz="2600">
              <a:latin typeface="Arial" charset="0"/>
              <a:ea typeface="ＭＳ Ｐゴシック" charset="0"/>
              <a:cs typeface="ＭＳ Ｐゴシック" charset="0"/>
            </a:endParaRPr>
          </a:p>
          <a:p>
            <a:pPr marL="533400" indent="-533400" eaLnBrk="1" hangingPunct="1">
              <a:buFont typeface="Arial" charset="0"/>
              <a:buAutoNum type="alphaLcPeriod"/>
            </a:pPr>
            <a:endParaRPr lang="en-US" sz="2600">
              <a:solidFill>
                <a:srgbClr val="FF0018"/>
              </a:solidFill>
              <a:latin typeface="Arial" charset="0"/>
              <a:ea typeface="ＭＳ Ｐゴシック" charset="0"/>
              <a:cs typeface="ＭＳ Ｐゴシック" charset="0"/>
            </a:endParaRPr>
          </a:p>
          <a:p>
            <a:pPr marL="533400" indent="-533400" eaLnBrk="1" hangingPunct="1">
              <a:buFont typeface="Arial" charset="0"/>
              <a:buAutoNum type="alphaLcPeriod"/>
            </a:pPr>
            <a:endParaRPr lang="en-US" sz="2600">
              <a:latin typeface="Arial" charset="0"/>
              <a:ea typeface="ＭＳ Ｐゴシック" charset="0"/>
              <a:cs typeface="ＭＳ Ｐゴシック" charset="0"/>
            </a:endParaRPr>
          </a:p>
        </p:txBody>
      </p:sp>
      <p:pic>
        <p:nvPicPr>
          <p:cNvPr id="276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365500"/>
            <a:ext cx="3124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28599" y="3349061"/>
            <a:ext cx="4613275"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980405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FFFFFF"/>
                </a:solidFill>
                <a:cs typeface="Arial" charset="0"/>
              </a:rPr>
              <a:t>© 2013 Pearson Education, Inc.</a:t>
            </a:r>
          </a:p>
        </p:txBody>
      </p:sp>
      <p:sp>
        <p:nvSpPr>
          <p:cNvPr id="31747" name="Rectangle 2"/>
          <p:cNvSpPr>
            <a:spLocks noGrp="1" noChangeArrowheads="1"/>
          </p:cNvSpPr>
          <p:nvPr>
            <p:ph type="title"/>
          </p:nvPr>
        </p:nvSpPr>
        <p:spPr>
          <a:xfrm>
            <a:off x="457200" y="1219200"/>
            <a:ext cx="8229600" cy="1752600"/>
          </a:xfrm>
        </p:spPr>
        <p:txBody>
          <a:bodyPr/>
          <a:lstStyle/>
          <a:p>
            <a:pPr algn="l" eaLnBrk="1" hangingPunct="1">
              <a:spcAft>
                <a:spcPts val="1200"/>
              </a:spcAft>
            </a:pPr>
            <a:r>
              <a:rPr lang="en-US">
                <a:latin typeface="Arial" charset="0"/>
                <a:ea typeface="ＭＳ Ｐゴシック" charset="0"/>
                <a:cs typeface="ＭＳ Ｐゴシック" charset="0"/>
              </a:rPr>
              <a:t>For the element nitrogen, write the electron configuration and indicate which electrons will be gained or lost to form an ion.</a:t>
            </a:r>
            <a:endParaRPr lang="en-US" baseline="30000">
              <a:latin typeface="Arial" charset="0"/>
              <a:ea typeface="ＭＳ Ｐゴシック" charset="0"/>
              <a:cs typeface="ＭＳ Ｐゴシック" charset="0"/>
            </a:endParaRPr>
          </a:p>
        </p:txBody>
      </p:sp>
      <p:sp>
        <p:nvSpPr>
          <p:cNvPr id="31748" name="Rectangle 3"/>
          <p:cNvSpPr>
            <a:spLocks noGrp="1" noChangeArrowheads="1"/>
          </p:cNvSpPr>
          <p:nvPr>
            <p:ph type="body" idx="1"/>
          </p:nvPr>
        </p:nvSpPr>
        <p:spPr>
          <a:xfrm>
            <a:off x="533400" y="3276600"/>
            <a:ext cx="8305800" cy="1981200"/>
          </a:xfrm>
        </p:spPr>
        <p:txBody>
          <a:bodyPr/>
          <a:lstStyle/>
          <a:p>
            <a:pPr marL="533400" indent="-533400" eaLnBrk="1" hangingPunct="1">
              <a:buFont typeface="Arial" charset="0"/>
              <a:buAutoNum type="alphaLcPeriod"/>
            </a:pPr>
            <a:r>
              <a:rPr lang="en-US" sz="2800" dirty="0">
                <a:latin typeface="Arial" charset="0"/>
                <a:ea typeface="ＭＳ Ｐゴシック" charset="0"/>
                <a:cs typeface="ＭＳ Ｐゴシック" charset="0"/>
              </a:rPr>
              <a:t>1s</a:t>
            </a:r>
            <a:r>
              <a:rPr lang="en-US" sz="2800" baseline="30000" dirty="0">
                <a:latin typeface="Arial" charset="0"/>
                <a:ea typeface="ＭＳ Ｐゴシック" charset="0"/>
                <a:cs typeface="ＭＳ Ｐゴシック" charset="0"/>
              </a:rPr>
              <a:t>2</a:t>
            </a:r>
            <a:r>
              <a:rPr lang="en-US" sz="2800" dirty="0">
                <a:latin typeface="Arial" charset="0"/>
                <a:ea typeface="ＭＳ Ｐゴシック" charset="0"/>
                <a:cs typeface="ＭＳ Ｐゴシック" charset="0"/>
              </a:rPr>
              <a:t>1p</a:t>
            </a:r>
            <a:r>
              <a:rPr lang="en-US" sz="2800" baseline="30000" dirty="0">
                <a:latin typeface="Arial" charset="0"/>
                <a:ea typeface="ＭＳ Ｐゴシック" charset="0"/>
                <a:cs typeface="ＭＳ Ｐゴシック" charset="0"/>
              </a:rPr>
              <a:t>5</a:t>
            </a:r>
            <a:r>
              <a:rPr lang="en-US" sz="2800" dirty="0">
                <a:latin typeface="Arial" charset="0"/>
                <a:ea typeface="ＭＳ Ｐゴシック" charset="0"/>
                <a:cs typeface="ＭＳ Ｐゴシック" charset="0"/>
              </a:rPr>
              <a:t>, one 1p electron gained</a:t>
            </a:r>
            <a:endParaRPr lang="en-US" sz="2800" baseline="30000" dirty="0">
              <a:latin typeface="Arial" charset="0"/>
              <a:ea typeface="ＭＳ Ｐゴシック" charset="0"/>
              <a:cs typeface="ＭＳ Ｐゴシック" charset="0"/>
            </a:endParaRPr>
          </a:p>
          <a:p>
            <a:pPr marL="533400" indent="-533400" eaLnBrk="1" hangingPunct="1">
              <a:buFont typeface="Arial" charset="0"/>
              <a:buAutoNum type="alphaLcPeriod"/>
            </a:pPr>
            <a:r>
              <a:rPr lang="en-US" sz="2800" dirty="0">
                <a:latin typeface="Arial" charset="0"/>
                <a:ea typeface="ＭＳ Ｐゴシック" charset="0"/>
                <a:cs typeface="ＭＳ Ｐゴシック" charset="0"/>
              </a:rPr>
              <a:t>1s</a:t>
            </a:r>
            <a:r>
              <a:rPr lang="en-US" sz="2800" baseline="30000" dirty="0">
                <a:latin typeface="Arial" charset="0"/>
                <a:ea typeface="ＭＳ Ｐゴシック" charset="0"/>
                <a:cs typeface="ＭＳ Ｐゴシック" charset="0"/>
              </a:rPr>
              <a:t>2</a:t>
            </a:r>
            <a:r>
              <a:rPr lang="en-US" sz="2800" dirty="0">
                <a:latin typeface="Arial" charset="0"/>
                <a:ea typeface="ＭＳ Ｐゴシック" charset="0"/>
                <a:cs typeface="ＭＳ Ｐゴシック" charset="0"/>
              </a:rPr>
              <a:t>1p</a:t>
            </a:r>
            <a:r>
              <a:rPr lang="en-US" sz="2800" baseline="30000" dirty="0">
                <a:latin typeface="Arial" charset="0"/>
                <a:ea typeface="ＭＳ Ｐゴシック" charset="0"/>
                <a:cs typeface="ＭＳ Ｐゴシック" charset="0"/>
              </a:rPr>
              <a:t>3</a:t>
            </a:r>
            <a:r>
              <a:rPr lang="en-US" sz="2800" dirty="0">
                <a:latin typeface="Arial" charset="0"/>
                <a:ea typeface="ＭＳ Ｐゴシック" charset="0"/>
                <a:cs typeface="ＭＳ Ｐゴシック" charset="0"/>
              </a:rPr>
              <a:t>2s</a:t>
            </a:r>
            <a:r>
              <a:rPr lang="en-US" sz="2800" baseline="30000" dirty="0">
                <a:latin typeface="Arial" charset="0"/>
                <a:ea typeface="ＭＳ Ｐゴシック" charset="0"/>
                <a:cs typeface="ＭＳ Ｐゴシック" charset="0"/>
              </a:rPr>
              <a:t>2</a:t>
            </a:r>
            <a:r>
              <a:rPr lang="en-US" sz="2800" dirty="0">
                <a:latin typeface="Arial" charset="0"/>
                <a:ea typeface="ＭＳ Ｐゴシック" charset="0"/>
                <a:cs typeface="ＭＳ Ｐゴシック" charset="0"/>
              </a:rPr>
              <a:t>, two 2s electrons lost</a:t>
            </a:r>
            <a:r>
              <a:rPr lang="en-US" sz="2800" baseline="30000" dirty="0">
                <a:latin typeface="Arial" charset="0"/>
                <a:ea typeface="ＭＳ Ｐゴシック" charset="0"/>
                <a:cs typeface="ＭＳ Ｐゴシック" charset="0"/>
              </a:rPr>
              <a:t> </a:t>
            </a:r>
          </a:p>
          <a:p>
            <a:pPr marL="533400" indent="-533400" eaLnBrk="1" hangingPunct="1">
              <a:buFont typeface="Arial" charset="0"/>
              <a:buAutoNum type="alphaLcPeriod"/>
            </a:pPr>
            <a:r>
              <a:rPr lang="en-US" sz="2800" dirty="0">
                <a:latin typeface="Arial" charset="0"/>
                <a:ea typeface="ＭＳ Ｐゴシック" charset="0"/>
                <a:cs typeface="ＭＳ Ｐゴシック" charset="0"/>
              </a:rPr>
              <a:t>1s</a:t>
            </a:r>
            <a:r>
              <a:rPr lang="en-US" sz="2800" baseline="30000" dirty="0">
                <a:latin typeface="Arial" charset="0"/>
                <a:ea typeface="ＭＳ Ｐゴシック" charset="0"/>
                <a:cs typeface="ＭＳ Ｐゴシック" charset="0"/>
              </a:rPr>
              <a:t>2</a:t>
            </a:r>
            <a:r>
              <a:rPr lang="en-US" sz="2800" dirty="0">
                <a:latin typeface="Arial" charset="0"/>
                <a:ea typeface="ＭＳ Ｐゴシック" charset="0"/>
                <a:cs typeface="ＭＳ Ｐゴシック" charset="0"/>
              </a:rPr>
              <a:t>2s</a:t>
            </a:r>
            <a:r>
              <a:rPr lang="en-US" sz="2800" baseline="30000" dirty="0">
                <a:latin typeface="Arial" charset="0"/>
                <a:ea typeface="ＭＳ Ｐゴシック" charset="0"/>
                <a:cs typeface="ＭＳ Ｐゴシック" charset="0"/>
              </a:rPr>
              <a:t>2</a:t>
            </a:r>
            <a:r>
              <a:rPr lang="en-US" sz="2800" dirty="0">
                <a:latin typeface="Arial" charset="0"/>
                <a:ea typeface="ＭＳ Ｐゴシック" charset="0"/>
                <a:cs typeface="ＭＳ Ｐゴシック" charset="0"/>
              </a:rPr>
              <a:t>2p</a:t>
            </a:r>
            <a:r>
              <a:rPr lang="en-US" sz="2800" baseline="30000" dirty="0">
                <a:latin typeface="Arial" charset="0"/>
                <a:ea typeface="ＭＳ Ｐゴシック" charset="0"/>
                <a:cs typeface="ＭＳ Ｐゴシック" charset="0"/>
              </a:rPr>
              <a:t>3</a:t>
            </a:r>
            <a:r>
              <a:rPr lang="en-US" sz="2800" dirty="0">
                <a:latin typeface="Arial" charset="0"/>
                <a:ea typeface="ＭＳ Ｐゴシック" charset="0"/>
                <a:cs typeface="ＭＳ Ｐゴシック" charset="0"/>
              </a:rPr>
              <a:t>, two 2s and three 2p electrons lost</a:t>
            </a:r>
            <a:endParaRPr lang="en-US" sz="2800" baseline="30000" dirty="0">
              <a:latin typeface="Arial" charset="0"/>
              <a:ea typeface="ＭＳ Ｐゴシック" charset="0"/>
              <a:cs typeface="ＭＳ Ｐゴシック" charset="0"/>
            </a:endParaRPr>
          </a:p>
          <a:p>
            <a:pPr marL="533400" indent="-533400" eaLnBrk="1" hangingPunct="1">
              <a:buFont typeface="Arial" charset="0"/>
              <a:buAutoNum type="alphaLcPeriod"/>
            </a:pPr>
            <a:r>
              <a:rPr lang="en-US" sz="2800" dirty="0">
                <a:latin typeface="Arial" charset="0"/>
                <a:ea typeface="ＭＳ Ｐゴシック" charset="0"/>
                <a:cs typeface="ＭＳ Ｐゴシック" charset="0"/>
              </a:rPr>
              <a:t>1s</a:t>
            </a:r>
            <a:r>
              <a:rPr lang="en-US" sz="2800" baseline="30000" dirty="0">
                <a:latin typeface="Arial" charset="0"/>
                <a:ea typeface="ＭＳ Ｐゴシック" charset="0"/>
                <a:cs typeface="ＭＳ Ｐゴシック" charset="0"/>
              </a:rPr>
              <a:t>2</a:t>
            </a:r>
            <a:r>
              <a:rPr lang="en-US" sz="2800" dirty="0">
                <a:latin typeface="Arial" charset="0"/>
                <a:ea typeface="ＭＳ Ｐゴシック" charset="0"/>
                <a:cs typeface="ＭＳ Ｐゴシック" charset="0"/>
              </a:rPr>
              <a:t>2s</a:t>
            </a:r>
            <a:r>
              <a:rPr lang="en-US" sz="2800" baseline="30000" dirty="0">
                <a:latin typeface="Arial" charset="0"/>
                <a:ea typeface="ＭＳ Ｐゴシック" charset="0"/>
                <a:cs typeface="ＭＳ Ｐゴシック" charset="0"/>
              </a:rPr>
              <a:t>2</a:t>
            </a:r>
            <a:r>
              <a:rPr lang="en-US" sz="2800" dirty="0">
                <a:latin typeface="Arial" charset="0"/>
                <a:ea typeface="ＭＳ Ｐゴシック" charset="0"/>
                <a:cs typeface="ＭＳ Ｐゴシック" charset="0"/>
              </a:rPr>
              <a:t>2p</a:t>
            </a:r>
            <a:r>
              <a:rPr lang="en-US" sz="2800" baseline="30000" dirty="0">
                <a:latin typeface="Arial" charset="0"/>
                <a:ea typeface="ＭＳ Ｐゴシック" charset="0"/>
                <a:cs typeface="ＭＳ Ｐゴシック" charset="0"/>
              </a:rPr>
              <a:t>3</a:t>
            </a:r>
            <a:r>
              <a:rPr lang="en-US" sz="2800" dirty="0">
                <a:latin typeface="Arial" charset="0"/>
                <a:ea typeface="ＭＳ Ｐゴシック" charset="0"/>
                <a:cs typeface="ＭＳ Ｐゴシック" charset="0"/>
              </a:rPr>
              <a:t>, three 2p electrons gained</a:t>
            </a:r>
            <a:endParaRPr lang="en-US" sz="2800" baseline="30000" dirty="0">
              <a:latin typeface="Arial" charset="0"/>
              <a:ea typeface="ＭＳ Ｐゴシック" charset="0"/>
              <a:cs typeface="ＭＳ Ｐゴシック" charset="0"/>
            </a:endParaRPr>
          </a:p>
          <a:p>
            <a:pPr marL="533400" indent="-533400" eaLnBrk="1" hangingPunct="1">
              <a:buFont typeface="Arial" charset="0"/>
              <a:buAutoNum type="alphaLcPeriod"/>
            </a:pPr>
            <a:endParaRPr lang="en-US" sz="2600" dirty="0">
              <a:latin typeface="Arial" charset="0"/>
              <a:ea typeface="ＭＳ Ｐゴシック" charset="0"/>
              <a:cs typeface="ＭＳ Ｐゴシック" charset="0"/>
            </a:endParaRPr>
          </a:p>
          <a:p>
            <a:pPr marL="533400" indent="-533400" eaLnBrk="1" hangingPunct="1">
              <a:buFont typeface="Arial" charset="0"/>
              <a:buAutoNum type="alphaLcPeriod"/>
            </a:pPr>
            <a:endParaRPr lang="en-US" sz="2600" dirty="0">
              <a:latin typeface="Arial" charset="0"/>
              <a:ea typeface="ＭＳ Ｐゴシック" charset="0"/>
              <a:cs typeface="ＭＳ Ｐゴシック" charset="0"/>
            </a:endParaRPr>
          </a:p>
        </p:txBody>
      </p:sp>
      <p:sp>
        <p:nvSpPr>
          <p:cNvPr id="31749" name="TextBox 4"/>
          <p:cNvSpPr txBox="1">
            <a:spLocks noChangeArrowheads="1"/>
          </p:cNvSpPr>
          <p:nvPr/>
        </p:nvSpPr>
        <p:spPr bwMode="auto">
          <a:xfrm>
            <a:off x="6005513" y="4071938"/>
            <a:ext cx="184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6" name="Rectangle 5"/>
          <p:cNvSpPr>
            <a:spLocks noChangeArrowheads="1"/>
          </p:cNvSpPr>
          <p:nvPr/>
        </p:nvSpPr>
        <p:spPr bwMode="auto">
          <a:xfrm>
            <a:off x="228599" y="4865190"/>
            <a:ext cx="7153275"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913942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381000" y="819150"/>
            <a:ext cx="8229600" cy="5200650"/>
          </a:xfrm>
        </p:spPr>
        <p:txBody>
          <a:bodyPr/>
          <a:lstStyle/>
          <a:p>
            <a:pPr algn="ctr">
              <a:buFontTx/>
              <a:buNone/>
            </a:pPr>
            <a:r>
              <a:rPr lang="en-US" sz="2400" b="1" dirty="0" err="1" smtClean="0">
                <a:latin typeface="Arial" charset="0"/>
                <a:ea typeface="ＭＳ Ｐゴシック" charset="0"/>
                <a:cs typeface="ＭＳ Ｐゴシック" charset="0"/>
              </a:rPr>
              <a:t>fyi</a:t>
            </a:r>
            <a:r>
              <a:rPr lang="en-US" sz="2400" b="1" dirty="0" smtClean="0">
                <a:latin typeface="Arial" charset="0"/>
                <a:ea typeface="ＭＳ Ｐゴシック" charset="0"/>
                <a:cs typeface="ＭＳ Ｐゴシック" charset="0"/>
              </a:rPr>
              <a:t>: Salt</a:t>
            </a:r>
            <a:endParaRPr lang="en-US" sz="2400" dirty="0">
              <a:latin typeface="Arial" charset="0"/>
              <a:ea typeface="ＭＳ Ｐゴシック" charset="0"/>
              <a:cs typeface="ＭＳ Ｐゴシック" charset="0"/>
            </a:endParaRPr>
          </a:p>
          <a:p>
            <a:r>
              <a:rPr lang="en-US" sz="2200" dirty="0">
                <a:latin typeface="Arial" charset="0"/>
                <a:ea typeface="ＭＳ Ｐゴシック" charset="0"/>
                <a:cs typeface="ＭＳ Ｐゴシック" charset="0"/>
              </a:rPr>
              <a:t>The idea that high salt intake and high blood pressure go hand-in-hand is a highly-publicized piece of nutritional lore. </a:t>
            </a:r>
          </a:p>
          <a:p>
            <a:r>
              <a:rPr lang="en-US" sz="2200" dirty="0">
                <a:latin typeface="Arial" charset="0"/>
                <a:ea typeface="ＭＳ Ｐゴシック" charset="0"/>
                <a:cs typeface="ＭＳ Ｐゴシック" charset="0"/>
              </a:rPr>
              <a:t>Salt has been prized since the earliest recorded times as a seasoning, a food preservative, and a form of payment. </a:t>
            </a:r>
          </a:p>
          <a:p>
            <a:r>
              <a:rPr lang="en-US" sz="2200" dirty="0">
                <a:latin typeface="Arial" charset="0"/>
                <a:ea typeface="ＭＳ Ｐゴシック" charset="0"/>
                <a:cs typeface="ＭＳ Ｐゴシック" charset="0"/>
              </a:rPr>
              <a:t>Salt is perhaps the easiest of all minerals to obtain and purify. Most salt is obtained by mining the vast deposits of </a:t>
            </a:r>
            <a:r>
              <a:rPr lang="en-US" sz="2200" i="1" dirty="0">
                <a:latin typeface="Arial" charset="0"/>
                <a:ea typeface="ＭＳ Ｐゴシック" charset="0"/>
                <a:cs typeface="ＭＳ Ｐゴシック" charset="0"/>
              </a:rPr>
              <a:t>halite</a:t>
            </a:r>
            <a:r>
              <a:rPr lang="en-US" sz="2200" dirty="0">
                <a:latin typeface="Arial" charset="0"/>
                <a:ea typeface="ＭＳ Ｐゴシック" charset="0"/>
                <a:cs typeface="ＭＳ Ｐゴシック" charset="0"/>
              </a:rPr>
              <a:t>, or </a:t>
            </a:r>
            <a:r>
              <a:rPr lang="en-US" sz="2200" i="1" dirty="0">
                <a:latin typeface="Arial" charset="0"/>
                <a:ea typeface="ＭＳ Ｐゴシック" charset="0"/>
                <a:cs typeface="ＭＳ Ｐゴシック" charset="0"/>
              </a:rPr>
              <a:t>rock salt</a:t>
            </a:r>
            <a:r>
              <a:rPr lang="en-US" sz="2200" dirty="0">
                <a:latin typeface="Arial" charset="0"/>
                <a:ea typeface="ＭＳ Ｐゴシック" charset="0"/>
                <a:cs typeface="ＭＳ Ｐゴシック" charset="0"/>
              </a:rPr>
              <a:t>, formed by evaporation of ancient inland seas. </a:t>
            </a:r>
          </a:p>
          <a:p>
            <a:r>
              <a:rPr lang="en-US" sz="2200" dirty="0">
                <a:latin typeface="Arial" charset="0"/>
                <a:ea typeface="ＭＳ Ｐゴシック" charset="0"/>
                <a:cs typeface="ＭＳ Ｐゴシック" charset="0"/>
              </a:rPr>
              <a:t>Too much sodium has been linked to both hypertension and kidney ailments. The recommended daily intake (RDI) for sodium is 2300 mg. The average adult in most industrialized countries consumes over twice this amount. </a:t>
            </a:r>
          </a:p>
          <a:p>
            <a:r>
              <a:rPr lang="en-US" sz="2200" dirty="0">
                <a:latin typeface="Arial" charset="0"/>
                <a:ea typeface="ＭＳ Ｐゴシック" charset="0"/>
                <a:cs typeface="ＭＳ Ｐゴシック" charset="0"/>
              </a:rPr>
              <a:t>What should an individual do? The best answer, as in so many things, is to use moderation and common sense. </a:t>
            </a:r>
          </a:p>
        </p:txBody>
      </p:sp>
      <p:sp>
        <p:nvSpPr>
          <p:cNvPr id="2150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Tree>
    <p:extLst>
      <p:ext uri="{BB962C8B-B14F-4D97-AF65-F5344CB8AC3E}">
        <p14:creationId xmlns:p14="http://schemas.microsoft.com/office/powerpoint/2010/main" val="148496615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latin typeface="Arial" charset="0"/>
                <a:cs typeface="Times New Roman" charset="0"/>
              </a:rPr>
              <a:t>3.7 Naming Ions</a:t>
            </a:r>
          </a:p>
        </p:txBody>
      </p:sp>
      <p:sp>
        <p:nvSpPr>
          <p:cNvPr id="2253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3704847"/>
            <a:ext cx="6540500" cy="241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99010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543" y="331897"/>
            <a:ext cx="8416471" cy="6240799"/>
          </a:xfrm>
        </p:spPr>
        <p:txBody>
          <a:bodyPr>
            <a:normAutofit fontScale="92500" lnSpcReduction="20000"/>
          </a:bodyPr>
          <a:lstStyle/>
          <a:p>
            <a:r>
              <a:rPr lang="en-US" dirty="0"/>
              <a:t>Main group metal </a:t>
            </a:r>
            <a:r>
              <a:rPr lang="en-US" dirty="0" err="1"/>
              <a:t>cations</a:t>
            </a:r>
            <a:r>
              <a:rPr lang="en-US" dirty="0"/>
              <a:t> in groups 1A, 2A, </a:t>
            </a:r>
            <a:r>
              <a:rPr lang="en-US" dirty="0" smtClean="0"/>
              <a:t>&amp; 3A </a:t>
            </a:r>
            <a:r>
              <a:rPr lang="en-US" dirty="0"/>
              <a:t>are named by identifying the metal, followed by the word “</a:t>
            </a:r>
            <a:r>
              <a:rPr lang="en-US" dirty="0" smtClean="0"/>
              <a:t>ion” </a:t>
            </a:r>
            <a:endParaRPr lang="en-US" dirty="0"/>
          </a:p>
          <a:p>
            <a:pPr lvl="1"/>
            <a:r>
              <a:rPr lang="en-US" dirty="0"/>
              <a:t>‘Sodium ion’ for Na</a:t>
            </a:r>
            <a:r>
              <a:rPr lang="en-US" baseline="30000" dirty="0"/>
              <a:t>+</a:t>
            </a:r>
            <a:r>
              <a:rPr lang="en-US" dirty="0"/>
              <a:t> </a:t>
            </a:r>
          </a:p>
          <a:p>
            <a:endParaRPr lang="en-US" sz="900" dirty="0" smtClean="0"/>
          </a:p>
          <a:p>
            <a:r>
              <a:rPr lang="en-US" dirty="0" smtClean="0"/>
              <a:t>Transition </a:t>
            </a:r>
            <a:r>
              <a:rPr lang="en-US" dirty="0"/>
              <a:t>metals can form more than one type of </a:t>
            </a:r>
            <a:r>
              <a:rPr lang="en-US" dirty="0" err="1" smtClean="0"/>
              <a:t>cation</a:t>
            </a:r>
            <a:r>
              <a:rPr lang="en-US" dirty="0"/>
              <a:t> </a:t>
            </a:r>
            <a:endParaRPr lang="en-US" dirty="0" smtClean="0"/>
          </a:p>
          <a:p>
            <a:pPr lvl="1"/>
            <a:r>
              <a:rPr lang="en-US" dirty="0"/>
              <a:t>W</a:t>
            </a:r>
            <a:r>
              <a:rPr lang="en-US" dirty="0" smtClean="0"/>
              <a:t>e </a:t>
            </a:r>
            <a:r>
              <a:rPr lang="en-US" dirty="0"/>
              <a:t>will </a:t>
            </a:r>
            <a:r>
              <a:rPr lang="en-US" dirty="0" smtClean="0"/>
              <a:t>only use </a:t>
            </a:r>
            <a:r>
              <a:rPr lang="en-US" dirty="0"/>
              <a:t>the </a:t>
            </a:r>
            <a:r>
              <a:rPr lang="en-US" dirty="0" smtClean="0"/>
              <a:t>‘new’ naming system. Whereby: </a:t>
            </a:r>
            <a:endParaRPr lang="en-US" dirty="0"/>
          </a:p>
          <a:p>
            <a:pPr lvl="1"/>
            <a:r>
              <a:rPr lang="en-US" dirty="0" smtClean="0"/>
              <a:t>The </a:t>
            </a:r>
            <a:r>
              <a:rPr lang="en-US" dirty="0"/>
              <a:t>charge on the ion is </a:t>
            </a:r>
            <a:r>
              <a:rPr lang="en-US" dirty="0" smtClean="0"/>
              <a:t>inserted (as </a:t>
            </a:r>
            <a:r>
              <a:rPr lang="en-US" dirty="0"/>
              <a:t>a Roman numeral in </a:t>
            </a:r>
            <a:r>
              <a:rPr lang="en-US" dirty="0" smtClean="0"/>
              <a:t>parentheses) </a:t>
            </a:r>
            <a:r>
              <a:rPr lang="en-US" dirty="0"/>
              <a:t>right after the metal </a:t>
            </a:r>
            <a:r>
              <a:rPr lang="en-US" dirty="0" smtClean="0"/>
              <a:t>name</a:t>
            </a:r>
            <a:r>
              <a:rPr lang="en-US" dirty="0"/>
              <a:t> </a:t>
            </a:r>
            <a:endParaRPr lang="en-US" dirty="0" smtClean="0"/>
          </a:p>
          <a:p>
            <a:pPr lvl="1"/>
            <a:r>
              <a:rPr lang="en-US" dirty="0"/>
              <a:t>‘Iron (</a:t>
            </a:r>
            <a:r>
              <a:rPr lang="en-US" dirty="0" smtClean="0"/>
              <a:t>II) </a:t>
            </a:r>
            <a:r>
              <a:rPr lang="en-US" dirty="0"/>
              <a:t>ion’ for </a:t>
            </a:r>
            <a:r>
              <a:rPr lang="en-US" dirty="0" smtClean="0"/>
              <a:t>Fe</a:t>
            </a:r>
            <a:r>
              <a:rPr lang="en-US" baseline="30000" dirty="0" smtClean="0"/>
              <a:t>2+</a:t>
            </a:r>
            <a:endParaRPr lang="en-US" dirty="0"/>
          </a:p>
          <a:p>
            <a:pPr lvl="1"/>
            <a:r>
              <a:rPr lang="en-US" dirty="0"/>
              <a:t>‘Iron (III) ion’ for Fe</a:t>
            </a:r>
            <a:r>
              <a:rPr lang="en-US" baseline="30000" dirty="0"/>
              <a:t>3+</a:t>
            </a:r>
          </a:p>
          <a:p>
            <a:endParaRPr lang="en-US" sz="900" dirty="0" smtClean="0"/>
          </a:p>
          <a:p>
            <a:r>
              <a:rPr lang="en-US" dirty="0" smtClean="0"/>
              <a:t>Anions in groups 6A &amp; 7A are </a:t>
            </a:r>
            <a:r>
              <a:rPr lang="en-US" dirty="0"/>
              <a:t>named by replacing the ending of the element name with -ide, followed by the word “</a:t>
            </a:r>
            <a:r>
              <a:rPr lang="en-US" dirty="0" smtClean="0"/>
              <a:t>ion” </a:t>
            </a:r>
            <a:endParaRPr lang="en-US" dirty="0"/>
          </a:p>
          <a:p>
            <a:pPr lvl="1"/>
            <a:r>
              <a:rPr lang="en-US" dirty="0"/>
              <a:t>‘Chloride ion’ for </a:t>
            </a:r>
            <a:r>
              <a:rPr lang="en-US" dirty="0" err="1"/>
              <a:t>Cl</a:t>
            </a:r>
            <a:r>
              <a:rPr lang="en-US" baseline="30000" dirty="0"/>
              <a:t>−</a:t>
            </a:r>
            <a:r>
              <a:rPr lang="en-US" dirty="0"/>
              <a:t> </a:t>
            </a:r>
          </a:p>
          <a:p>
            <a:endParaRPr lang="en-US" dirty="0"/>
          </a:p>
          <a:p>
            <a:endParaRPr lang="en-US" dirty="0"/>
          </a:p>
        </p:txBody>
      </p:sp>
    </p:spTree>
    <p:extLst>
      <p:ext uri="{BB962C8B-B14F-4D97-AF65-F5344CB8AC3E}">
        <p14:creationId xmlns:p14="http://schemas.microsoft.com/office/powerpoint/2010/main" val="4270819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arn(inVertical)">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a:latin typeface="Arial" charset="0"/>
                <a:cs typeface="Times New Roman" charset="0"/>
              </a:rPr>
              <a:t>3.8 Polyatomic Ions</a:t>
            </a:r>
          </a:p>
        </p:txBody>
      </p:sp>
      <p:sp>
        <p:nvSpPr>
          <p:cNvPr id="2458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320" y="2385503"/>
            <a:ext cx="5493858" cy="344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4934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29502140"/>
              </p:ext>
            </p:extLst>
          </p:nvPr>
        </p:nvGraphicFramePr>
        <p:xfrm>
          <a:off x="1130300" y="12700"/>
          <a:ext cx="6883400" cy="6832600"/>
        </p:xfrm>
        <a:graphic>
          <a:graphicData uri="http://schemas.openxmlformats.org/presentationml/2006/ole">
            <mc:AlternateContent xmlns:mc="http://schemas.openxmlformats.org/markup-compatibility/2006">
              <mc:Choice xmlns:v="urn:schemas-microsoft-com:vml" Requires="v">
                <p:oleObj spid="_x0000_s2056" name="Document" r:id="rId3" imgW="6883400" imgH="6832600" progId="Word.Document.12">
                  <p:embed/>
                </p:oleObj>
              </mc:Choice>
              <mc:Fallback>
                <p:oleObj name="Document" r:id="rId3" imgW="6883400" imgH="6832600" progId="Word.Document.12">
                  <p:embed/>
                  <p:pic>
                    <p:nvPicPr>
                      <p:cNvPr id="0" name=""/>
                      <p:cNvPicPr/>
                      <p:nvPr/>
                    </p:nvPicPr>
                    <p:blipFill>
                      <a:blip r:embed="rId4"/>
                      <a:stretch>
                        <a:fillRect/>
                      </a:stretch>
                    </p:blipFill>
                    <p:spPr>
                      <a:xfrm>
                        <a:off x="1130300" y="12700"/>
                        <a:ext cx="6883400" cy="6832600"/>
                      </a:xfrm>
                      <a:prstGeom prst="rect">
                        <a:avLst/>
                      </a:prstGeom>
                    </p:spPr>
                  </p:pic>
                </p:oleObj>
              </mc:Fallback>
            </mc:AlternateContent>
          </a:graphicData>
        </a:graphic>
      </p:graphicFrame>
    </p:spTree>
    <p:extLst>
      <p:ext uri="{BB962C8B-B14F-4D97-AF65-F5344CB8AC3E}">
        <p14:creationId xmlns:p14="http://schemas.microsoft.com/office/powerpoint/2010/main" val="100043376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82848606"/>
              </p:ext>
            </p:extLst>
          </p:nvPr>
        </p:nvGraphicFramePr>
        <p:xfrm>
          <a:off x="1790700" y="2019300"/>
          <a:ext cx="5562600" cy="2819400"/>
        </p:xfrm>
        <a:graphic>
          <a:graphicData uri="http://schemas.openxmlformats.org/presentationml/2006/ole">
            <mc:AlternateContent xmlns:mc="http://schemas.openxmlformats.org/markup-compatibility/2006">
              <mc:Choice xmlns:v="urn:schemas-microsoft-com:vml" Requires="v">
                <p:oleObj spid="_x0000_s3080" name="Document" r:id="rId3" imgW="5562600" imgH="2819400" progId="Word.Document.12">
                  <p:embed/>
                </p:oleObj>
              </mc:Choice>
              <mc:Fallback>
                <p:oleObj name="Document" r:id="rId3" imgW="5562600" imgH="2819400" progId="Word.Document.12">
                  <p:embed/>
                  <p:pic>
                    <p:nvPicPr>
                      <p:cNvPr id="0" name=""/>
                      <p:cNvPicPr/>
                      <p:nvPr/>
                    </p:nvPicPr>
                    <p:blipFill>
                      <a:blip r:embed="rId4"/>
                      <a:stretch>
                        <a:fillRect/>
                      </a:stretch>
                    </p:blipFill>
                    <p:spPr>
                      <a:xfrm>
                        <a:off x="1790700" y="2019300"/>
                        <a:ext cx="5562600" cy="2819400"/>
                      </a:xfrm>
                      <a:prstGeom prst="rect">
                        <a:avLst/>
                      </a:prstGeom>
                    </p:spPr>
                  </p:pic>
                </p:oleObj>
              </mc:Fallback>
            </mc:AlternateContent>
          </a:graphicData>
        </a:graphic>
      </p:graphicFrame>
    </p:spTree>
    <p:extLst>
      <p:ext uri="{BB962C8B-B14F-4D97-AF65-F5344CB8AC3E}">
        <p14:creationId xmlns:p14="http://schemas.microsoft.com/office/powerpoint/2010/main" val="36651656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04800" y="762000"/>
            <a:ext cx="8229600" cy="5562600"/>
          </a:xfrm>
        </p:spPr>
        <p:txBody>
          <a:bodyPr/>
          <a:lstStyle/>
          <a:p>
            <a:pPr marL="514350" indent="-514350" eaLnBrk="1" hangingPunct="1">
              <a:lnSpc>
                <a:spcPct val="90000"/>
              </a:lnSpc>
              <a:spcAft>
                <a:spcPts val="1800"/>
              </a:spcAft>
              <a:buFontTx/>
              <a:buAutoNum type="arabicPeriod" startAt="4"/>
            </a:pPr>
            <a:r>
              <a:rPr lang="en-US" sz="2800" b="1">
                <a:latin typeface="Arial" charset="0"/>
                <a:ea typeface="ＭＳ Ｐゴシック" charset="0"/>
                <a:cs typeface="ＭＳ Ｐゴシック" charset="0"/>
              </a:rPr>
              <a:t>What determines the chemical formula of an ionic compound? </a:t>
            </a:r>
            <a:r>
              <a:rPr lang="en-US" sz="2800">
                <a:latin typeface="Arial" charset="0"/>
                <a:ea typeface="ＭＳ Ｐゴシック" charset="0"/>
                <a:cs typeface="Times New Roman" charset="0"/>
              </a:rPr>
              <a:t>	</a:t>
            </a:r>
          </a:p>
          <a:p>
            <a:pPr marL="514350" indent="-514350" eaLnBrk="1" hangingPunct="1">
              <a:lnSpc>
                <a:spcPct val="90000"/>
              </a:lnSpc>
              <a:spcAft>
                <a:spcPts val="1800"/>
              </a:spcAft>
              <a:buFontTx/>
              <a:buNone/>
            </a:pPr>
            <a:r>
              <a:rPr lang="en-US" sz="2800">
                <a:solidFill>
                  <a:srgbClr val="000000"/>
                </a:solidFill>
                <a:latin typeface="Arial" charset="0"/>
                <a:ea typeface="ＭＳ Ｐゴシック" charset="0"/>
                <a:cs typeface="Times New Roman" charset="0"/>
              </a:rPr>
              <a:t>	</a:t>
            </a:r>
            <a:r>
              <a:rPr lang="en-US" sz="2800">
                <a:latin typeface="Arial" charset="0"/>
                <a:ea typeface="ＭＳ Ｐゴシック" charset="0"/>
                <a:cs typeface="ＭＳ Ｐゴシック" charset="0"/>
              </a:rPr>
              <a:t>Be able to write formulas for ionic compounds, given the identities of the ions. </a:t>
            </a:r>
            <a:endParaRPr lang="en-US" sz="2700">
              <a:solidFill>
                <a:srgbClr val="000000"/>
              </a:solidFill>
              <a:latin typeface="Arial" charset="0"/>
              <a:ea typeface="ＭＳ Ｐゴシック" charset="0"/>
              <a:cs typeface="Times New Roman" charset="0"/>
            </a:endParaRPr>
          </a:p>
          <a:p>
            <a:pPr marL="514350" indent="-514350" eaLnBrk="1" hangingPunct="1">
              <a:lnSpc>
                <a:spcPct val="90000"/>
              </a:lnSpc>
              <a:spcAft>
                <a:spcPts val="1800"/>
              </a:spcAft>
              <a:buFontTx/>
              <a:buAutoNum type="arabicPeriod" startAt="5"/>
            </a:pPr>
            <a:r>
              <a:rPr lang="en-US" sz="2800" b="1">
                <a:latin typeface="Arial" charset="0"/>
                <a:ea typeface="ＭＳ Ｐゴシック" charset="0"/>
                <a:cs typeface="ＭＳ Ｐゴシック" charset="0"/>
              </a:rPr>
              <a:t>How are ionic compounds named? </a:t>
            </a:r>
            <a:r>
              <a:rPr lang="en-US" sz="2800" b="1">
                <a:latin typeface="Arial" charset="0"/>
                <a:ea typeface="ＭＳ Ｐゴシック" charset="0"/>
                <a:cs typeface="Times New Roman" charset="0"/>
              </a:rPr>
              <a:t> </a:t>
            </a:r>
            <a:r>
              <a:rPr lang="en-US" sz="2800">
                <a:latin typeface="Arial" charset="0"/>
                <a:ea typeface="ＭＳ Ｐゴシック" charset="0"/>
                <a:cs typeface="Times New Roman" charset="0"/>
              </a:rPr>
              <a:t> </a:t>
            </a:r>
          </a:p>
          <a:p>
            <a:pPr marL="514350" indent="-514350" eaLnBrk="1" hangingPunct="1">
              <a:lnSpc>
                <a:spcPct val="90000"/>
              </a:lnSpc>
              <a:spcAft>
                <a:spcPts val="1800"/>
              </a:spcAft>
              <a:buFontTx/>
              <a:buNone/>
            </a:pPr>
            <a:r>
              <a:rPr lang="en-US" sz="2800">
                <a:solidFill>
                  <a:srgbClr val="000000"/>
                </a:solidFill>
                <a:latin typeface="Arial" charset="0"/>
                <a:ea typeface="ＭＳ Ｐゴシック" charset="0"/>
                <a:cs typeface="Times New Roman" charset="0"/>
              </a:rPr>
              <a:t>	</a:t>
            </a:r>
            <a:r>
              <a:rPr lang="en-US" sz="2800">
                <a:latin typeface="Arial" charset="0"/>
                <a:ea typeface="ＭＳ Ｐゴシック" charset="0"/>
                <a:cs typeface="ＭＳ Ｐゴシック" charset="0"/>
              </a:rPr>
              <a:t>Be able to name an ionic compound from its formula or give the formula of a compound from its name. </a:t>
            </a:r>
          </a:p>
          <a:p>
            <a:pPr marL="514350" indent="-514350" eaLnBrk="1" hangingPunct="1">
              <a:lnSpc>
                <a:spcPct val="90000"/>
              </a:lnSpc>
              <a:spcAft>
                <a:spcPts val="1800"/>
              </a:spcAft>
              <a:buFontTx/>
              <a:buAutoNum type="arabicPeriod" startAt="6"/>
            </a:pPr>
            <a:r>
              <a:rPr lang="en-US" sz="2800" b="1">
                <a:latin typeface="Arial" charset="0"/>
                <a:ea typeface="ＭＳ Ｐゴシック" charset="0"/>
                <a:cs typeface="ＭＳ Ｐゴシック" charset="0"/>
              </a:rPr>
              <a:t>What are acids and bases?</a:t>
            </a:r>
          </a:p>
          <a:p>
            <a:pPr marL="514350" indent="-514350" eaLnBrk="1" hangingPunct="1">
              <a:lnSpc>
                <a:spcPct val="90000"/>
              </a:lnSpc>
              <a:spcAft>
                <a:spcPts val="1800"/>
              </a:spcAft>
              <a:buFontTx/>
              <a:buNone/>
            </a:pPr>
            <a:r>
              <a:rPr lang="en-US" sz="2800">
                <a:latin typeface="Arial" charset="0"/>
                <a:ea typeface="ＭＳ Ｐゴシック" charset="0"/>
                <a:cs typeface="ＭＳ Ｐゴシック" charset="0"/>
              </a:rPr>
              <a:t>	Be able to recognize common acids and bases.</a:t>
            </a:r>
          </a:p>
        </p:txBody>
      </p:sp>
      <p:sp>
        <p:nvSpPr>
          <p:cNvPr id="614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Tree>
    <p:extLst>
      <p:ext uri="{BB962C8B-B14F-4D97-AF65-F5344CB8AC3E}">
        <p14:creationId xmlns:p14="http://schemas.microsoft.com/office/powerpoint/2010/main" val="328710004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3393"/>
          </a:xfrm>
        </p:spPr>
        <p:txBody>
          <a:bodyPr>
            <a:normAutofit/>
          </a:bodyPr>
          <a:lstStyle/>
          <a:p>
            <a:r>
              <a:rPr lang="en-US" sz="3200" b="1" dirty="0" smtClean="0">
                <a:latin typeface="Arial" charset="0"/>
                <a:ea typeface="ＭＳ Ｐゴシック" charset="0"/>
                <a:cs typeface="ＭＳ Ｐゴシック" charset="0"/>
              </a:rPr>
              <a:t>The polyatomic ion</a:t>
            </a:r>
            <a:endParaRPr lang="en-US" sz="3200" dirty="0"/>
          </a:p>
        </p:txBody>
      </p:sp>
      <p:sp>
        <p:nvSpPr>
          <p:cNvPr id="3" name="Content Placeholder 2"/>
          <p:cNvSpPr>
            <a:spLocks noGrp="1"/>
          </p:cNvSpPr>
          <p:nvPr>
            <p:ph idx="1"/>
          </p:nvPr>
        </p:nvSpPr>
        <p:spPr>
          <a:xfrm>
            <a:off x="457200" y="1098310"/>
            <a:ext cx="8229600" cy="5027853"/>
          </a:xfrm>
        </p:spPr>
        <p:txBody>
          <a:bodyPr>
            <a:normAutofit/>
          </a:bodyPr>
          <a:lstStyle/>
          <a:p>
            <a:r>
              <a:rPr lang="en-US" dirty="0" smtClean="0">
                <a:ea typeface="ＭＳ Ｐゴシック" charset="0"/>
                <a:cs typeface="ＭＳ Ｐゴシック" charset="0"/>
              </a:rPr>
              <a:t>A polyatomic ion is one that is composed of more than one atom (</a:t>
            </a:r>
            <a:r>
              <a:rPr lang="en-US" dirty="0" err="1" smtClean="0">
                <a:ea typeface="ＭＳ Ｐゴシック" charset="0"/>
                <a:cs typeface="ＭＳ Ｐゴシック" charset="0"/>
              </a:rPr>
              <a:t>eg</a:t>
            </a:r>
            <a:r>
              <a:rPr lang="en-US" dirty="0" smtClean="0">
                <a:ea typeface="ＭＳ Ｐゴシック" charset="0"/>
                <a:cs typeface="ＭＳ Ｐゴシック" charset="0"/>
              </a:rPr>
              <a:t>, OH</a:t>
            </a:r>
            <a:r>
              <a:rPr lang="en-US" baseline="30000" dirty="0" smtClean="0">
                <a:ea typeface="ＭＳ Ｐゴシック" charset="0"/>
                <a:cs typeface="ＭＳ Ｐゴシック" charset="0"/>
              </a:rPr>
              <a:t>−</a:t>
            </a:r>
            <a:r>
              <a:rPr lang="en-US" dirty="0" smtClean="0">
                <a:ea typeface="ＭＳ Ｐゴシック" charset="0"/>
                <a:cs typeface="ＭＳ Ｐゴシック" charset="0"/>
              </a:rPr>
              <a:t>)</a:t>
            </a:r>
            <a:endParaRPr lang="en-US" sz="1000" dirty="0" smtClean="0">
              <a:ea typeface="ＭＳ Ｐゴシック" charset="0"/>
              <a:cs typeface="ＭＳ Ｐゴシック" charset="0"/>
            </a:endParaRPr>
          </a:p>
          <a:p>
            <a:r>
              <a:rPr lang="en-US" dirty="0">
                <a:ea typeface="ＭＳ Ｐゴシック" charset="0"/>
                <a:cs typeface="ＭＳ Ｐゴシック" charset="0"/>
              </a:rPr>
              <a:t>I</a:t>
            </a:r>
            <a:r>
              <a:rPr lang="en-US" dirty="0" smtClean="0">
                <a:ea typeface="ＭＳ Ｐゴシック" charset="0"/>
                <a:cs typeface="ＭＳ Ｐゴシック" charset="0"/>
              </a:rPr>
              <a:t>t is charged because it contains a total number of electrons that is different from the total number of protons in the combined atoms </a:t>
            </a:r>
          </a:p>
          <a:p>
            <a:endParaRPr lang="en-US" sz="1000" dirty="0" smtClean="0">
              <a:ea typeface="ＭＳ Ｐゴシック" charset="0"/>
              <a:cs typeface="ＭＳ Ｐゴシック" charset="0"/>
            </a:endParaRPr>
          </a:p>
          <a:p>
            <a:r>
              <a:rPr lang="en-US" dirty="0" smtClean="0">
                <a:ea typeface="ＭＳ Ｐゴシック" charset="0"/>
                <a:cs typeface="ＭＳ Ｐゴシック" charset="0"/>
              </a:rPr>
              <a:t>These polyatomic ions are encountered so frequently that it is best to memorize their names and formulas </a:t>
            </a:r>
            <a:endParaRPr lang="en-US" sz="4000" dirty="0"/>
          </a:p>
        </p:txBody>
      </p:sp>
    </p:spTree>
    <p:extLst>
      <p:ext uri="{BB962C8B-B14F-4D97-AF65-F5344CB8AC3E}">
        <p14:creationId xmlns:p14="http://schemas.microsoft.com/office/powerpoint/2010/main" val="116009885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256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1301751"/>
            <a:ext cx="7073900" cy="443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09295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2662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79822"/>
            <a:ext cx="6964947" cy="325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1066800" y="664411"/>
            <a:ext cx="6934200" cy="1981200"/>
          </a:xfrm>
          <a:prstGeom prst="rect">
            <a:avLst/>
          </a:prstGeom>
          <a:noFill/>
          <a:ln>
            <a:noFill/>
          </a:ln>
        </p:spPr>
      </p:pic>
    </p:spTree>
    <p:extLst>
      <p:ext uri="{BB962C8B-B14F-4D97-AF65-F5344CB8AC3E}">
        <p14:creationId xmlns:p14="http://schemas.microsoft.com/office/powerpoint/2010/main" val="359041340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FFFFFF"/>
                </a:solidFill>
                <a:cs typeface="Arial" charset="0"/>
              </a:rPr>
              <a:t>© 2013 Pearson Education, Inc.</a:t>
            </a:r>
          </a:p>
        </p:txBody>
      </p:sp>
      <p:sp>
        <p:nvSpPr>
          <p:cNvPr id="35843" name="Rectangle 2"/>
          <p:cNvSpPr>
            <a:spLocks noGrp="1" noChangeArrowheads="1"/>
          </p:cNvSpPr>
          <p:nvPr>
            <p:ph type="title"/>
          </p:nvPr>
        </p:nvSpPr>
        <p:spPr>
          <a:xfrm>
            <a:off x="457200" y="1219200"/>
            <a:ext cx="8229600" cy="1752600"/>
          </a:xfrm>
        </p:spPr>
        <p:txBody>
          <a:bodyPr/>
          <a:lstStyle/>
          <a:p>
            <a:pPr algn="l" eaLnBrk="1" hangingPunct="1">
              <a:spcAft>
                <a:spcPts val="1200"/>
              </a:spcAft>
            </a:pPr>
            <a:r>
              <a:rPr lang="en-US">
                <a:latin typeface="Arial" charset="0"/>
                <a:ea typeface="ＭＳ Ｐゴシック" charset="0"/>
                <a:cs typeface="ＭＳ Ｐゴシック" charset="0"/>
              </a:rPr>
              <a:t>The polyatomic ion SO</a:t>
            </a:r>
            <a:r>
              <a:rPr lang="en-US" baseline="-25000">
                <a:latin typeface="Arial" charset="0"/>
                <a:ea typeface="ＭＳ Ｐゴシック" charset="0"/>
                <a:cs typeface="ＭＳ Ｐゴシック" charset="0"/>
              </a:rPr>
              <a:t>3</a:t>
            </a:r>
            <a:r>
              <a:rPr lang="en-US" baseline="30000">
                <a:latin typeface="Arial" charset="0"/>
                <a:ea typeface="ＭＳ Ｐゴシック" charset="0"/>
                <a:cs typeface="ＭＳ Ｐゴシック" charset="0"/>
              </a:rPr>
              <a:t>2–</a:t>
            </a:r>
            <a:r>
              <a:rPr lang="en-US">
                <a:latin typeface="Arial" charset="0"/>
                <a:ea typeface="ＭＳ Ｐゴシック" charset="0"/>
                <a:cs typeface="ＭＳ Ｐゴシック" charset="0"/>
              </a:rPr>
              <a:t> is named _________.</a:t>
            </a:r>
            <a:endParaRPr lang="en-US" baseline="30000">
              <a:latin typeface="Arial" charset="0"/>
              <a:ea typeface="ＭＳ Ｐゴシック" charset="0"/>
              <a:cs typeface="ＭＳ Ｐゴシック" charset="0"/>
            </a:endParaRPr>
          </a:p>
        </p:txBody>
      </p:sp>
      <p:sp>
        <p:nvSpPr>
          <p:cNvPr id="35844" name="Rectangle 3"/>
          <p:cNvSpPr>
            <a:spLocks noGrp="1" noChangeArrowheads="1"/>
          </p:cNvSpPr>
          <p:nvPr>
            <p:ph type="body" idx="1"/>
          </p:nvPr>
        </p:nvSpPr>
        <p:spPr>
          <a:xfrm>
            <a:off x="533400" y="2819400"/>
            <a:ext cx="4953000" cy="1981200"/>
          </a:xfrm>
        </p:spPr>
        <p:txBody>
          <a:bodyPr/>
          <a:lstStyle/>
          <a:p>
            <a:pPr marL="609600" indent="-609600" eaLnBrk="1" hangingPunct="1">
              <a:buFont typeface="Arial" charset="0"/>
              <a:buAutoNum type="alphaLcPeriod"/>
            </a:pPr>
            <a:r>
              <a:rPr lang="en-US" sz="2800">
                <a:latin typeface="Arial" charset="0"/>
                <a:ea typeface="ＭＳ Ｐゴシック" charset="0"/>
                <a:cs typeface="ＭＳ Ｐゴシック" charset="0"/>
              </a:rPr>
              <a:t>sulfate</a:t>
            </a:r>
          </a:p>
          <a:p>
            <a:pPr marL="609600" indent="-609600" eaLnBrk="1" hangingPunct="1">
              <a:buFont typeface="Arial" charset="0"/>
              <a:buAutoNum type="alphaLcPeriod"/>
            </a:pPr>
            <a:r>
              <a:rPr lang="en-US" sz="2800">
                <a:latin typeface="Arial" charset="0"/>
                <a:ea typeface="ＭＳ Ｐゴシック" charset="0"/>
                <a:cs typeface="ＭＳ Ｐゴシック" charset="0"/>
              </a:rPr>
              <a:t>sulfide</a:t>
            </a:r>
          </a:p>
          <a:p>
            <a:pPr marL="609600" indent="-609600" eaLnBrk="1" hangingPunct="1">
              <a:buFont typeface="Arial" charset="0"/>
              <a:buAutoNum type="alphaLcPeriod"/>
            </a:pPr>
            <a:r>
              <a:rPr lang="en-US" sz="2800">
                <a:latin typeface="Arial" charset="0"/>
                <a:ea typeface="ＭＳ Ｐゴシック" charset="0"/>
                <a:cs typeface="ＭＳ Ｐゴシック" charset="0"/>
              </a:rPr>
              <a:t>sulfite</a:t>
            </a:r>
          </a:p>
          <a:p>
            <a:pPr marL="609600" indent="-609600" eaLnBrk="1" hangingPunct="1">
              <a:buFont typeface="Arial" charset="0"/>
              <a:buAutoNum type="alphaLcPeriod"/>
            </a:pPr>
            <a:r>
              <a:rPr lang="en-US" sz="2800">
                <a:latin typeface="Arial" charset="0"/>
                <a:ea typeface="ＭＳ Ｐゴシック" charset="0"/>
                <a:cs typeface="ＭＳ Ｐゴシック" charset="0"/>
              </a:rPr>
              <a:t>sulfur oxide</a:t>
            </a:r>
          </a:p>
          <a:p>
            <a:pPr marL="609600" indent="-609600" eaLnBrk="1" hangingPunct="1">
              <a:buFont typeface="Arial" charset="0"/>
              <a:buAutoNum type="alphaLcPeriod"/>
            </a:pPr>
            <a:endParaRPr lang="en-US" sz="2600">
              <a:latin typeface="Arial" charset="0"/>
              <a:ea typeface="ＭＳ Ｐゴシック" charset="0"/>
              <a:cs typeface="ＭＳ Ｐゴシック" charset="0"/>
            </a:endParaRPr>
          </a:p>
          <a:p>
            <a:pPr marL="609600" indent="-609600" eaLnBrk="1" hangingPunct="1">
              <a:buFont typeface="Arial" charset="0"/>
              <a:buAutoNum type="alphaLcPeriod"/>
            </a:pPr>
            <a:endParaRPr lang="en-US" sz="2600">
              <a:latin typeface="Arial" charset="0"/>
              <a:ea typeface="ＭＳ Ｐゴシック" charset="0"/>
              <a:cs typeface="ＭＳ Ｐゴシック" charset="0"/>
            </a:endParaRPr>
          </a:p>
        </p:txBody>
      </p:sp>
      <p:sp>
        <p:nvSpPr>
          <p:cNvPr id="35845" name="TextBox 4"/>
          <p:cNvSpPr txBox="1">
            <a:spLocks noChangeArrowheads="1"/>
          </p:cNvSpPr>
          <p:nvPr/>
        </p:nvSpPr>
        <p:spPr bwMode="auto">
          <a:xfrm>
            <a:off x="6005513" y="4071938"/>
            <a:ext cx="184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6" name="Rectangle 5"/>
          <p:cNvSpPr>
            <a:spLocks noChangeArrowheads="1"/>
          </p:cNvSpPr>
          <p:nvPr/>
        </p:nvSpPr>
        <p:spPr bwMode="auto">
          <a:xfrm>
            <a:off x="228600" y="3879090"/>
            <a:ext cx="2946520"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13454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a:latin typeface="Arial" charset="0"/>
                <a:cs typeface="Times New Roman" charset="0"/>
              </a:rPr>
              <a:t>3.9 Formulas of Ionic Compounds</a:t>
            </a:r>
          </a:p>
        </p:txBody>
      </p:sp>
      <p:sp>
        <p:nvSpPr>
          <p:cNvPr id="2765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810042" y="1629092"/>
            <a:ext cx="3581400" cy="5228908"/>
          </a:xfrm>
          <a:prstGeom prst="rect">
            <a:avLst/>
          </a:prstGeom>
          <a:noFill/>
          <a:ln>
            <a:noFill/>
          </a:ln>
        </p:spPr>
      </p:pic>
    </p:spTree>
    <p:extLst>
      <p:ext uri="{BB962C8B-B14F-4D97-AF65-F5344CB8AC3E}">
        <p14:creationId xmlns:p14="http://schemas.microsoft.com/office/powerpoint/2010/main" val="61249949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471"/>
          </a:xfrm>
        </p:spPr>
        <p:txBody>
          <a:bodyPr>
            <a:normAutofit fontScale="90000"/>
          </a:bodyPr>
          <a:lstStyle/>
          <a:p>
            <a:r>
              <a:rPr lang="en-US" dirty="0" smtClean="0"/>
              <a:t>ionic (salt) formulas</a:t>
            </a:r>
            <a:endParaRPr lang="en-US" dirty="0"/>
          </a:p>
        </p:txBody>
      </p:sp>
      <p:sp>
        <p:nvSpPr>
          <p:cNvPr id="3" name="Content Placeholder 2"/>
          <p:cNvSpPr>
            <a:spLocks noGrp="1"/>
          </p:cNvSpPr>
          <p:nvPr>
            <p:ph idx="1"/>
          </p:nvPr>
        </p:nvSpPr>
        <p:spPr>
          <a:xfrm>
            <a:off x="457200" y="1284297"/>
            <a:ext cx="8229600" cy="4841866"/>
          </a:xfrm>
        </p:spPr>
        <p:txBody>
          <a:bodyPr>
            <a:normAutofit lnSpcReduction="10000"/>
          </a:bodyPr>
          <a:lstStyle/>
          <a:p>
            <a:r>
              <a:rPr lang="en-US" dirty="0"/>
              <a:t>To write the correct formula for a compound you must remember: </a:t>
            </a:r>
          </a:p>
          <a:p>
            <a:pPr lvl="1"/>
            <a:r>
              <a:rPr lang="en-US" dirty="0"/>
              <a:t>All chemical compounds are neutral </a:t>
            </a:r>
            <a:endParaRPr lang="en-US" dirty="0" smtClean="0"/>
          </a:p>
          <a:p>
            <a:pPr lvl="1"/>
            <a:r>
              <a:rPr lang="en-US" dirty="0" smtClean="0"/>
              <a:t>(</a:t>
            </a:r>
            <a:r>
              <a:rPr lang="en-US" dirty="0" err="1" smtClean="0"/>
              <a:t>Polyatomics</a:t>
            </a:r>
            <a:r>
              <a:rPr lang="en-US" dirty="0" smtClean="0"/>
              <a:t> are not compounds, they are ions)</a:t>
            </a:r>
            <a:endParaRPr lang="en-US" dirty="0"/>
          </a:p>
          <a:p>
            <a:r>
              <a:rPr lang="en-US" dirty="0"/>
              <a:t>So once the ions </a:t>
            </a:r>
            <a:r>
              <a:rPr lang="en-US" i="1" dirty="0" smtClean="0"/>
              <a:t>within</a:t>
            </a:r>
            <a:r>
              <a:rPr lang="en-US" dirty="0" smtClean="0"/>
              <a:t> the compound are identified</a:t>
            </a:r>
            <a:r>
              <a:rPr lang="en-US" dirty="0"/>
              <a:t> </a:t>
            </a:r>
            <a:endParaRPr lang="en-US" dirty="0" smtClean="0"/>
          </a:p>
          <a:p>
            <a:pPr lvl="1"/>
            <a:r>
              <a:rPr lang="en-US" dirty="0" smtClean="0"/>
              <a:t>decide </a:t>
            </a:r>
            <a:r>
              <a:rPr lang="en-US" dirty="0"/>
              <a:t>how many ions of each type are needed to give a total charge of </a:t>
            </a:r>
            <a:r>
              <a:rPr lang="en-US" u="sng" dirty="0"/>
              <a:t>zero</a:t>
            </a:r>
            <a:r>
              <a:rPr lang="en-US" dirty="0"/>
              <a:t> </a:t>
            </a:r>
            <a:r>
              <a:rPr lang="en-US" dirty="0" smtClean="0"/>
              <a:t>(</a:t>
            </a:r>
            <a:r>
              <a:rPr lang="en-US" dirty="0" err="1" smtClean="0"/>
              <a:t>eg</a:t>
            </a:r>
            <a:r>
              <a:rPr lang="en-US" dirty="0" smtClean="0"/>
              <a:t>, </a:t>
            </a:r>
            <a:r>
              <a:rPr lang="en-US" dirty="0" err="1" smtClean="0"/>
              <a:t>NaCl</a:t>
            </a:r>
            <a:r>
              <a:rPr lang="en-US" dirty="0" smtClean="0"/>
              <a:t> or </a:t>
            </a:r>
            <a:r>
              <a:rPr lang="en-US" dirty="0" err="1" smtClean="0"/>
              <a:t>NaOH</a:t>
            </a:r>
            <a:r>
              <a:rPr lang="en-US" dirty="0" smtClean="0"/>
              <a:t>)</a:t>
            </a:r>
            <a:endParaRPr lang="en-US" dirty="0"/>
          </a:p>
          <a:p>
            <a:r>
              <a:rPr lang="en-US" dirty="0"/>
              <a:t>The chemical formula of an ionic compound tells the ratio of anions and </a:t>
            </a:r>
            <a:r>
              <a:rPr lang="en-US" dirty="0" err="1"/>
              <a:t>cations</a:t>
            </a:r>
            <a:r>
              <a:rPr lang="en-US" dirty="0"/>
              <a:t> </a:t>
            </a:r>
          </a:p>
          <a:p>
            <a:endParaRPr lang="en-US" dirty="0"/>
          </a:p>
        </p:txBody>
      </p:sp>
    </p:spTree>
    <p:extLst>
      <p:ext uri="{BB962C8B-B14F-4D97-AF65-F5344CB8AC3E}">
        <p14:creationId xmlns:p14="http://schemas.microsoft.com/office/powerpoint/2010/main" val="300169325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7800"/>
            <a:ext cx="8229600" cy="5508364"/>
          </a:xfrm>
        </p:spPr>
        <p:txBody>
          <a:bodyPr>
            <a:normAutofit lnSpcReduction="10000"/>
          </a:bodyPr>
          <a:lstStyle/>
          <a:p>
            <a:pPr>
              <a:buSzPts val="2400"/>
            </a:pPr>
            <a:r>
              <a:rPr lang="en-US" dirty="0">
                <a:solidFill>
                  <a:srgbClr val="000000"/>
                </a:solidFill>
                <a:ea typeface="ＭＳ Ｐゴシック"/>
              </a:rPr>
              <a:t>If the ions have the same number of charges, then only one of each is needed:</a:t>
            </a:r>
          </a:p>
          <a:p>
            <a:endParaRPr lang="en-US" sz="1000" dirty="0">
              <a:solidFill>
                <a:srgbClr val="000000"/>
              </a:solidFill>
              <a:ea typeface="ＭＳ Ｐゴシック"/>
            </a:endParaRPr>
          </a:p>
          <a:p>
            <a:pPr marL="0" indent="0" algn="ctr">
              <a:buNone/>
            </a:pPr>
            <a:r>
              <a:rPr lang="en-US" dirty="0">
                <a:solidFill>
                  <a:srgbClr val="000000"/>
                </a:solidFill>
                <a:ea typeface="ＭＳ Ｐゴシック"/>
              </a:rPr>
              <a:t>K</a:t>
            </a:r>
            <a:r>
              <a:rPr lang="en-US" baseline="30000" dirty="0">
                <a:solidFill>
                  <a:srgbClr val="000000"/>
                </a:solidFill>
                <a:ea typeface="ＭＳ Ｐゴシック"/>
              </a:rPr>
              <a:t>+ </a:t>
            </a:r>
            <a:r>
              <a:rPr lang="en-US" dirty="0">
                <a:solidFill>
                  <a:srgbClr val="000000"/>
                </a:solidFill>
                <a:ea typeface="ＭＳ Ｐゴシック"/>
              </a:rPr>
              <a:t>+ F</a:t>
            </a:r>
            <a:r>
              <a:rPr lang="en-US" baseline="30000" dirty="0">
                <a:solidFill>
                  <a:srgbClr val="000000"/>
                </a:solidFill>
                <a:ea typeface="ＭＳ Ｐゴシック"/>
              </a:rPr>
              <a:t>–</a:t>
            </a:r>
            <a:r>
              <a:rPr lang="en-US" dirty="0">
                <a:solidFill>
                  <a:srgbClr val="000000"/>
                </a:solidFill>
                <a:ea typeface="ＭＳ Ｐゴシック"/>
              </a:rPr>
              <a:t> → KF</a:t>
            </a:r>
          </a:p>
          <a:p>
            <a:endParaRPr lang="en-US" dirty="0">
              <a:solidFill>
                <a:srgbClr val="000000"/>
              </a:solidFill>
              <a:ea typeface="ＭＳ Ｐゴシック"/>
            </a:endParaRPr>
          </a:p>
          <a:p>
            <a:pPr>
              <a:buSzPts val="2400"/>
            </a:pPr>
            <a:r>
              <a:rPr lang="en-US" dirty="0">
                <a:solidFill>
                  <a:srgbClr val="000000"/>
                </a:solidFill>
                <a:ea typeface="ＭＳ Ｐゴシック"/>
              </a:rPr>
              <a:t>If the ions have different number of charges, then… </a:t>
            </a:r>
          </a:p>
          <a:p>
            <a:pPr lvl="1">
              <a:buSzPts val="2400"/>
            </a:pPr>
            <a:r>
              <a:rPr lang="en-US" dirty="0" smtClean="0">
                <a:solidFill>
                  <a:srgbClr val="000000"/>
                </a:solidFill>
                <a:ea typeface="ＭＳ Ｐゴシック"/>
              </a:rPr>
              <a:t>… unequal </a:t>
            </a:r>
            <a:r>
              <a:rPr lang="en-US" dirty="0">
                <a:solidFill>
                  <a:srgbClr val="000000"/>
                </a:solidFill>
                <a:ea typeface="ＭＳ Ｐゴシック"/>
              </a:rPr>
              <a:t>numbers of anions and </a:t>
            </a:r>
            <a:r>
              <a:rPr lang="en-US" dirty="0" err="1">
                <a:solidFill>
                  <a:srgbClr val="000000"/>
                </a:solidFill>
                <a:ea typeface="ＭＳ Ｐゴシック"/>
              </a:rPr>
              <a:t>cations</a:t>
            </a:r>
            <a:r>
              <a:rPr lang="en-US" dirty="0">
                <a:solidFill>
                  <a:srgbClr val="000000"/>
                </a:solidFill>
                <a:ea typeface="ＭＳ Ｐゴシック"/>
              </a:rPr>
              <a:t> must combine to give a net charge of zero </a:t>
            </a:r>
            <a:endParaRPr lang="en-US" dirty="0" smtClean="0">
              <a:solidFill>
                <a:srgbClr val="000000"/>
              </a:solidFill>
              <a:ea typeface="ＭＳ Ｐゴシック"/>
            </a:endParaRPr>
          </a:p>
          <a:p>
            <a:pPr lvl="1">
              <a:buSzPts val="2400"/>
            </a:pPr>
            <a:endParaRPr lang="en-US" sz="900" dirty="0">
              <a:solidFill>
                <a:srgbClr val="000000"/>
              </a:solidFill>
              <a:ea typeface="ＭＳ Ｐゴシック"/>
            </a:endParaRPr>
          </a:p>
          <a:p>
            <a:pPr marL="0" indent="0" algn="ctr">
              <a:buNone/>
            </a:pPr>
            <a:r>
              <a:rPr lang="en-US" dirty="0">
                <a:solidFill>
                  <a:srgbClr val="000000"/>
                </a:solidFill>
                <a:ea typeface="ＭＳ Ｐゴシック"/>
              </a:rPr>
              <a:t>2 K</a:t>
            </a:r>
            <a:r>
              <a:rPr lang="en-US" baseline="30000" dirty="0">
                <a:solidFill>
                  <a:srgbClr val="000000"/>
                </a:solidFill>
                <a:ea typeface="ＭＳ Ｐゴシック"/>
              </a:rPr>
              <a:t>+ </a:t>
            </a:r>
            <a:r>
              <a:rPr lang="en-US" dirty="0">
                <a:solidFill>
                  <a:srgbClr val="000000"/>
                </a:solidFill>
                <a:ea typeface="ＭＳ Ｐゴシック"/>
              </a:rPr>
              <a:t>+ O</a:t>
            </a:r>
            <a:r>
              <a:rPr lang="en-US" baseline="30000" dirty="0">
                <a:solidFill>
                  <a:srgbClr val="000000"/>
                </a:solidFill>
                <a:ea typeface="ＭＳ Ｐゴシック"/>
              </a:rPr>
              <a:t>2–</a:t>
            </a:r>
            <a:r>
              <a:rPr lang="en-US" dirty="0">
                <a:solidFill>
                  <a:srgbClr val="000000"/>
                </a:solidFill>
                <a:ea typeface="ＭＳ Ｐゴシック"/>
              </a:rPr>
              <a:t> → K</a:t>
            </a:r>
            <a:r>
              <a:rPr lang="en-US" baseline="-25000" dirty="0">
                <a:solidFill>
                  <a:srgbClr val="000000"/>
                </a:solidFill>
                <a:ea typeface="ＭＳ Ｐゴシック"/>
              </a:rPr>
              <a:t>2</a:t>
            </a:r>
            <a:r>
              <a:rPr lang="en-US" dirty="0">
                <a:solidFill>
                  <a:srgbClr val="000000"/>
                </a:solidFill>
                <a:ea typeface="ＭＳ Ｐゴシック"/>
              </a:rPr>
              <a:t>O</a:t>
            </a:r>
          </a:p>
          <a:p>
            <a:pPr marL="0" indent="0" algn="ctr">
              <a:buNone/>
            </a:pPr>
            <a:r>
              <a:rPr lang="en-US" dirty="0">
                <a:solidFill>
                  <a:srgbClr val="000000"/>
                </a:solidFill>
                <a:ea typeface="ＭＳ Ｐゴシック"/>
              </a:rPr>
              <a:t>Ca</a:t>
            </a:r>
            <a:r>
              <a:rPr lang="en-US" baseline="30000" dirty="0">
                <a:solidFill>
                  <a:srgbClr val="000000"/>
                </a:solidFill>
                <a:ea typeface="ＭＳ Ｐゴシック"/>
              </a:rPr>
              <a:t>2+ </a:t>
            </a:r>
            <a:r>
              <a:rPr lang="en-US" dirty="0">
                <a:solidFill>
                  <a:srgbClr val="000000"/>
                </a:solidFill>
                <a:ea typeface="ＭＳ Ｐゴシック"/>
              </a:rPr>
              <a:t>+ 2 </a:t>
            </a:r>
            <a:r>
              <a:rPr lang="en-US" dirty="0" err="1">
                <a:solidFill>
                  <a:srgbClr val="000000"/>
                </a:solidFill>
                <a:ea typeface="ＭＳ Ｐゴシック"/>
              </a:rPr>
              <a:t>Cl</a:t>
            </a:r>
            <a:r>
              <a:rPr lang="en-US" baseline="30000" dirty="0">
                <a:solidFill>
                  <a:srgbClr val="000000"/>
                </a:solidFill>
                <a:ea typeface="ＭＳ Ｐゴシック"/>
              </a:rPr>
              <a:t>–</a:t>
            </a:r>
            <a:r>
              <a:rPr lang="en-US" dirty="0">
                <a:solidFill>
                  <a:srgbClr val="000000"/>
                </a:solidFill>
                <a:ea typeface="ＭＳ Ｐゴシック"/>
              </a:rPr>
              <a:t> → CaCl</a:t>
            </a:r>
            <a:r>
              <a:rPr lang="en-US" baseline="-25000" dirty="0">
                <a:solidFill>
                  <a:srgbClr val="000000"/>
                </a:solidFill>
                <a:ea typeface="ＭＳ Ｐゴシック"/>
              </a:rPr>
              <a:t>2</a:t>
            </a:r>
          </a:p>
          <a:p>
            <a:endParaRPr lang="en-US" dirty="0"/>
          </a:p>
        </p:txBody>
      </p:sp>
    </p:spTree>
    <p:extLst>
      <p:ext uri="{BB962C8B-B14F-4D97-AF65-F5344CB8AC3E}">
        <p14:creationId xmlns:p14="http://schemas.microsoft.com/office/powerpoint/2010/main" val="211571362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2970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98825"/>
            <a:ext cx="85344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1168401"/>
            <a:ext cx="8229600" cy="1536699"/>
          </a:xfrm>
        </p:spPr>
        <p:txBody>
          <a:bodyPr>
            <a:normAutofit/>
          </a:bodyPr>
          <a:lstStyle/>
          <a:p>
            <a:pPr marL="0" indent="0">
              <a:buNone/>
            </a:pPr>
            <a:r>
              <a:rPr lang="en-US" sz="2800" dirty="0" smtClean="0"/>
              <a:t>When the two combining ions have different charges, the number of one ion needed in the formula is equal to (absolute value of) the charge on the other ion </a:t>
            </a:r>
          </a:p>
          <a:p>
            <a:endParaRPr lang="en-US" dirty="0"/>
          </a:p>
        </p:txBody>
      </p:sp>
    </p:spTree>
    <p:extLst>
      <p:ext uri="{BB962C8B-B14F-4D97-AF65-F5344CB8AC3E}">
        <p14:creationId xmlns:p14="http://schemas.microsoft.com/office/powerpoint/2010/main" val="232382157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7255"/>
            <a:ext cx="8229600" cy="3393560"/>
          </a:xfrm>
        </p:spPr>
        <p:txBody>
          <a:bodyPr/>
          <a:lstStyle/>
          <a:p>
            <a:r>
              <a:rPr lang="en-US" sz="2800" dirty="0" smtClean="0"/>
              <a:t>The written formula of an ionic compound shows the lowest possible ratio of atoms and is known as a </a:t>
            </a:r>
            <a:r>
              <a:rPr lang="en-US" sz="2800" i="1" dirty="0" smtClean="0"/>
              <a:t>simplest formula  </a:t>
            </a:r>
          </a:p>
          <a:p>
            <a:endParaRPr lang="en-US" sz="800" dirty="0" smtClean="0"/>
          </a:p>
          <a:p>
            <a:r>
              <a:rPr lang="en-US" sz="2800" dirty="0" smtClean="0"/>
              <a:t>Formula unit: </a:t>
            </a:r>
          </a:p>
          <a:p>
            <a:pPr lvl="1"/>
            <a:r>
              <a:rPr lang="en-US" sz="2400" dirty="0" smtClean="0"/>
              <a:t>The formula that identifies the smallest neutral unit of an ionic compound </a:t>
            </a:r>
          </a:p>
          <a:p>
            <a:pPr lvl="1"/>
            <a:r>
              <a:rPr lang="en-US" sz="2400" dirty="0" err="1" smtClean="0"/>
              <a:t>NaCl</a:t>
            </a:r>
            <a:r>
              <a:rPr lang="en-US" sz="2400" dirty="0" smtClean="0"/>
              <a:t>, not Na</a:t>
            </a:r>
            <a:r>
              <a:rPr lang="en-US" sz="2400" baseline="-25000" dirty="0" smtClean="0"/>
              <a:t>2</a:t>
            </a:r>
            <a:r>
              <a:rPr lang="en-US" sz="2400" dirty="0" smtClean="0"/>
              <a:t>Cl</a:t>
            </a:r>
            <a:r>
              <a:rPr lang="en-US" sz="2400" baseline="-25000" dirty="0" smtClean="0"/>
              <a:t>2</a:t>
            </a:r>
            <a:r>
              <a:rPr lang="en-US" sz="2400" dirty="0" smtClean="0"/>
              <a:t> </a:t>
            </a:r>
          </a:p>
          <a:p>
            <a:endParaRPr lang="en-US" dirty="0"/>
          </a:p>
        </p:txBody>
      </p:sp>
      <p:pic>
        <p:nvPicPr>
          <p:cNvPr id="4" name="Picture 2" descr="11_52"/>
          <p:cNvPicPr>
            <a:picLocks noChangeAspect="1" noChangeArrowheads="1"/>
          </p:cNvPicPr>
          <p:nvPr/>
        </p:nvPicPr>
        <p:blipFill>
          <a:blip r:embed="rId2" cstate="print"/>
          <a:srcRect/>
          <a:stretch>
            <a:fillRect/>
          </a:stretch>
        </p:blipFill>
        <p:spPr bwMode="auto">
          <a:xfrm>
            <a:off x="4886202" y="3911337"/>
            <a:ext cx="1917039" cy="2089625"/>
          </a:xfrm>
          <a:prstGeom prst="rect">
            <a:avLst/>
          </a:prstGeom>
          <a:noFill/>
          <a:ln w="9525">
            <a:noFill/>
            <a:miter lim="800000"/>
            <a:headEnd/>
            <a:tailEnd/>
          </a:ln>
        </p:spPr>
      </p:pic>
    </p:spTree>
    <p:extLst>
      <p:ext uri="{BB962C8B-B14F-4D97-AF65-F5344CB8AC3E}">
        <p14:creationId xmlns:p14="http://schemas.microsoft.com/office/powerpoint/2010/main" val="39420307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3174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84300"/>
            <a:ext cx="85344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33048" y="835493"/>
            <a:ext cx="1043650" cy="400110"/>
          </a:xfrm>
          <a:prstGeom prst="rect">
            <a:avLst/>
          </a:prstGeom>
          <a:noFill/>
        </p:spPr>
        <p:txBody>
          <a:bodyPr wrap="none" rtlCol="0">
            <a:spAutoFit/>
          </a:bodyPr>
          <a:lstStyle/>
          <a:p>
            <a:r>
              <a:rPr lang="en-US" sz="2000" dirty="0" err="1" smtClean="0"/>
              <a:t>eg</a:t>
            </a:r>
            <a:r>
              <a:rPr lang="en-US" sz="2000" dirty="0" smtClean="0"/>
              <a:t>: </a:t>
            </a:r>
            <a:r>
              <a:rPr lang="en-US" sz="2000" dirty="0" err="1" smtClean="0"/>
              <a:t>NaCl</a:t>
            </a:r>
            <a:endParaRPr lang="en-US" sz="2000" dirty="0"/>
          </a:p>
        </p:txBody>
      </p:sp>
      <p:sp>
        <p:nvSpPr>
          <p:cNvPr id="4" name="TextBox 3"/>
          <p:cNvSpPr txBox="1"/>
          <p:nvPr/>
        </p:nvSpPr>
        <p:spPr>
          <a:xfrm>
            <a:off x="6439515" y="835493"/>
            <a:ext cx="1101508" cy="400110"/>
          </a:xfrm>
          <a:prstGeom prst="rect">
            <a:avLst/>
          </a:prstGeom>
          <a:noFill/>
        </p:spPr>
        <p:txBody>
          <a:bodyPr wrap="none" rtlCol="0">
            <a:spAutoFit/>
          </a:bodyPr>
          <a:lstStyle/>
          <a:p>
            <a:r>
              <a:rPr lang="en-US" sz="2000" dirty="0" err="1" smtClean="0"/>
              <a:t>eg</a:t>
            </a:r>
            <a:r>
              <a:rPr lang="en-US" sz="2000" dirty="0" smtClean="0"/>
              <a:t>: CaCl</a:t>
            </a:r>
            <a:r>
              <a:rPr lang="en-US" sz="2000" baseline="-25000" dirty="0" smtClean="0"/>
              <a:t>2</a:t>
            </a:r>
            <a:r>
              <a:rPr lang="en-US" sz="2000" dirty="0" smtClean="0"/>
              <a:t> </a:t>
            </a:r>
            <a:endParaRPr lang="en-US" sz="2000" dirty="0"/>
          </a:p>
        </p:txBody>
      </p:sp>
    </p:spTree>
    <p:extLst>
      <p:ext uri="{BB962C8B-B14F-4D97-AF65-F5344CB8AC3E}">
        <p14:creationId xmlns:p14="http://schemas.microsoft.com/office/powerpoint/2010/main" val="34374545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latin typeface="Arial" charset="0"/>
                <a:cs typeface="Times New Roman" charset="0"/>
              </a:rPr>
              <a:t>3.1 Ions</a:t>
            </a:r>
          </a:p>
        </p:txBody>
      </p:sp>
      <p:sp>
        <p:nvSpPr>
          <p:cNvPr id="717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7" name="Picture 6"/>
          <p:cNvPicPr>
            <a:picLocks noChangeAspect="1"/>
          </p:cNvPicPr>
          <p:nvPr/>
        </p:nvPicPr>
        <p:blipFill>
          <a:blip r:embed="rId2"/>
          <a:stretch>
            <a:fillRect/>
          </a:stretch>
        </p:blipFill>
        <p:spPr>
          <a:xfrm>
            <a:off x="2321684" y="2209586"/>
            <a:ext cx="4658878" cy="2271565"/>
          </a:xfrm>
          <a:prstGeom prst="rect">
            <a:avLst/>
          </a:prstGeom>
        </p:spPr>
      </p:pic>
    </p:spTree>
    <p:extLst>
      <p:ext uri="{BB962C8B-B14F-4D97-AF65-F5344CB8AC3E}">
        <p14:creationId xmlns:p14="http://schemas.microsoft.com/office/powerpoint/2010/main" val="78916823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2556"/>
            <a:ext cx="8229600" cy="4665291"/>
          </a:xfrm>
        </p:spPr>
        <p:txBody>
          <a:bodyPr>
            <a:normAutofit/>
          </a:bodyPr>
          <a:lstStyle/>
          <a:p>
            <a:r>
              <a:rPr lang="en-US" dirty="0" smtClean="0"/>
              <a:t>Once the numbers and kinds of ions in a compound are known, the formula is written using the following rules:</a:t>
            </a:r>
          </a:p>
          <a:p>
            <a:pPr lvl="1"/>
            <a:r>
              <a:rPr lang="en-US" dirty="0" smtClean="0"/>
              <a:t>List the </a:t>
            </a:r>
            <a:r>
              <a:rPr lang="en-US" dirty="0" err="1" smtClean="0"/>
              <a:t>cation</a:t>
            </a:r>
            <a:r>
              <a:rPr lang="en-US" dirty="0" smtClean="0"/>
              <a:t> first and the anion second </a:t>
            </a:r>
          </a:p>
          <a:p>
            <a:pPr lvl="1"/>
            <a:r>
              <a:rPr lang="en-US" dirty="0" smtClean="0"/>
              <a:t>Do not include the charges of the ions </a:t>
            </a:r>
          </a:p>
          <a:p>
            <a:pPr lvl="1"/>
            <a:r>
              <a:rPr lang="en-US" dirty="0" smtClean="0"/>
              <a:t>Use parentheses around a polyatomic ion formula if a subscript is needed </a:t>
            </a:r>
          </a:p>
          <a:p>
            <a:pPr lvl="2"/>
            <a:r>
              <a:rPr lang="en-US" dirty="0" err="1" smtClean="0"/>
              <a:t>NaOH</a:t>
            </a:r>
            <a:r>
              <a:rPr lang="en-US" dirty="0"/>
              <a:t> </a:t>
            </a:r>
            <a:r>
              <a:rPr lang="en-US" dirty="0" smtClean="0"/>
              <a:t>but </a:t>
            </a:r>
            <a:r>
              <a:rPr lang="en-US" dirty="0" err="1" smtClean="0"/>
              <a:t>Ca</a:t>
            </a:r>
            <a:r>
              <a:rPr lang="en-US" dirty="0" smtClean="0"/>
              <a:t>(OH)</a:t>
            </a:r>
            <a:r>
              <a:rPr lang="en-US" baseline="-25000" dirty="0" smtClean="0"/>
              <a:t>2</a:t>
            </a:r>
            <a:r>
              <a:rPr lang="en-US" dirty="0" smtClean="0"/>
              <a:t> </a:t>
            </a:r>
          </a:p>
          <a:p>
            <a:pPr lvl="2"/>
            <a:r>
              <a:rPr lang="en-US" dirty="0" smtClean="0"/>
              <a:t>Na</a:t>
            </a:r>
            <a:r>
              <a:rPr lang="en-US" baseline="-25000" dirty="0" smtClean="0"/>
              <a:t>2</a:t>
            </a:r>
            <a:r>
              <a:rPr lang="en-US" dirty="0" smtClean="0"/>
              <a:t>SO</a:t>
            </a:r>
            <a:r>
              <a:rPr lang="en-US" baseline="-25000" dirty="0" smtClean="0"/>
              <a:t>4</a:t>
            </a:r>
            <a:r>
              <a:rPr lang="en-US" dirty="0" smtClean="0"/>
              <a:t> but Al</a:t>
            </a:r>
            <a:r>
              <a:rPr lang="en-US" baseline="-25000" dirty="0" smtClean="0"/>
              <a:t>2</a:t>
            </a:r>
            <a:r>
              <a:rPr lang="en-US" dirty="0" smtClean="0"/>
              <a:t>(SO</a:t>
            </a:r>
            <a:r>
              <a:rPr lang="en-US" baseline="-25000" dirty="0" smtClean="0"/>
              <a:t>4</a:t>
            </a:r>
            <a:r>
              <a:rPr lang="en-US" dirty="0" smtClean="0"/>
              <a:t>)</a:t>
            </a:r>
            <a:r>
              <a:rPr lang="en-US" baseline="-25000" dirty="0" smtClean="0"/>
              <a:t>3</a:t>
            </a:r>
            <a:endParaRPr lang="en-US" baseline="-25000" dirty="0"/>
          </a:p>
        </p:txBody>
      </p:sp>
    </p:spTree>
    <p:extLst>
      <p:ext uri="{BB962C8B-B14F-4D97-AF65-F5344CB8AC3E}">
        <p14:creationId xmlns:p14="http://schemas.microsoft.com/office/powerpoint/2010/main" val="300247681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FFFFFF"/>
                </a:solidFill>
                <a:cs typeface="Arial" charset="0"/>
              </a:rPr>
              <a:t>© 2013 Pearson Education, Inc.</a:t>
            </a:r>
          </a:p>
        </p:txBody>
      </p:sp>
      <p:sp>
        <p:nvSpPr>
          <p:cNvPr id="33795" name="Rectangle 2"/>
          <p:cNvSpPr>
            <a:spLocks noGrp="1" noChangeArrowheads="1"/>
          </p:cNvSpPr>
          <p:nvPr>
            <p:ph type="title"/>
          </p:nvPr>
        </p:nvSpPr>
        <p:spPr>
          <a:xfrm>
            <a:off x="457200" y="762000"/>
            <a:ext cx="8229600" cy="1676400"/>
          </a:xfrm>
        </p:spPr>
        <p:txBody>
          <a:bodyPr/>
          <a:lstStyle/>
          <a:p>
            <a:pPr algn="l" eaLnBrk="1" hangingPunct="1">
              <a:spcAft>
                <a:spcPts val="1200"/>
              </a:spcAft>
            </a:pPr>
            <a:r>
              <a:rPr lang="en-US">
                <a:latin typeface="Arial" charset="0"/>
                <a:ea typeface="ＭＳ Ｐゴシック" charset="0"/>
                <a:cs typeface="ＭＳ Ｐゴシック" charset="0"/>
              </a:rPr>
              <a:t>Which is the correct formula for the compound lithium phosphide?</a:t>
            </a:r>
            <a:endParaRPr lang="en-US" baseline="30000">
              <a:latin typeface="Arial" charset="0"/>
              <a:ea typeface="ＭＳ Ｐゴシック" charset="0"/>
              <a:cs typeface="ＭＳ Ｐゴシック" charset="0"/>
            </a:endParaRPr>
          </a:p>
        </p:txBody>
      </p:sp>
      <p:sp>
        <p:nvSpPr>
          <p:cNvPr id="33796" name="Rectangle 3"/>
          <p:cNvSpPr>
            <a:spLocks noGrp="1" noChangeArrowheads="1"/>
          </p:cNvSpPr>
          <p:nvPr>
            <p:ph type="body" idx="1"/>
          </p:nvPr>
        </p:nvSpPr>
        <p:spPr>
          <a:xfrm>
            <a:off x="533400" y="2743200"/>
            <a:ext cx="7010400" cy="2514600"/>
          </a:xfrm>
        </p:spPr>
        <p:txBody>
          <a:bodyPr/>
          <a:lstStyle/>
          <a:p>
            <a:pPr marL="533400" indent="-533400" eaLnBrk="1" hangingPunct="1">
              <a:buFont typeface="Arial" charset="0"/>
              <a:buAutoNum type="alphaLcPeriod"/>
            </a:pPr>
            <a:r>
              <a:rPr lang="en-US" sz="2800">
                <a:latin typeface="Arial" charset="0"/>
                <a:ea typeface="ＭＳ Ｐゴシック" charset="0"/>
                <a:cs typeface="ＭＳ Ｐゴシック" charset="0"/>
              </a:rPr>
              <a:t>Li</a:t>
            </a:r>
            <a:r>
              <a:rPr lang="en-US" sz="2800" baseline="-25000">
                <a:latin typeface="Arial" charset="0"/>
                <a:ea typeface="ＭＳ Ｐゴシック" charset="0"/>
                <a:cs typeface="ＭＳ Ｐゴシック" charset="0"/>
              </a:rPr>
              <a:t>3</a:t>
            </a:r>
            <a:r>
              <a:rPr lang="en-US" sz="2800">
                <a:latin typeface="Arial" charset="0"/>
                <a:ea typeface="ＭＳ Ｐゴシック" charset="0"/>
                <a:cs typeface="ＭＳ Ｐゴシック" charset="0"/>
              </a:rPr>
              <a:t>PO</a:t>
            </a:r>
            <a:r>
              <a:rPr lang="en-US" sz="2800" baseline="-25000">
                <a:latin typeface="Arial" charset="0"/>
                <a:ea typeface="ＭＳ Ｐゴシック" charset="0"/>
                <a:cs typeface="ＭＳ Ｐゴシック" charset="0"/>
              </a:rPr>
              <a:t>4</a:t>
            </a:r>
          </a:p>
          <a:p>
            <a:pPr marL="533400" indent="-533400" eaLnBrk="1" hangingPunct="1">
              <a:buFont typeface="Arial" charset="0"/>
              <a:buAutoNum type="alphaLcPeriod"/>
            </a:pPr>
            <a:r>
              <a:rPr lang="en-US" sz="2800">
                <a:latin typeface="Arial" charset="0"/>
                <a:ea typeface="ＭＳ Ｐゴシック" charset="0"/>
                <a:cs typeface="ＭＳ Ｐゴシック" charset="0"/>
              </a:rPr>
              <a:t>Li</a:t>
            </a:r>
            <a:r>
              <a:rPr lang="en-US" sz="2800" baseline="-25000">
                <a:latin typeface="Arial" charset="0"/>
                <a:ea typeface="ＭＳ Ｐゴシック" charset="0"/>
                <a:cs typeface="ＭＳ Ｐゴシック" charset="0"/>
              </a:rPr>
              <a:t>3</a:t>
            </a:r>
            <a:r>
              <a:rPr lang="en-US" sz="2800">
                <a:latin typeface="Arial" charset="0"/>
                <a:ea typeface="ＭＳ Ｐゴシック" charset="0"/>
                <a:cs typeface="ＭＳ Ｐゴシック" charset="0"/>
              </a:rPr>
              <a:t>PO</a:t>
            </a:r>
            <a:r>
              <a:rPr lang="en-US" sz="2800" baseline="-25000">
                <a:latin typeface="Arial" charset="0"/>
                <a:ea typeface="ＭＳ Ｐゴシック" charset="0"/>
                <a:cs typeface="ＭＳ Ｐゴシック" charset="0"/>
              </a:rPr>
              <a:t>3</a:t>
            </a:r>
          </a:p>
          <a:p>
            <a:pPr marL="533400" indent="-533400" eaLnBrk="1" hangingPunct="1">
              <a:buFont typeface="Arial" charset="0"/>
              <a:buAutoNum type="alphaLcPeriod"/>
            </a:pPr>
            <a:r>
              <a:rPr lang="en-US" sz="2800">
                <a:latin typeface="Arial" charset="0"/>
                <a:ea typeface="ＭＳ Ｐゴシック" charset="0"/>
                <a:cs typeface="ＭＳ Ｐゴシック" charset="0"/>
              </a:rPr>
              <a:t>Li</a:t>
            </a:r>
            <a:r>
              <a:rPr lang="en-US" sz="2800" baseline="-25000">
                <a:latin typeface="Arial" charset="0"/>
                <a:ea typeface="ＭＳ Ｐゴシック" charset="0"/>
                <a:cs typeface="ＭＳ Ｐゴシック" charset="0"/>
              </a:rPr>
              <a:t>3</a:t>
            </a:r>
            <a:r>
              <a:rPr lang="en-US" sz="2800">
                <a:latin typeface="Arial" charset="0"/>
                <a:ea typeface="ＭＳ Ｐゴシック" charset="0"/>
                <a:cs typeface="ＭＳ Ｐゴシック" charset="0"/>
              </a:rPr>
              <a:t>P</a:t>
            </a:r>
            <a:endParaRPr lang="en-US" sz="2800" baseline="-25000">
              <a:latin typeface="Arial" charset="0"/>
              <a:ea typeface="ＭＳ Ｐゴシック" charset="0"/>
              <a:cs typeface="ＭＳ Ｐゴシック" charset="0"/>
            </a:endParaRPr>
          </a:p>
          <a:p>
            <a:pPr marL="533400" indent="-533400" eaLnBrk="1" hangingPunct="1">
              <a:buFont typeface="Arial" charset="0"/>
              <a:buAutoNum type="alphaLcPeriod"/>
            </a:pPr>
            <a:r>
              <a:rPr lang="en-US" sz="2800">
                <a:latin typeface="Arial" charset="0"/>
                <a:ea typeface="ＭＳ Ｐゴシック" charset="0"/>
                <a:cs typeface="ＭＳ Ｐゴシック" charset="0"/>
              </a:rPr>
              <a:t>Li</a:t>
            </a:r>
            <a:r>
              <a:rPr lang="en-US" sz="2800" baseline="-25000">
                <a:latin typeface="Arial" charset="0"/>
                <a:ea typeface="ＭＳ Ｐゴシック" charset="0"/>
                <a:cs typeface="ＭＳ Ｐゴシック" charset="0"/>
              </a:rPr>
              <a:t>2</a:t>
            </a:r>
            <a:r>
              <a:rPr lang="en-US" sz="2800">
                <a:latin typeface="Arial" charset="0"/>
                <a:ea typeface="ＭＳ Ｐゴシック" charset="0"/>
                <a:cs typeface="ＭＳ Ｐゴシック" charset="0"/>
              </a:rPr>
              <a:t>PO</a:t>
            </a:r>
            <a:r>
              <a:rPr lang="en-US" sz="2800" baseline="-25000">
                <a:latin typeface="Arial" charset="0"/>
                <a:ea typeface="ＭＳ Ｐゴシック" charset="0"/>
                <a:cs typeface="ＭＳ Ｐゴシック" charset="0"/>
              </a:rPr>
              <a:t>2</a:t>
            </a:r>
          </a:p>
          <a:p>
            <a:pPr marL="533400" indent="-533400" eaLnBrk="1" hangingPunct="1">
              <a:buFont typeface="Arial" charset="0"/>
              <a:buAutoNum type="alphaLcPeriod"/>
            </a:pPr>
            <a:endParaRPr lang="en-US" sz="2600">
              <a:latin typeface="Arial" charset="0"/>
              <a:ea typeface="ＭＳ Ｐゴシック" charset="0"/>
              <a:cs typeface="ＭＳ Ｐゴシック" charset="0"/>
            </a:endParaRPr>
          </a:p>
          <a:p>
            <a:pPr marL="533400" indent="-533400" eaLnBrk="1" hangingPunct="1">
              <a:buFont typeface="Arial" charset="0"/>
              <a:buAutoNum type="alphaLcPeriod"/>
            </a:pPr>
            <a:endParaRPr lang="en-US" sz="2600">
              <a:latin typeface="Arial" charset="0"/>
              <a:ea typeface="ＭＳ Ｐゴシック" charset="0"/>
              <a:cs typeface="ＭＳ Ｐゴシック" charset="0"/>
            </a:endParaRPr>
          </a:p>
        </p:txBody>
      </p:sp>
      <p:sp>
        <p:nvSpPr>
          <p:cNvPr id="33797" name="TextBox 4"/>
          <p:cNvSpPr txBox="1">
            <a:spLocks noChangeArrowheads="1"/>
          </p:cNvSpPr>
          <p:nvPr/>
        </p:nvSpPr>
        <p:spPr bwMode="auto">
          <a:xfrm>
            <a:off x="6005513" y="4071938"/>
            <a:ext cx="184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6" name="Rectangle 5"/>
          <p:cNvSpPr>
            <a:spLocks noChangeArrowheads="1"/>
          </p:cNvSpPr>
          <p:nvPr/>
        </p:nvSpPr>
        <p:spPr bwMode="auto">
          <a:xfrm>
            <a:off x="228600" y="3847340"/>
            <a:ext cx="2946520"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500602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FFFFFF"/>
                </a:solidFill>
                <a:cs typeface="Arial" charset="0"/>
              </a:rPr>
              <a:t>© 2013 Pearson Education, Inc.</a:t>
            </a:r>
          </a:p>
        </p:txBody>
      </p:sp>
      <p:sp>
        <p:nvSpPr>
          <p:cNvPr id="37891" name="Rectangle 2"/>
          <p:cNvSpPr>
            <a:spLocks noGrp="1" noChangeArrowheads="1"/>
          </p:cNvSpPr>
          <p:nvPr>
            <p:ph type="title"/>
          </p:nvPr>
        </p:nvSpPr>
        <p:spPr>
          <a:xfrm>
            <a:off x="457200" y="1219200"/>
            <a:ext cx="8229600" cy="1752600"/>
          </a:xfrm>
        </p:spPr>
        <p:txBody>
          <a:bodyPr/>
          <a:lstStyle/>
          <a:p>
            <a:pPr algn="l" eaLnBrk="1" hangingPunct="1">
              <a:spcAft>
                <a:spcPts val="1200"/>
              </a:spcAft>
            </a:pPr>
            <a:r>
              <a:rPr lang="en-US">
                <a:latin typeface="Arial" charset="0"/>
                <a:ea typeface="ＭＳ Ｐゴシック" charset="0"/>
                <a:cs typeface="ＭＳ Ｐゴシック" charset="0"/>
              </a:rPr>
              <a:t>What is the formula of the ionic compound that likely forms upon reaction between the red metal and the red nonmetal shown below?</a:t>
            </a:r>
            <a:br>
              <a:rPr lang="en-US">
                <a:latin typeface="Arial" charset="0"/>
                <a:ea typeface="ＭＳ Ｐゴシック" charset="0"/>
                <a:cs typeface="ＭＳ Ｐゴシック" charset="0"/>
              </a:rPr>
            </a:br>
            <a:endParaRPr lang="en-US" baseline="30000">
              <a:latin typeface="Arial" charset="0"/>
              <a:ea typeface="ＭＳ Ｐゴシック" charset="0"/>
              <a:cs typeface="ＭＳ Ｐゴシック" charset="0"/>
            </a:endParaRPr>
          </a:p>
        </p:txBody>
      </p:sp>
      <p:sp>
        <p:nvSpPr>
          <p:cNvPr id="37892" name="Rectangle 3"/>
          <p:cNvSpPr>
            <a:spLocks noGrp="1" noChangeArrowheads="1"/>
          </p:cNvSpPr>
          <p:nvPr>
            <p:ph type="body" idx="1"/>
          </p:nvPr>
        </p:nvSpPr>
        <p:spPr>
          <a:xfrm>
            <a:off x="533400" y="3276600"/>
            <a:ext cx="2286000" cy="1981200"/>
          </a:xfrm>
        </p:spPr>
        <p:txBody>
          <a:bodyPr/>
          <a:lstStyle/>
          <a:p>
            <a:pPr marL="533400" indent="-533400" eaLnBrk="1" hangingPunct="1">
              <a:buFont typeface="Arial" charset="0"/>
              <a:buAutoNum type="alphaLcPeriod"/>
            </a:pPr>
            <a:r>
              <a:rPr lang="en-US" sz="2800" dirty="0" smtClean="0">
                <a:latin typeface="Arial" charset="0"/>
                <a:ea typeface="ＭＳ Ｐゴシック" charset="0"/>
                <a:cs typeface="ＭＳ Ｐゴシック" charset="0"/>
              </a:rPr>
              <a:t>AB</a:t>
            </a:r>
            <a:r>
              <a:rPr lang="en-US" sz="2800" baseline="-25000" dirty="0" smtClean="0">
                <a:latin typeface="Arial" charset="0"/>
                <a:ea typeface="ＭＳ Ｐゴシック" charset="0"/>
                <a:cs typeface="ＭＳ Ｐゴシック" charset="0"/>
              </a:rPr>
              <a:t>2</a:t>
            </a:r>
            <a:endParaRPr lang="en-US" sz="2800" baseline="-25000" dirty="0">
              <a:latin typeface="Arial" charset="0"/>
              <a:ea typeface="ＭＳ Ｐゴシック" charset="0"/>
              <a:cs typeface="ＭＳ Ｐゴシック" charset="0"/>
            </a:endParaRPr>
          </a:p>
          <a:p>
            <a:pPr marL="533400" indent="-533400" eaLnBrk="1" hangingPunct="1">
              <a:buFont typeface="Arial" charset="0"/>
              <a:buAutoNum type="alphaLcPeriod"/>
            </a:pPr>
            <a:r>
              <a:rPr lang="en-US" sz="2800" dirty="0">
                <a:latin typeface="Arial" charset="0"/>
                <a:ea typeface="ＭＳ Ｐゴシック" charset="0"/>
                <a:cs typeface="ＭＳ Ｐゴシック" charset="0"/>
              </a:rPr>
              <a:t>A</a:t>
            </a:r>
            <a:r>
              <a:rPr lang="en-US" sz="2800" baseline="-25000" dirty="0">
                <a:latin typeface="Arial" charset="0"/>
                <a:ea typeface="ＭＳ Ｐゴシック" charset="0"/>
                <a:cs typeface="ＭＳ Ｐゴシック" charset="0"/>
              </a:rPr>
              <a:t>2</a:t>
            </a:r>
            <a:r>
              <a:rPr lang="en-US" sz="2800" dirty="0">
                <a:latin typeface="Arial" charset="0"/>
                <a:ea typeface="ＭＳ Ｐゴシック" charset="0"/>
                <a:cs typeface="ＭＳ Ｐゴシック" charset="0"/>
              </a:rPr>
              <a:t>B</a:t>
            </a:r>
            <a:r>
              <a:rPr lang="en-US" sz="2800" baseline="-25000" dirty="0">
                <a:latin typeface="Arial" charset="0"/>
                <a:ea typeface="ＭＳ Ｐゴシック" charset="0"/>
                <a:cs typeface="ＭＳ Ｐゴシック" charset="0"/>
              </a:rPr>
              <a:t>3</a:t>
            </a:r>
            <a:endParaRPr lang="en-US" sz="2800" dirty="0">
              <a:latin typeface="Arial" charset="0"/>
              <a:ea typeface="ＭＳ Ｐゴシック" charset="0"/>
              <a:cs typeface="ＭＳ Ｐゴシック" charset="0"/>
            </a:endParaRPr>
          </a:p>
          <a:p>
            <a:pPr marL="533400" indent="-533400" eaLnBrk="1" hangingPunct="1">
              <a:buFont typeface="Arial" charset="0"/>
              <a:buAutoNum type="alphaLcPeriod"/>
            </a:pPr>
            <a:r>
              <a:rPr lang="en-US" sz="2800" dirty="0">
                <a:latin typeface="Arial" charset="0"/>
                <a:ea typeface="ＭＳ Ｐゴシック" charset="0"/>
                <a:cs typeface="ＭＳ Ｐゴシック" charset="0"/>
              </a:rPr>
              <a:t>A</a:t>
            </a:r>
            <a:r>
              <a:rPr lang="en-US" sz="2800" baseline="-25000" dirty="0">
                <a:latin typeface="Arial" charset="0"/>
                <a:ea typeface="ＭＳ Ｐゴシック" charset="0"/>
                <a:cs typeface="ＭＳ Ｐゴシック" charset="0"/>
              </a:rPr>
              <a:t>3</a:t>
            </a:r>
            <a:r>
              <a:rPr lang="en-US" sz="2800" dirty="0">
                <a:latin typeface="Arial" charset="0"/>
                <a:ea typeface="ＭＳ Ｐゴシック" charset="0"/>
                <a:cs typeface="ＭＳ Ｐゴシック" charset="0"/>
              </a:rPr>
              <a:t>B</a:t>
            </a:r>
            <a:r>
              <a:rPr lang="en-US" sz="2800" baseline="-25000" dirty="0">
                <a:latin typeface="Arial" charset="0"/>
                <a:ea typeface="ＭＳ Ｐゴシック" charset="0"/>
                <a:cs typeface="ＭＳ Ｐゴシック" charset="0"/>
              </a:rPr>
              <a:t>2</a:t>
            </a:r>
            <a:endParaRPr lang="en-US" sz="2800" dirty="0">
              <a:latin typeface="Arial" charset="0"/>
              <a:ea typeface="ＭＳ Ｐゴシック" charset="0"/>
              <a:cs typeface="ＭＳ Ｐゴシック" charset="0"/>
            </a:endParaRPr>
          </a:p>
          <a:p>
            <a:pPr marL="533400" indent="-533400" eaLnBrk="1" hangingPunct="1">
              <a:buFont typeface="Arial" charset="0"/>
              <a:buAutoNum type="alphaLcPeriod"/>
            </a:pPr>
            <a:r>
              <a:rPr lang="en-US" sz="2800" dirty="0" smtClean="0">
                <a:latin typeface="Arial" charset="0"/>
                <a:ea typeface="ＭＳ Ｐゴシック" charset="0"/>
                <a:cs typeface="ＭＳ Ｐゴシック" charset="0"/>
              </a:rPr>
              <a:t>AB</a:t>
            </a:r>
            <a:r>
              <a:rPr lang="en-US" sz="2800" baseline="-25000" dirty="0">
                <a:latin typeface="Arial" charset="0"/>
                <a:ea typeface="ＭＳ Ｐゴシック" charset="0"/>
                <a:cs typeface="ＭＳ Ｐゴシック" charset="0"/>
              </a:rPr>
              <a:t>3</a:t>
            </a:r>
            <a:endParaRPr lang="en-US" sz="2800" dirty="0">
              <a:latin typeface="Arial" charset="0"/>
              <a:ea typeface="ＭＳ Ｐゴシック" charset="0"/>
              <a:cs typeface="ＭＳ Ｐゴシック" charset="0"/>
            </a:endParaRPr>
          </a:p>
          <a:p>
            <a:pPr marL="533400" indent="-533400" eaLnBrk="1" hangingPunct="1"/>
            <a:endParaRPr lang="en-US" sz="2800" dirty="0">
              <a:latin typeface="Arial" charset="0"/>
              <a:ea typeface="ＭＳ Ｐゴシック" charset="0"/>
              <a:cs typeface="ＭＳ Ｐゴシック" charset="0"/>
            </a:endParaRPr>
          </a:p>
          <a:p>
            <a:pPr marL="533400" indent="-533400" eaLnBrk="1" hangingPunct="1">
              <a:buFont typeface="Arial" charset="0"/>
              <a:buAutoNum type="alphaLcPeriod"/>
            </a:pPr>
            <a:endParaRPr lang="en-US" sz="2600" dirty="0">
              <a:latin typeface="Arial" charset="0"/>
              <a:ea typeface="ＭＳ Ｐゴシック" charset="0"/>
              <a:cs typeface="ＭＳ Ｐゴシック" charset="0"/>
            </a:endParaRPr>
          </a:p>
          <a:p>
            <a:pPr marL="533400" indent="-533400" eaLnBrk="1" hangingPunct="1">
              <a:buFont typeface="Arial" charset="0"/>
              <a:buAutoNum type="alphaLcPeriod"/>
            </a:pPr>
            <a:endParaRPr lang="en-US" sz="2600" dirty="0">
              <a:latin typeface="Arial" charset="0"/>
              <a:ea typeface="ＭＳ Ｐゴシック" charset="0"/>
              <a:cs typeface="ＭＳ Ｐゴシック" charset="0"/>
            </a:endParaRPr>
          </a:p>
        </p:txBody>
      </p:sp>
      <p:sp>
        <p:nvSpPr>
          <p:cNvPr id="37893" name="TextBox 4"/>
          <p:cNvSpPr txBox="1">
            <a:spLocks noChangeArrowheads="1"/>
          </p:cNvSpPr>
          <p:nvPr/>
        </p:nvSpPr>
        <p:spPr bwMode="auto">
          <a:xfrm>
            <a:off x="6005513" y="4071938"/>
            <a:ext cx="184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pic>
        <p:nvPicPr>
          <p:cNvPr id="378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95600"/>
            <a:ext cx="50292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28600" y="3338015"/>
            <a:ext cx="2057400"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052162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FFFFFF"/>
                </a:solidFill>
                <a:cs typeface="Arial" charset="0"/>
              </a:rPr>
              <a:t>© 2013 Pearson Education, Inc.</a:t>
            </a:r>
          </a:p>
        </p:txBody>
      </p:sp>
      <p:sp>
        <p:nvSpPr>
          <p:cNvPr id="39939" name="Rectangle 2"/>
          <p:cNvSpPr>
            <a:spLocks noGrp="1" noChangeArrowheads="1"/>
          </p:cNvSpPr>
          <p:nvPr>
            <p:ph type="title"/>
          </p:nvPr>
        </p:nvSpPr>
        <p:spPr>
          <a:xfrm>
            <a:off x="457200" y="1219200"/>
            <a:ext cx="8229600" cy="1752600"/>
          </a:xfrm>
        </p:spPr>
        <p:txBody>
          <a:bodyPr/>
          <a:lstStyle/>
          <a:p>
            <a:pPr algn="l" eaLnBrk="1" hangingPunct="1">
              <a:spcAft>
                <a:spcPts val="1200"/>
              </a:spcAft>
            </a:pPr>
            <a:r>
              <a:rPr lang="en-US">
                <a:latin typeface="Arial" charset="0"/>
                <a:ea typeface="ＭＳ Ｐゴシック" charset="0"/>
                <a:cs typeface="ＭＳ Ｐゴシック" charset="0"/>
              </a:rPr>
              <a:t>What is the formula of the ionic compound that likely forms upon reaction between the green metal and the green nonmetal shown below?</a:t>
            </a:r>
            <a:br>
              <a:rPr lang="en-US">
                <a:latin typeface="Arial" charset="0"/>
                <a:ea typeface="ＭＳ Ｐゴシック" charset="0"/>
                <a:cs typeface="ＭＳ Ｐゴシック" charset="0"/>
              </a:rPr>
            </a:br>
            <a:endParaRPr lang="en-US" baseline="30000">
              <a:latin typeface="Arial" charset="0"/>
              <a:ea typeface="ＭＳ Ｐゴシック" charset="0"/>
              <a:cs typeface="ＭＳ Ｐゴシック" charset="0"/>
            </a:endParaRPr>
          </a:p>
        </p:txBody>
      </p:sp>
      <p:sp>
        <p:nvSpPr>
          <p:cNvPr id="39940" name="Rectangle 3"/>
          <p:cNvSpPr>
            <a:spLocks noGrp="1" noChangeArrowheads="1"/>
          </p:cNvSpPr>
          <p:nvPr>
            <p:ph type="body" idx="1"/>
          </p:nvPr>
        </p:nvSpPr>
        <p:spPr>
          <a:xfrm>
            <a:off x="533400" y="3276600"/>
            <a:ext cx="2286000" cy="1981200"/>
          </a:xfrm>
        </p:spPr>
        <p:txBody>
          <a:bodyPr/>
          <a:lstStyle/>
          <a:p>
            <a:pPr marL="533400" indent="-533400" eaLnBrk="1" hangingPunct="1">
              <a:buFont typeface="Arial" charset="0"/>
              <a:buAutoNum type="alphaLcPeriod"/>
            </a:pPr>
            <a:r>
              <a:rPr lang="en-US" sz="2800">
                <a:solidFill>
                  <a:srgbClr val="000000"/>
                </a:solidFill>
                <a:latin typeface="Arial" charset="0"/>
                <a:ea typeface="ＭＳ Ｐゴシック" charset="0"/>
                <a:cs typeface="ＭＳ Ｐゴシック" charset="0"/>
              </a:rPr>
              <a:t>AB</a:t>
            </a:r>
          </a:p>
          <a:p>
            <a:pPr marL="533400" indent="-533400" eaLnBrk="1" hangingPunct="1">
              <a:buFont typeface="Arial" charset="0"/>
              <a:buAutoNum type="alphaLcPeriod"/>
            </a:pPr>
            <a:r>
              <a:rPr lang="en-US" sz="2800">
                <a:latin typeface="Arial" charset="0"/>
                <a:ea typeface="ＭＳ Ｐゴシック" charset="0"/>
                <a:cs typeface="ＭＳ Ｐゴシック" charset="0"/>
              </a:rPr>
              <a:t>A</a:t>
            </a:r>
            <a:r>
              <a:rPr lang="en-US" sz="2800" baseline="-25000">
                <a:latin typeface="Arial" charset="0"/>
                <a:ea typeface="ＭＳ Ｐゴシック" charset="0"/>
                <a:cs typeface="ＭＳ Ｐゴシック" charset="0"/>
              </a:rPr>
              <a:t>2</a:t>
            </a:r>
            <a:r>
              <a:rPr lang="en-US" sz="2800">
                <a:latin typeface="Arial" charset="0"/>
                <a:ea typeface="ＭＳ Ｐゴシック" charset="0"/>
                <a:cs typeface="ＭＳ Ｐゴシック" charset="0"/>
              </a:rPr>
              <a:t>B</a:t>
            </a:r>
            <a:r>
              <a:rPr lang="en-US" sz="2800" baseline="-25000">
                <a:latin typeface="Arial" charset="0"/>
                <a:ea typeface="ＭＳ Ｐゴシック" charset="0"/>
                <a:cs typeface="ＭＳ Ｐゴシック" charset="0"/>
              </a:rPr>
              <a:t>3</a:t>
            </a:r>
            <a:endParaRPr lang="en-US" sz="2800">
              <a:latin typeface="Arial" charset="0"/>
              <a:ea typeface="ＭＳ Ｐゴシック" charset="0"/>
              <a:cs typeface="ＭＳ Ｐゴシック" charset="0"/>
            </a:endParaRPr>
          </a:p>
          <a:p>
            <a:pPr marL="533400" indent="-533400" eaLnBrk="1" hangingPunct="1">
              <a:buFont typeface="Arial" charset="0"/>
              <a:buAutoNum type="alphaLcPeriod"/>
            </a:pPr>
            <a:r>
              <a:rPr lang="en-US" sz="2800">
                <a:latin typeface="Arial" charset="0"/>
                <a:ea typeface="ＭＳ Ｐゴシック" charset="0"/>
                <a:cs typeface="ＭＳ Ｐゴシック" charset="0"/>
              </a:rPr>
              <a:t>A</a:t>
            </a:r>
            <a:r>
              <a:rPr lang="en-US" sz="2800" baseline="-25000">
                <a:latin typeface="Arial" charset="0"/>
                <a:ea typeface="ＭＳ Ｐゴシック" charset="0"/>
                <a:cs typeface="ＭＳ Ｐゴシック" charset="0"/>
              </a:rPr>
              <a:t>3</a:t>
            </a:r>
            <a:r>
              <a:rPr lang="en-US" sz="2800">
                <a:latin typeface="Arial" charset="0"/>
                <a:ea typeface="ＭＳ Ｐゴシック" charset="0"/>
                <a:cs typeface="ＭＳ Ｐゴシック" charset="0"/>
              </a:rPr>
              <a:t>B</a:t>
            </a:r>
            <a:r>
              <a:rPr lang="en-US" sz="2800" baseline="-25000">
                <a:latin typeface="Arial" charset="0"/>
                <a:ea typeface="ＭＳ Ｐゴシック" charset="0"/>
                <a:cs typeface="ＭＳ Ｐゴシック" charset="0"/>
              </a:rPr>
              <a:t>2</a:t>
            </a:r>
            <a:endParaRPr lang="en-US" sz="2800">
              <a:latin typeface="Arial" charset="0"/>
              <a:ea typeface="ＭＳ Ｐゴシック" charset="0"/>
              <a:cs typeface="ＭＳ Ｐゴシック" charset="0"/>
            </a:endParaRPr>
          </a:p>
          <a:p>
            <a:pPr marL="533400" indent="-533400" eaLnBrk="1" hangingPunct="1">
              <a:buFont typeface="Arial" charset="0"/>
              <a:buAutoNum type="alphaLcPeriod"/>
            </a:pPr>
            <a:r>
              <a:rPr lang="en-US" sz="2800">
                <a:latin typeface="Arial" charset="0"/>
                <a:ea typeface="ＭＳ Ｐゴシック" charset="0"/>
                <a:cs typeface="ＭＳ Ｐゴシック" charset="0"/>
              </a:rPr>
              <a:t>AN</a:t>
            </a:r>
            <a:r>
              <a:rPr lang="en-US" sz="2800" baseline="-25000">
                <a:latin typeface="Arial" charset="0"/>
                <a:ea typeface="ＭＳ Ｐゴシック" charset="0"/>
                <a:cs typeface="ＭＳ Ｐゴシック" charset="0"/>
              </a:rPr>
              <a:t>2</a:t>
            </a:r>
            <a:endParaRPr lang="en-US" sz="2800">
              <a:latin typeface="Arial" charset="0"/>
              <a:ea typeface="ＭＳ Ｐゴシック" charset="0"/>
              <a:cs typeface="ＭＳ Ｐゴシック" charset="0"/>
            </a:endParaRPr>
          </a:p>
          <a:p>
            <a:pPr marL="533400" indent="-533400" eaLnBrk="1" hangingPunct="1"/>
            <a:endParaRPr lang="en-US" sz="2800">
              <a:latin typeface="Arial" charset="0"/>
              <a:ea typeface="ＭＳ Ｐゴシック" charset="0"/>
              <a:cs typeface="ＭＳ Ｐゴシック" charset="0"/>
            </a:endParaRPr>
          </a:p>
          <a:p>
            <a:pPr marL="533400" indent="-533400" eaLnBrk="1" hangingPunct="1">
              <a:buFont typeface="Arial" charset="0"/>
              <a:buAutoNum type="alphaLcPeriod"/>
            </a:pPr>
            <a:endParaRPr lang="en-US" sz="2600">
              <a:latin typeface="Arial" charset="0"/>
              <a:ea typeface="ＭＳ Ｐゴシック" charset="0"/>
              <a:cs typeface="ＭＳ Ｐゴシック" charset="0"/>
            </a:endParaRPr>
          </a:p>
          <a:p>
            <a:pPr marL="533400" indent="-533400" eaLnBrk="1" hangingPunct="1">
              <a:buFont typeface="Arial" charset="0"/>
              <a:buAutoNum type="alphaLcPeriod"/>
            </a:pPr>
            <a:endParaRPr lang="en-US" sz="2600">
              <a:latin typeface="Arial" charset="0"/>
              <a:ea typeface="ＭＳ Ｐゴシック" charset="0"/>
              <a:cs typeface="ＭＳ Ｐゴシック" charset="0"/>
            </a:endParaRPr>
          </a:p>
        </p:txBody>
      </p:sp>
      <p:sp>
        <p:nvSpPr>
          <p:cNvPr id="39941" name="TextBox 4"/>
          <p:cNvSpPr txBox="1">
            <a:spLocks noChangeArrowheads="1"/>
          </p:cNvSpPr>
          <p:nvPr/>
        </p:nvSpPr>
        <p:spPr bwMode="auto">
          <a:xfrm>
            <a:off x="6005513" y="4071938"/>
            <a:ext cx="184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pic>
        <p:nvPicPr>
          <p:cNvPr id="3994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95600"/>
            <a:ext cx="50292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228600" y="3847340"/>
            <a:ext cx="2946520"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115258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atin typeface="Arial" charset="0"/>
                <a:cs typeface="Times New Roman" charset="0"/>
              </a:rPr>
              <a:t>3.10 Naming Ionic Compounds</a:t>
            </a:r>
          </a:p>
        </p:txBody>
      </p:sp>
      <p:sp>
        <p:nvSpPr>
          <p:cNvPr id="3379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6" name="Picture 5" descr="Figure-2"/>
          <p:cNvPicPr>
            <a:picLocks noChangeAspect="1" noChangeArrowheads="1"/>
          </p:cNvPicPr>
          <p:nvPr/>
        </p:nvPicPr>
        <p:blipFill>
          <a:blip r:embed="rId2" cstate="print"/>
          <a:srcRect/>
          <a:stretch>
            <a:fillRect/>
          </a:stretch>
        </p:blipFill>
        <p:spPr bwMode="auto">
          <a:xfrm>
            <a:off x="2184075" y="2672948"/>
            <a:ext cx="4867593" cy="2653505"/>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423484730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
        <p:nvSpPr>
          <p:cNvPr id="2" name="Content Placeholder 1"/>
          <p:cNvSpPr>
            <a:spLocks noGrp="1"/>
          </p:cNvSpPr>
          <p:nvPr>
            <p:ph idx="1"/>
          </p:nvPr>
        </p:nvSpPr>
        <p:spPr>
          <a:xfrm>
            <a:off x="457200" y="868007"/>
            <a:ext cx="8229600" cy="4073924"/>
          </a:xfrm>
        </p:spPr>
        <p:txBody>
          <a:bodyPr/>
          <a:lstStyle/>
          <a:p>
            <a:r>
              <a:rPr lang="en-US" dirty="0" smtClean="0"/>
              <a:t>Chemists have adopted a logical system for naming compounds </a:t>
            </a:r>
          </a:p>
          <a:p>
            <a:pPr lvl="1"/>
            <a:r>
              <a:rPr lang="en-US" dirty="0" smtClean="0"/>
              <a:t>In which </a:t>
            </a:r>
            <a:r>
              <a:rPr lang="en-US" u="sng" dirty="0" smtClean="0"/>
              <a:t>the name itself</a:t>
            </a:r>
            <a:r>
              <a:rPr lang="en-US" dirty="0" smtClean="0"/>
              <a:t> describes its </a:t>
            </a:r>
            <a:r>
              <a:rPr lang="en-US" b="1" dirty="0" smtClean="0"/>
              <a:t>formula </a:t>
            </a:r>
          </a:p>
          <a:p>
            <a:pPr lvl="1"/>
            <a:r>
              <a:rPr lang="en-US" dirty="0" err="1" smtClean="0"/>
              <a:t>eg</a:t>
            </a:r>
            <a:r>
              <a:rPr lang="en-US" dirty="0" smtClean="0"/>
              <a:t>, </a:t>
            </a:r>
            <a:r>
              <a:rPr lang="en-US" dirty="0"/>
              <a:t>s</a:t>
            </a:r>
            <a:r>
              <a:rPr lang="en-US" dirty="0" smtClean="0"/>
              <a:t>odium chloride instead of ‘table salt’ </a:t>
            </a:r>
          </a:p>
          <a:p>
            <a:pPr lvl="1"/>
            <a:endParaRPr lang="en-US" sz="800" dirty="0"/>
          </a:p>
          <a:p>
            <a:r>
              <a:rPr lang="en-US" dirty="0" smtClean="0"/>
              <a:t>But some historical names do not change</a:t>
            </a:r>
          </a:p>
          <a:p>
            <a:pPr lvl="1"/>
            <a:r>
              <a:rPr lang="en-US" dirty="0" smtClean="0"/>
              <a:t>We do not call water: </a:t>
            </a:r>
            <a:r>
              <a:rPr lang="en-US" dirty="0" err="1"/>
              <a:t>d</a:t>
            </a:r>
            <a:r>
              <a:rPr lang="en-US" dirty="0" err="1" smtClean="0"/>
              <a:t>ihydrogen</a:t>
            </a:r>
            <a:r>
              <a:rPr lang="en-US" dirty="0" smtClean="0"/>
              <a:t> oxide </a:t>
            </a:r>
          </a:p>
          <a:p>
            <a:endParaRPr lang="en-US" dirty="0"/>
          </a:p>
        </p:txBody>
      </p:sp>
    </p:spTree>
    <p:extLst>
      <p:ext uri="{BB962C8B-B14F-4D97-AF65-F5344CB8AC3E}">
        <p14:creationId xmlns:p14="http://schemas.microsoft.com/office/powerpoint/2010/main" val="152816154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365124" y="649363"/>
            <a:ext cx="8437937" cy="5706987"/>
          </a:xfrm>
        </p:spPr>
        <p:txBody>
          <a:bodyPr>
            <a:noAutofit/>
          </a:bodyPr>
          <a:lstStyle/>
          <a:p>
            <a:r>
              <a:rPr lang="en-US" dirty="0" smtClean="0">
                <a:latin typeface="Arial" charset="0"/>
                <a:ea typeface="ＭＳ Ｐゴシック" charset="0"/>
                <a:cs typeface="ＭＳ Ｐゴシック" charset="0"/>
              </a:rPr>
              <a:t>Ionic compounds </a:t>
            </a:r>
            <a:r>
              <a:rPr lang="en-US" dirty="0">
                <a:latin typeface="Arial" charset="0"/>
                <a:ea typeface="ＭＳ Ｐゴシック" charset="0"/>
                <a:cs typeface="ＭＳ Ｐゴシック" charset="0"/>
              </a:rPr>
              <a:t>are named by citing first the </a:t>
            </a:r>
            <a:r>
              <a:rPr lang="en-US" dirty="0" err="1">
                <a:latin typeface="Arial" charset="0"/>
                <a:ea typeface="ＭＳ Ｐゴシック" charset="0"/>
                <a:cs typeface="ＭＳ Ｐゴシック" charset="0"/>
              </a:rPr>
              <a:t>cation</a:t>
            </a:r>
            <a:r>
              <a:rPr lang="en-US" dirty="0">
                <a:latin typeface="Arial" charset="0"/>
                <a:ea typeface="ＭＳ Ｐゴシック" charset="0"/>
                <a:cs typeface="ＭＳ Ｐゴシック" charset="0"/>
              </a:rPr>
              <a:t> and then the anion, with a space between </a:t>
            </a:r>
            <a:r>
              <a:rPr lang="en-US" dirty="0" smtClean="0">
                <a:latin typeface="Arial" charset="0"/>
                <a:ea typeface="ＭＳ Ｐゴシック" charset="0"/>
                <a:cs typeface="ＭＳ Ｐゴシック" charset="0"/>
              </a:rPr>
              <a:t>words</a:t>
            </a:r>
            <a:r>
              <a:rPr lang="en-US" dirty="0">
                <a:latin typeface="Arial" charset="0"/>
                <a:ea typeface="ＭＳ Ｐゴシック" charset="0"/>
                <a:cs typeface="ＭＳ Ｐゴシック" charset="0"/>
              </a:rPr>
              <a:t> </a:t>
            </a:r>
            <a:endParaRPr lang="en-US" dirty="0" smtClean="0">
              <a:latin typeface="Arial" charset="0"/>
              <a:ea typeface="ＭＳ Ｐゴシック" charset="0"/>
              <a:cs typeface="ＭＳ Ｐゴシック" charset="0"/>
            </a:endParaRPr>
          </a:p>
          <a:p>
            <a:endParaRPr lang="en-US" sz="900"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There are two kinds of ionic compounds:</a:t>
            </a:r>
          </a:p>
          <a:p>
            <a:pPr lvl="1"/>
            <a:r>
              <a:rPr lang="en-US" b="1" dirty="0">
                <a:latin typeface="Arial" charset="0"/>
                <a:ea typeface="ＭＳ Ｐゴシック" charset="0"/>
              </a:rPr>
              <a:t>Type I</a:t>
            </a:r>
            <a:r>
              <a:rPr lang="en-US" dirty="0">
                <a:latin typeface="Arial" charset="0"/>
                <a:ea typeface="ＭＳ Ｐゴシック" charset="0"/>
              </a:rPr>
              <a:t> ionic compounds contain </a:t>
            </a:r>
            <a:r>
              <a:rPr lang="en-US" dirty="0" smtClean="0">
                <a:latin typeface="Arial" charset="0"/>
                <a:ea typeface="ＭＳ Ｐゴシック" charset="0"/>
              </a:rPr>
              <a:t>mostly </a:t>
            </a:r>
            <a:r>
              <a:rPr lang="en-US" dirty="0" err="1" smtClean="0">
                <a:latin typeface="Arial" charset="0"/>
                <a:ea typeface="ＭＳ Ｐゴシック" charset="0"/>
              </a:rPr>
              <a:t>cations</a:t>
            </a:r>
            <a:r>
              <a:rPr lang="en-US" dirty="0" smtClean="0">
                <a:latin typeface="Arial" charset="0"/>
                <a:ea typeface="ＭＳ Ｐゴシック" charset="0"/>
              </a:rPr>
              <a:t> </a:t>
            </a:r>
            <a:r>
              <a:rPr lang="en-US" dirty="0">
                <a:latin typeface="Arial" charset="0"/>
                <a:ea typeface="ＭＳ Ｐゴシック" charset="0"/>
              </a:rPr>
              <a:t>of main group </a:t>
            </a:r>
            <a:r>
              <a:rPr lang="en-US" dirty="0" smtClean="0">
                <a:latin typeface="Arial" charset="0"/>
                <a:ea typeface="ＭＳ Ｐゴシック" charset="0"/>
              </a:rPr>
              <a:t>metals (next slide)</a:t>
            </a:r>
            <a:endParaRPr lang="en-US" dirty="0">
              <a:latin typeface="Arial" charset="0"/>
              <a:ea typeface="ＭＳ Ｐゴシック" charset="0"/>
            </a:endParaRPr>
          </a:p>
          <a:p>
            <a:pPr lvl="1"/>
            <a:r>
              <a:rPr lang="en-US" b="1" dirty="0">
                <a:latin typeface="Arial" charset="0"/>
                <a:ea typeface="ＭＳ Ｐゴシック" charset="0"/>
              </a:rPr>
              <a:t>Type II</a:t>
            </a:r>
            <a:r>
              <a:rPr lang="en-US" dirty="0">
                <a:latin typeface="Arial" charset="0"/>
                <a:ea typeface="ＭＳ Ｐゴシック" charset="0"/>
              </a:rPr>
              <a:t> ionic compounds contain metals that can exhibit more than one </a:t>
            </a:r>
            <a:r>
              <a:rPr lang="en-US" dirty="0" smtClean="0">
                <a:latin typeface="Arial" charset="0"/>
                <a:ea typeface="ＭＳ Ｐゴシック" charset="0"/>
              </a:rPr>
              <a:t>charge (mostly transition)</a:t>
            </a:r>
            <a:endParaRPr lang="en-US" dirty="0">
              <a:latin typeface="Arial" charset="0"/>
              <a:ea typeface="ＭＳ Ｐゴシック" charset="0"/>
            </a:endParaRPr>
          </a:p>
          <a:p>
            <a:endParaRPr lang="en-US" sz="900" dirty="0" smtClean="0">
              <a:latin typeface="Arial" charset="0"/>
              <a:ea typeface="ＭＳ Ｐゴシック" charset="0"/>
              <a:cs typeface="ＭＳ Ｐゴシック" charset="0"/>
            </a:endParaRPr>
          </a:p>
          <a:p>
            <a:r>
              <a:rPr lang="en-US" dirty="0" smtClean="0">
                <a:latin typeface="Arial" charset="0"/>
                <a:ea typeface="ＭＳ Ｐゴシック" charset="0"/>
                <a:cs typeface="ＭＳ Ｐゴシック" charset="0"/>
              </a:rPr>
              <a:t>These </a:t>
            </a:r>
            <a:r>
              <a:rPr lang="en-US" dirty="0">
                <a:latin typeface="Arial" charset="0"/>
                <a:ea typeface="ＭＳ Ｐゴシック" charset="0"/>
                <a:cs typeface="ＭＳ Ｐゴシック" charset="0"/>
              </a:rPr>
              <a:t>require different naming </a:t>
            </a:r>
            <a:r>
              <a:rPr lang="en-US" dirty="0" smtClean="0">
                <a:latin typeface="Arial" charset="0"/>
                <a:ea typeface="ＭＳ Ｐゴシック" charset="0"/>
                <a:cs typeface="ＭＳ Ｐゴシック" charset="0"/>
              </a:rPr>
              <a:t>conventions </a:t>
            </a:r>
            <a:endParaRPr lang="en-US" dirty="0">
              <a:latin typeface="Arial" charset="0"/>
              <a:ea typeface="ＭＳ Ｐゴシック" charset="0"/>
              <a:cs typeface="ＭＳ Ｐゴシック" charset="0"/>
            </a:endParaRPr>
          </a:p>
        </p:txBody>
      </p:sp>
      <p:sp>
        <p:nvSpPr>
          <p:cNvPr id="3379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Tree>
    <p:extLst>
      <p:ext uri="{BB962C8B-B14F-4D97-AF65-F5344CB8AC3E}">
        <p14:creationId xmlns:p14="http://schemas.microsoft.com/office/powerpoint/2010/main" val="359658709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1130057" y="1483894"/>
            <a:ext cx="2079898" cy="3315369"/>
          </a:xfrm>
          <a:prstGeom prst="rect">
            <a:avLst/>
          </a:prstGeom>
          <a:noFill/>
          <a:ln w="9525">
            <a:noFill/>
            <a:miter lim="800000"/>
            <a:headEnd/>
            <a:tailEnd/>
          </a:ln>
        </p:spPr>
      </p:pic>
      <p:sp>
        <p:nvSpPr>
          <p:cNvPr id="6" name="Content Placeholder 2"/>
          <p:cNvSpPr>
            <a:spLocks noGrp="1"/>
          </p:cNvSpPr>
          <p:nvPr>
            <p:ph idx="1"/>
          </p:nvPr>
        </p:nvSpPr>
        <p:spPr>
          <a:xfrm>
            <a:off x="3958557" y="411866"/>
            <a:ext cx="4474243" cy="5491548"/>
          </a:xfrm>
        </p:spPr>
        <p:txBody>
          <a:bodyPr>
            <a:normAutofit/>
          </a:bodyPr>
          <a:lstStyle/>
          <a:p>
            <a:pPr>
              <a:spcAft>
                <a:spcPts val="600"/>
              </a:spcAft>
            </a:pPr>
            <a:r>
              <a:rPr lang="en-US" sz="2800" b="1" dirty="0">
                <a:latin typeface="Arial" charset="0"/>
                <a:ea typeface="ＭＳ Ｐゴシック" charset="0"/>
                <a:cs typeface="ＭＳ Ｐゴシック" charset="0"/>
              </a:rPr>
              <a:t>Type I</a:t>
            </a:r>
            <a:r>
              <a:rPr lang="en-US" sz="2800" dirty="0">
                <a:latin typeface="Arial" charset="0"/>
                <a:ea typeface="ＭＳ Ｐゴシック" charset="0"/>
                <a:cs typeface="ＭＳ Ｐゴシック" charset="0"/>
              </a:rPr>
              <a:t> ionic compounds </a:t>
            </a:r>
            <a:r>
              <a:rPr lang="en-US" sz="2800" i="1" dirty="0" smtClean="0">
                <a:latin typeface="Arial" charset="0"/>
                <a:ea typeface="ＭＳ Ｐゴシック" charset="0"/>
                <a:cs typeface="ＭＳ Ｐゴシック" charset="0"/>
              </a:rPr>
              <a:t>mostly</a:t>
            </a:r>
            <a:r>
              <a:rPr lang="en-US" sz="2800" dirty="0" smtClean="0">
                <a:latin typeface="Arial" charset="0"/>
                <a:ea typeface="ＭＳ Ｐゴシック" charset="0"/>
                <a:cs typeface="ＭＳ Ｐゴシック" charset="0"/>
              </a:rPr>
              <a:t> contain </a:t>
            </a:r>
            <a:r>
              <a:rPr lang="en-US" sz="2800" dirty="0" err="1">
                <a:latin typeface="Arial" charset="0"/>
                <a:ea typeface="ＭＳ Ｐゴシック" charset="0"/>
                <a:cs typeface="ＭＳ Ｐゴシック" charset="0"/>
              </a:rPr>
              <a:t>cations</a:t>
            </a:r>
            <a:r>
              <a:rPr lang="en-US" sz="2800" dirty="0">
                <a:latin typeface="Arial" charset="0"/>
                <a:ea typeface="ＭＳ Ｐゴシック" charset="0"/>
                <a:cs typeface="ＭＳ Ｐゴシック" charset="0"/>
              </a:rPr>
              <a:t> of main group </a:t>
            </a:r>
            <a:r>
              <a:rPr lang="en-US" sz="2800" dirty="0" smtClean="0">
                <a:latin typeface="Arial" charset="0"/>
                <a:ea typeface="ＭＳ Ｐゴシック" charset="0"/>
                <a:cs typeface="ＭＳ Ｐゴシック" charset="0"/>
              </a:rPr>
              <a:t>elements </a:t>
            </a:r>
            <a:endParaRPr lang="en-US" sz="2800" dirty="0">
              <a:latin typeface="Arial" charset="0"/>
              <a:ea typeface="ＭＳ Ｐゴシック" charset="0"/>
              <a:cs typeface="ＭＳ Ｐゴシック" charset="0"/>
            </a:endParaRPr>
          </a:p>
          <a:p>
            <a:pPr lvl="1">
              <a:spcAft>
                <a:spcPts val="600"/>
              </a:spcAft>
            </a:pPr>
            <a:r>
              <a:rPr lang="en-US" sz="2400" dirty="0">
                <a:latin typeface="Arial" charset="0"/>
                <a:ea typeface="ＭＳ Ｐゴシック" charset="0"/>
              </a:rPr>
              <a:t>The charges on </a:t>
            </a:r>
            <a:r>
              <a:rPr lang="en-US" sz="2400" dirty="0" smtClean="0">
                <a:latin typeface="Arial" charset="0"/>
                <a:ea typeface="ＭＳ Ｐゴシック" charset="0"/>
              </a:rPr>
              <a:t>Type I </a:t>
            </a:r>
            <a:r>
              <a:rPr lang="en-US" sz="2400" dirty="0" err="1" smtClean="0">
                <a:latin typeface="Arial" charset="0"/>
                <a:ea typeface="ＭＳ Ｐゴシック" charset="0"/>
              </a:rPr>
              <a:t>cations</a:t>
            </a:r>
            <a:r>
              <a:rPr lang="en-US" sz="2400" dirty="0" smtClean="0">
                <a:latin typeface="Arial" charset="0"/>
                <a:ea typeface="ＭＳ Ｐゴシック" charset="0"/>
              </a:rPr>
              <a:t> </a:t>
            </a:r>
            <a:r>
              <a:rPr lang="en-US" sz="2400" dirty="0">
                <a:latin typeface="Arial" charset="0"/>
                <a:ea typeface="ＭＳ Ｐゴシック" charset="0"/>
              </a:rPr>
              <a:t>do not </a:t>
            </a:r>
            <a:r>
              <a:rPr lang="en-US" sz="2400" dirty="0" smtClean="0">
                <a:latin typeface="Arial" charset="0"/>
                <a:ea typeface="ＭＳ Ｐゴシック" charset="0"/>
              </a:rPr>
              <a:t>vary </a:t>
            </a:r>
            <a:endParaRPr lang="en-US" sz="2400" dirty="0">
              <a:latin typeface="Arial" charset="0"/>
              <a:ea typeface="ＭＳ Ｐゴシック" charset="0"/>
            </a:endParaRPr>
          </a:p>
          <a:p>
            <a:pPr lvl="1">
              <a:spcAft>
                <a:spcPts val="600"/>
              </a:spcAft>
            </a:pPr>
            <a:r>
              <a:rPr lang="en-US" sz="2400" dirty="0" smtClean="0">
                <a:latin typeface="Arial" charset="0"/>
                <a:ea typeface="ＭＳ Ｐゴシック" charset="0"/>
              </a:rPr>
              <a:t>So we do </a:t>
            </a:r>
            <a:r>
              <a:rPr lang="en-US" sz="2400" dirty="0">
                <a:latin typeface="Arial" charset="0"/>
                <a:ea typeface="ＭＳ Ｐゴシック" charset="0"/>
              </a:rPr>
              <a:t>not specify the charge on the </a:t>
            </a:r>
            <a:r>
              <a:rPr lang="en-US" sz="2400" dirty="0" err="1" smtClean="0">
                <a:latin typeface="Arial" charset="0"/>
                <a:ea typeface="ＭＳ Ｐゴシック" charset="0"/>
              </a:rPr>
              <a:t>cation</a:t>
            </a:r>
            <a:endParaRPr lang="en-US" sz="2400" dirty="0">
              <a:latin typeface="Arial" charset="0"/>
              <a:ea typeface="ＭＳ Ｐゴシック" charset="0"/>
            </a:endParaRPr>
          </a:p>
          <a:p>
            <a:pPr lvl="1">
              <a:spcAft>
                <a:spcPts val="600"/>
              </a:spcAft>
            </a:pPr>
            <a:endParaRPr lang="en-US" sz="800" dirty="0">
              <a:latin typeface="Arial" charset="0"/>
              <a:ea typeface="ＭＳ Ｐゴシック" charset="0"/>
            </a:endParaRPr>
          </a:p>
          <a:p>
            <a:pPr>
              <a:spcAft>
                <a:spcPts val="600"/>
              </a:spcAft>
            </a:pPr>
            <a:r>
              <a:rPr lang="en-US" sz="2800" dirty="0" err="1">
                <a:latin typeface="Arial" charset="0"/>
                <a:ea typeface="ＭＳ Ｐゴシック" charset="0"/>
              </a:rPr>
              <a:t>NaCl</a:t>
            </a:r>
            <a:r>
              <a:rPr lang="en-US" sz="2800" dirty="0">
                <a:latin typeface="Arial" charset="0"/>
                <a:ea typeface="ＭＳ Ｐゴシック" charset="0"/>
              </a:rPr>
              <a:t> is sodium </a:t>
            </a:r>
            <a:r>
              <a:rPr lang="en-US" sz="2800" dirty="0" smtClean="0">
                <a:latin typeface="Arial" charset="0"/>
                <a:ea typeface="ＭＳ Ｐゴシック" charset="0"/>
              </a:rPr>
              <a:t>chloride  </a:t>
            </a:r>
            <a:endParaRPr lang="en-US" sz="2800" dirty="0">
              <a:latin typeface="Arial" charset="0"/>
              <a:ea typeface="ＭＳ Ｐゴシック" charset="0"/>
            </a:endParaRPr>
          </a:p>
          <a:p>
            <a:pPr>
              <a:spcAft>
                <a:spcPts val="600"/>
              </a:spcAft>
            </a:pPr>
            <a:r>
              <a:rPr lang="en-US" sz="2800" dirty="0" smtClean="0">
                <a:latin typeface="Arial" charset="0"/>
                <a:ea typeface="ＭＳ Ｐゴシック" charset="0"/>
              </a:rPr>
              <a:t>MgCl</a:t>
            </a:r>
            <a:r>
              <a:rPr lang="en-US" sz="2800" baseline="-25000" dirty="0" smtClean="0">
                <a:latin typeface="Arial" charset="0"/>
                <a:ea typeface="ＭＳ Ｐゴシック" charset="0"/>
              </a:rPr>
              <a:t>2</a:t>
            </a:r>
            <a:r>
              <a:rPr lang="en-US" sz="2800" dirty="0" smtClean="0">
                <a:latin typeface="Arial" charset="0"/>
                <a:ea typeface="ＭＳ Ｐゴシック" charset="0"/>
              </a:rPr>
              <a:t> </a:t>
            </a:r>
            <a:r>
              <a:rPr lang="en-US" sz="2800" dirty="0">
                <a:latin typeface="Arial" charset="0"/>
                <a:ea typeface="ＭＳ Ｐゴシック" charset="0"/>
              </a:rPr>
              <a:t>is magnesium </a:t>
            </a:r>
            <a:r>
              <a:rPr lang="en-US" sz="2800" dirty="0" smtClean="0">
                <a:latin typeface="Arial" charset="0"/>
                <a:ea typeface="ＭＳ Ｐゴシック" charset="0"/>
              </a:rPr>
              <a:t>chloride </a:t>
            </a:r>
          </a:p>
          <a:p>
            <a:pPr lvl="1">
              <a:spcAft>
                <a:spcPts val="600"/>
              </a:spcAft>
            </a:pPr>
            <a: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rPr>
              <a:t>not magnesium dichloride</a:t>
            </a:r>
            <a:endPar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a typeface="ＭＳ Ｐゴシック" charset="0"/>
            </a:endParaRPr>
          </a:p>
        </p:txBody>
      </p:sp>
    </p:spTree>
    <p:extLst>
      <p:ext uri="{BB962C8B-B14F-4D97-AF65-F5344CB8AC3E}">
        <p14:creationId xmlns:p14="http://schemas.microsoft.com/office/powerpoint/2010/main" val="8088347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2"/>
          <p:cNvPicPr>
            <a:picLocks noChangeAspect="1" noChangeArrowheads="1"/>
          </p:cNvPicPr>
          <p:nvPr/>
        </p:nvPicPr>
        <p:blipFill>
          <a:blip r:embed="rId2" cstate="print"/>
          <a:srcRect/>
          <a:stretch>
            <a:fillRect/>
          </a:stretch>
        </p:blipFill>
        <p:spPr bwMode="auto">
          <a:xfrm>
            <a:off x="2970816" y="4531766"/>
            <a:ext cx="3416968" cy="1862716"/>
          </a:xfrm>
          <a:prstGeom prst="rect">
            <a:avLst/>
          </a:prstGeom>
          <a:noFill/>
          <a:ln w="12700">
            <a:solidFill>
              <a:srgbClr val="000000"/>
            </a:solidFill>
            <a:miter lim="800000"/>
            <a:headEnd/>
            <a:tailEnd/>
          </a:ln>
        </p:spPr>
      </p:pic>
      <p:sp>
        <p:nvSpPr>
          <p:cNvPr id="5" name="Content Placeholder 2"/>
          <p:cNvSpPr>
            <a:spLocks noGrp="1"/>
          </p:cNvSpPr>
          <p:nvPr>
            <p:ph idx="1"/>
          </p:nvPr>
        </p:nvSpPr>
        <p:spPr>
          <a:xfrm>
            <a:off x="457200" y="446187"/>
            <a:ext cx="8229600" cy="3759517"/>
          </a:xfrm>
        </p:spPr>
        <p:txBody>
          <a:bodyPr>
            <a:noAutofit/>
          </a:bodyPr>
          <a:lstStyle/>
          <a:p>
            <a:r>
              <a:rPr lang="en-US" b="1" dirty="0" smtClean="0"/>
              <a:t>Type II </a:t>
            </a:r>
            <a:r>
              <a:rPr lang="en-US" dirty="0" smtClean="0"/>
              <a:t>ionic compounds contain metals that exhibit more than one charge type </a:t>
            </a:r>
          </a:p>
          <a:p>
            <a:r>
              <a:rPr lang="en-US" dirty="0" smtClean="0"/>
              <a:t>Specify the charge on the </a:t>
            </a:r>
            <a:r>
              <a:rPr lang="en-US" dirty="0" err="1" smtClean="0"/>
              <a:t>cation</a:t>
            </a:r>
            <a:r>
              <a:rPr lang="en-US" dirty="0" smtClean="0"/>
              <a:t> </a:t>
            </a:r>
            <a:r>
              <a:rPr lang="en-US" i="1" dirty="0" smtClean="0"/>
              <a:t>with Roman numerals </a:t>
            </a:r>
          </a:p>
          <a:p>
            <a:pPr lvl="1"/>
            <a:r>
              <a:rPr lang="en-US" dirty="0" smtClean="0"/>
              <a:t>FeCl</a:t>
            </a:r>
            <a:r>
              <a:rPr lang="en-US" baseline="-25000" dirty="0" smtClean="0"/>
              <a:t>2</a:t>
            </a:r>
            <a:r>
              <a:rPr lang="en-US" dirty="0" smtClean="0"/>
              <a:t> is iron(II) chloride </a:t>
            </a:r>
          </a:p>
          <a:p>
            <a:pPr lvl="1"/>
            <a:r>
              <a:rPr lang="en-US" dirty="0" smtClean="0"/>
              <a:t>FeCl</a:t>
            </a:r>
            <a:r>
              <a:rPr lang="en-US" baseline="-25000" dirty="0" smtClean="0"/>
              <a:t>3</a:t>
            </a:r>
            <a:r>
              <a:rPr lang="en-US" dirty="0" smtClean="0"/>
              <a:t> is  iron(III) chloride </a:t>
            </a:r>
          </a:p>
          <a:p>
            <a:pPr lvl="1"/>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not iron dichloride or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trichloride</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981052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circle(in)">
                                      <p:cBhvr>
                                        <p:cTn id="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FFFFFF"/>
                </a:solidFill>
                <a:cs typeface="Arial" charset="0"/>
              </a:rPr>
              <a:t>© 2013 Pearson Education, Inc.</a:t>
            </a:r>
          </a:p>
        </p:txBody>
      </p:sp>
      <p:sp>
        <p:nvSpPr>
          <p:cNvPr id="29699" name="Rectangle 2"/>
          <p:cNvSpPr>
            <a:spLocks noGrp="1" noChangeArrowheads="1"/>
          </p:cNvSpPr>
          <p:nvPr>
            <p:ph type="title"/>
          </p:nvPr>
        </p:nvSpPr>
        <p:spPr>
          <a:xfrm>
            <a:off x="457200" y="1219200"/>
            <a:ext cx="8229600" cy="1752600"/>
          </a:xfrm>
        </p:spPr>
        <p:txBody>
          <a:bodyPr/>
          <a:lstStyle/>
          <a:p>
            <a:pPr algn="l" eaLnBrk="1" hangingPunct="1">
              <a:spcAft>
                <a:spcPts val="1200"/>
              </a:spcAft>
            </a:pPr>
            <a:r>
              <a:rPr lang="en-US">
                <a:latin typeface="Arial" charset="0"/>
                <a:ea typeface="ＭＳ Ｐゴシック" charset="0"/>
                <a:cs typeface="ＭＳ Ｐゴシック" charset="0"/>
              </a:rPr>
              <a:t>Of the elements listed below, which one can form more than one cation?</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Na, Ag, S, Fe</a:t>
            </a:r>
            <a:br>
              <a:rPr lang="en-US">
                <a:latin typeface="Arial" charset="0"/>
                <a:ea typeface="ＭＳ Ｐゴシック" charset="0"/>
                <a:cs typeface="ＭＳ Ｐゴシック" charset="0"/>
              </a:rPr>
            </a:br>
            <a:endParaRPr lang="en-US" baseline="30000">
              <a:latin typeface="Arial" charset="0"/>
              <a:ea typeface="ＭＳ Ｐゴシック" charset="0"/>
              <a:cs typeface="ＭＳ Ｐゴシック" charset="0"/>
            </a:endParaRPr>
          </a:p>
        </p:txBody>
      </p:sp>
      <p:sp>
        <p:nvSpPr>
          <p:cNvPr id="29700" name="Rectangle 3"/>
          <p:cNvSpPr>
            <a:spLocks noGrp="1" noChangeArrowheads="1"/>
          </p:cNvSpPr>
          <p:nvPr>
            <p:ph type="body" idx="1"/>
          </p:nvPr>
        </p:nvSpPr>
        <p:spPr>
          <a:xfrm>
            <a:off x="533400" y="3276600"/>
            <a:ext cx="4953000" cy="1981200"/>
          </a:xfrm>
        </p:spPr>
        <p:txBody>
          <a:bodyPr/>
          <a:lstStyle/>
          <a:p>
            <a:pPr marL="533400" indent="-533400" eaLnBrk="1" hangingPunct="1">
              <a:buFont typeface="Arial" charset="0"/>
              <a:buAutoNum type="alphaLcPeriod"/>
            </a:pPr>
            <a:r>
              <a:rPr lang="en-US" sz="2800">
                <a:latin typeface="Arial" charset="0"/>
                <a:ea typeface="ＭＳ Ｐゴシック" charset="0"/>
                <a:cs typeface="ＭＳ Ｐゴシック" charset="0"/>
              </a:rPr>
              <a:t>Na</a:t>
            </a:r>
          </a:p>
          <a:p>
            <a:pPr marL="533400" indent="-533400" eaLnBrk="1" hangingPunct="1">
              <a:buFont typeface="Arial" charset="0"/>
              <a:buAutoNum type="alphaLcPeriod"/>
            </a:pPr>
            <a:r>
              <a:rPr lang="en-US" sz="2800">
                <a:latin typeface="Arial" charset="0"/>
                <a:ea typeface="ＭＳ Ｐゴシック" charset="0"/>
                <a:cs typeface="ＭＳ Ｐゴシック" charset="0"/>
              </a:rPr>
              <a:t>Ag</a:t>
            </a:r>
          </a:p>
          <a:p>
            <a:pPr marL="533400" indent="-533400" eaLnBrk="1" hangingPunct="1">
              <a:buFont typeface="Arial" charset="0"/>
              <a:buAutoNum type="alphaLcPeriod"/>
            </a:pPr>
            <a:r>
              <a:rPr lang="en-US" sz="2800">
                <a:latin typeface="Arial" charset="0"/>
                <a:ea typeface="ＭＳ Ｐゴシック" charset="0"/>
                <a:cs typeface="ＭＳ Ｐゴシック" charset="0"/>
              </a:rPr>
              <a:t>S</a:t>
            </a:r>
          </a:p>
          <a:p>
            <a:pPr marL="533400" indent="-533400" eaLnBrk="1" hangingPunct="1">
              <a:buFont typeface="Arial" charset="0"/>
              <a:buAutoNum type="alphaLcPeriod"/>
            </a:pPr>
            <a:r>
              <a:rPr lang="en-US" sz="2800">
                <a:latin typeface="Arial" charset="0"/>
                <a:ea typeface="ＭＳ Ｐゴシック" charset="0"/>
                <a:cs typeface="ＭＳ Ｐゴシック" charset="0"/>
              </a:rPr>
              <a:t>Fe</a:t>
            </a:r>
          </a:p>
          <a:p>
            <a:pPr marL="533400" indent="-533400" eaLnBrk="1" hangingPunct="1">
              <a:buFont typeface="Arial" charset="0"/>
              <a:buAutoNum type="alphaLcPeriod"/>
            </a:pPr>
            <a:endParaRPr lang="en-US" sz="2600">
              <a:latin typeface="Arial" charset="0"/>
              <a:ea typeface="ＭＳ Ｐゴシック" charset="0"/>
              <a:cs typeface="ＭＳ Ｐゴシック" charset="0"/>
            </a:endParaRPr>
          </a:p>
          <a:p>
            <a:pPr marL="533400" indent="-533400" eaLnBrk="1" hangingPunct="1">
              <a:buFont typeface="Arial" charset="0"/>
              <a:buAutoNum type="alphaLcPeriod"/>
            </a:pPr>
            <a:endParaRPr lang="en-US" sz="2600">
              <a:latin typeface="Arial" charset="0"/>
              <a:ea typeface="ＭＳ Ｐゴシック" charset="0"/>
              <a:cs typeface="ＭＳ Ｐゴシック" charset="0"/>
            </a:endParaRPr>
          </a:p>
        </p:txBody>
      </p:sp>
      <p:sp>
        <p:nvSpPr>
          <p:cNvPr id="5" name="Rectangle 5"/>
          <p:cNvSpPr>
            <a:spLocks noChangeArrowheads="1"/>
          </p:cNvSpPr>
          <p:nvPr/>
        </p:nvSpPr>
        <p:spPr bwMode="auto">
          <a:xfrm>
            <a:off x="228600" y="4874452"/>
            <a:ext cx="2946520"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964633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6" name="Picture 5"/>
          <p:cNvPicPr>
            <a:picLocks noChangeAspect="1"/>
          </p:cNvPicPr>
          <p:nvPr/>
        </p:nvPicPr>
        <p:blipFill>
          <a:blip r:embed="rId2"/>
          <a:stretch>
            <a:fillRect/>
          </a:stretch>
        </p:blipFill>
        <p:spPr>
          <a:xfrm>
            <a:off x="2060042" y="3003190"/>
            <a:ext cx="4959942" cy="2418357"/>
          </a:xfrm>
          <a:prstGeom prst="rect">
            <a:avLst/>
          </a:prstGeom>
        </p:spPr>
      </p:pic>
      <p:sp>
        <p:nvSpPr>
          <p:cNvPr id="7" name="Content Placeholder 2"/>
          <p:cNvSpPr>
            <a:spLocks noGrp="1"/>
          </p:cNvSpPr>
          <p:nvPr>
            <p:ph idx="1"/>
          </p:nvPr>
        </p:nvSpPr>
        <p:spPr>
          <a:xfrm>
            <a:off x="457200" y="599617"/>
            <a:ext cx="8229600" cy="2403573"/>
          </a:xfrm>
        </p:spPr>
        <p:txBody>
          <a:bodyPr>
            <a:noAutofit/>
          </a:bodyPr>
          <a:lstStyle/>
          <a:p>
            <a:r>
              <a:rPr lang="en-US" sz="2800" dirty="0" smtClean="0"/>
              <a:t>metals hold electrons loosely </a:t>
            </a:r>
          </a:p>
          <a:p>
            <a:pPr lvl="1"/>
            <a:r>
              <a:rPr lang="en-US" sz="2400" dirty="0" smtClean="0"/>
              <a:t>the nuclear attraction is </a:t>
            </a:r>
            <a:r>
              <a:rPr lang="en-US" sz="2400" u="sng" dirty="0" smtClean="0"/>
              <a:t>not</a:t>
            </a:r>
            <a:r>
              <a:rPr lang="en-US" sz="2400" dirty="0" smtClean="0"/>
              <a:t> strong enough to keep them all </a:t>
            </a:r>
          </a:p>
          <a:p>
            <a:r>
              <a:rPr lang="en-US" sz="2800" dirty="0" smtClean="0"/>
              <a:t>nonmetals hold electrons tightly </a:t>
            </a:r>
          </a:p>
          <a:p>
            <a:pPr lvl="1"/>
            <a:r>
              <a:rPr lang="en-US" sz="2400" dirty="0" smtClean="0"/>
              <a:t>the nuclear attraction is strong enough to attract a surplus </a:t>
            </a:r>
            <a:endParaRPr lang="en-US" sz="2400" dirty="0"/>
          </a:p>
        </p:txBody>
      </p:sp>
      <p:sp>
        <p:nvSpPr>
          <p:cNvPr id="8" name="TextBox 7"/>
          <p:cNvSpPr txBox="1"/>
          <p:nvPr/>
        </p:nvSpPr>
        <p:spPr>
          <a:xfrm>
            <a:off x="961411" y="5617882"/>
            <a:ext cx="7528648" cy="523220"/>
          </a:xfrm>
          <a:prstGeom prst="rect">
            <a:avLst/>
          </a:prstGeom>
          <a:noFill/>
        </p:spPr>
        <p:txBody>
          <a:bodyPr wrap="none" rtlCol="0">
            <a:spAutoFit/>
          </a:bodyPr>
          <a:lstStyle/>
          <a:p>
            <a:r>
              <a:rPr lang="en-US" sz="2800" dirty="0"/>
              <a:t>Atoms can form ions by gaining or losing electrons </a:t>
            </a:r>
          </a:p>
        </p:txBody>
      </p:sp>
    </p:spTree>
    <p:extLst>
      <p:ext uri="{BB962C8B-B14F-4D97-AF65-F5344CB8AC3E}">
        <p14:creationId xmlns:p14="http://schemas.microsoft.com/office/powerpoint/2010/main" val="360628344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3789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92222" y="479778"/>
            <a:ext cx="615097" cy="523220"/>
          </a:xfrm>
          <a:prstGeom prst="rect">
            <a:avLst/>
          </a:prstGeom>
          <a:noFill/>
        </p:spPr>
        <p:txBody>
          <a:bodyPr wrap="none" rtlCol="0">
            <a:spAutoFit/>
          </a:bodyPr>
          <a:lstStyle/>
          <a:p>
            <a:r>
              <a:rPr lang="en-US" sz="2800" dirty="0" smtClean="0"/>
              <a:t>FYI</a:t>
            </a:r>
            <a:endParaRPr lang="en-US" sz="2800" dirty="0"/>
          </a:p>
        </p:txBody>
      </p:sp>
    </p:spTree>
    <p:extLst>
      <p:ext uri="{BB962C8B-B14F-4D97-AF65-F5344CB8AC3E}">
        <p14:creationId xmlns:p14="http://schemas.microsoft.com/office/powerpoint/2010/main" val="356756608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FFFFFF"/>
                </a:solidFill>
                <a:cs typeface="Arial" charset="0"/>
              </a:rPr>
              <a:t>© 2013 Pearson Education, Inc.</a:t>
            </a:r>
          </a:p>
        </p:txBody>
      </p:sp>
      <p:sp>
        <p:nvSpPr>
          <p:cNvPr id="41987" name="Rectangle 2"/>
          <p:cNvSpPr>
            <a:spLocks noGrp="1" noChangeArrowheads="1"/>
          </p:cNvSpPr>
          <p:nvPr>
            <p:ph type="title"/>
          </p:nvPr>
        </p:nvSpPr>
        <p:spPr>
          <a:xfrm>
            <a:off x="457200" y="762000"/>
            <a:ext cx="8229600" cy="1600200"/>
          </a:xfrm>
        </p:spPr>
        <p:txBody>
          <a:bodyPr/>
          <a:lstStyle/>
          <a:p>
            <a:pPr algn="l" eaLnBrk="1" hangingPunct="1">
              <a:spcAft>
                <a:spcPts val="1200"/>
              </a:spcAft>
            </a:pPr>
            <a:r>
              <a:rPr lang="en-US">
                <a:latin typeface="Arial" charset="0"/>
                <a:ea typeface="ＭＳ Ｐゴシック" charset="0"/>
                <a:cs typeface="ＭＳ Ｐゴシック" charset="0"/>
              </a:rPr>
              <a:t>The name of the compound Cr</a:t>
            </a:r>
            <a:r>
              <a:rPr lang="en-US" baseline="-25000">
                <a:latin typeface="Arial" charset="0"/>
                <a:ea typeface="ＭＳ Ｐゴシック" charset="0"/>
                <a:cs typeface="ＭＳ Ｐゴシック" charset="0"/>
              </a:rPr>
              <a:t>2</a:t>
            </a:r>
            <a:r>
              <a:rPr lang="en-US">
                <a:latin typeface="Arial" charset="0"/>
                <a:ea typeface="ＭＳ Ｐゴシック" charset="0"/>
                <a:cs typeface="ＭＳ Ｐゴシック" charset="0"/>
              </a:rPr>
              <a:t>(SO</a:t>
            </a:r>
            <a:r>
              <a:rPr lang="en-US" baseline="-25000">
                <a:latin typeface="Arial" charset="0"/>
                <a:ea typeface="ＭＳ Ｐゴシック" charset="0"/>
                <a:cs typeface="ＭＳ Ｐゴシック" charset="0"/>
              </a:rPr>
              <a:t>4</a:t>
            </a:r>
            <a:r>
              <a:rPr lang="en-US">
                <a:latin typeface="Arial" charset="0"/>
                <a:ea typeface="ＭＳ Ｐゴシック" charset="0"/>
                <a:cs typeface="ＭＳ Ｐゴシック" charset="0"/>
              </a:rPr>
              <a:t>)</a:t>
            </a:r>
            <a:r>
              <a:rPr lang="en-US" baseline="-25000">
                <a:latin typeface="Arial" charset="0"/>
                <a:ea typeface="ＭＳ Ｐゴシック" charset="0"/>
                <a:cs typeface="ＭＳ Ｐゴシック" charset="0"/>
              </a:rPr>
              <a:t>3</a:t>
            </a:r>
            <a:r>
              <a:rPr lang="en-US">
                <a:latin typeface="Arial" charset="0"/>
                <a:ea typeface="ＭＳ Ｐゴシック" charset="0"/>
                <a:cs typeface="ＭＳ Ｐゴシック" charset="0"/>
              </a:rPr>
              <a:t> is ______________.</a:t>
            </a:r>
            <a:br>
              <a:rPr lang="en-US">
                <a:latin typeface="Arial" charset="0"/>
                <a:ea typeface="ＭＳ Ｐゴシック" charset="0"/>
                <a:cs typeface="ＭＳ Ｐゴシック" charset="0"/>
              </a:rPr>
            </a:br>
            <a:endParaRPr lang="en-US" baseline="30000">
              <a:latin typeface="Arial" charset="0"/>
              <a:ea typeface="ＭＳ Ｐゴシック" charset="0"/>
              <a:cs typeface="ＭＳ Ｐゴシック" charset="0"/>
            </a:endParaRPr>
          </a:p>
        </p:txBody>
      </p:sp>
      <p:sp>
        <p:nvSpPr>
          <p:cNvPr id="41988" name="Rectangle 3"/>
          <p:cNvSpPr>
            <a:spLocks noGrp="1" noChangeArrowheads="1"/>
          </p:cNvSpPr>
          <p:nvPr>
            <p:ph type="body" idx="1"/>
          </p:nvPr>
        </p:nvSpPr>
        <p:spPr>
          <a:xfrm>
            <a:off x="533400" y="2514600"/>
            <a:ext cx="5334000" cy="2743200"/>
          </a:xfrm>
        </p:spPr>
        <p:txBody>
          <a:bodyPr/>
          <a:lstStyle/>
          <a:p>
            <a:pPr marL="609600" indent="-609600" eaLnBrk="1" hangingPunct="1">
              <a:buFont typeface="Arial" charset="0"/>
              <a:buAutoNum type="alphaLcPeriod"/>
            </a:pPr>
            <a:r>
              <a:rPr lang="en-US" sz="2800">
                <a:latin typeface="Arial" charset="0"/>
                <a:ea typeface="ＭＳ Ｐゴシック" charset="0"/>
                <a:cs typeface="ＭＳ Ｐゴシック" charset="0"/>
              </a:rPr>
              <a:t>chromium sulfate</a:t>
            </a:r>
          </a:p>
          <a:p>
            <a:pPr marL="609600" indent="-609600" eaLnBrk="1" hangingPunct="1">
              <a:buFont typeface="Arial" charset="0"/>
              <a:buAutoNum type="alphaLcPeriod"/>
            </a:pPr>
            <a:r>
              <a:rPr lang="en-US" sz="2800">
                <a:latin typeface="Arial" charset="0"/>
                <a:ea typeface="ＭＳ Ｐゴシック" charset="0"/>
                <a:cs typeface="ＭＳ Ｐゴシック" charset="0"/>
              </a:rPr>
              <a:t>chromium(II) sulfate</a:t>
            </a:r>
          </a:p>
          <a:p>
            <a:pPr marL="609600" indent="-609600" eaLnBrk="1" hangingPunct="1">
              <a:buFont typeface="Arial" charset="0"/>
              <a:buAutoNum type="alphaLcPeriod"/>
            </a:pPr>
            <a:r>
              <a:rPr lang="en-US" sz="2800">
                <a:latin typeface="Arial" charset="0"/>
                <a:ea typeface="ＭＳ Ｐゴシック" charset="0"/>
                <a:cs typeface="ＭＳ Ｐゴシック" charset="0"/>
              </a:rPr>
              <a:t>chromium (III) sulfate</a:t>
            </a:r>
          </a:p>
          <a:p>
            <a:pPr marL="609600" indent="-609600" eaLnBrk="1" hangingPunct="1">
              <a:buFont typeface="Arial" charset="0"/>
              <a:buAutoNum type="alphaLcPeriod"/>
            </a:pPr>
            <a:r>
              <a:rPr lang="en-US" sz="2800">
                <a:latin typeface="Arial" charset="0"/>
                <a:ea typeface="ＭＳ Ｐゴシック" charset="0"/>
                <a:cs typeface="ＭＳ Ｐゴシック" charset="0"/>
              </a:rPr>
              <a:t>dichromium trisulfate</a:t>
            </a:r>
          </a:p>
          <a:p>
            <a:pPr marL="609600" indent="-609600" eaLnBrk="1" hangingPunct="1">
              <a:buFont typeface="Arial" charset="0"/>
              <a:buAutoNum type="alphaLcPeriod"/>
            </a:pPr>
            <a:endParaRPr lang="en-US" sz="2800">
              <a:latin typeface="Arial" charset="0"/>
              <a:ea typeface="ＭＳ Ｐゴシック" charset="0"/>
              <a:cs typeface="ＭＳ Ｐゴシック" charset="0"/>
            </a:endParaRPr>
          </a:p>
          <a:p>
            <a:pPr marL="609600" indent="-609600" eaLnBrk="1" hangingPunct="1"/>
            <a:endParaRPr lang="en-US" sz="2800">
              <a:latin typeface="Arial" charset="0"/>
              <a:ea typeface="ＭＳ Ｐゴシック" charset="0"/>
              <a:cs typeface="ＭＳ Ｐゴシック" charset="0"/>
            </a:endParaRPr>
          </a:p>
          <a:p>
            <a:pPr marL="609600" indent="-609600" eaLnBrk="1" hangingPunct="1">
              <a:buFont typeface="Arial" charset="0"/>
              <a:buAutoNum type="alphaLcPeriod"/>
            </a:pPr>
            <a:endParaRPr lang="en-US" sz="2600">
              <a:latin typeface="Arial" charset="0"/>
              <a:ea typeface="ＭＳ Ｐゴシック" charset="0"/>
              <a:cs typeface="ＭＳ Ｐゴシック" charset="0"/>
            </a:endParaRPr>
          </a:p>
          <a:p>
            <a:pPr marL="609600" indent="-609600" eaLnBrk="1" hangingPunct="1">
              <a:buFont typeface="Arial" charset="0"/>
              <a:buAutoNum type="alphaLcPeriod"/>
            </a:pPr>
            <a:endParaRPr lang="en-US" sz="2600">
              <a:latin typeface="Arial" charset="0"/>
              <a:ea typeface="ＭＳ Ｐゴシック" charset="0"/>
              <a:cs typeface="ＭＳ Ｐゴシック" charset="0"/>
            </a:endParaRPr>
          </a:p>
        </p:txBody>
      </p:sp>
      <p:sp>
        <p:nvSpPr>
          <p:cNvPr id="41989" name="TextBox 4"/>
          <p:cNvSpPr txBox="1">
            <a:spLocks noChangeArrowheads="1"/>
          </p:cNvSpPr>
          <p:nvPr/>
        </p:nvSpPr>
        <p:spPr bwMode="auto">
          <a:xfrm>
            <a:off x="6005513" y="4071938"/>
            <a:ext cx="184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6" name="Rectangle 5"/>
          <p:cNvSpPr>
            <a:spLocks noChangeArrowheads="1"/>
          </p:cNvSpPr>
          <p:nvPr/>
        </p:nvSpPr>
        <p:spPr bwMode="auto">
          <a:xfrm>
            <a:off x="228600" y="3622742"/>
            <a:ext cx="4787900"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66456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prstClr val="white"/>
                </a:solidFill>
                <a:latin typeface="Arial" charset="0"/>
                <a:cs typeface="Arial" charset="0"/>
              </a:rPr>
              <a:t>© 2013 Pearson Education, Inc.</a:t>
            </a:r>
          </a:p>
        </p:txBody>
      </p:sp>
      <p:pic>
        <p:nvPicPr>
          <p:cNvPr id="6" name="Picture 5" descr="Figure-2"/>
          <p:cNvPicPr>
            <a:picLocks noChangeAspect="1" noChangeArrowheads="1"/>
          </p:cNvPicPr>
          <p:nvPr/>
        </p:nvPicPr>
        <p:blipFill>
          <a:blip r:embed="rId2" cstate="print"/>
          <a:srcRect/>
          <a:stretch>
            <a:fillRect/>
          </a:stretch>
        </p:blipFill>
        <p:spPr bwMode="auto">
          <a:xfrm>
            <a:off x="2184075" y="2672948"/>
            <a:ext cx="4867593" cy="2653505"/>
          </a:xfrm>
          <a:prstGeom prst="rect">
            <a:avLst/>
          </a:prstGeom>
          <a:noFill/>
          <a:ln w="12700">
            <a:solidFill>
              <a:srgbClr val="000000"/>
            </a:solidFill>
            <a:miter lim="800000"/>
            <a:headEnd/>
            <a:tailEnd/>
          </a:ln>
        </p:spPr>
      </p:pic>
      <p:sp>
        <p:nvSpPr>
          <p:cNvPr id="7" name="Title 1"/>
          <p:cNvSpPr>
            <a:spLocks noGrp="1"/>
          </p:cNvSpPr>
          <p:nvPr>
            <p:ph type="title"/>
          </p:nvPr>
        </p:nvSpPr>
        <p:spPr>
          <a:xfrm>
            <a:off x="457200" y="274638"/>
            <a:ext cx="8229600" cy="1143000"/>
          </a:xfrm>
        </p:spPr>
        <p:txBody>
          <a:bodyPr/>
          <a:lstStyle/>
          <a:p>
            <a:r>
              <a:rPr lang="en-US" dirty="0" smtClean="0"/>
              <a:t>What you must know for the exam</a:t>
            </a:r>
            <a:endParaRPr lang="en-US" dirty="0"/>
          </a:p>
        </p:txBody>
      </p:sp>
    </p:spTree>
    <p:extLst>
      <p:ext uri="{BB962C8B-B14F-4D97-AF65-F5344CB8AC3E}">
        <p14:creationId xmlns:p14="http://schemas.microsoft.com/office/powerpoint/2010/main" val="279293076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7994"/>
          </a:xfrm>
        </p:spPr>
        <p:txBody>
          <a:bodyPr>
            <a:normAutofit/>
          </a:bodyPr>
          <a:lstStyle/>
          <a:p>
            <a:r>
              <a:rPr lang="en-US" sz="4000" dirty="0" smtClean="0"/>
              <a:t>What you must know for the exam</a:t>
            </a:r>
            <a:endParaRPr lang="en-US" sz="4000" dirty="0"/>
          </a:p>
        </p:txBody>
      </p:sp>
      <p:sp>
        <p:nvSpPr>
          <p:cNvPr id="3" name="Content Placeholder 2"/>
          <p:cNvSpPr>
            <a:spLocks noGrp="1"/>
          </p:cNvSpPr>
          <p:nvPr>
            <p:ph idx="1"/>
          </p:nvPr>
        </p:nvSpPr>
        <p:spPr>
          <a:xfrm>
            <a:off x="457200" y="1338566"/>
            <a:ext cx="8229600" cy="4787598"/>
          </a:xfrm>
        </p:spPr>
        <p:txBody>
          <a:bodyPr/>
          <a:lstStyle/>
          <a:p>
            <a:r>
              <a:rPr lang="en-US" dirty="0"/>
              <a:t>T</a:t>
            </a:r>
            <a:r>
              <a:rPr lang="en-US" dirty="0" smtClean="0"/>
              <a:t>he common charges on all Type I metal ions</a:t>
            </a:r>
          </a:p>
          <a:p>
            <a:pPr lvl="1"/>
            <a:r>
              <a:rPr lang="en-US" dirty="0" smtClean="0"/>
              <a:t>Main group: you can determine these from your periodic tables </a:t>
            </a:r>
            <a:r>
              <a:rPr lang="en-US" dirty="0" smtClean="0">
                <a:solidFill>
                  <a:srgbClr val="008000"/>
                </a:solidFill>
              </a:rPr>
              <a:t>(light green</a:t>
            </a:r>
            <a:r>
              <a:rPr lang="en-US" dirty="0" smtClean="0"/>
              <a:t>)</a:t>
            </a:r>
          </a:p>
          <a:p>
            <a:pPr lvl="1"/>
            <a:r>
              <a:rPr lang="en-US" dirty="0" smtClean="0"/>
              <a:t>Transition: you must have the following Type I transition metals memorized (</a:t>
            </a:r>
            <a:r>
              <a:rPr lang="en-US" dirty="0" smtClean="0">
                <a:solidFill>
                  <a:srgbClr val="008000"/>
                </a:solidFill>
              </a:rPr>
              <a:t>light green</a:t>
            </a:r>
            <a:r>
              <a:rPr lang="en-US" dirty="0" smtClean="0"/>
              <a:t>)</a:t>
            </a:r>
          </a:p>
          <a:p>
            <a:pPr lvl="2"/>
            <a:r>
              <a:rPr lang="en-US" dirty="0" smtClean="0"/>
              <a:t>Ag</a:t>
            </a:r>
            <a:r>
              <a:rPr lang="en-US" baseline="30000" dirty="0" smtClean="0"/>
              <a:t>+</a:t>
            </a:r>
            <a:r>
              <a:rPr lang="en-US" dirty="0" smtClean="0"/>
              <a:t>, Zn</a:t>
            </a:r>
            <a:r>
              <a:rPr lang="en-US" baseline="30000" dirty="0" smtClean="0"/>
              <a:t>2+</a:t>
            </a:r>
            <a:r>
              <a:rPr lang="en-US" dirty="0" smtClean="0"/>
              <a:t>, Cd</a:t>
            </a:r>
            <a:r>
              <a:rPr lang="en-US" baseline="30000" dirty="0" smtClean="0"/>
              <a:t>2+ </a:t>
            </a:r>
          </a:p>
          <a:p>
            <a:pPr lvl="2"/>
            <a:endParaRPr lang="en-US" sz="800" dirty="0"/>
          </a:p>
          <a:p>
            <a:pPr lvl="1"/>
            <a:r>
              <a:rPr lang="en-US" dirty="0" smtClean="0"/>
              <a:t>All other metals will be Type II </a:t>
            </a:r>
            <a:r>
              <a:rPr lang="en-US" dirty="0" smtClean="0">
                <a:solidFill>
                  <a:srgbClr val="4BACC6"/>
                </a:solidFill>
              </a:rPr>
              <a:t>(blue</a:t>
            </a:r>
            <a:r>
              <a:rPr lang="en-US" dirty="0" smtClean="0">
                <a:solidFill>
                  <a:schemeClr val="accent5"/>
                </a:solidFill>
              </a:rPr>
              <a:t>-green</a:t>
            </a:r>
            <a:r>
              <a:rPr lang="en-US" dirty="0" smtClean="0"/>
              <a:t>)</a:t>
            </a:r>
          </a:p>
          <a:p>
            <a:r>
              <a:rPr lang="en-US" dirty="0" smtClean="0"/>
              <a:t>The common charges on all nonmetals</a:t>
            </a:r>
          </a:p>
          <a:p>
            <a:pPr lvl="1"/>
            <a:r>
              <a:rPr lang="en-US" dirty="0" smtClean="0"/>
              <a:t>(purple)</a:t>
            </a:r>
            <a:endParaRPr lang="en-US" dirty="0"/>
          </a:p>
        </p:txBody>
      </p:sp>
    </p:spTree>
    <p:extLst>
      <p:ext uri="{BB962C8B-B14F-4D97-AF65-F5344CB8AC3E}">
        <p14:creationId xmlns:p14="http://schemas.microsoft.com/office/powerpoint/2010/main" val="188148222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3.11: H</a:t>
            </a:r>
            <a:r>
              <a:rPr lang="en-US" sz="3600" baseline="30000" dirty="0" smtClean="0"/>
              <a:t>+</a:t>
            </a:r>
            <a:r>
              <a:rPr lang="en-US" sz="3600" dirty="0" smtClean="0"/>
              <a:t> and OH</a:t>
            </a:r>
            <a:r>
              <a:rPr lang="en-US" sz="3600" baseline="30000" dirty="0" smtClean="0"/>
              <a:t>–</a:t>
            </a:r>
            <a:r>
              <a:rPr lang="en-US" sz="3600" dirty="0" smtClean="0"/>
              <a:t> Ions: </a:t>
            </a:r>
            <a:br>
              <a:rPr lang="en-US" sz="3600" dirty="0" smtClean="0"/>
            </a:br>
            <a:r>
              <a:rPr lang="en-US" sz="3600" dirty="0" smtClean="0"/>
              <a:t>An Introduction to Acids and Bases</a:t>
            </a:r>
            <a:endParaRPr lang="en-US" sz="3600" dirty="0"/>
          </a:p>
        </p:txBody>
      </p:sp>
      <p:pic>
        <p:nvPicPr>
          <p:cNvPr id="4" name="Picture 3"/>
          <p:cNvPicPr>
            <a:picLocks noChangeAspect="1"/>
          </p:cNvPicPr>
          <p:nvPr/>
        </p:nvPicPr>
        <p:blipFill>
          <a:blip r:embed="rId2"/>
          <a:stretch>
            <a:fillRect/>
          </a:stretch>
        </p:blipFill>
        <p:spPr>
          <a:xfrm>
            <a:off x="1999248" y="2209800"/>
            <a:ext cx="5032542" cy="3687970"/>
          </a:xfrm>
          <a:prstGeom prst="rect">
            <a:avLst/>
          </a:prstGeom>
        </p:spPr>
      </p:pic>
    </p:spTree>
    <p:extLst>
      <p:ext uri="{BB962C8B-B14F-4D97-AF65-F5344CB8AC3E}">
        <p14:creationId xmlns:p14="http://schemas.microsoft.com/office/powerpoint/2010/main" val="138328520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384217" y="789411"/>
            <a:ext cx="8523779" cy="1819076"/>
          </a:xfrm>
        </p:spPr>
        <p:txBody>
          <a:bodyPr>
            <a:noAutofit/>
          </a:bodyPr>
          <a:lstStyle/>
          <a:p>
            <a:r>
              <a:rPr lang="en-US" dirty="0">
                <a:ea typeface="ＭＳ Ｐゴシック" charset="0"/>
                <a:cs typeface="ＭＳ Ｐゴシック" charset="0"/>
              </a:rPr>
              <a:t>Two of the most important ions are the hydrogen </a:t>
            </a:r>
            <a:r>
              <a:rPr lang="en-US" dirty="0" err="1">
                <a:ea typeface="ＭＳ Ｐゴシック" charset="0"/>
                <a:cs typeface="ＭＳ Ｐゴシック" charset="0"/>
              </a:rPr>
              <a:t>cation</a:t>
            </a:r>
            <a:r>
              <a:rPr lang="en-US" dirty="0">
                <a:ea typeface="ＭＳ Ｐゴシック" charset="0"/>
                <a:cs typeface="ＭＳ Ｐゴシック" charset="0"/>
              </a:rPr>
              <a:t> (H</a:t>
            </a:r>
            <a:r>
              <a:rPr lang="en-US" baseline="30000" dirty="0">
                <a:ea typeface="ＭＳ Ｐゴシック" charset="0"/>
                <a:cs typeface="ＭＳ Ｐゴシック" charset="0"/>
              </a:rPr>
              <a:t>+</a:t>
            </a:r>
            <a:r>
              <a:rPr lang="en-US" dirty="0">
                <a:ea typeface="ＭＳ Ｐゴシック" charset="0"/>
                <a:cs typeface="ＭＳ Ｐゴシック" charset="0"/>
              </a:rPr>
              <a:t>) and the hydroxide anion (OH</a:t>
            </a:r>
            <a:r>
              <a:rPr lang="en-US" baseline="30000" dirty="0">
                <a:ea typeface="ＭＳ Ｐゴシック" charset="0"/>
                <a:cs typeface="ＭＳ Ｐゴシック" charset="0"/>
              </a:rPr>
              <a:t>–</a:t>
            </a:r>
            <a:r>
              <a:rPr lang="en-US" dirty="0" smtClean="0">
                <a:ea typeface="ＭＳ Ｐゴシック" charset="0"/>
                <a:cs typeface="ＭＳ Ｐゴシック" charset="0"/>
              </a:rPr>
              <a:t>)</a:t>
            </a:r>
            <a:r>
              <a:rPr lang="en-US" dirty="0">
                <a:ea typeface="ＭＳ Ｐゴシック" charset="0"/>
                <a:cs typeface="ＭＳ Ｐゴシック" charset="0"/>
              </a:rPr>
              <a:t> </a:t>
            </a:r>
            <a:endParaRPr lang="en-US" sz="2000" dirty="0" smtClean="0">
              <a:ea typeface="ＭＳ Ｐゴシック" charset="0"/>
              <a:cs typeface="ＭＳ Ｐゴシック" charset="0"/>
            </a:endParaRPr>
          </a:p>
        </p:txBody>
      </p:sp>
      <p:sp>
        <p:nvSpPr>
          <p:cNvPr id="3891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4" name="Picture 3"/>
          <p:cNvPicPr>
            <a:picLocks noChangeAspect="1"/>
          </p:cNvPicPr>
          <p:nvPr/>
        </p:nvPicPr>
        <p:blipFill>
          <a:blip r:embed="rId2"/>
          <a:stretch>
            <a:fillRect/>
          </a:stretch>
        </p:blipFill>
        <p:spPr>
          <a:xfrm>
            <a:off x="5355098" y="2608488"/>
            <a:ext cx="2523198" cy="2714946"/>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447031" y="3429000"/>
            <a:ext cx="651510" cy="857250"/>
          </a:xfrm>
          <a:prstGeom prst="rect">
            <a:avLst/>
          </a:prstGeom>
          <a:noFill/>
          <a:ln>
            <a:noFill/>
          </a:ln>
        </p:spPr>
      </p:pic>
      <p:sp>
        <p:nvSpPr>
          <p:cNvPr id="7" name="TextBox 6"/>
          <p:cNvSpPr txBox="1"/>
          <p:nvPr/>
        </p:nvSpPr>
        <p:spPr>
          <a:xfrm>
            <a:off x="2590800" y="3529725"/>
            <a:ext cx="338554" cy="461665"/>
          </a:xfrm>
          <a:prstGeom prst="rect">
            <a:avLst/>
          </a:prstGeom>
          <a:noFill/>
        </p:spPr>
        <p:txBody>
          <a:bodyPr wrap="none" rtlCol="0">
            <a:spAutoFit/>
          </a:bodyPr>
          <a:lstStyle/>
          <a:p>
            <a:r>
              <a:rPr lang="en-US" sz="2400" b="1" dirty="0" smtClean="0"/>
              <a:t>+</a:t>
            </a:r>
            <a:endParaRPr lang="en-US" sz="2400" b="1" dirty="0"/>
          </a:p>
        </p:txBody>
      </p:sp>
      <p:sp>
        <p:nvSpPr>
          <p:cNvPr id="8" name="TextBox 7"/>
          <p:cNvSpPr txBox="1"/>
          <p:nvPr/>
        </p:nvSpPr>
        <p:spPr>
          <a:xfrm>
            <a:off x="1733661" y="4677103"/>
            <a:ext cx="2096698" cy="646331"/>
          </a:xfrm>
          <a:prstGeom prst="rect">
            <a:avLst/>
          </a:prstGeom>
          <a:noFill/>
        </p:spPr>
        <p:txBody>
          <a:bodyPr wrap="none" rtlCol="0">
            <a:spAutoFit/>
          </a:bodyPr>
          <a:lstStyle/>
          <a:p>
            <a:pPr algn="ctr"/>
            <a:r>
              <a:rPr lang="en-US" dirty="0" smtClean="0">
                <a:latin typeface="Arial"/>
                <a:cs typeface="Arial"/>
              </a:rPr>
              <a:t>Proton (H</a:t>
            </a:r>
            <a:r>
              <a:rPr lang="en-US" baseline="30000" dirty="0" smtClean="0">
                <a:latin typeface="Arial"/>
                <a:cs typeface="Arial"/>
              </a:rPr>
              <a:t>+</a:t>
            </a:r>
            <a:r>
              <a:rPr lang="en-US" dirty="0" smtClean="0">
                <a:latin typeface="Arial"/>
                <a:cs typeface="Arial"/>
              </a:rPr>
              <a:t>)</a:t>
            </a:r>
          </a:p>
          <a:p>
            <a:pPr algn="ctr"/>
            <a:r>
              <a:rPr lang="en-US" dirty="0" smtClean="0">
                <a:latin typeface="Arial"/>
                <a:cs typeface="Arial"/>
              </a:rPr>
              <a:t>or hydrogen </a:t>
            </a:r>
            <a:r>
              <a:rPr lang="en-US" dirty="0" err="1" smtClean="0">
                <a:latin typeface="Arial"/>
                <a:cs typeface="Arial"/>
              </a:rPr>
              <a:t>cation</a:t>
            </a:r>
            <a:endParaRPr lang="en-US" dirty="0">
              <a:latin typeface="Arial"/>
              <a:cs typeface="Arial"/>
            </a:endParaRPr>
          </a:p>
        </p:txBody>
      </p:sp>
      <p:sp>
        <p:nvSpPr>
          <p:cNvPr id="9" name="TextBox 8"/>
          <p:cNvSpPr txBox="1"/>
          <p:nvPr/>
        </p:nvSpPr>
        <p:spPr>
          <a:xfrm>
            <a:off x="6417039" y="3442130"/>
            <a:ext cx="338554" cy="461665"/>
          </a:xfrm>
          <a:prstGeom prst="rect">
            <a:avLst/>
          </a:prstGeom>
          <a:noFill/>
        </p:spPr>
        <p:txBody>
          <a:bodyPr wrap="none" rtlCol="0">
            <a:spAutoFit/>
          </a:bodyPr>
          <a:lstStyle/>
          <a:p>
            <a:r>
              <a:rPr lang="en-US" sz="2400" b="1" dirty="0" smtClean="0"/>
              <a:t>−</a:t>
            </a:r>
            <a:endParaRPr lang="en-US" sz="2400" b="1" dirty="0"/>
          </a:p>
        </p:txBody>
      </p:sp>
    </p:spTree>
    <p:extLst>
      <p:ext uri="{BB962C8B-B14F-4D97-AF65-F5344CB8AC3E}">
        <p14:creationId xmlns:p14="http://schemas.microsoft.com/office/powerpoint/2010/main" val="400884371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384217" y="909539"/>
            <a:ext cx="8523779" cy="5262662"/>
          </a:xfrm>
        </p:spPr>
        <p:txBody>
          <a:bodyPr>
            <a:noAutofit/>
          </a:bodyPr>
          <a:lstStyle/>
          <a:p>
            <a:r>
              <a:rPr lang="en-US" dirty="0" smtClean="0">
                <a:ea typeface="ＭＳ Ｐゴシック" charset="0"/>
                <a:cs typeface="ＭＳ Ｐゴシック" charset="0"/>
              </a:rPr>
              <a:t>A </a:t>
            </a:r>
            <a:r>
              <a:rPr lang="en-US" dirty="0">
                <a:ea typeface="ＭＳ Ｐゴシック" charset="0"/>
                <a:cs typeface="ＭＳ Ｐゴシック" charset="0"/>
              </a:rPr>
              <a:t>hydrogen </a:t>
            </a:r>
            <a:r>
              <a:rPr lang="en-US" dirty="0" err="1">
                <a:ea typeface="ＭＳ Ｐゴシック" charset="0"/>
                <a:cs typeface="ＭＳ Ｐゴシック" charset="0"/>
              </a:rPr>
              <a:t>cation</a:t>
            </a:r>
            <a:r>
              <a:rPr lang="en-US" dirty="0">
                <a:ea typeface="ＭＳ Ｐゴシック" charset="0"/>
                <a:cs typeface="ＭＳ Ｐゴシック" charset="0"/>
              </a:rPr>
              <a:t> is simply a </a:t>
            </a:r>
            <a:r>
              <a:rPr lang="en-US" dirty="0" smtClean="0">
                <a:ea typeface="ＭＳ Ｐゴシック" charset="0"/>
                <a:cs typeface="ＭＳ Ｐゴシック" charset="0"/>
              </a:rPr>
              <a:t>proton (H</a:t>
            </a:r>
            <a:r>
              <a:rPr lang="en-US" baseline="30000" dirty="0" smtClean="0">
                <a:ea typeface="ＭＳ Ｐゴシック" charset="0"/>
                <a:cs typeface="ＭＳ Ｐゴシック" charset="0"/>
              </a:rPr>
              <a:t>+</a:t>
            </a:r>
            <a:r>
              <a:rPr lang="en-US" dirty="0" smtClean="0">
                <a:ea typeface="ＭＳ Ｐゴシック" charset="0"/>
                <a:cs typeface="ＭＳ Ｐゴシック" charset="0"/>
              </a:rPr>
              <a:t>) </a:t>
            </a:r>
            <a:endParaRPr lang="en-US" sz="1000" dirty="0" smtClean="0">
              <a:ea typeface="ＭＳ Ｐゴシック" charset="0"/>
              <a:cs typeface="ＭＳ Ｐゴシック" charset="0"/>
            </a:endParaRPr>
          </a:p>
          <a:p>
            <a:r>
              <a:rPr lang="en-US" dirty="0">
                <a:ea typeface="ＭＳ Ｐゴシック" charset="0"/>
                <a:cs typeface="ＭＳ Ｐゴシック" charset="0"/>
              </a:rPr>
              <a:t>I</a:t>
            </a:r>
            <a:r>
              <a:rPr lang="en-US" dirty="0" smtClean="0">
                <a:ea typeface="ＭＳ Ｐゴシック" charset="0"/>
                <a:cs typeface="ＭＳ Ｐゴシック" charset="0"/>
              </a:rPr>
              <a:t>n water, an acidic hydrogen </a:t>
            </a:r>
            <a:r>
              <a:rPr lang="en-US" dirty="0" err="1" smtClean="0">
                <a:ea typeface="ＭＳ Ｐゴシック" charset="0"/>
                <a:cs typeface="ＭＳ Ｐゴシック" charset="0"/>
              </a:rPr>
              <a:t>cation</a:t>
            </a:r>
            <a:r>
              <a:rPr lang="en-US" dirty="0" smtClean="0">
                <a:ea typeface="ＭＳ Ｐゴシック" charset="0"/>
                <a:cs typeface="ＭＳ Ｐゴシック" charset="0"/>
              </a:rPr>
              <a:t> will attach instantly to </a:t>
            </a:r>
            <a:r>
              <a:rPr lang="en-US" dirty="0">
                <a:ea typeface="ＭＳ Ｐゴシック" charset="0"/>
                <a:cs typeface="ＭＳ Ｐゴシック" charset="0"/>
              </a:rPr>
              <a:t>a molecule of water to form a </a:t>
            </a:r>
            <a:r>
              <a:rPr lang="en-US" b="1" dirty="0">
                <a:ea typeface="ＭＳ Ｐゴシック" charset="0"/>
                <a:cs typeface="ＭＳ Ｐゴシック" charset="0"/>
              </a:rPr>
              <a:t>hydronium </a:t>
            </a:r>
            <a:r>
              <a:rPr lang="en-US" b="1" dirty="0" smtClean="0">
                <a:ea typeface="ＭＳ Ｐゴシック" charset="0"/>
                <a:cs typeface="ＭＳ Ｐゴシック" charset="0"/>
              </a:rPr>
              <a:t>ion </a:t>
            </a:r>
            <a:r>
              <a:rPr lang="en-US" dirty="0">
                <a:ea typeface="ＭＳ Ｐゴシック" charset="0"/>
                <a:cs typeface="ＭＳ Ｐゴシック" charset="0"/>
              </a:rPr>
              <a:t>(</a:t>
            </a:r>
            <a:r>
              <a:rPr lang="en-US" dirty="0" smtClean="0">
                <a:ea typeface="ＭＳ Ｐゴシック" charset="0"/>
                <a:cs typeface="ＭＳ Ｐゴシック" charset="0"/>
              </a:rPr>
              <a:t>H</a:t>
            </a:r>
            <a:r>
              <a:rPr lang="en-US" baseline="-25000" dirty="0" smtClean="0">
                <a:ea typeface="ＭＳ Ｐゴシック" charset="0"/>
                <a:cs typeface="ＭＳ Ｐゴシック" charset="0"/>
              </a:rPr>
              <a:t>3</a:t>
            </a:r>
            <a:r>
              <a:rPr lang="en-US" dirty="0" smtClean="0">
                <a:ea typeface="ＭＳ Ｐゴシック" charset="0"/>
                <a:cs typeface="ＭＳ Ｐゴシック" charset="0"/>
              </a:rPr>
              <a:t>O</a:t>
            </a:r>
            <a:r>
              <a:rPr lang="en-US" baseline="30000" dirty="0" smtClean="0">
                <a:ea typeface="ＭＳ Ｐゴシック" charset="0"/>
                <a:cs typeface="ＭＳ Ｐゴシック" charset="0"/>
              </a:rPr>
              <a:t>+</a:t>
            </a:r>
            <a:r>
              <a:rPr lang="en-US" dirty="0">
                <a:ea typeface="ＭＳ Ｐゴシック" charset="0"/>
                <a:cs typeface="ＭＳ Ｐゴシック" charset="0"/>
              </a:rPr>
              <a:t>) </a:t>
            </a:r>
            <a:endParaRPr lang="en-US" sz="1000" dirty="0">
              <a:ea typeface="ＭＳ Ｐゴシック" charset="0"/>
              <a:cs typeface="ＭＳ Ｐゴシック" charset="0"/>
            </a:endParaRPr>
          </a:p>
          <a:p>
            <a:endParaRPr lang="en-US" b="1" dirty="0" smtClean="0">
              <a:ea typeface="ＭＳ Ｐゴシック" charset="0"/>
              <a:cs typeface="ＭＳ Ｐゴシック" charset="0"/>
            </a:endParaRPr>
          </a:p>
        </p:txBody>
      </p:sp>
      <p:sp>
        <p:nvSpPr>
          <p:cNvPr id="3891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988207" y="3423854"/>
            <a:ext cx="5097517" cy="1717456"/>
          </a:xfrm>
          <a:prstGeom prst="rect">
            <a:avLst/>
          </a:prstGeom>
          <a:noFill/>
          <a:ln>
            <a:noFill/>
          </a:ln>
        </p:spPr>
      </p:pic>
    </p:spTree>
    <p:extLst>
      <p:ext uri="{BB962C8B-B14F-4D97-AF65-F5344CB8AC3E}">
        <p14:creationId xmlns:p14="http://schemas.microsoft.com/office/powerpoint/2010/main" val="54533304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384217" y="909539"/>
            <a:ext cx="8523779" cy="5262662"/>
          </a:xfrm>
        </p:spPr>
        <p:txBody>
          <a:bodyPr>
            <a:noAutofit/>
          </a:bodyPr>
          <a:lstStyle/>
          <a:p>
            <a:r>
              <a:rPr lang="en-US" dirty="0" smtClean="0">
                <a:ea typeface="ＭＳ Ｐゴシック" charset="0"/>
                <a:cs typeface="ＭＳ Ｐゴシック" charset="0"/>
              </a:rPr>
              <a:t>Unfortunately, chemists often speak of protons,  hydrogen </a:t>
            </a:r>
            <a:r>
              <a:rPr lang="en-US" dirty="0" err="1" smtClean="0">
                <a:ea typeface="ＭＳ Ｐゴシック" charset="0"/>
                <a:cs typeface="ＭＳ Ｐゴシック" charset="0"/>
              </a:rPr>
              <a:t>cations</a:t>
            </a:r>
            <a:r>
              <a:rPr lang="en-US" dirty="0" smtClean="0">
                <a:ea typeface="ＭＳ Ｐゴシック" charset="0"/>
                <a:cs typeface="ＭＳ Ｐゴシック" charset="0"/>
              </a:rPr>
              <a:t>, </a:t>
            </a:r>
            <a:r>
              <a:rPr lang="en-US" dirty="0">
                <a:ea typeface="ＭＳ Ｐゴシック" charset="0"/>
                <a:cs typeface="ＭＳ Ｐゴシック" charset="0"/>
              </a:rPr>
              <a:t>and hydronium ions </a:t>
            </a:r>
            <a:r>
              <a:rPr lang="en-US" dirty="0" smtClean="0">
                <a:ea typeface="ＭＳ Ｐゴシック" charset="0"/>
                <a:cs typeface="ＭＳ Ｐゴシック" charset="0"/>
              </a:rPr>
              <a:t>interchangeably</a:t>
            </a:r>
            <a:r>
              <a:rPr lang="en-US" dirty="0">
                <a:ea typeface="ＭＳ Ｐゴシック" charset="0"/>
                <a:cs typeface="ＭＳ Ｐゴシック" charset="0"/>
              </a:rPr>
              <a:t> </a:t>
            </a:r>
            <a:endParaRPr lang="en-US" dirty="0" smtClean="0">
              <a:ea typeface="ＭＳ Ｐゴシック" charset="0"/>
              <a:cs typeface="ＭＳ Ｐゴシック" charset="0"/>
            </a:endParaRPr>
          </a:p>
        </p:txBody>
      </p:sp>
      <p:sp>
        <p:nvSpPr>
          <p:cNvPr id="3891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5" name="Picture 4"/>
          <p:cNvPicPr>
            <a:picLocks noChangeAspect="1"/>
          </p:cNvPicPr>
          <p:nvPr/>
        </p:nvPicPr>
        <p:blipFill>
          <a:blip r:embed="rId2"/>
          <a:stretch>
            <a:fillRect/>
          </a:stretch>
        </p:blipFill>
        <p:spPr>
          <a:xfrm>
            <a:off x="5053145" y="2686778"/>
            <a:ext cx="2557403" cy="256882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447031" y="3429000"/>
            <a:ext cx="651510" cy="857250"/>
          </a:xfrm>
          <a:prstGeom prst="rect">
            <a:avLst/>
          </a:prstGeom>
          <a:noFill/>
          <a:ln>
            <a:noFill/>
          </a:ln>
        </p:spPr>
      </p:pic>
      <p:sp>
        <p:nvSpPr>
          <p:cNvPr id="8" name="TextBox 7"/>
          <p:cNvSpPr txBox="1"/>
          <p:nvPr/>
        </p:nvSpPr>
        <p:spPr>
          <a:xfrm>
            <a:off x="2590800" y="3529725"/>
            <a:ext cx="338554" cy="461665"/>
          </a:xfrm>
          <a:prstGeom prst="rect">
            <a:avLst/>
          </a:prstGeom>
          <a:noFill/>
        </p:spPr>
        <p:txBody>
          <a:bodyPr wrap="none" rtlCol="0">
            <a:spAutoFit/>
          </a:bodyPr>
          <a:lstStyle/>
          <a:p>
            <a:r>
              <a:rPr lang="en-US" sz="2400" b="1" dirty="0" smtClean="0"/>
              <a:t>+</a:t>
            </a:r>
            <a:endParaRPr lang="en-US" sz="2400" b="1" dirty="0"/>
          </a:p>
        </p:txBody>
      </p:sp>
      <p:sp>
        <p:nvSpPr>
          <p:cNvPr id="11" name="TextBox 10"/>
          <p:cNvSpPr txBox="1"/>
          <p:nvPr/>
        </p:nvSpPr>
        <p:spPr>
          <a:xfrm>
            <a:off x="6744186" y="3068060"/>
            <a:ext cx="338554" cy="461665"/>
          </a:xfrm>
          <a:prstGeom prst="rect">
            <a:avLst/>
          </a:prstGeom>
          <a:noFill/>
        </p:spPr>
        <p:txBody>
          <a:bodyPr wrap="none" rtlCol="0">
            <a:spAutoFit/>
          </a:bodyPr>
          <a:lstStyle/>
          <a:p>
            <a:r>
              <a:rPr lang="en-US" sz="2400" b="1" dirty="0" smtClean="0"/>
              <a:t>+</a:t>
            </a:r>
            <a:endParaRPr lang="en-US" sz="2400" b="1" dirty="0"/>
          </a:p>
        </p:txBody>
      </p:sp>
      <p:sp>
        <p:nvSpPr>
          <p:cNvPr id="12" name="TextBox 11"/>
          <p:cNvSpPr txBox="1"/>
          <p:nvPr/>
        </p:nvSpPr>
        <p:spPr>
          <a:xfrm>
            <a:off x="1733661" y="4677103"/>
            <a:ext cx="2096698" cy="646331"/>
          </a:xfrm>
          <a:prstGeom prst="rect">
            <a:avLst/>
          </a:prstGeom>
          <a:noFill/>
        </p:spPr>
        <p:txBody>
          <a:bodyPr wrap="none" rtlCol="0">
            <a:spAutoFit/>
          </a:bodyPr>
          <a:lstStyle/>
          <a:p>
            <a:pPr algn="ctr"/>
            <a:r>
              <a:rPr lang="en-US" dirty="0" smtClean="0">
                <a:latin typeface="Arial"/>
                <a:cs typeface="Arial"/>
              </a:rPr>
              <a:t>Proton (H</a:t>
            </a:r>
            <a:r>
              <a:rPr lang="en-US" baseline="30000" dirty="0" smtClean="0">
                <a:latin typeface="Arial"/>
                <a:cs typeface="Arial"/>
              </a:rPr>
              <a:t>+</a:t>
            </a:r>
            <a:r>
              <a:rPr lang="en-US" dirty="0" smtClean="0">
                <a:latin typeface="Arial"/>
                <a:cs typeface="Arial"/>
              </a:rPr>
              <a:t>)</a:t>
            </a:r>
          </a:p>
          <a:p>
            <a:pPr algn="ctr"/>
            <a:r>
              <a:rPr lang="en-US" dirty="0" smtClean="0">
                <a:latin typeface="Arial"/>
                <a:cs typeface="Arial"/>
              </a:rPr>
              <a:t>or hydrogen </a:t>
            </a:r>
            <a:r>
              <a:rPr lang="en-US" dirty="0" err="1" smtClean="0">
                <a:latin typeface="Arial"/>
                <a:cs typeface="Arial"/>
              </a:rPr>
              <a:t>cation</a:t>
            </a:r>
            <a:endParaRPr lang="en-US" dirty="0">
              <a:latin typeface="Arial"/>
              <a:cs typeface="Arial"/>
            </a:endParaRPr>
          </a:p>
        </p:txBody>
      </p:sp>
    </p:spTree>
    <p:extLst>
      <p:ext uri="{BB962C8B-B14F-4D97-AF65-F5344CB8AC3E}">
        <p14:creationId xmlns:p14="http://schemas.microsoft.com/office/powerpoint/2010/main" val="1352451615"/>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3249"/>
            <a:ext cx="8450798" cy="1716109"/>
          </a:xfrm>
        </p:spPr>
        <p:txBody>
          <a:bodyPr>
            <a:normAutofit/>
          </a:bodyPr>
          <a:lstStyle/>
          <a:p>
            <a:r>
              <a:rPr lang="en-US" dirty="0"/>
              <a:t>A hydroxide anion (OH</a:t>
            </a:r>
            <a:r>
              <a:rPr lang="en-US" baseline="30000" dirty="0"/>
              <a:t>−</a:t>
            </a:r>
            <a:r>
              <a:rPr lang="en-US" dirty="0"/>
              <a:t>) is a </a:t>
            </a:r>
            <a:r>
              <a:rPr lang="en-US" b="1" dirty="0"/>
              <a:t>polyatomic ion </a:t>
            </a:r>
            <a:r>
              <a:rPr lang="en-US" dirty="0"/>
              <a:t>in which an oxygen atom is covalently bonded to a hydrogen </a:t>
            </a:r>
            <a:r>
              <a:rPr lang="en-US" dirty="0" smtClean="0"/>
              <a:t>atom</a:t>
            </a:r>
            <a:endParaRPr lang="en-US" dirty="0"/>
          </a:p>
        </p:txBody>
      </p:sp>
      <p:pic>
        <p:nvPicPr>
          <p:cNvPr id="4" name="Picture 3"/>
          <p:cNvPicPr>
            <a:picLocks noChangeAspect="1"/>
          </p:cNvPicPr>
          <p:nvPr/>
        </p:nvPicPr>
        <p:blipFill>
          <a:blip r:embed="rId2"/>
          <a:stretch>
            <a:fillRect/>
          </a:stretch>
        </p:blipFill>
        <p:spPr>
          <a:xfrm>
            <a:off x="3495017" y="2947277"/>
            <a:ext cx="1932526" cy="1976052"/>
          </a:xfrm>
          <a:prstGeom prst="rect">
            <a:avLst/>
          </a:prstGeom>
        </p:spPr>
      </p:pic>
      <p:sp>
        <p:nvSpPr>
          <p:cNvPr id="5" name="TextBox 4"/>
          <p:cNvSpPr txBox="1"/>
          <p:nvPr/>
        </p:nvSpPr>
        <p:spPr>
          <a:xfrm>
            <a:off x="4242588" y="3547971"/>
            <a:ext cx="338554" cy="461665"/>
          </a:xfrm>
          <a:prstGeom prst="rect">
            <a:avLst/>
          </a:prstGeom>
          <a:noFill/>
        </p:spPr>
        <p:txBody>
          <a:bodyPr wrap="none" rtlCol="0">
            <a:spAutoFit/>
          </a:bodyPr>
          <a:lstStyle/>
          <a:p>
            <a:r>
              <a:rPr lang="en-US" sz="2400" b="1" smtClean="0"/>
              <a:t>−</a:t>
            </a:r>
            <a:endParaRPr lang="en-US" sz="2400" b="1" dirty="0"/>
          </a:p>
        </p:txBody>
      </p:sp>
    </p:spTree>
    <p:extLst>
      <p:ext uri="{BB962C8B-B14F-4D97-AF65-F5344CB8AC3E}">
        <p14:creationId xmlns:p14="http://schemas.microsoft.com/office/powerpoint/2010/main" val="39994377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6316"/>
            <a:ext cx="8450798" cy="2848741"/>
          </a:xfrm>
        </p:spPr>
        <p:txBody>
          <a:bodyPr>
            <a:normAutofit/>
          </a:bodyPr>
          <a:lstStyle/>
          <a:p>
            <a:r>
              <a:rPr lang="en-US" dirty="0" smtClean="0"/>
              <a:t>The </a:t>
            </a:r>
            <a:r>
              <a:rPr lang="en-US" dirty="0"/>
              <a:t>importance of the H</a:t>
            </a:r>
            <a:r>
              <a:rPr lang="en-US" baseline="30000" dirty="0"/>
              <a:t>+</a:t>
            </a:r>
            <a:r>
              <a:rPr lang="en-US" dirty="0"/>
              <a:t> </a:t>
            </a:r>
            <a:r>
              <a:rPr lang="en-US" dirty="0" err="1"/>
              <a:t>cation</a:t>
            </a:r>
            <a:r>
              <a:rPr lang="en-US" dirty="0"/>
              <a:t> and the OH</a:t>
            </a:r>
            <a:r>
              <a:rPr lang="en-US" baseline="30000" dirty="0"/>
              <a:t>–</a:t>
            </a:r>
            <a:r>
              <a:rPr lang="en-US" dirty="0"/>
              <a:t> anion is that they are fundamental to the concepts of acids and </a:t>
            </a:r>
            <a:r>
              <a:rPr lang="en-US" dirty="0" smtClean="0"/>
              <a:t>bases </a:t>
            </a:r>
            <a:endParaRPr lang="en-US" dirty="0" smtClean="0"/>
          </a:p>
          <a:p>
            <a:pPr lvl="1"/>
            <a:r>
              <a:rPr lang="en-US" dirty="0" smtClean="0"/>
              <a:t>Acid: 	A substance that provides H</a:t>
            </a:r>
            <a:r>
              <a:rPr lang="en-US" baseline="30000" dirty="0" smtClean="0"/>
              <a:t>+</a:t>
            </a:r>
            <a:r>
              <a:rPr lang="en-US" dirty="0" smtClean="0"/>
              <a:t> ions in water</a:t>
            </a:r>
          </a:p>
          <a:p>
            <a:pPr lvl="1"/>
            <a:r>
              <a:rPr lang="en-US" dirty="0" smtClean="0"/>
              <a:t>Base</a:t>
            </a:r>
            <a:r>
              <a:rPr lang="en-US" dirty="0"/>
              <a:t>: 	A substance that provides </a:t>
            </a:r>
            <a:r>
              <a:rPr lang="en-US" dirty="0" smtClean="0"/>
              <a:t>OH</a:t>
            </a:r>
            <a:r>
              <a:rPr lang="en-US" baseline="30000" dirty="0" smtClean="0"/>
              <a:t>−</a:t>
            </a:r>
            <a:r>
              <a:rPr lang="en-US" dirty="0" smtClean="0"/>
              <a:t> ions in water </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675631" y="3723671"/>
            <a:ext cx="3722643" cy="2261143"/>
          </a:xfrm>
          <a:prstGeom prst="rect">
            <a:avLst/>
          </a:prstGeom>
          <a:noFill/>
          <a:ln>
            <a:noFill/>
          </a:ln>
        </p:spPr>
      </p:pic>
    </p:spTree>
    <p:extLst>
      <p:ext uri="{BB962C8B-B14F-4D97-AF65-F5344CB8AC3E}">
        <p14:creationId xmlns:p14="http://schemas.microsoft.com/office/powerpoint/2010/main" val="26953540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68363"/>
            <a:ext cx="7554913" cy="53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65561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pic>
        <p:nvPicPr>
          <p:cNvPr id="409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06475"/>
            <a:ext cx="853440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94205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1994"/>
            <a:ext cx="8229600" cy="5594169"/>
          </a:xfrm>
        </p:spPr>
        <p:txBody>
          <a:bodyPr>
            <a:normAutofit fontScale="92500" lnSpcReduction="10000"/>
          </a:bodyPr>
          <a:lstStyle/>
          <a:p>
            <a:pPr>
              <a:buSzPts val="3200"/>
            </a:pPr>
            <a:r>
              <a:rPr lang="en-US" dirty="0">
                <a:solidFill>
                  <a:srgbClr val="000000"/>
                </a:solidFill>
                <a:ea typeface="ＭＳ Ｐゴシック"/>
              </a:rPr>
              <a:t>Different acids can provide different numbers of  H</a:t>
            </a:r>
            <a:r>
              <a:rPr lang="en-US" baseline="30000" dirty="0">
                <a:solidFill>
                  <a:srgbClr val="000000"/>
                </a:solidFill>
                <a:ea typeface="ＭＳ Ｐゴシック"/>
              </a:rPr>
              <a:t>+</a:t>
            </a:r>
            <a:r>
              <a:rPr lang="en-US" dirty="0">
                <a:solidFill>
                  <a:srgbClr val="000000"/>
                </a:solidFill>
                <a:ea typeface="ＭＳ Ｐゴシック"/>
              </a:rPr>
              <a:t> ions </a:t>
            </a:r>
            <a:r>
              <a:rPr lang="en-US" dirty="0" smtClean="0">
                <a:solidFill>
                  <a:srgbClr val="000000"/>
                </a:solidFill>
                <a:ea typeface="ＭＳ Ｐゴシック"/>
              </a:rPr>
              <a:t>(protons) per </a:t>
            </a:r>
            <a:r>
              <a:rPr lang="en-US" dirty="0">
                <a:solidFill>
                  <a:srgbClr val="000000"/>
                </a:solidFill>
                <a:ea typeface="ＭＳ Ｐゴシック"/>
              </a:rPr>
              <a:t>acid molecule when dissolved in water </a:t>
            </a:r>
          </a:p>
          <a:p>
            <a:pPr lvl="1">
              <a:buSzPts val="2800"/>
            </a:pPr>
            <a:r>
              <a:rPr lang="en-US" sz="2600" dirty="0">
                <a:solidFill>
                  <a:srgbClr val="000000"/>
                </a:solidFill>
                <a:ea typeface="ＭＳ Ｐゴシック"/>
              </a:rPr>
              <a:t>Hydrochloric acid, </a:t>
            </a:r>
            <a:r>
              <a:rPr lang="en-US" sz="2600" dirty="0" err="1">
                <a:solidFill>
                  <a:srgbClr val="000000"/>
                </a:solidFill>
                <a:ea typeface="ＭＳ Ｐゴシック"/>
              </a:rPr>
              <a:t>HCl</a:t>
            </a:r>
            <a:r>
              <a:rPr lang="en-US" sz="2600" dirty="0">
                <a:solidFill>
                  <a:srgbClr val="000000"/>
                </a:solidFill>
                <a:ea typeface="ＭＳ Ｐゴシック"/>
              </a:rPr>
              <a:t>, provides one H</a:t>
            </a:r>
            <a:r>
              <a:rPr lang="en-US" sz="2600" baseline="30000" dirty="0">
                <a:solidFill>
                  <a:srgbClr val="000000"/>
                </a:solidFill>
                <a:ea typeface="ＭＳ Ｐゴシック"/>
              </a:rPr>
              <a:t>+</a:t>
            </a:r>
            <a:r>
              <a:rPr lang="en-US" sz="2600" dirty="0">
                <a:solidFill>
                  <a:srgbClr val="000000"/>
                </a:solidFill>
                <a:ea typeface="ＭＳ Ｐゴシック"/>
              </a:rPr>
              <a:t> ion per acid molecule </a:t>
            </a:r>
          </a:p>
          <a:p>
            <a:pPr lvl="1">
              <a:buSzPts val="2800"/>
            </a:pPr>
            <a:r>
              <a:rPr lang="en-US" sz="2600" dirty="0">
                <a:solidFill>
                  <a:srgbClr val="000000"/>
                </a:solidFill>
                <a:ea typeface="ＭＳ Ｐゴシック"/>
              </a:rPr>
              <a:t>Sulfuric acid, H</a:t>
            </a:r>
            <a:r>
              <a:rPr lang="en-US" sz="2600" baseline="-25000" dirty="0">
                <a:solidFill>
                  <a:srgbClr val="000000"/>
                </a:solidFill>
                <a:ea typeface="ＭＳ Ｐゴシック"/>
              </a:rPr>
              <a:t>2</a:t>
            </a:r>
            <a:r>
              <a:rPr lang="en-US" sz="2600" dirty="0">
                <a:solidFill>
                  <a:srgbClr val="000000"/>
                </a:solidFill>
                <a:ea typeface="ＭＳ Ｐゴシック"/>
              </a:rPr>
              <a:t>SO</a:t>
            </a:r>
            <a:r>
              <a:rPr lang="en-US" sz="2600" baseline="-25000" dirty="0">
                <a:solidFill>
                  <a:srgbClr val="000000"/>
                </a:solidFill>
                <a:ea typeface="ＭＳ Ｐゴシック"/>
              </a:rPr>
              <a:t>4</a:t>
            </a:r>
            <a:r>
              <a:rPr lang="en-US" sz="2600" dirty="0">
                <a:solidFill>
                  <a:srgbClr val="000000"/>
                </a:solidFill>
                <a:ea typeface="ＭＳ Ｐゴシック"/>
              </a:rPr>
              <a:t>, can provide two H</a:t>
            </a:r>
            <a:r>
              <a:rPr lang="en-US" sz="2600" baseline="30000" dirty="0">
                <a:solidFill>
                  <a:srgbClr val="000000"/>
                </a:solidFill>
                <a:ea typeface="ＭＳ Ｐゴシック"/>
              </a:rPr>
              <a:t>+</a:t>
            </a:r>
            <a:r>
              <a:rPr lang="en-US" sz="2600" dirty="0">
                <a:solidFill>
                  <a:srgbClr val="000000"/>
                </a:solidFill>
                <a:ea typeface="ＭＳ Ｐゴシック"/>
              </a:rPr>
              <a:t> ions per acid molecule </a:t>
            </a:r>
          </a:p>
          <a:p>
            <a:pPr lvl="1">
              <a:buSzPts val="2800"/>
            </a:pPr>
            <a:r>
              <a:rPr lang="en-US" sz="2600" dirty="0">
                <a:solidFill>
                  <a:srgbClr val="000000"/>
                </a:solidFill>
                <a:ea typeface="ＭＳ Ｐゴシック"/>
              </a:rPr>
              <a:t>Phosphoric acid, H</a:t>
            </a:r>
            <a:r>
              <a:rPr lang="en-US" sz="2600" baseline="-25000" dirty="0">
                <a:solidFill>
                  <a:srgbClr val="000000"/>
                </a:solidFill>
                <a:ea typeface="ＭＳ Ｐゴシック"/>
              </a:rPr>
              <a:t>3</a:t>
            </a:r>
            <a:r>
              <a:rPr lang="en-US" sz="2600" dirty="0">
                <a:solidFill>
                  <a:srgbClr val="000000"/>
                </a:solidFill>
                <a:ea typeface="ＭＳ Ｐゴシック"/>
              </a:rPr>
              <a:t>PO</a:t>
            </a:r>
            <a:r>
              <a:rPr lang="en-US" sz="2600" baseline="-25000" dirty="0">
                <a:solidFill>
                  <a:srgbClr val="000000"/>
                </a:solidFill>
                <a:ea typeface="ＭＳ Ｐゴシック"/>
              </a:rPr>
              <a:t>4,</a:t>
            </a:r>
            <a:r>
              <a:rPr lang="en-US" sz="2600" dirty="0">
                <a:solidFill>
                  <a:srgbClr val="000000"/>
                </a:solidFill>
                <a:ea typeface="ＭＳ Ｐゴシック"/>
              </a:rPr>
              <a:t> can provide three H</a:t>
            </a:r>
            <a:r>
              <a:rPr lang="en-US" sz="2600" baseline="30000" dirty="0">
                <a:solidFill>
                  <a:srgbClr val="000000"/>
                </a:solidFill>
                <a:ea typeface="ＭＳ Ｐゴシック"/>
              </a:rPr>
              <a:t>+</a:t>
            </a:r>
            <a:r>
              <a:rPr lang="en-US" sz="2600" dirty="0">
                <a:solidFill>
                  <a:srgbClr val="000000"/>
                </a:solidFill>
                <a:ea typeface="ＭＳ Ｐゴシック"/>
              </a:rPr>
              <a:t> ions per acid molecule </a:t>
            </a:r>
            <a:endParaRPr lang="en-US" sz="2600" dirty="0" smtClean="0">
              <a:solidFill>
                <a:srgbClr val="000000"/>
              </a:solidFill>
              <a:ea typeface="ＭＳ Ｐゴシック"/>
            </a:endParaRPr>
          </a:p>
          <a:p>
            <a:pPr lvl="1">
              <a:buSzPts val="2800"/>
            </a:pPr>
            <a:endParaRPr lang="en-US" sz="800" dirty="0">
              <a:solidFill>
                <a:srgbClr val="000000"/>
              </a:solidFill>
              <a:ea typeface="ＭＳ Ｐゴシック"/>
            </a:endParaRPr>
          </a:p>
          <a:p>
            <a:pPr>
              <a:buSzPts val="3200"/>
            </a:pPr>
            <a:r>
              <a:rPr lang="en-US" dirty="0" err="1">
                <a:solidFill>
                  <a:srgbClr val="000000"/>
                </a:solidFill>
                <a:ea typeface="ＭＳ Ｐゴシック"/>
              </a:rPr>
              <a:t>Sulfric</a:t>
            </a:r>
            <a:r>
              <a:rPr lang="en-US" dirty="0">
                <a:solidFill>
                  <a:srgbClr val="000000"/>
                </a:solidFill>
                <a:ea typeface="ＭＳ Ｐゴシック"/>
              </a:rPr>
              <a:t> and phosphoric acids are referred to as </a:t>
            </a:r>
            <a:r>
              <a:rPr lang="en-US" dirty="0" err="1">
                <a:solidFill>
                  <a:srgbClr val="000000"/>
                </a:solidFill>
                <a:ea typeface="ＭＳ Ｐゴシック"/>
              </a:rPr>
              <a:t>polyprotic</a:t>
            </a:r>
            <a:r>
              <a:rPr lang="en-US" dirty="0">
                <a:solidFill>
                  <a:srgbClr val="000000"/>
                </a:solidFill>
                <a:ea typeface="ＭＳ Ｐゴシック"/>
              </a:rPr>
              <a:t> </a:t>
            </a:r>
            <a:endParaRPr lang="en-US" dirty="0" smtClean="0">
              <a:solidFill>
                <a:srgbClr val="000000"/>
              </a:solidFill>
              <a:ea typeface="ＭＳ Ｐゴシック"/>
            </a:endParaRPr>
          </a:p>
          <a:p>
            <a:pPr>
              <a:buSzPts val="3200"/>
            </a:pPr>
            <a:r>
              <a:rPr lang="en-US" dirty="0" smtClean="0">
                <a:solidFill>
                  <a:srgbClr val="000000"/>
                </a:solidFill>
                <a:ea typeface="ＭＳ Ｐゴシック"/>
              </a:rPr>
              <a:t>Note that acidic protons are written first in the formula for an acid in Intro </a:t>
            </a:r>
            <a:r>
              <a:rPr lang="en-US" dirty="0" err="1" smtClean="0">
                <a:solidFill>
                  <a:srgbClr val="000000"/>
                </a:solidFill>
                <a:ea typeface="ＭＳ Ｐゴシック"/>
              </a:rPr>
              <a:t>Chem</a:t>
            </a:r>
            <a:endParaRPr lang="en-US" dirty="0">
              <a:solidFill>
                <a:srgbClr val="000000"/>
              </a:solidFill>
              <a:ea typeface="ＭＳ Ｐゴシック"/>
            </a:endParaRPr>
          </a:p>
          <a:p>
            <a:endParaRPr lang="en-US" dirty="0"/>
          </a:p>
        </p:txBody>
      </p:sp>
    </p:spTree>
    <p:extLst>
      <p:ext uri="{BB962C8B-B14F-4D97-AF65-F5344CB8AC3E}">
        <p14:creationId xmlns:p14="http://schemas.microsoft.com/office/powerpoint/2010/main" val="173489631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365125" y="394705"/>
            <a:ext cx="8229600" cy="5999745"/>
          </a:xfrm>
        </p:spPr>
        <p:txBody>
          <a:bodyPr>
            <a:normAutofit/>
          </a:bodyPr>
          <a:lstStyle/>
          <a:p>
            <a:r>
              <a:rPr lang="en-US" sz="2800" dirty="0">
                <a:latin typeface="Arial" charset="0"/>
                <a:ea typeface="ＭＳ Ｐゴシック" charset="0"/>
                <a:cs typeface="ＭＳ Ｐゴシック" charset="0"/>
              </a:rPr>
              <a:t>Sodium hydroxide (</a:t>
            </a:r>
            <a:r>
              <a:rPr lang="en-US" sz="2800" dirty="0" err="1">
                <a:latin typeface="Arial" charset="0"/>
                <a:ea typeface="ＭＳ Ｐゴシック" charset="0"/>
                <a:cs typeface="ＭＳ Ｐゴシック" charset="0"/>
              </a:rPr>
              <a:t>NaOH</a:t>
            </a:r>
            <a:r>
              <a:rPr lang="en-US" sz="2800" dirty="0">
                <a:latin typeface="Arial" charset="0"/>
                <a:ea typeface="ＭＳ Ｐゴシック" charset="0"/>
                <a:cs typeface="ＭＳ Ｐゴシック" charset="0"/>
              </a:rPr>
              <a:t>) and potassium hydroxide (</a:t>
            </a:r>
            <a:r>
              <a:rPr lang="en-US" sz="2800" dirty="0" smtClean="0">
                <a:latin typeface="Arial" charset="0"/>
                <a:ea typeface="ＭＳ Ｐゴシック" charset="0"/>
                <a:cs typeface="ＭＳ Ｐゴシック" charset="0"/>
              </a:rPr>
              <a:t>KOH) </a:t>
            </a:r>
            <a:r>
              <a:rPr lang="en-US" sz="2800" dirty="0">
                <a:latin typeface="Arial" charset="0"/>
                <a:ea typeface="ＭＳ Ｐゴシック" charset="0"/>
                <a:cs typeface="ＭＳ Ｐゴシック" charset="0"/>
              </a:rPr>
              <a:t>are </a:t>
            </a:r>
            <a:r>
              <a:rPr lang="en-US" sz="2800" dirty="0" smtClean="0">
                <a:latin typeface="Arial" charset="0"/>
                <a:ea typeface="ＭＳ Ｐゴシック" charset="0"/>
                <a:cs typeface="ＭＳ Ｐゴシック" charset="0"/>
              </a:rPr>
              <a:t>common bases </a:t>
            </a:r>
          </a:p>
          <a:p>
            <a:pPr lvl="1"/>
            <a:r>
              <a:rPr lang="en-US" sz="2400" dirty="0" smtClean="0">
                <a:latin typeface="Arial" charset="0"/>
                <a:ea typeface="ＭＳ Ｐゴシック" charset="0"/>
                <a:cs typeface="ＭＳ Ｐゴシック" charset="0"/>
              </a:rPr>
              <a:t>KOH is sold as Drano</a:t>
            </a:r>
            <a:r>
              <a:rPr lang="en-US" sz="2400" baseline="30000" dirty="0" smtClean="0">
                <a:latin typeface="Arial" charset="0"/>
                <a:ea typeface="ＭＳ Ｐゴシック" charset="0"/>
                <a:cs typeface="ＭＳ Ｐゴシック" charset="0"/>
              </a:rPr>
              <a:t>®</a:t>
            </a:r>
          </a:p>
          <a:p>
            <a:pPr lvl="1"/>
            <a:r>
              <a:rPr lang="en-US" sz="2400" dirty="0" err="1" smtClean="0">
                <a:latin typeface="Arial" charset="0"/>
                <a:ea typeface="ＭＳ Ｐゴシック" charset="0"/>
                <a:cs typeface="ＭＳ Ｐゴシック" charset="0"/>
              </a:rPr>
              <a:t>NaOH</a:t>
            </a:r>
            <a:r>
              <a:rPr lang="en-US" sz="2400" dirty="0" smtClean="0">
                <a:latin typeface="Arial" charset="0"/>
                <a:ea typeface="ＭＳ Ｐゴシック" charset="0"/>
                <a:cs typeface="ＭＳ Ｐゴシック" charset="0"/>
              </a:rPr>
              <a:t> (lye) is used to straighten hair </a:t>
            </a:r>
            <a:endParaRPr lang="en-US" sz="2400" dirty="0">
              <a:latin typeface="Arial" charset="0"/>
              <a:ea typeface="ＭＳ Ｐゴシック" charset="0"/>
              <a:cs typeface="ＭＳ Ｐゴシック" charset="0"/>
            </a:endParaRPr>
          </a:p>
          <a:p>
            <a:endParaRPr lang="en-US" sz="900" dirty="0" smtClean="0">
              <a:latin typeface="Arial" charset="0"/>
              <a:ea typeface="ＭＳ Ｐゴシック" charset="0"/>
              <a:cs typeface="ＭＳ Ｐゴシック" charset="0"/>
            </a:endParaRPr>
          </a:p>
          <a:p>
            <a:r>
              <a:rPr lang="en-US" sz="2800" dirty="0" smtClean="0">
                <a:latin typeface="Arial" charset="0"/>
                <a:ea typeface="ＭＳ Ｐゴシック" charset="0"/>
                <a:cs typeface="ＭＳ Ｐゴシック" charset="0"/>
              </a:rPr>
              <a:t>When </a:t>
            </a:r>
            <a:r>
              <a:rPr lang="en-US" sz="2800" dirty="0">
                <a:latin typeface="Arial" charset="0"/>
                <a:ea typeface="ＭＳ Ｐゴシック" charset="0"/>
                <a:cs typeface="ＭＳ Ｐゴシック" charset="0"/>
              </a:rPr>
              <a:t>these compounds dissolve, OH</a:t>
            </a:r>
            <a:r>
              <a:rPr lang="en-US" sz="2800" baseline="300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 anions go into solution along with the metal </a:t>
            </a:r>
            <a:r>
              <a:rPr lang="en-US" sz="2800" dirty="0" err="1" smtClean="0">
                <a:latin typeface="Arial" charset="0"/>
                <a:ea typeface="ＭＳ Ｐゴシック" charset="0"/>
                <a:cs typeface="ＭＳ Ｐゴシック" charset="0"/>
              </a:rPr>
              <a:t>cation</a:t>
            </a:r>
            <a:r>
              <a:rPr lang="en-US" sz="2800" dirty="0">
                <a:latin typeface="Arial" charset="0"/>
                <a:ea typeface="ＭＳ Ｐゴシック" charset="0"/>
                <a:cs typeface="ＭＳ Ｐゴシック" charset="0"/>
              </a:rPr>
              <a:t> </a:t>
            </a:r>
          </a:p>
          <a:p>
            <a:endParaRPr lang="en-US" sz="900" dirty="0" smtClean="0">
              <a:latin typeface="Arial" charset="0"/>
              <a:ea typeface="ＭＳ Ｐゴシック" charset="0"/>
              <a:cs typeface="ＭＳ Ｐゴシック" charset="0"/>
            </a:endParaRPr>
          </a:p>
          <a:p>
            <a:r>
              <a:rPr lang="en-US" sz="2800" dirty="0" smtClean="0">
                <a:latin typeface="Arial" charset="0"/>
                <a:ea typeface="ＭＳ Ｐゴシック" charset="0"/>
                <a:cs typeface="ＭＳ Ｐゴシック" charset="0"/>
              </a:rPr>
              <a:t>Different </a:t>
            </a:r>
            <a:r>
              <a:rPr lang="en-US" sz="2800" dirty="0">
                <a:latin typeface="Arial" charset="0"/>
                <a:ea typeface="ＭＳ Ｐゴシック" charset="0"/>
                <a:cs typeface="ＭＳ Ｐゴシック" charset="0"/>
              </a:rPr>
              <a:t>bases can provide different numbers of  OH</a:t>
            </a:r>
            <a:r>
              <a:rPr lang="en-US" sz="2800" baseline="300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 ions per formula </a:t>
            </a:r>
            <a:r>
              <a:rPr lang="en-US" sz="2800" dirty="0" smtClean="0">
                <a:latin typeface="Arial" charset="0"/>
                <a:ea typeface="ＭＳ Ｐゴシック" charset="0"/>
                <a:cs typeface="ＭＳ Ｐゴシック" charset="0"/>
              </a:rPr>
              <a:t>unit </a:t>
            </a:r>
            <a:endParaRPr lang="en-US" sz="2800" dirty="0">
              <a:latin typeface="Arial" charset="0"/>
              <a:ea typeface="ＭＳ Ｐゴシック" charset="0"/>
              <a:cs typeface="ＭＳ Ｐゴシック" charset="0"/>
            </a:endParaRPr>
          </a:p>
          <a:p>
            <a:pPr lvl="1"/>
            <a:r>
              <a:rPr lang="en-US" sz="2400" dirty="0">
                <a:latin typeface="Arial" charset="0"/>
                <a:ea typeface="ＭＳ Ｐゴシック" charset="0"/>
              </a:rPr>
              <a:t>Sodium hydroxide provides one OH</a:t>
            </a:r>
            <a:r>
              <a:rPr lang="en-US" sz="2400" baseline="30000" dirty="0">
                <a:latin typeface="Arial" charset="0"/>
                <a:ea typeface="ＭＳ Ｐゴシック" charset="0"/>
              </a:rPr>
              <a:t>–</a:t>
            </a:r>
            <a:r>
              <a:rPr lang="en-US" sz="2400" dirty="0">
                <a:latin typeface="Arial" charset="0"/>
                <a:ea typeface="ＭＳ Ｐゴシック" charset="0"/>
              </a:rPr>
              <a:t> ion per formula </a:t>
            </a:r>
            <a:r>
              <a:rPr lang="en-US" sz="2400" dirty="0" smtClean="0">
                <a:latin typeface="Arial" charset="0"/>
                <a:ea typeface="ＭＳ Ｐゴシック" charset="0"/>
              </a:rPr>
              <a:t>unit </a:t>
            </a:r>
            <a:endParaRPr lang="en-US" sz="2400" dirty="0">
              <a:latin typeface="Arial" charset="0"/>
              <a:ea typeface="ＭＳ Ｐゴシック" charset="0"/>
            </a:endParaRPr>
          </a:p>
          <a:p>
            <a:pPr lvl="1"/>
            <a:r>
              <a:rPr lang="en-US" sz="2400" dirty="0">
                <a:latin typeface="Arial" charset="0"/>
                <a:ea typeface="ＭＳ Ｐゴシック" charset="0"/>
              </a:rPr>
              <a:t>Barium hydroxide, Ba(OH)</a:t>
            </a:r>
            <a:r>
              <a:rPr lang="en-US" sz="2400" baseline="-25000" dirty="0">
                <a:latin typeface="Arial" charset="0"/>
                <a:ea typeface="ＭＳ Ｐゴシック" charset="0"/>
              </a:rPr>
              <a:t>2</a:t>
            </a:r>
            <a:r>
              <a:rPr lang="en-US" sz="2400" dirty="0">
                <a:latin typeface="Arial" charset="0"/>
                <a:ea typeface="ＭＳ Ｐゴシック" charset="0"/>
              </a:rPr>
              <a:t> </a:t>
            </a:r>
            <a:r>
              <a:rPr lang="en-US" sz="2400" dirty="0" smtClean="0">
                <a:latin typeface="Arial" charset="0"/>
                <a:ea typeface="ＭＳ Ｐゴシック" charset="0"/>
              </a:rPr>
              <a:t>provides </a:t>
            </a:r>
            <a:r>
              <a:rPr lang="en-US" sz="2400" dirty="0">
                <a:latin typeface="Arial" charset="0"/>
                <a:ea typeface="ＭＳ Ｐゴシック" charset="0"/>
              </a:rPr>
              <a:t>two OH</a:t>
            </a:r>
            <a:r>
              <a:rPr lang="en-US" sz="2400" baseline="30000" dirty="0">
                <a:latin typeface="Arial" charset="0"/>
                <a:ea typeface="ＭＳ Ｐゴシック" charset="0"/>
              </a:rPr>
              <a:t>–</a:t>
            </a:r>
            <a:r>
              <a:rPr lang="en-US" sz="2400" dirty="0">
                <a:latin typeface="Arial" charset="0"/>
                <a:ea typeface="ＭＳ Ｐゴシック" charset="0"/>
              </a:rPr>
              <a:t> ions per formula </a:t>
            </a:r>
            <a:r>
              <a:rPr lang="en-US" sz="2400" dirty="0" smtClean="0">
                <a:latin typeface="Arial" charset="0"/>
                <a:ea typeface="ＭＳ Ｐゴシック" charset="0"/>
              </a:rPr>
              <a:t>unit </a:t>
            </a:r>
            <a:endParaRPr lang="en-US" sz="2400" dirty="0">
              <a:latin typeface="Arial" charset="0"/>
              <a:ea typeface="ＭＳ Ｐゴシック" charset="0"/>
            </a:endParaRPr>
          </a:p>
        </p:txBody>
      </p:sp>
      <p:sp>
        <p:nvSpPr>
          <p:cNvPr id="4301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Tree>
    <p:extLst>
      <p:ext uri="{BB962C8B-B14F-4D97-AF65-F5344CB8AC3E}">
        <p14:creationId xmlns:p14="http://schemas.microsoft.com/office/powerpoint/2010/main" val="398681437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a:solidFill>
                  <a:srgbClr val="FFFFFF"/>
                </a:solidFill>
                <a:cs typeface="Arial" charset="0"/>
              </a:rPr>
              <a:t>© 2013 Pearson Education, Inc.</a:t>
            </a:r>
          </a:p>
        </p:txBody>
      </p:sp>
      <p:sp>
        <p:nvSpPr>
          <p:cNvPr id="48131" name="Rectangle 2"/>
          <p:cNvSpPr>
            <a:spLocks noGrp="1" noChangeArrowheads="1"/>
          </p:cNvSpPr>
          <p:nvPr>
            <p:ph type="title"/>
          </p:nvPr>
        </p:nvSpPr>
        <p:spPr>
          <a:xfrm>
            <a:off x="457200" y="762000"/>
            <a:ext cx="8229600" cy="1600200"/>
          </a:xfrm>
        </p:spPr>
        <p:txBody>
          <a:bodyPr/>
          <a:lstStyle/>
          <a:p>
            <a:pPr algn="l" eaLnBrk="1" hangingPunct="1">
              <a:spcAft>
                <a:spcPts val="1200"/>
              </a:spcAft>
            </a:pPr>
            <a:r>
              <a:rPr lang="en-US">
                <a:latin typeface="Arial" charset="0"/>
                <a:ea typeface="ＭＳ Ｐゴシック" charset="0"/>
                <a:cs typeface="ＭＳ Ｐゴシック" charset="0"/>
              </a:rPr>
              <a:t>Of the compounds HNO</a:t>
            </a:r>
            <a:r>
              <a:rPr lang="en-US" baseline="-25000">
                <a:latin typeface="Arial" charset="0"/>
                <a:ea typeface="ＭＳ Ｐゴシック" charset="0"/>
                <a:cs typeface="ＭＳ Ｐゴシック" charset="0"/>
              </a:rPr>
              <a:t>2</a:t>
            </a:r>
            <a:r>
              <a:rPr lang="en-US">
                <a:latin typeface="Arial" charset="0"/>
                <a:ea typeface="ＭＳ Ｐゴシック" charset="0"/>
                <a:cs typeface="ＭＳ Ｐゴシック" charset="0"/>
              </a:rPr>
              <a:t>, Ba(OH)</a:t>
            </a:r>
            <a:r>
              <a:rPr lang="en-US" baseline="-25000">
                <a:latin typeface="Arial" charset="0"/>
                <a:ea typeface="ＭＳ Ｐゴシック" charset="0"/>
                <a:cs typeface="ＭＳ Ｐゴシック" charset="0"/>
              </a:rPr>
              <a:t>2</a:t>
            </a:r>
            <a:r>
              <a:rPr lang="en-US">
                <a:latin typeface="Arial" charset="0"/>
                <a:ea typeface="ＭＳ Ｐゴシック" charset="0"/>
                <a:cs typeface="ＭＳ Ｐゴシック" charset="0"/>
              </a:rPr>
              <a:t>, and HF, which are acids?</a:t>
            </a:r>
            <a:br>
              <a:rPr lang="en-US">
                <a:latin typeface="Arial" charset="0"/>
                <a:ea typeface="ＭＳ Ｐゴシック" charset="0"/>
                <a:cs typeface="ＭＳ Ｐゴシック" charset="0"/>
              </a:rPr>
            </a:br>
            <a:endParaRPr lang="en-US" baseline="30000">
              <a:latin typeface="Arial" charset="0"/>
              <a:ea typeface="ＭＳ Ｐゴシック" charset="0"/>
              <a:cs typeface="ＭＳ Ｐゴシック" charset="0"/>
            </a:endParaRPr>
          </a:p>
        </p:txBody>
      </p:sp>
      <p:sp>
        <p:nvSpPr>
          <p:cNvPr id="48132" name="Rectangle 3"/>
          <p:cNvSpPr>
            <a:spLocks noGrp="1" noChangeArrowheads="1"/>
          </p:cNvSpPr>
          <p:nvPr>
            <p:ph type="body" idx="1"/>
          </p:nvPr>
        </p:nvSpPr>
        <p:spPr>
          <a:xfrm>
            <a:off x="533400" y="2514600"/>
            <a:ext cx="5867400" cy="2743200"/>
          </a:xfrm>
        </p:spPr>
        <p:txBody>
          <a:bodyPr/>
          <a:lstStyle/>
          <a:p>
            <a:pPr marL="609600" indent="-609600" eaLnBrk="1" hangingPunct="1">
              <a:buFont typeface="Arial" charset="0"/>
              <a:buAutoNum type="alphaLcPeriod"/>
            </a:pPr>
            <a:r>
              <a:rPr lang="en-US" sz="2800">
                <a:latin typeface="Arial" charset="0"/>
                <a:ea typeface="ＭＳ Ｐゴシック" charset="0"/>
                <a:cs typeface="ＭＳ Ｐゴシック" charset="0"/>
              </a:rPr>
              <a:t>All are acids.</a:t>
            </a:r>
          </a:p>
          <a:p>
            <a:pPr marL="609600" indent="-609600" eaLnBrk="1" hangingPunct="1">
              <a:buFont typeface="Arial" charset="0"/>
              <a:buAutoNum type="alphaLcPeriod"/>
            </a:pPr>
            <a:r>
              <a:rPr lang="en-US" sz="2800">
                <a:latin typeface="Arial" charset="0"/>
                <a:ea typeface="ＭＳ Ｐゴシック" charset="0"/>
                <a:cs typeface="ＭＳ Ｐゴシック" charset="0"/>
              </a:rPr>
              <a:t>None is an acid.</a:t>
            </a:r>
          </a:p>
          <a:p>
            <a:pPr marL="609600" indent="-609600" eaLnBrk="1" hangingPunct="1">
              <a:buFont typeface="Arial" charset="0"/>
              <a:buAutoNum type="alphaLcPeriod"/>
            </a:pPr>
            <a:r>
              <a:rPr lang="en-US" sz="2800">
                <a:latin typeface="Arial" charset="0"/>
                <a:ea typeface="ＭＳ Ｐゴシック" charset="0"/>
                <a:cs typeface="ＭＳ Ｐゴシック" charset="0"/>
              </a:rPr>
              <a:t>Only Ba(OH)</a:t>
            </a:r>
            <a:r>
              <a:rPr lang="en-US" sz="2800" baseline="-25000">
                <a:latin typeface="Arial" charset="0"/>
                <a:ea typeface="ＭＳ Ｐゴシック" charset="0"/>
                <a:cs typeface="ＭＳ Ｐゴシック" charset="0"/>
              </a:rPr>
              <a:t>2</a:t>
            </a:r>
            <a:r>
              <a:rPr lang="en-US" sz="2800">
                <a:latin typeface="Arial" charset="0"/>
                <a:ea typeface="ＭＳ Ｐゴシック" charset="0"/>
                <a:cs typeface="ＭＳ Ｐゴシック" charset="0"/>
              </a:rPr>
              <a:t> is an acid.</a:t>
            </a:r>
          </a:p>
          <a:p>
            <a:pPr marL="609600" indent="-609600" eaLnBrk="1" hangingPunct="1">
              <a:buFont typeface="Arial" charset="0"/>
              <a:buAutoNum type="alphaLcPeriod"/>
            </a:pPr>
            <a:r>
              <a:rPr lang="en-US" sz="2800">
                <a:latin typeface="Arial" charset="0"/>
                <a:ea typeface="ＭＳ Ｐゴシック" charset="0"/>
                <a:cs typeface="ＭＳ Ｐゴシック" charset="0"/>
              </a:rPr>
              <a:t>Only HNO</a:t>
            </a:r>
            <a:r>
              <a:rPr lang="en-US" sz="2800" baseline="-25000">
                <a:latin typeface="Arial" charset="0"/>
                <a:ea typeface="ＭＳ Ｐゴシック" charset="0"/>
                <a:cs typeface="ＭＳ Ｐゴシック" charset="0"/>
              </a:rPr>
              <a:t>2</a:t>
            </a:r>
            <a:r>
              <a:rPr lang="en-US" sz="2800">
                <a:latin typeface="Arial" charset="0"/>
                <a:ea typeface="ＭＳ Ｐゴシック" charset="0"/>
                <a:cs typeface="ＭＳ Ｐゴシック" charset="0"/>
              </a:rPr>
              <a:t> and HF are acids.</a:t>
            </a:r>
          </a:p>
          <a:p>
            <a:pPr marL="609600" indent="-609600" eaLnBrk="1" hangingPunct="1">
              <a:buFont typeface="Arial" charset="0"/>
              <a:buAutoNum type="alphaLcPeriod"/>
            </a:pPr>
            <a:endParaRPr lang="en-US" sz="2800">
              <a:latin typeface="Arial" charset="0"/>
              <a:ea typeface="ＭＳ Ｐゴシック" charset="0"/>
              <a:cs typeface="ＭＳ Ｐゴシック" charset="0"/>
            </a:endParaRPr>
          </a:p>
          <a:p>
            <a:pPr marL="609600" indent="-609600" eaLnBrk="1" hangingPunct="1"/>
            <a:endParaRPr lang="en-US" sz="2800">
              <a:latin typeface="Arial" charset="0"/>
              <a:ea typeface="ＭＳ Ｐゴシック" charset="0"/>
              <a:cs typeface="ＭＳ Ｐゴシック" charset="0"/>
            </a:endParaRPr>
          </a:p>
          <a:p>
            <a:pPr marL="609600" indent="-609600" eaLnBrk="1" hangingPunct="1">
              <a:buFont typeface="Arial" charset="0"/>
              <a:buAutoNum type="alphaLcPeriod"/>
            </a:pPr>
            <a:endParaRPr lang="en-US" sz="2600">
              <a:latin typeface="Arial" charset="0"/>
              <a:ea typeface="ＭＳ Ｐゴシック" charset="0"/>
              <a:cs typeface="ＭＳ Ｐゴシック" charset="0"/>
            </a:endParaRPr>
          </a:p>
          <a:p>
            <a:pPr marL="609600" indent="-609600" eaLnBrk="1" hangingPunct="1">
              <a:buFont typeface="Arial" charset="0"/>
              <a:buAutoNum type="alphaLcPeriod"/>
            </a:pPr>
            <a:endParaRPr lang="en-US" sz="2600">
              <a:latin typeface="Arial" charset="0"/>
              <a:ea typeface="ＭＳ Ｐゴシック" charset="0"/>
              <a:cs typeface="ＭＳ Ｐゴシック" charset="0"/>
            </a:endParaRPr>
          </a:p>
        </p:txBody>
      </p:sp>
      <p:sp>
        <p:nvSpPr>
          <p:cNvPr id="48133" name="TextBox 4"/>
          <p:cNvSpPr txBox="1">
            <a:spLocks noChangeArrowheads="1"/>
          </p:cNvSpPr>
          <p:nvPr/>
        </p:nvSpPr>
        <p:spPr bwMode="auto">
          <a:xfrm>
            <a:off x="6005513" y="4071938"/>
            <a:ext cx="184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6" name="Rectangle 5"/>
          <p:cNvSpPr>
            <a:spLocks noChangeArrowheads="1"/>
          </p:cNvSpPr>
          <p:nvPr/>
        </p:nvSpPr>
        <p:spPr bwMode="auto">
          <a:xfrm>
            <a:off x="228599" y="4103688"/>
            <a:ext cx="5961063"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299848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Arial" charset="0"/>
                <a:cs typeface="Times New Roman" charset="0"/>
              </a:rPr>
              <a:t>Chapter Summary</a:t>
            </a:r>
          </a:p>
        </p:txBody>
      </p:sp>
      <p:sp>
        <p:nvSpPr>
          <p:cNvPr id="4506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2034408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365125" y="955675"/>
            <a:ext cx="8229600" cy="5440363"/>
          </a:xfrm>
        </p:spPr>
        <p:txBody>
          <a:bodyPr>
            <a:normAutofit/>
          </a:bodyPr>
          <a:lstStyle/>
          <a:p>
            <a:pPr marL="587375" indent="-514350" eaLnBrk="1" hangingPunct="1">
              <a:spcAft>
                <a:spcPts val="600"/>
              </a:spcAft>
              <a:buClr>
                <a:srgbClr val="000000"/>
              </a:buClr>
              <a:buFontTx/>
              <a:buAutoNum type="arabicPeriod"/>
              <a:tabLst>
                <a:tab pos="625475" algn="l"/>
              </a:tabLst>
            </a:pPr>
            <a:r>
              <a:rPr lang="en-US" sz="2400" b="1" dirty="0">
                <a:latin typeface="Arial" charset="0"/>
                <a:ea typeface="ＭＳ Ｐゴシック" charset="0"/>
                <a:cs typeface="ＭＳ Ｐゴシック" charset="0"/>
              </a:rPr>
              <a:t>What is an ion, what is an ionic bond, and what are the general characteristics of ionic compounds?</a:t>
            </a:r>
            <a:r>
              <a:rPr lang="en-US" sz="2400" dirty="0">
                <a:latin typeface="Arial" charset="0"/>
                <a:ea typeface="ＭＳ Ｐゴシック" charset="0"/>
                <a:cs typeface="ＭＳ Ｐゴシック" charset="0"/>
              </a:rPr>
              <a:t> </a:t>
            </a:r>
          </a:p>
          <a:p>
            <a:pPr marL="987425" lvl="1" indent="-514350">
              <a:spcAft>
                <a:spcPts val="600"/>
              </a:spcAft>
              <a:buClr>
                <a:srgbClr val="000000"/>
              </a:buClr>
              <a:tabLst>
                <a:tab pos="625475" algn="l"/>
              </a:tabLst>
            </a:pPr>
            <a:r>
              <a:rPr lang="en-US" sz="2000" dirty="0">
                <a:latin typeface="Arial" charset="0"/>
                <a:ea typeface="ＭＳ Ｐゴシック" charset="0"/>
                <a:cs typeface="ＭＳ Ｐゴシック" charset="0"/>
              </a:rPr>
              <a:t>Atoms are converted into </a:t>
            </a:r>
            <a:r>
              <a:rPr lang="en-US" sz="2000" i="1" dirty="0" err="1">
                <a:latin typeface="Arial" charset="0"/>
                <a:ea typeface="ＭＳ Ｐゴシック" charset="0"/>
                <a:cs typeface="ＭＳ Ｐゴシック" charset="0"/>
              </a:rPr>
              <a:t>cations</a:t>
            </a:r>
            <a:r>
              <a:rPr lang="en-US" sz="2000" dirty="0">
                <a:latin typeface="Arial" charset="0"/>
                <a:ea typeface="ＭＳ Ｐゴシック" charset="0"/>
                <a:cs typeface="ＭＳ Ｐゴシック" charset="0"/>
              </a:rPr>
              <a:t> by the loss of electrons and into </a:t>
            </a:r>
            <a:r>
              <a:rPr lang="en-US" sz="2000" i="1" dirty="0">
                <a:latin typeface="Arial" charset="0"/>
                <a:ea typeface="ＭＳ Ｐゴシック" charset="0"/>
                <a:cs typeface="ＭＳ Ｐゴシック" charset="0"/>
              </a:rPr>
              <a:t>anions</a:t>
            </a:r>
            <a:r>
              <a:rPr lang="en-US" sz="2000" dirty="0">
                <a:latin typeface="Arial" charset="0"/>
                <a:ea typeface="ＭＳ Ｐゴシック" charset="0"/>
                <a:cs typeface="ＭＳ Ｐゴシック" charset="0"/>
              </a:rPr>
              <a:t> by the gain of electrons. </a:t>
            </a:r>
          </a:p>
          <a:p>
            <a:pPr marL="987425" lvl="1" indent="-514350">
              <a:spcAft>
                <a:spcPts val="600"/>
              </a:spcAft>
              <a:buClr>
                <a:srgbClr val="000000"/>
              </a:buClr>
              <a:tabLst>
                <a:tab pos="625475" algn="l"/>
              </a:tabLst>
            </a:pPr>
            <a:r>
              <a:rPr lang="en-US" sz="2000" i="1" dirty="0">
                <a:latin typeface="Arial" charset="0"/>
                <a:ea typeface="ＭＳ Ｐゴシック" charset="0"/>
                <a:cs typeface="ＭＳ Ｐゴシック" charset="0"/>
              </a:rPr>
              <a:t>Ionic bonds</a:t>
            </a:r>
            <a:r>
              <a:rPr lang="en-US" sz="2000" dirty="0">
                <a:latin typeface="Arial" charset="0"/>
                <a:ea typeface="ＭＳ Ｐゴシック" charset="0"/>
                <a:cs typeface="ＭＳ Ｐゴシック" charset="0"/>
              </a:rPr>
              <a:t> result from the attraction between opposite electrical charges. </a:t>
            </a:r>
          </a:p>
          <a:p>
            <a:pPr marL="987425" lvl="1" indent="-514350">
              <a:spcAft>
                <a:spcPts val="600"/>
              </a:spcAft>
              <a:buClr>
                <a:srgbClr val="000000"/>
              </a:buClr>
              <a:tabLst>
                <a:tab pos="625475" algn="l"/>
              </a:tabLst>
            </a:pPr>
            <a:r>
              <a:rPr lang="en-US" sz="2000" i="1" dirty="0">
                <a:latin typeface="Arial" charset="0"/>
                <a:ea typeface="ＭＳ Ｐゴシック" charset="0"/>
                <a:cs typeface="ＭＳ Ｐゴシック" charset="0"/>
              </a:rPr>
              <a:t>Ionic compounds</a:t>
            </a:r>
            <a:r>
              <a:rPr lang="en-US" sz="2000" dirty="0">
                <a:latin typeface="Arial" charset="0"/>
                <a:ea typeface="ＭＳ Ｐゴシック" charset="0"/>
                <a:cs typeface="ＭＳ Ｐゴシック" charset="0"/>
              </a:rPr>
              <a:t> conduct electricity when dissolved, and generally are crystalline solids with high melting and boiling points. </a:t>
            </a:r>
          </a:p>
        </p:txBody>
      </p:sp>
      <p:sp>
        <p:nvSpPr>
          <p:cNvPr id="4506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Tree>
    <p:extLst>
      <p:ext uri="{BB962C8B-B14F-4D97-AF65-F5344CB8AC3E}">
        <p14:creationId xmlns:p14="http://schemas.microsoft.com/office/powerpoint/2010/main" val="24720903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365125" y="955675"/>
            <a:ext cx="8229600" cy="5111750"/>
          </a:xfrm>
        </p:spPr>
        <p:txBody>
          <a:bodyPr>
            <a:normAutofit/>
          </a:bodyPr>
          <a:lstStyle/>
          <a:p>
            <a:pPr marL="587375" indent="-514350" eaLnBrk="1" hangingPunct="1">
              <a:spcAft>
                <a:spcPts val="3600"/>
              </a:spcAft>
              <a:buClr>
                <a:srgbClr val="000000"/>
              </a:buClr>
              <a:buFontTx/>
              <a:buAutoNum type="arabicPeriod" startAt="2"/>
              <a:tabLst>
                <a:tab pos="625475" algn="l"/>
              </a:tabLst>
            </a:pPr>
            <a:r>
              <a:rPr lang="en-US" sz="2800" b="1" dirty="0">
                <a:latin typeface="Arial" charset="0"/>
                <a:ea typeface="ＭＳ Ｐゴシック" charset="0"/>
                <a:cs typeface="ＭＳ Ｐゴシック" charset="0"/>
              </a:rPr>
              <a:t> </a:t>
            </a:r>
            <a:r>
              <a:rPr lang="en-US" sz="2400" b="1" dirty="0">
                <a:latin typeface="Arial" charset="0"/>
                <a:ea typeface="ＭＳ Ｐゴシック" charset="0"/>
                <a:cs typeface="ＭＳ Ｐゴシック" charset="0"/>
              </a:rPr>
              <a:t>What is the octet rule, and how does it apply to ions?</a:t>
            </a:r>
          </a:p>
          <a:p>
            <a:pPr marL="987425" lvl="1" indent="-514350">
              <a:spcAft>
                <a:spcPts val="3600"/>
              </a:spcAft>
              <a:buClr>
                <a:srgbClr val="000000"/>
              </a:buClr>
              <a:tabLst>
                <a:tab pos="625475" algn="l"/>
              </a:tabLst>
            </a:pPr>
            <a:r>
              <a:rPr lang="en-US" sz="2000" dirty="0">
                <a:latin typeface="Arial" charset="0"/>
                <a:ea typeface="ＭＳ Ｐゴシック" charset="0"/>
                <a:cs typeface="ＭＳ Ｐゴシック" charset="0"/>
              </a:rPr>
              <a:t>A valence-shell electron configuration of eight electrons leads to stability and lack of reactivity, as typified by the noble gases. </a:t>
            </a:r>
          </a:p>
          <a:p>
            <a:pPr marL="987425" lvl="1" indent="-514350">
              <a:spcAft>
                <a:spcPts val="3600"/>
              </a:spcAft>
              <a:buClr>
                <a:srgbClr val="000000"/>
              </a:buClr>
              <a:tabLst>
                <a:tab pos="625475" algn="l"/>
              </a:tabLst>
            </a:pPr>
            <a:r>
              <a:rPr lang="en-US" sz="2000" dirty="0">
                <a:latin typeface="Arial" charset="0"/>
                <a:ea typeface="ＭＳ Ｐゴシック" charset="0"/>
                <a:cs typeface="ＭＳ Ｐゴシック" charset="0"/>
              </a:rPr>
              <a:t>According to the </a:t>
            </a:r>
            <a:r>
              <a:rPr lang="en-US" sz="2000" i="1" dirty="0">
                <a:latin typeface="Arial" charset="0"/>
                <a:ea typeface="ＭＳ Ｐゴシック" charset="0"/>
                <a:cs typeface="ＭＳ Ｐゴシック" charset="0"/>
              </a:rPr>
              <a:t>octet rule</a:t>
            </a:r>
            <a:r>
              <a:rPr lang="en-US" sz="2000" dirty="0">
                <a:latin typeface="Arial" charset="0"/>
                <a:ea typeface="ＭＳ Ｐゴシック" charset="0"/>
                <a:cs typeface="ＭＳ Ｐゴシック" charset="0"/>
              </a:rPr>
              <a:t>, atoms of main group elements tend to form ions in which they have gained or lost the number of electrons to reach a noble gas configuration.  </a:t>
            </a:r>
          </a:p>
        </p:txBody>
      </p:sp>
      <p:sp>
        <p:nvSpPr>
          <p:cNvPr id="4608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Tree>
    <p:extLst>
      <p:ext uri="{BB962C8B-B14F-4D97-AF65-F5344CB8AC3E}">
        <p14:creationId xmlns:p14="http://schemas.microsoft.com/office/powerpoint/2010/main" val="4163155620"/>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365125" y="695158"/>
            <a:ext cx="8229600" cy="5683417"/>
          </a:xfrm>
        </p:spPr>
        <p:txBody>
          <a:bodyPr/>
          <a:lstStyle/>
          <a:p>
            <a:pPr marL="587375" indent="-514350" eaLnBrk="1" hangingPunct="1">
              <a:buClr>
                <a:srgbClr val="000000"/>
              </a:buClr>
              <a:buFontTx/>
              <a:buAutoNum type="arabicPeriod" startAt="3"/>
              <a:tabLst>
                <a:tab pos="625475" algn="l"/>
              </a:tabLst>
            </a:pPr>
            <a:r>
              <a:rPr lang="en-US" sz="2400" b="1" dirty="0">
                <a:latin typeface="Arial" charset="0"/>
                <a:ea typeface="ＭＳ Ｐゴシック" charset="0"/>
                <a:cs typeface="ＭＳ Ｐゴシック" charset="0"/>
              </a:rPr>
              <a:t>What is the relationship between an element</a:t>
            </a:r>
            <a:r>
              <a:rPr lang="ja-JP" altLang="en-US" sz="2400" b="1" dirty="0">
                <a:latin typeface="Arial" charset="0"/>
                <a:ea typeface="ＭＳ Ｐゴシック" charset="0"/>
                <a:cs typeface="ＭＳ Ｐゴシック" charset="0"/>
              </a:rPr>
              <a:t>’</a:t>
            </a:r>
            <a:r>
              <a:rPr lang="en-US" sz="2400" b="1" dirty="0">
                <a:latin typeface="Arial" charset="0"/>
                <a:ea typeface="ＭＳ Ｐゴシック" charset="0"/>
                <a:cs typeface="ＭＳ Ｐゴシック" charset="0"/>
              </a:rPr>
              <a:t>s position in the periodic table and the formation of its ion?</a:t>
            </a:r>
            <a:r>
              <a:rPr lang="en-US" sz="2400" dirty="0">
                <a:latin typeface="Arial" charset="0"/>
                <a:ea typeface="ＭＳ Ｐゴシック" charset="0"/>
                <a:cs typeface="ＭＳ Ｐゴシック" charset="0"/>
              </a:rPr>
              <a:t> </a:t>
            </a:r>
          </a:p>
          <a:p>
            <a:pPr marL="987425" lvl="1" indent="-514350">
              <a:buClr>
                <a:srgbClr val="000000"/>
              </a:buClr>
              <a:tabLst>
                <a:tab pos="625475" algn="l"/>
              </a:tabLst>
            </a:pPr>
            <a:r>
              <a:rPr lang="en-US" sz="2000" dirty="0">
                <a:latin typeface="Arial" charset="0"/>
                <a:ea typeface="ＭＳ Ｐゴシック" charset="0"/>
                <a:cs typeface="ＭＳ Ｐゴシック" charset="0"/>
              </a:rPr>
              <a:t>Periodic variations in </a:t>
            </a:r>
            <a:r>
              <a:rPr lang="en-US" sz="2000" i="1" dirty="0">
                <a:latin typeface="Arial" charset="0"/>
                <a:ea typeface="ＭＳ Ｐゴシック" charset="0"/>
                <a:cs typeface="ＭＳ Ｐゴシック" charset="0"/>
              </a:rPr>
              <a:t>ionization energy </a:t>
            </a:r>
            <a:r>
              <a:rPr lang="en-US" sz="2000" dirty="0">
                <a:latin typeface="Arial" charset="0"/>
                <a:ea typeface="ＭＳ Ｐゴシック" charset="0"/>
                <a:cs typeface="ＭＳ Ｐゴシック" charset="0"/>
              </a:rPr>
              <a:t>show that metals lose electrons more easily than nonmetals. As a result, metals usually form </a:t>
            </a:r>
            <a:r>
              <a:rPr lang="en-US" sz="2000" dirty="0" err="1">
                <a:latin typeface="Arial" charset="0"/>
                <a:ea typeface="ＭＳ Ｐゴシック" charset="0"/>
                <a:cs typeface="ＭＳ Ｐゴシック" charset="0"/>
              </a:rPr>
              <a:t>cations</a:t>
            </a:r>
            <a:r>
              <a:rPr lang="en-US" sz="2000" dirty="0">
                <a:latin typeface="Arial" charset="0"/>
                <a:ea typeface="ＭＳ Ｐゴシック" charset="0"/>
                <a:cs typeface="ＭＳ Ｐゴシック" charset="0"/>
              </a:rPr>
              <a:t>. </a:t>
            </a:r>
          </a:p>
          <a:p>
            <a:pPr marL="987425" lvl="1" indent="-514350">
              <a:buClr>
                <a:srgbClr val="000000"/>
              </a:buClr>
              <a:tabLst>
                <a:tab pos="625475" algn="l"/>
              </a:tabLst>
            </a:pPr>
            <a:r>
              <a:rPr lang="en-US" sz="2000" dirty="0">
                <a:latin typeface="Arial" charset="0"/>
                <a:ea typeface="ＭＳ Ｐゴシック" charset="0"/>
                <a:cs typeface="ＭＳ Ｐゴシック" charset="0"/>
              </a:rPr>
              <a:t>Periodic variations in </a:t>
            </a:r>
            <a:r>
              <a:rPr lang="en-US" sz="2000" i="1" dirty="0">
                <a:latin typeface="Arial" charset="0"/>
                <a:ea typeface="ＭＳ Ｐゴシック" charset="0"/>
                <a:cs typeface="ＭＳ Ｐゴシック" charset="0"/>
              </a:rPr>
              <a:t>electron affinity </a:t>
            </a:r>
            <a:r>
              <a:rPr lang="en-US" sz="2000" dirty="0">
                <a:latin typeface="Arial" charset="0"/>
                <a:ea typeface="ＭＳ Ｐゴシック" charset="0"/>
                <a:cs typeface="ＭＳ Ｐゴシック" charset="0"/>
              </a:rPr>
              <a:t>show that nonmetals gain electrons more easily than metals. As a result, nonmetals usually form anions. </a:t>
            </a:r>
          </a:p>
          <a:p>
            <a:pPr marL="987425" lvl="1" indent="-514350">
              <a:buClr>
                <a:srgbClr val="000000"/>
              </a:buClr>
              <a:tabLst>
                <a:tab pos="625475" algn="l"/>
              </a:tabLst>
            </a:pPr>
            <a:r>
              <a:rPr lang="en-US" sz="2000" dirty="0">
                <a:latin typeface="Arial" charset="0"/>
                <a:ea typeface="ＭＳ Ｐゴシック" charset="0"/>
                <a:cs typeface="ＭＳ Ｐゴシック" charset="0"/>
              </a:rPr>
              <a:t>Ionic charge can be predicted from group number and the octet rule. </a:t>
            </a:r>
          </a:p>
          <a:p>
            <a:pPr marL="1387475" lvl="2" indent="-514350">
              <a:buClr>
                <a:srgbClr val="000000"/>
              </a:buClr>
              <a:tabLst>
                <a:tab pos="625475" algn="l"/>
              </a:tabLst>
            </a:pPr>
            <a:r>
              <a:rPr lang="en-US" sz="1600" dirty="0">
                <a:latin typeface="Arial" charset="0"/>
                <a:ea typeface="ＭＳ Ｐゴシック" charset="0"/>
              </a:rPr>
              <a:t>Main group metal </a:t>
            </a:r>
            <a:r>
              <a:rPr lang="en-US" sz="1600" dirty="0" err="1">
                <a:latin typeface="Arial" charset="0"/>
                <a:ea typeface="ＭＳ Ｐゴシック" charset="0"/>
              </a:rPr>
              <a:t>cation</a:t>
            </a:r>
            <a:r>
              <a:rPr lang="en-US" sz="1600" dirty="0">
                <a:latin typeface="Arial" charset="0"/>
                <a:ea typeface="ＭＳ Ｐゴシック" charset="0"/>
              </a:rPr>
              <a:t> charges are equal to the group number. </a:t>
            </a:r>
          </a:p>
          <a:p>
            <a:pPr marL="1387475" lvl="2" indent="-514350">
              <a:buClr>
                <a:srgbClr val="000000"/>
              </a:buClr>
              <a:tabLst>
                <a:tab pos="625475" algn="l"/>
              </a:tabLst>
            </a:pPr>
            <a:r>
              <a:rPr lang="en-US" sz="1600" dirty="0">
                <a:latin typeface="Arial" charset="0"/>
                <a:ea typeface="ＭＳ Ｐゴシック" charset="0"/>
              </a:rPr>
              <a:t>Nonmetal anion charges are equal to (8 – group number).</a:t>
            </a:r>
          </a:p>
        </p:txBody>
      </p:sp>
      <p:sp>
        <p:nvSpPr>
          <p:cNvPr id="4710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Tree>
    <p:extLst>
      <p:ext uri="{BB962C8B-B14F-4D97-AF65-F5344CB8AC3E}">
        <p14:creationId xmlns:p14="http://schemas.microsoft.com/office/powerpoint/2010/main" val="3223687358"/>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startAt="4"/>
            </a:pPr>
            <a:r>
              <a:rPr lang="en-US" dirty="0" smtClean="0"/>
              <a:t>What determines the chemical formula of an ionic compound? </a:t>
            </a:r>
          </a:p>
          <a:p>
            <a:pPr lvl="1"/>
            <a:r>
              <a:rPr lang="en-US" dirty="0" smtClean="0"/>
              <a:t>Ionic compounds contain appropriate numbers of anions and </a:t>
            </a:r>
            <a:r>
              <a:rPr lang="en-US" dirty="0" err="1" smtClean="0"/>
              <a:t>cations</a:t>
            </a:r>
            <a:r>
              <a:rPr lang="en-US" dirty="0" smtClean="0"/>
              <a:t> to maintain overall neutrality</a:t>
            </a:r>
          </a:p>
          <a:p>
            <a:pPr lvl="1"/>
            <a:r>
              <a:rPr lang="en-US" dirty="0" smtClean="0"/>
              <a:t>This provides a means of determining their chemical formulas</a:t>
            </a:r>
            <a:endParaRPr lang="en-US" dirty="0"/>
          </a:p>
        </p:txBody>
      </p:sp>
    </p:spTree>
    <p:extLst>
      <p:ext uri="{BB962C8B-B14F-4D97-AF65-F5344CB8AC3E}">
        <p14:creationId xmlns:p14="http://schemas.microsoft.com/office/powerpoint/2010/main" val="375056158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365125" y="534737"/>
            <a:ext cx="8229600" cy="5883526"/>
          </a:xfrm>
        </p:spPr>
        <p:txBody>
          <a:bodyPr/>
          <a:lstStyle/>
          <a:p>
            <a:pPr marL="587375" indent="-514350" eaLnBrk="1" hangingPunct="1">
              <a:buClr>
                <a:srgbClr val="000000"/>
              </a:buClr>
              <a:buFontTx/>
              <a:buAutoNum type="arabicPeriod" startAt="5"/>
              <a:tabLst>
                <a:tab pos="625475" algn="l"/>
              </a:tabLst>
            </a:pPr>
            <a:r>
              <a:rPr lang="en-US" sz="2400" b="1" dirty="0">
                <a:latin typeface="Arial" charset="0"/>
                <a:ea typeface="ＭＳ Ｐゴシック" charset="0"/>
                <a:cs typeface="ＭＳ Ｐゴシック" charset="0"/>
              </a:rPr>
              <a:t>How are ionic compounds named? </a:t>
            </a:r>
          </a:p>
          <a:p>
            <a:pPr marL="987425" lvl="1" indent="-514350">
              <a:buClr>
                <a:srgbClr val="000000"/>
              </a:buClr>
              <a:tabLst>
                <a:tab pos="625475" algn="l"/>
              </a:tabLst>
            </a:pPr>
            <a:r>
              <a:rPr lang="en-US" sz="2000" dirty="0" err="1">
                <a:latin typeface="Arial" charset="0"/>
                <a:ea typeface="ＭＳ Ｐゴシック" charset="0"/>
                <a:cs typeface="ＭＳ Ｐゴシック" charset="0"/>
              </a:rPr>
              <a:t>Cations</a:t>
            </a:r>
            <a:r>
              <a:rPr lang="en-US" sz="2000" dirty="0">
                <a:latin typeface="Arial" charset="0"/>
                <a:ea typeface="ＭＳ Ｐゴシック" charset="0"/>
                <a:cs typeface="ＭＳ Ｐゴシック" charset="0"/>
              </a:rPr>
              <a:t> have the same name as the metal from which they are derived.</a:t>
            </a:r>
          </a:p>
          <a:p>
            <a:pPr marL="987425" lvl="1" indent="-514350">
              <a:buClr>
                <a:srgbClr val="000000"/>
              </a:buClr>
              <a:tabLst>
                <a:tab pos="625475" algn="l"/>
              </a:tabLst>
            </a:pPr>
            <a:r>
              <a:rPr lang="en-US" sz="2000" dirty="0">
                <a:latin typeface="Arial" charset="0"/>
                <a:ea typeface="ＭＳ Ｐゴシック" charset="0"/>
                <a:cs typeface="ＭＳ Ｐゴシック" charset="0"/>
              </a:rPr>
              <a:t>Monatomic anions have the name ending -</a:t>
            </a:r>
            <a:r>
              <a:rPr lang="en-US" sz="2000" i="1" dirty="0">
                <a:latin typeface="Arial" charset="0"/>
                <a:ea typeface="ＭＳ Ｐゴシック" charset="0"/>
                <a:cs typeface="ＭＳ Ｐゴシック" charset="0"/>
              </a:rPr>
              <a:t>ide</a:t>
            </a:r>
            <a:r>
              <a:rPr lang="en-US" sz="2000" dirty="0">
                <a:latin typeface="Arial" charset="0"/>
                <a:ea typeface="ＭＳ Ｐゴシック" charset="0"/>
                <a:cs typeface="ＭＳ Ｐゴシック" charset="0"/>
              </a:rPr>
              <a:t>. </a:t>
            </a:r>
          </a:p>
          <a:p>
            <a:pPr marL="987425" lvl="1" indent="-514350">
              <a:buClr>
                <a:srgbClr val="000000"/>
              </a:buClr>
              <a:tabLst>
                <a:tab pos="625475" algn="l"/>
              </a:tabLst>
            </a:pPr>
            <a:r>
              <a:rPr lang="en-US" sz="2000" dirty="0">
                <a:latin typeface="Arial" charset="0"/>
                <a:ea typeface="ＭＳ Ｐゴシック" charset="0"/>
                <a:cs typeface="ＭＳ Ｐゴシック" charset="0"/>
              </a:rPr>
              <a:t>For metals that form more than one ion, a Roman numeral equal to the charge on the ion is added to the name of the </a:t>
            </a:r>
            <a:r>
              <a:rPr lang="en-US" sz="2000" dirty="0" err="1">
                <a:latin typeface="Arial" charset="0"/>
                <a:ea typeface="ＭＳ Ｐゴシック" charset="0"/>
                <a:cs typeface="ＭＳ Ｐゴシック" charset="0"/>
              </a:rPr>
              <a:t>cation</a:t>
            </a:r>
            <a:r>
              <a:rPr lang="en-US" sz="2000" dirty="0">
                <a:latin typeface="Arial" charset="0"/>
                <a:ea typeface="ＭＳ Ｐゴシック" charset="0"/>
                <a:cs typeface="ＭＳ Ｐゴシック" charset="0"/>
              </a:rPr>
              <a:t>. </a:t>
            </a:r>
          </a:p>
          <a:p>
            <a:pPr marL="987425" lvl="1" indent="-514350">
              <a:buClr>
                <a:srgbClr val="000000"/>
              </a:buClr>
              <a:tabLst>
                <a:tab pos="625475" algn="l"/>
              </a:tabLst>
            </a:pPr>
            <a:r>
              <a:rPr lang="en-US" sz="2000" dirty="0">
                <a:latin typeface="Arial" charset="0"/>
                <a:ea typeface="ＭＳ Ｐゴシック" charset="0"/>
                <a:cs typeface="ＭＳ Ｐゴシック" charset="0"/>
              </a:rPr>
              <a:t>Alternatively, the ending -</a:t>
            </a:r>
            <a:r>
              <a:rPr lang="en-US" sz="2000" i="1" dirty="0" err="1">
                <a:latin typeface="Arial" charset="0"/>
                <a:ea typeface="ＭＳ Ｐゴシック" charset="0"/>
                <a:cs typeface="ＭＳ Ｐゴシック" charset="0"/>
              </a:rPr>
              <a:t>ous</a:t>
            </a:r>
            <a:r>
              <a:rPr lang="en-US" sz="2000" dirty="0">
                <a:latin typeface="Arial" charset="0"/>
                <a:ea typeface="ＭＳ Ｐゴシック" charset="0"/>
                <a:cs typeface="ＭＳ Ｐゴシック" charset="0"/>
              </a:rPr>
              <a:t> is added to the name of the </a:t>
            </a:r>
            <a:r>
              <a:rPr lang="en-US" sz="2000" dirty="0" err="1">
                <a:latin typeface="Arial" charset="0"/>
                <a:ea typeface="ＭＳ Ｐゴシック" charset="0"/>
                <a:cs typeface="ＭＳ Ｐゴシック" charset="0"/>
              </a:rPr>
              <a:t>cation</a:t>
            </a:r>
            <a:r>
              <a:rPr lang="en-US" sz="2000" dirty="0">
                <a:latin typeface="Arial" charset="0"/>
                <a:ea typeface="ＭＳ Ｐゴシック" charset="0"/>
                <a:cs typeface="ＭＳ Ｐゴシック" charset="0"/>
              </a:rPr>
              <a:t> with the lesser charge and the ending -</a:t>
            </a:r>
            <a:r>
              <a:rPr lang="en-US" sz="2000" i="1" dirty="0" err="1">
                <a:latin typeface="Arial" charset="0"/>
                <a:ea typeface="ＭＳ Ｐゴシック" charset="0"/>
                <a:cs typeface="ＭＳ Ｐゴシック" charset="0"/>
              </a:rPr>
              <a:t>ic</a:t>
            </a:r>
            <a:r>
              <a:rPr lang="en-US" sz="2000" dirty="0">
                <a:latin typeface="Arial" charset="0"/>
                <a:ea typeface="ＭＳ Ｐゴシック" charset="0"/>
                <a:cs typeface="ＭＳ Ｐゴシック" charset="0"/>
              </a:rPr>
              <a:t> is added to the name of the </a:t>
            </a:r>
            <a:r>
              <a:rPr lang="en-US" sz="2000" dirty="0" err="1">
                <a:latin typeface="Arial" charset="0"/>
                <a:ea typeface="ＭＳ Ｐゴシック" charset="0"/>
                <a:cs typeface="ＭＳ Ｐゴシック" charset="0"/>
              </a:rPr>
              <a:t>cation</a:t>
            </a:r>
            <a:r>
              <a:rPr lang="en-US" sz="2000" dirty="0">
                <a:latin typeface="Arial" charset="0"/>
                <a:ea typeface="ＭＳ Ｐゴシック" charset="0"/>
                <a:cs typeface="ＭＳ Ｐゴシック" charset="0"/>
              </a:rPr>
              <a:t> with the greater charge. </a:t>
            </a:r>
          </a:p>
          <a:p>
            <a:pPr marL="987425" lvl="1" indent="-514350">
              <a:buClr>
                <a:srgbClr val="000000"/>
              </a:buClr>
              <a:tabLst>
                <a:tab pos="625475" algn="l"/>
              </a:tabLst>
            </a:pPr>
            <a:r>
              <a:rPr lang="en-US" sz="2000" dirty="0">
                <a:latin typeface="Arial" charset="0"/>
                <a:ea typeface="ＭＳ Ｐゴシック" charset="0"/>
                <a:cs typeface="ＭＳ Ｐゴシック" charset="0"/>
              </a:rPr>
              <a:t>To name an ionic compound, the </a:t>
            </a:r>
            <a:r>
              <a:rPr lang="en-US" sz="2000" dirty="0" err="1">
                <a:latin typeface="Arial" charset="0"/>
                <a:ea typeface="ＭＳ Ｐゴシック" charset="0"/>
                <a:cs typeface="ＭＳ Ｐゴシック" charset="0"/>
              </a:rPr>
              <a:t>cation</a:t>
            </a:r>
            <a:r>
              <a:rPr lang="en-US" sz="2000" dirty="0">
                <a:latin typeface="Arial" charset="0"/>
                <a:ea typeface="ＭＳ Ｐゴシック" charset="0"/>
                <a:cs typeface="ＭＳ Ｐゴシック" charset="0"/>
              </a:rPr>
              <a:t> name is given first, with the charge of the metal ion indicated if necessary. The anion name is given second. </a:t>
            </a:r>
          </a:p>
        </p:txBody>
      </p:sp>
      <p:sp>
        <p:nvSpPr>
          <p:cNvPr id="4915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Tree>
    <p:extLst>
      <p:ext uri="{BB962C8B-B14F-4D97-AF65-F5344CB8AC3E}">
        <p14:creationId xmlns:p14="http://schemas.microsoft.com/office/powerpoint/2010/main" val="22528304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779339" y="1141413"/>
            <a:ext cx="7523985" cy="4702175"/>
          </a:xfrm>
        </p:spPr>
        <p:txBody>
          <a:bodyPr>
            <a:normAutofit/>
          </a:bodyPr>
          <a:lstStyle/>
          <a:p>
            <a:pPr marL="457200" indent="-457200">
              <a:buFont typeface="+mj-lt"/>
              <a:buAutoNum type="arabicPeriod"/>
            </a:pPr>
            <a:r>
              <a:rPr lang="en-US" sz="2400" dirty="0" smtClean="0">
                <a:latin typeface="Arial" charset="0"/>
                <a:ea typeface="ＭＳ Ｐゴシック" charset="0"/>
                <a:cs typeface="ＭＳ Ｐゴシック" charset="0"/>
              </a:rPr>
              <a:t>Metals </a:t>
            </a:r>
            <a:r>
              <a:rPr lang="en-US" sz="2400" dirty="0">
                <a:latin typeface="Arial" charset="0"/>
                <a:ea typeface="ＭＳ Ｐゴシック" charset="0"/>
                <a:cs typeface="ＭＳ Ｐゴシック" charset="0"/>
              </a:rPr>
              <a:t>tend to form </a:t>
            </a:r>
            <a:r>
              <a:rPr lang="en-US" sz="2400" b="1" dirty="0">
                <a:latin typeface="Arial" charset="0"/>
                <a:ea typeface="ＭＳ Ｐゴシック" charset="0"/>
                <a:cs typeface="ＭＳ Ｐゴシック" charset="0"/>
              </a:rPr>
              <a:t>compounds</a:t>
            </a:r>
            <a:r>
              <a:rPr lang="en-US" sz="2400" dirty="0">
                <a:latin typeface="Arial" charset="0"/>
                <a:ea typeface="ＭＳ Ｐゴシック" charset="0"/>
                <a:cs typeface="ＭＳ Ｐゴシック" charset="0"/>
              </a:rPr>
              <a:t> with </a:t>
            </a:r>
            <a:r>
              <a:rPr lang="en-US" sz="2400" dirty="0" smtClean="0">
                <a:latin typeface="Arial" charset="0"/>
                <a:ea typeface="ＭＳ Ｐゴシック" charset="0"/>
                <a:cs typeface="ＭＳ Ｐゴシック" charset="0"/>
              </a:rPr>
              <a:t>nonmetals  </a:t>
            </a:r>
          </a:p>
          <a:p>
            <a:pPr>
              <a:buFont typeface="+mj-lt"/>
              <a:buAutoNum type="arabicPeriod"/>
            </a:pPr>
            <a:endParaRPr lang="en-US" sz="800" dirty="0">
              <a:latin typeface="Arial" charset="0"/>
              <a:ea typeface="ＭＳ Ｐゴシック" charset="0"/>
              <a:cs typeface="ＭＳ Ｐゴシック" charset="0"/>
            </a:endParaRPr>
          </a:p>
          <a:p>
            <a:pPr marL="457200" indent="-457200">
              <a:buFont typeface="+mj-lt"/>
              <a:buAutoNum type="arabicPeriod"/>
            </a:pPr>
            <a:r>
              <a:rPr lang="en-US" sz="2400" dirty="0" smtClean="0">
                <a:latin typeface="Arial" charset="0"/>
                <a:ea typeface="ＭＳ Ｐゴシック" charset="0"/>
                <a:cs typeface="ＭＳ Ｐゴシック" charset="0"/>
              </a:rPr>
              <a:t>For example, alkali </a:t>
            </a:r>
            <a:r>
              <a:rPr lang="en-US" sz="2400" dirty="0">
                <a:latin typeface="Arial" charset="0"/>
                <a:ea typeface="ＭＳ Ｐゴシック" charset="0"/>
                <a:cs typeface="ＭＳ Ｐゴシック" charset="0"/>
              </a:rPr>
              <a:t>metals (group IA) </a:t>
            </a:r>
            <a:r>
              <a:rPr lang="en-US" sz="2400" dirty="0" smtClean="0">
                <a:latin typeface="Arial" charset="0"/>
                <a:ea typeface="ＭＳ Ｐゴシック" charset="0"/>
                <a:cs typeface="ＭＳ Ｐゴシック" charset="0"/>
              </a:rPr>
              <a:t>react </a:t>
            </a:r>
            <a:r>
              <a:rPr lang="en-US" sz="2400" dirty="0">
                <a:latin typeface="Arial" charset="0"/>
                <a:ea typeface="ＭＳ Ｐゴシック" charset="0"/>
                <a:cs typeface="ＭＳ Ｐゴシック" charset="0"/>
              </a:rPr>
              <a:t>with halogens (group 7A) to make a variety of </a:t>
            </a:r>
            <a:r>
              <a:rPr lang="en-US" sz="2400" dirty="0" smtClean="0">
                <a:latin typeface="Arial" charset="0"/>
                <a:ea typeface="ＭＳ Ｐゴシック" charset="0"/>
                <a:cs typeface="ＭＳ Ｐゴシック" charset="0"/>
              </a:rPr>
              <a:t>compounds, all </a:t>
            </a:r>
            <a:r>
              <a:rPr lang="en-US" sz="2400" dirty="0">
                <a:latin typeface="Arial" charset="0"/>
                <a:ea typeface="ＭＳ Ｐゴシック" charset="0"/>
                <a:cs typeface="ＭＳ Ｐゴシック" charset="0"/>
              </a:rPr>
              <a:t>with similar </a:t>
            </a:r>
            <a:r>
              <a:rPr lang="en-US" sz="2400" u="sng" dirty="0" smtClean="0">
                <a:latin typeface="Arial" charset="0"/>
                <a:ea typeface="ＭＳ Ｐゴシック" charset="0"/>
                <a:cs typeface="ＭＳ Ｐゴシック" charset="0"/>
              </a:rPr>
              <a:t>salt-like</a:t>
            </a:r>
            <a:r>
              <a:rPr lang="en-US" sz="2400" dirty="0" smtClean="0">
                <a:latin typeface="Arial" charset="0"/>
                <a:ea typeface="ＭＳ Ｐゴシック" charset="0"/>
                <a:cs typeface="ＭＳ Ｐゴシック" charset="0"/>
              </a:rPr>
              <a:t> properties: </a:t>
            </a:r>
          </a:p>
          <a:p>
            <a:pPr lvl="1"/>
            <a:r>
              <a:rPr lang="en-US" sz="2400" dirty="0" smtClean="0">
                <a:latin typeface="Arial" charset="0"/>
                <a:ea typeface="ＭＳ Ｐゴシック" charset="0"/>
              </a:rPr>
              <a:t>The two elements (1A &amp; 7A) are always found in 1:1 ratios</a:t>
            </a:r>
          </a:p>
          <a:p>
            <a:pPr lvl="1"/>
            <a:r>
              <a:rPr lang="en-US" sz="2400" dirty="0" smtClean="0">
                <a:latin typeface="Arial" charset="0"/>
                <a:ea typeface="ＭＳ Ｐゴシック" charset="0"/>
              </a:rPr>
              <a:t>The </a:t>
            </a:r>
            <a:r>
              <a:rPr lang="en-US" sz="2400" u="sng" dirty="0">
                <a:latin typeface="Arial" charset="0"/>
                <a:ea typeface="ＭＳ Ｐゴシック" charset="0"/>
              </a:rPr>
              <a:t>compounds</a:t>
            </a:r>
            <a:r>
              <a:rPr lang="en-US" sz="2400" dirty="0">
                <a:latin typeface="Arial" charset="0"/>
                <a:ea typeface="ＭＳ Ｐゴシック" charset="0"/>
              </a:rPr>
              <a:t> have melting points over 500 °</a:t>
            </a:r>
            <a:r>
              <a:rPr lang="en-US" sz="2400" dirty="0" smtClean="0">
                <a:latin typeface="Arial" charset="0"/>
                <a:ea typeface="ＭＳ Ｐゴシック" charset="0"/>
              </a:rPr>
              <a:t>C </a:t>
            </a:r>
            <a:endParaRPr lang="en-US" sz="2400" dirty="0">
              <a:latin typeface="Arial" charset="0"/>
              <a:ea typeface="ＭＳ Ｐゴシック" charset="0"/>
            </a:endParaRPr>
          </a:p>
          <a:p>
            <a:pPr lvl="1"/>
            <a:r>
              <a:rPr lang="en-US" sz="2400" dirty="0">
                <a:latin typeface="Arial" charset="0"/>
                <a:ea typeface="ＭＳ Ｐゴシック" charset="0"/>
              </a:rPr>
              <a:t>Each is a stable, white, crystalline </a:t>
            </a:r>
            <a:r>
              <a:rPr lang="en-US" sz="2400" dirty="0" smtClean="0">
                <a:latin typeface="Arial" charset="0"/>
                <a:ea typeface="ＭＳ Ｐゴシック" charset="0"/>
              </a:rPr>
              <a:t>solid </a:t>
            </a:r>
            <a:endParaRPr lang="en-US" sz="2400" dirty="0">
              <a:latin typeface="Arial" charset="0"/>
              <a:ea typeface="ＭＳ Ｐゴシック" charset="0"/>
            </a:endParaRPr>
          </a:p>
          <a:p>
            <a:pPr lvl="1"/>
            <a:r>
              <a:rPr lang="en-US" sz="2400" dirty="0">
                <a:latin typeface="Arial" charset="0"/>
                <a:ea typeface="ＭＳ Ｐゴシック" charset="0"/>
              </a:rPr>
              <a:t>Each is soluble in </a:t>
            </a:r>
            <a:r>
              <a:rPr lang="en-US" sz="2400" dirty="0" smtClean="0">
                <a:latin typeface="Arial" charset="0"/>
                <a:ea typeface="ＭＳ Ｐゴシック" charset="0"/>
              </a:rPr>
              <a:t>water </a:t>
            </a:r>
            <a:endParaRPr lang="en-US" sz="2400" dirty="0">
              <a:latin typeface="Arial" charset="0"/>
              <a:ea typeface="ＭＳ Ｐゴシック" charset="0"/>
            </a:endParaRPr>
          </a:p>
          <a:p>
            <a:pPr lvl="1"/>
            <a:r>
              <a:rPr lang="en-US" sz="2400" dirty="0">
                <a:latin typeface="Arial" charset="0"/>
                <a:ea typeface="ＭＳ Ｐゴシック" charset="0"/>
              </a:rPr>
              <a:t>The water solution of each compound </a:t>
            </a:r>
            <a:r>
              <a:rPr lang="en-US" sz="2400" i="1" dirty="0">
                <a:latin typeface="Arial" charset="0"/>
                <a:ea typeface="ＭＳ Ｐゴシック" charset="0"/>
              </a:rPr>
              <a:t>conducts </a:t>
            </a:r>
            <a:r>
              <a:rPr lang="en-US" sz="2400" i="1" dirty="0" smtClean="0">
                <a:latin typeface="Arial" charset="0"/>
                <a:ea typeface="ＭＳ Ｐゴシック" charset="0"/>
              </a:rPr>
              <a:t>electri</a:t>
            </a:r>
            <a:r>
              <a:rPr lang="en-US" sz="2400" dirty="0" smtClean="0">
                <a:latin typeface="Arial" charset="0"/>
                <a:ea typeface="ＭＳ Ｐゴシック" charset="0"/>
              </a:rPr>
              <a:t>city </a:t>
            </a:r>
            <a:endParaRPr lang="en-US" sz="2400" dirty="0">
              <a:latin typeface="Arial" charset="0"/>
              <a:ea typeface="ＭＳ Ｐゴシック" charset="0"/>
            </a:endParaRPr>
          </a:p>
        </p:txBody>
      </p:sp>
      <p:sp>
        <p:nvSpPr>
          <p:cNvPr id="717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
        <p:nvSpPr>
          <p:cNvPr id="2" name="TextBox 1"/>
          <p:cNvSpPr txBox="1"/>
          <p:nvPr/>
        </p:nvSpPr>
        <p:spPr>
          <a:xfrm>
            <a:off x="2357265" y="259790"/>
            <a:ext cx="4915378" cy="646331"/>
          </a:xfrm>
          <a:prstGeom prst="rect">
            <a:avLst/>
          </a:prstGeom>
          <a:noFill/>
        </p:spPr>
        <p:txBody>
          <a:bodyPr wrap="none" rtlCol="0">
            <a:spAutoFit/>
          </a:bodyPr>
          <a:lstStyle/>
          <a:p>
            <a:r>
              <a:rPr lang="en-US" sz="3600" dirty="0" smtClean="0"/>
              <a:t>Scientists have observed: </a:t>
            </a:r>
            <a:endParaRPr lang="en-US" sz="3600" dirty="0"/>
          </a:p>
        </p:txBody>
      </p:sp>
    </p:spTree>
    <p:extLst>
      <p:ext uri="{BB962C8B-B14F-4D97-AF65-F5344CB8AC3E}">
        <p14:creationId xmlns:p14="http://schemas.microsoft.com/office/powerpoint/2010/main" val="1881774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xEl>
                                              <p:pRg st="7" end="7"/>
                                            </p:txEl>
                                          </p:spTgt>
                                        </p:tgtEl>
                                        <p:attrNameLst>
                                          <p:attrName>style.visibility</p:attrName>
                                        </p:attrNameLst>
                                      </p:cBhvr>
                                      <p:to>
                                        <p:strVal val="visible"/>
                                      </p:to>
                                    </p:set>
                                    <p:animEffect transition="in" filter="barn(inVertical)">
                                      <p:cBhvr>
                                        <p:cTn id="7"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365125" y="785813"/>
            <a:ext cx="8229600" cy="5481637"/>
          </a:xfrm>
        </p:spPr>
        <p:txBody>
          <a:bodyPr>
            <a:normAutofit/>
          </a:bodyPr>
          <a:lstStyle/>
          <a:p>
            <a:pPr marL="587375" indent="-514350" eaLnBrk="1" hangingPunct="1">
              <a:spcAft>
                <a:spcPts val="3000"/>
              </a:spcAft>
              <a:buClr>
                <a:srgbClr val="000000"/>
              </a:buClr>
              <a:buFontTx/>
              <a:buAutoNum type="arabicPeriod" startAt="6"/>
              <a:tabLst>
                <a:tab pos="625475" algn="l"/>
              </a:tabLst>
            </a:pPr>
            <a:r>
              <a:rPr lang="en-US" sz="2800" b="1" dirty="0">
                <a:latin typeface="Arial" charset="0"/>
                <a:ea typeface="ＭＳ Ｐゴシック" charset="0"/>
                <a:cs typeface="ＭＳ Ｐゴシック" charset="0"/>
              </a:rPr>
              <a:t>What are acids and bases?</a:t>
            </a:r>
            <a:r>
              <a:rPr lang="en-US" sz="2800" dirty="0">
                <a:latin typeface="Arial" charset="0"/>
                <a:ea typeface="ＭＳ Ｐゴシック" charset="0"/>
                <a:cs typeface="ＭＳ Ｐゴシック" charset="0"/>
              </a:rPr>
              <a:t> </a:t>
            </a:r>
          </a:p>
          <a:p>
            <a:pPr marL="987425" lvl="1" indent="-514350">
              <a:spcAft>
                <a:spcPts val="3000"/>
              </a:spcAft>
              <a:buClr>
                <a:srgbClr val="000000"/>
              </a:buClr>
              <a:tabLst>
                <a:tab pos="625475" algn="l"/>
              </a:tabLst>
            </a:pPr>
            <a:r>
              <a:rPr lang="en-US" sz="2400" dirty="0">
                <a:latin typeface="Arial" charset="0"/>
                <a:ea typeface="ＭＳ Ｐゴシック" charset="0"/>
                <a:cs typeface="ＭＳ Ｐゴシック" charset="0"/>
              </a:rPr>
              <a:t>The hydrogen ion, H</a:t>
            </a:r>
            <a:r>
              <a:rPr lang="en-US" sz="2400" baseline="30000" dirty="0">
                <a:latin typeface="Arial" charset="0"/>
                <a:ea typeface="ＭＳ Ｐゴシック" charset="0"/>
                <a:cs typeface="ＭＳ Ｐゴシック" charset="0"/>
              </a:rPr>
              <a:t>+</a:t>
            </a:r>
            <a:r>
              <a:rPr lang="en-US" sz="2400" dirty="0">
                <a:latin typeface="Arial" charset="0"/>
                <a:ea typeface="ＭＳ Ｐゴシック" charset="0"/>
                <a:cs typeface="ＭＳ Ｐゴシック" charset="0"/>
              </a:rPr>
              <a:t>, and the hydroxide ion, OH</a:t>
            </a:r>
            <a:r>
              <a:rPr lang="en-US" sz="2400" baseline="30000" dirty="0">
                <a:latin typeface="Arial" charset="0"/>
                <a:ea typeface="ＭＳ Ｐゴシック" charset="0"/>
                <a:cs typeface="ＭＳ Ｐゴシック" charset="0"/>
              </a:rPr>
              <a:t>–</a:t>
            </a:r>
            <a:r>
              <a:rPr lang="en-US" sz="2400" dirty="0">
                <a:latin typeface="Arial" charset="0"/>
                <a:ea typeface="ＭＳ Ｐゴシック" charset="0"/>
                <a:cs typeface="ＭＳ Ｐゴシック" charset="0"/>
              </a:rPr>
              <a:t>, are among the most important ions in chemistry </a:t>
            </a:r>
          </a:p>
          <a:p>
            <a:pPr marL="987425" lvl="1" indent="-514350">
              <a:spcAft>
                <a:spcPts val="3000"/>
              </a:spcAft>
              <a:buClr>
                <a:srgbClr val="000000"/>
              </a:buClr>
              <a:tabLst>
                <a:tab pos="625475" algn="l"/>
              </a:tabLst>
            </a:pPr>
            <a:r>
              <a:rPr lang="en-US" sz="2400" dirty="0">
                <a:latin typeface="Arial" charset="0"/>
                <a:ea typeface="ＭＳ Ｐゴシック" charset="0"/>
                <a:cs typeface="ＭＳ Ｐゴシック" charset="0"/>
              </a:rPr>
              <a:t>An </a:t>
            </a:r>
            <a:r>
              <a:rPr lang="en-US" sz="2400" i="1" dirty="0">
                <a:latin typeface="Arial" charset="0"/>
                <a:ea typeface="ＭＳ Ｐゴシック" charset="0"/>
                <a:cs typeface="ＭＳ Ｐゴシック" charset="0"/>
              </a:rPr>
              <a:t>acid</a:t>
            </a:r>
            <a:r>
              <a:rPr lang="en-US" sz="2400" dirty="0">
                <a:latin typeface="Arial" charset="0"/>
                <a:ea typeface="ＭＳ Ｐゴシック" charset="0"/>
                <a:cs typeface="ＭＳ Ｐゴシック" charset="0"/>
              </a:rPr>
              <a:t> is a substance that yields H</a:t>
            </a:r>
            <a:r>
              <a:rPr lang="en-US" sz="2400" baseline="30000" dirty="0">
                <a:latin typeface="Arial" charset="0"/>
                <a:ea typeface="ＭＳ Ｐゴシック" charset="0"/>
                <a:cs typeface="ＭＳ Ｐゴシック" charset="0"/>
              </a:rPr>
              <a:t>+</a:t>
            </a:r>
            <a:r>
              <a:rPr lang="en-US" sz="2400" dirty="0">
                <a:latin typeface="Arial" charset="0"/>
                <a:ea typeface="ＭＳ Ｐゴシック" charset="0"/>
                <a:cs typeface="ＭＳ Ｐゴシック" charset="0"/>
              </a:rPr>
              <a:t> ions when dissolved in water.</a:t>
            </a:r>
          </a:p>
          <a:p>
            <a:pPr marL="987425" lvl="1" indent="-514350">
              <a:spcAft>
                <a:spcPts val="3000"/>
              </a:spcAft>
              <a:buClr>
                <a:srgbClr val="000000"/>
              </a:buClr>
              <a:tabLst>
                <a:tab pos="625475" algn="l"/>
              </a:tabLst>
            </a:pPr>
            <a:r>
              <a:rPr lang="en-US" sz="2400" dirty="0">
                <a:latin typeface="Arial" charset="0"/>
                <a:ea typeface="ＭＳ Ｐゴシック" charset="0"/>
                <a:cs typeface="ＭＳ Ｐゴシック" charset="0"/>
              </a:rPr>
              <a:t>A </a:t>
            </a:r>
            <a:r>
              <a:rPr lang="en-US" sz="2400" i="1" dirty="0">
                <a:latin typeface="Arial" charset="0"/>
                <a:ea typeface="ＭＳ Ｐゴシック" charset="0"/>
                <a:cs typeface="ＭＳ Ｐゴシック" charset="0"/>
              </a:rPr>
              <a:t>base</a:t>
            </a:r>
            <a:r>
              <a:rPr lang="en-US" sz="2400" dirty="0">
                <a:latin typeface="Arial" charset="0"/>
                <a:ea typeface="ＭＳ Ｐゴシック" charset="0"/>
                <a:cs typeface="ＭＳ Ｐゴシック" charset="0"/>
              </a:rPr>
              <a:t> is a substance that yields OH</a:t>
            </a:r>
            <a:r>
              <a:rPr lang="en-US" sz="2400" baseline="30000" dirty="0">
                <a:latin typeface="Arial" charset="0"/>
                <a:ea typeface="ＭＳ Ｐゴシック" charset="0"/>
                <a:cs typeface="ＭＳ Ｐゴシック" charset="0"/>
              </a:rPr>
              <a:t>–</a:t>
            </a:r>
            <a:r>
              <a:rPr lang="en-US" sz="2400" dirty="0">
                <a:latin typeface="Arial" charset="0"/>
                <a:ea typeface="ＭＳ Ｐゴシック" charset="0"/>
                <a:cs typeface="ＭＳ Ｐゴシック" charset="0"/>
              </a:rPr>
              <a:t> ions when dissolved in water. </a:t>
            </a:r>
          </a:p>
        </p:txBody>
      </p:sp>
      <p:sp>
        <p:nvSpPr>
          <p:cNvPr id="5018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GB" sz="900">
                <a:solidFill>
                  <a:schemeClr val="bg1"/>
                </a:solidFill>
                <a:latin typeface="Arial" charset="0"/>
                <a:cs typeface="Arial" charset="0"/>
              </a:rPr>
              <a:t>© 2013 Pearson Education, Inc.</a:t>
            </a:r>
          </a:p>
        </p:txBody>
      </p:sp>
    </p:spTree>
    <p:extLst>
      <p:ext uri="{BB962C8B-B14F-4D97-AF65-F5344CB8AC3E}">
        <p14:creationId xmlns:p14="http://schemas.microsoft.com/office/powerpoint/2010/main" val="10376694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2132</TotalTime>
  <Words>3539</Words>
  <Application>Microsoft Macintosh PowerPoint</Application>
  <PresentationFormat>On-screen Show (4:3)</PresentationFormat>
  <Paragraphs>493</Paragraphs>
  <Slides>90</Slides>
  <Notes>21</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90</vt:i4>
      </vt:variant>
    </vt:vector>
  </HeadingPairs>
  <TitlesOfParts>
    <vt:vector size="104" baseType="lpstr">
      <vt:lpstr>Office Theme</vt:lpstr>
      <vt:lpstr>Default Design</vt:lpstr>
      <vt:lpstr>2_Default Design</vt:lpstr>
      <vt:lpstr>3_Default Design</vt:lpstr>
      <vt:lpstr>5_Default Design</vt:lpstr>
      <vt:lpstr>6_Default Design</vt:lpstr>
      <vt:lpstr>7_Default Design</vt:lpstr>
      <vt:lpstr>8_Default Design</vt:lpstr>
      <vt:lpstr>9_Default Design</vt:lpstr>
      <vt:lpstr>10_Default Design</vt:lpstr>
      <vt:lpstr>11_Default Design</vt:lpstr>
      <vt:lpstr>4_Default Design</vt:lpstr>
      <vt:lpstr>1_Office Theme</vt:lpstr>
      <vt:lpstr>Document</vt:lpstr>
      <vt:lpstr>Chapter Three</vt:lpstr>
      <vt:lpstr>Outline</vt:lpstr>
      <vt:lpstr>PowerPoint Presentation</vt:lpstr>
      <vt:lpstr>PowerPoint Presentation</vt:lpstr>
      <vt:lpstr>PowerPoint Presentation</vt:lpstr>
      <vt:lpstr>3.1 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 Periodic Properties and Ion Formation</vt:lpstr>
      <vt:lpstr>PowerPoint Presentation</vt:lpstr>
      <vt:lpstr>PowerPoint Presentation</vt:lpstr>
      <vt:lpstr>PowerPoint Presentation</vt:lpstr>
      <vt:lpstr>PowerPoint Presentation</vt:lpstr>
      <vt:lpstr>Using only the periodic table, determine which element below gains an electron most easily? </vt:lpstr>
      <vt:lpstr>Using only the periodic table, determine which element below loses an electron most easily? </vt:lpstr>
      <vt:lpstr>  Put the following elements in order of increasing ionization energy. N, Li, F, C     </vt:lpstr>
      <vt:lpstr>Put the following elements in order of decreasing electron affinity. N, Li, F, C       </vt:lpstr>
      <vt:lpstr>3.3 Ionic Bonds</vt:lpstr>
      <vt:lpstr>PowerPoint Presentation</vt:lpstr>
      <vt:lpstr>PowerPoint Presentation</vt:lpstr>
      <vt:lpstr> Which of the following best describes the way ionic bonds are formed? </vt:lpstr>
      <vt:lpstr>  Aluminum atoms lose three electrons when they react.  Write the symbol for the ion that forms and tell whether it is an anion or a cation. </vt:lpstr>
      <vt:lpstr>Chlorine atoms gain one electron when they react.  Write the symbol for the ion that forms and indicate whether it is an anion or a cation. </vt:lpstr>
      <vt:lpstr>3.4 Some Properties of Ionic Compounds</vt:lpstr>
      <vt:lpstr>PowerPoint Presentation</vt:lpstr>
      <vt:lpstr>PowerPoint Presentation</vt:lpstr>
      <vt:lpstr>PowerPoint Presentation</vt:lpstr>
      <vt:lpstr>3.5 Ions and the Octet Rule</vt:lpstr>
      <vt:lpstr>PowerPoint Presentation</vt:lpstr>
      <vt:lpstr>PowerPoint Presentation</vt:lpstr>
      <vt:lpstr>3.6 Ions of Some Common Elements</vt:lpstr>
      <vt:lpstr>PowerPoint Presentation</vt:lpstr>
      <vt:lpstr>PowerPoint Presentation</vt:lpstr>
      <vt:lpstr>Important Points about Ion Formation and the Periodic Table</vt:lpstr>
      <vt:lpstr>Important Points about Ion Formation and the Periodic Table</vt:lpstr>
      <vt:lpstr>Upon reaction with the blue metal to form an ionic compound, give the number of electrons gained or lost by the blue nonmetal, and tell whether it forms an anion or a cation. </vt:lpstr>
      <vt:lpstr>For the element nitrogen, write the electron configuration and indicate which electrons will be gained or lost to form an ion.</vt:lpstr>
      <vt:lpstr>PowerPoint Presentation</vt:lpstr>
      <vt:lpstr>3.7 Naming Ions</vt:lpstr>
      <vt:lpstr>PowerPoint Presentation</vt:lpstr>
      <vt:lpstr>3.8 Polyatomic Ions</vt:lpstr>
      <vt:lpstr>PowerPoint Presentation</vt:lpstr>
      <vt:lpstr>PowerPoint Presentation</vt:lpstr>
      <vt:lpstr>The polyatomic ion</vt:lpstr>
      <vt:lpstr>PowerPoint Presentation</vt:lpstr>
      <vt:lpstr>PowerPoint Presentation</vt:lpstr>
      <vt:lpstr>The polyatomic ion SO32– is named _________.</vt:lpstr>
      <vt:lpstr>3.9 Formulas of Ionic Compounds</vt:lpstr>
      <vt:lpstr>ionic (salt) formulas</vt:lpstr>
      <vt:lpstr>PowerPoint Presentation</vt:lpstr>
      <vt:lpstr>PowerPoint Presentation</vt:lpstr>
      <vt:lpstr>PowerPoint Presentation</vt:lpstr>
      <vt:lpstr>PowerPoint Presentation</vt:lpstr>
      <vt:lpstr>PowerPoint Presentation</vt:lpstr>
      <vt:lpstr>Which is the correct formula for the compound lithium phosphide?</vt:lpstr>
      <vt:lpstr>What is the formula of the ionic compound that likely forms upon reaction between the red metal and the red nonmetal shown below? </vt:lpstr>
      <vt:lpstr>What is the formula of the ionic compound that likely forms upon reaction between the green metal and the green nonmetal shown below? </vt:lpstr>
      <vt:lpstr>3.10 Naming Ionic Compounds</vt:lpstr>
      <vt:lpstr>PowerPoint Presentation</vt:lpstr>
      <vt:lpstr>PowerPoint Presentation</vt:lpstr>
      <vt:lpstr>PowerPoint Presentation</vt:lpstr>
      <vt:lpstr>PowerPoint Presentation</vt:lpstr>
      <vt:lpstr>Of the elements listed below, which one can form more than one cation?     Na, Ag, S, Fe </vt:lpstr>
      <vt:lpstr>PowerPoint Presentation</vt:lpstr>
      <vt:lpstr>The name of the compound Cr2(SO4)3 is ______________. </vt:lpstr>
      <vt:lpstr>What you must know for the exam</vt:lpstr>
      <vt:lpstr>What you must know for the exam</vt:lpstr>
      <vt:lpstr>3.11: H+ and OH– Ions:  An Introduction to Acids and 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 the compounds HNO2, Ba(OH)2, and HF, which are acids? </vt:lpstr>
      <vt:lpstr>Chapter Summary</vt:lpstr>
      <vt:lpstr>PowerPoint Presentation</vt:lpstr>
      <vt:lpstr>PowerPoint Presentation</vt:lpstr>
      <vt:lpstr>PowerPoint Presentation</vt:lpstr>
      <vt:lpstr>PowerPoint Presentation</vt:lpstr>
      <vt:lpstr>PowerPoint Presentation</vt:lpstr>
      <vt:lpstr>PowerPoint Presentation</vt:lpstr>
    </vt:vector>
  </TitlesOfParts>
  <Company>contra costa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Three</dc:title>
  <dc:creator>VERNON SMALL</dc:creator>
  <cp:lastModifiedBy>VERNON SMALL</cp:lastModifiedBy>
  <cp:revision>173</cp:revision>
  <cp:lastPrinted>2013-12-18T17:11:06Z</cp:lastPrinted>
  <dcterms:created xsi:type="dcterms:W3CDTF">2013-12-15T15:10:26Z</dcterms:created>
  <dcterms:modified xsi:type="dcterms:W3CDTF">2014-09-04T23:43:24Z</dcterms:modified>
</cp:coreProperties>
</file>