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4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  <p:sldMasterId id="2147483686" r:id="rId4"/>
    <p:sldMasterId id="2147483712" r:id="rId5"/>
    <p:sldMasterId id="2147483725" r:id="rId6"/>
    <p:sldMasterId id="2147483737" r:id="rId7"/>
    <p:sldMasterId id="2147483749" r:id="rId8"/>
    <p:sldMasterId id="2147483761" r:id="rId9"/>
    <p:sldMasterId id="2147483773" r:id="rId10"/>
    <p:sldMasterId id="2147483785" r:id="rId11"/>
    <p:sldMasterId id="2147483797" r:id="rId12"/>
    <p:sldMasterId id="2147483809" r:id="rId13"/>
    <p:sldMasterId id="2147483821" r:id="rId14"/>
    <p:sldMasterId id="2147483834" r:id="rId15"/>
    <p:sldMasterId id="2147483847" r:id="rId16"/>
  </p:sldMasterIdLst>
  <p:notesMasterIdLst>
    <p:notesMasterId r:id="rId131"/>
  </p:notesMasterIdLst>
  <p:sldIdLst>
    <p:sldId id="257" r:id="rId17"/>
    <p:sldId id="399" r:id="rId18"/>
    <p:sldId id="259" r:id="rId19"/>
    <p:sldId id="305" r:id="rId20"/>
    <p:sldId id="260" r:id="rId21"/>
    <p:sldId id="371" r:id="rId22"/>
    <p:sldId id="405" r:id="rId23"/>
    <p:sldId id="261" r:id="rId24"/>
    <p:sldId id="262" r:id="rId25"/>
    <p:sldId id="307" r:id="rId26"/>
    <p:sldId id="311" r:id="rId27"/>
    <p:sldId id="372" r:id="rId28"/>
    <p:sldId id="373" r:id="rId29"/>
    <p:sldId id="264" r:id="rId30"/>
    <p:sldId id="309" r:id="rId31"/>
    <p:sldId id="310" r:id="rId32"/>
    <p:sldId id="313" r:id="rId33"/>
    <p:sldId id="266" r:id="rId34"/>
    <p:sldId id="267" r:id="rId35"/>
    <p:sldId id="315" r:id="rId36"/>
    <p:sldId id="317" r:id="rId37"/>
    <p:sldId id="268" r:id="rId38"/>
    <p:sldId id="319" r:id="rId39"/>
    <p:sldId id="374" r:id="rId40"/>
    <p:sldId id="269" r:id="rId41"/>
    <p:sldId id="322" r:id="rId42"/>
    <p:sldId id="270" r:id="rId43"/>
    <p:sldId id="406" r:id="rId44"/>
    <p:sldId id="271" r:id="rId45"/>
    <p:sldId id="360" r:id="rId46"/>
    <p:sldId id="443" r:id="rId47"/>
    <p:sldId id="442" r:id="rId48"/>
    <p:sldId id="441" r:id="rId49"/>
    <p:sldId id="324" r:id="rId50"/>
    <p:sldId id="401" r:id="rId51"/>
    <p:sldId id="400" r:id="rId52"/>
    <p:sldId id="462" r:id="rId53"/>
    <p:sldId id="463" r:id="rId54"/>
    <p:sldId id="325" r:id="rId55"/>
    <p:sldId id="464" r:id="rId56"/>
    <p:sldId id="275" r:id="rId57"/>
    <p:sldId id="410" r:id="rId58"/>
    <p:sldId id="431" r:id="rId59"/>
    <p:sldId id="438" r:id="rId60"/>
    <p:sldId id="277" r:id="rId61"/>
    <p:sldId id="392" r:id="rId62"/>
    <p:sldId id="365" r:id="rId63"/>
    <p:sldId id="367" r:id="rId64"/>
    <p:sldId id="333" r:id="rId65"/>
    <p:sldId id="278" r:id="rId66"/>
    <p:sldId id="416" r:id="rId67"/>
    <p:sldId id="279" r:id="rId68"/>
    <p:sldId id="280" r:id="rId69"/>
    <p:sldId id="411" r:id="rId70"/>
    <p:sldId id="393" r:id="rId71"/>
    <p:sldId id="281" r:id="rId72"/>
    <p:sldId id="381" r:id="rId73"/>
    <p:sldId id="413" r:id="rId74"/>
    <p:sldId id="282" r:id="rId75"/>
    <p:sldId id="415" r:id="rId76"/>
    <p:sldId id="420" r:id="rId77"/>
    <p:sldId id="433" r:id="rId78"/>
    <p:sldId id="421" r:id="rId79"/>
    <p:sldId id="283" r:id="rId80"/>
    <p:sldId id="417" r:id="rId81"/>
    <p:sldId id="284" r:id="rId82"/>
    <p:sldId id="339" r:id="rId83"/>
    <p:sldId id="363" r:id="rId84"/>
    <p:sldId id="369" r:id="rId85"/>
    <p:sldId id="293" r:id="rId86"/>
    <p:sldId id="383" r:id="rId87"/>
    <p:sldId id="461" r:id="rId88"/>
    <p:sldId id="348" r:id="rId89"/>
    <p:sldId id="385" r:id="rId90"/>
    <p:sldId id="388" r:id="rId91"/>
    <p:sldId id="386" r:id="rId92"/>
    <p:sldId id="434" r:id="rId93"/>
    <p:sldId id="295" r:id="rId94"/>
    <p:sldId id="389" r:id="rId95"/>
    <p:sldId id="349" r:id="rId96"/>
    <p:sldId id="350" r:id="rId97"/>
    <p:sldId id="436" r:id="rId98"/>
    <p:sldId id="435" r:id="rId99"/>
    <p:sldId id="342" r:id="rId100"/>
    <p:sldId id="344" r:id="rId101"/>
    <p:sldId id="346" r:id="rId102"/>
    <p:sldId id="466" r:id="rId103"/>
    <p:sldId id="465" r:id="rId104"/>
    <p:sldId id="296" r:id="rId105"/>
    <p:sldId id="445" r:id="rId106"/>
    <p:sldId id="447" r:id="rId107"/>
    <p:sldId id="446" r:id="rId108"/>
    <p:sldId id="449" r:id="rId109"/>
    <p:sldId id="450" r:id="rId110"/>
    <p:sldId id="451" r:id="rId111"/>
    <p:sldId id="357" r:id="rId112"/>
    <p:sldId id="452" r:id="rId113"/>
    <p:sldId id="453" r:id="rId114"/>
    <p:sldId id="467" r:id="rId115"/>
    <p:sldId id="455" r:id="rId116"/>
    <p:sldId id="456" r:id="rId117"/>
    <p:sldId id="457" r:id="rId118"/>
    <p:sldId id="458" r:id="rId119"/>
    <p:sldId id="358" r:id="rId120"/>
    <p:sldId id="460" r:id="rId121"/>
    <p:sldId id="299" r:id="rId122"/>
    <p:sldId id="402" r:id="rId123"/>
    <p:sldId id="361" r:id="rId124"/>
    <p:sldId id="300" r:id="rId125"/>
    <p:sldId id="352" r:id="rId126"/>
    <p:sldId id="301" r:id="rId127"/>
    <p:sldId id="302" r:id="rId128"/>
    <p:sldId id="303" r:id="rId129"/>
    <p:sldId id="304" r:id="rId1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98990" autoAdjust="0"/>
  </p:normalViewPr>
  <p:slideViewPr>
    <p:cSldViewPr snapToGrid="0" snapToObjects="1">
      <p:cViewPr varScale="1">
        <p:scale>
          <a:sx n="90" d="100"/>
          <a:sy n="90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60" Type="http://schemas.openxmlformats.org/officeDocument/2006/relationships/slide" Target="slides/slide44.xml"/><Relationship Id="rId61" Type="http://schemas.openxmlformats.org/officeDocument/2006/relationships/slide" Target="slides/slide45.xml"/><Relationship Id="rId62" Type="http://schemas.openxmlformats.org/officeDocument/2006/relationships/slide" Target="slides/slide46.xml"/><Relationship Id="rId63" Type="http://schemas.openxmlformats.org/officeDocument/2006/relationships/slide" Target="slides/slide47.xml"/><Relationship Id="rId64" Type="http://schemas.openxmlformats.org/officeDocument/2006/relationships/slide" Target="slides/slide48.xml"/><Relationship Id="rId65" Type="http://schemas.openxmlformats.org/officeDocument/2006/relationships/slide" Target="slides/slide49.xml"/><Relationship Id="rId66" Type="http://schemas.openxmlformats.org/officeDocument/2006/relationships/slide" Target="slides/slide50.xml"/><Relationship Id="rId67" Type="http://schemas.openxmlformats.org/officeDocument/2006/relationships/slide" Target="slides/slide51.xml"/><Relationship Id="rId68" Type="http://schemas.openxmlformats.org/officeDocument/2006/relationships/slide" Target="slides/slide52.xml"/><Relationship Id="rId69" Type="http://schemas.openxmlformats.org/officeDocument/2006/relationships/slide" Target="slides/slide53.xml"/><Relationship Id="rId120" Type="http://schemas.openxmlformats.org/officeDocument/2006/relationships/slide" Target="slides/slide104.xml"/><Relationship Id="rId121" Type="http://schemas.openxmlformats.org/officeDocument/2006/relationships/slide" Target="slides/slide105.xml"/><Relationship Id="rId122" Type="http://schemas.openxmlformats.org/officeDocument/2006/relationships/slide" Target="slides/slide106.xml"/><Relationship Id="rId123" Type="http://schemas.openxmlformats.org/officeDocument/2006/relationships/slide" Target="slides/slide107.xml"/><Relationship Id="rId124" Type="http://schemas.openxmlformats.org/officeDocument/2006/relationships/slide" Target="slides/slide108.xml"/><Relationship Id="rId125" Type="http://schemas.openxmlformats.org/officeDocument/2006/relationships/slide" Target="slides/slide109.xml"/><Relationship Id="rId126" Type="http://schemas.openxmlformats.org/officeDocument/2006/relationships/slide" Target="slides/slide110.xml"/><Relationship Id="rId127" Type="http://schemas.openxmlformats.org/officeDocument/2006/relationships/slide" Target="slides/slide111.xml"/><Relationship Id="rId128" Type="http://schemas.openxmlformats.org/officeDocument/2006/relationships/slide" Target="slides/slide112.xml"/><Relationship Id="rId129" Type="http://schemas.openxmlformats.org/officeDocument/2006/relationships/slide" Target="slides/slide113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90" Type="http://schemas.openxmlformats.org/officeDocument/2006/relationships/slide" Target="slides/slide74.xml"/><Relationship Id="rId91" Type="http://schemas.openxmlformats.org/officeDocument/2006/relationships/slide" Target="slides/slide75.xml"/><Relationship Id="rId92" Type="http://schemas.openxmlformats.org/officeDocument/2006/relationships/slide" Target="slides/slide76.xml"/><Relationship Id="rId93" Type="http://schemas.openxmlformats.org/officeDocument/2006/relationships/slide" Target="slides/slide77.xml"/><Relationship Id="rId94" Type="http://schemas.openxmlformats.org/officeDocument/2006/relationships/slide" Target="slides/slide78.xml"/><Relationship Id="rId95" Type="http://schemas.openxmlformats.org/officeDocument/2006/relationships/slide" Target="slides/slide79.xml"/><Relationship Id="rId96" Type="http://schemas.openxmlformats.org/officeDocument/2006/relationships/slide" Target="slides/slide80.xml"/><Relationship Id="rId101" Type="http://schemas.openxmlformats.org/officeDocument/2006/relationships/slide" Target="slides/slide85.xml"/><Relationship Id="rId102" Type="http://schemas.openxmlformats.org/officeDocument/2006/relationships/slide" Target="slides/slide86.xml"/><Relationship Id="rId103" Type="http://schemas.openxmlformats.org/officeDocument/2006/relationships/slide" Target="slides/slide87.xml"/><Relationship Id="rId104" Type="http://schemas.openxmlformats.org/officeDocument/2006/relationships/slide" Target="slides/slide88.xml"/><Relationship Id="rId105" Type="http://schemas.openxmlformats.org/officeDocument/2006/relationships/slide" Target="slides/slide89.xml"/><Relationship Id="rId106" Type="http://schemas.openxmlformats.org/officeDocument/2006/relationships/slide" Target="slides/slide90.xml"/><Relationship Id="rId107" Type="http://schemas.openxmlformats.org/officeDocument/2006/relationships/slide" Target="slides/slide91.xml"/><Relationship Id="rId108" Type="http://schemas.openxmlformats.org/officeDocument/2006/relationships/slide" Target="slides/slide92.xml"/><Relationship Id="rId109" Type="http://schemas.openxmlformats.org/officeDocument/2006/relationships/slide" Target="slides/slide93.xml"/><Relationship Id="rId97" Type="http://schemas.openxmlformats.org/officeDocument/2006/relationships/slide" Target="slides/slide81.xml"/><Relationship Id="rId98" Type="http://schemas.openxmlformats.org/officeDocument/2006/relationships/slide" Target="slides/slide82.xml"/><Relationship Id="rId99" Type="http://schemas.openxmlformats.org/officeDocument/2006/relationships/slide" Target="slides/slide83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100" Type="http://schemas.openxmlformats.org/officeDocument/2006/relationships/slide" Target="slides/slide84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70" Type="http://schemas.openxmlformats.org/officeDocument/2006/relationships/slide" Target="slides/slide54.xml"/><Relationship Id="rId71" Type="http://schemas.openxmlformats.org/officeDocument/2006/relationships/slide" Target="slides/slide55.xml"/><Relationship Id="rId72" Type="http://schemas.openxmlformats.org/officeDocument/2006/relationships/slide" Target="slides/slide56.xml"/><Relationship Id="rId73" Type="http://schemas.openxmlformats.org/officeDocument/2006/relationships/slide" Target="slides/slide57.xml"/><Relationship Id="rId74" Type="http://schemas.openxmlformats.org/officeDocument/2006/relationships/slide" Target="slides/slide58.xml"/><Relationship Id="rId75" Type="http://schemas.openxmlformats.org/officeDocument/2006/relationships/slide" Target="slides/slide59.xml"/><Relationship Id="rId76" Type="http://schemas.openxmlformats.org/officeDocument/2006/relationships/slide" Target="slides/slide60.xml"/><Relationship Id="rId77" Type="http://schemas.openxmlformats.org/officeDocument/2006/relationships/slide" Target="slides/slide61.xml"/><Relationship Id="rId78" Type="http://schemas.openxmlformats.org/officeDocument/2006/relationships/slide" Target="slides/slide62.xml"/><Relationship Id="rId79" Type="http://schemas.openxmlformats.org/officeDocument/2006/relationships/slide" Target="slides/slide63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130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2" Type="http://schemas.openxmlformats.org/officeDocument/2006/relationships/printerSettings" Target="printerSettings/printerSettings1.bin"/><Relationship Id="rId133" Type="http://schemas.openxmlformats.org/officeDocument/2006/relationships/presProps" Target="presProps.xml"/><Relationship Id="rId134" Type="http://schemas.openxmlformats.org/officeDocument/2006/relationships/viewProps" Target="viewProps.xml"/><Relationship Id="rId135" Type="http://schemas.openxmlformats.org/officeDocument/2006/relationships/theme" Target="theme/theme1.xml"/><Relationship Id="rId1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" Target="slides/slide34.xml"/><Relationship Id="rId51" Type="http://schemas.openxmlformats.org/officeDocument/2006/relationships/slide" Target="slides/slide35.xml"/><Relationship Id="rId52" Type="http://schemas.openxmlformats.org/officeDocument/2006/relationships/slide" Target="slides/slide36.xml"/><Relationship Id="rId53" Type="http://schemas.openxmlformats.org/officeDocument/2006/relationships/slide" Target="slides/slide37.xml"/><Relationship Id="rId54" Type="http://schemas.openxmlformats.org/officeDocument/2006/relationships/slide" Target="slides/slide38.xml"/><Relationship Id="rId55" Type="http://schemas.openxmlformats.org/officeDocument/2006/relationships/slide" Target="slides/slide39.xml"/><Relationship Id="rId56" Type="http://schemas.openxmlformats.org/officeDocument/2006/relationships/slide" Target="slides/slide40.xml"/><Relationship Id="rId57" Type="http://schemas.openxmlformats.org/officeDocument/2006/relationships/slide" Target="slides/slide41.xml"/><Relationship Id="rId58" Type="http://schemas.openxmlformats.org/officeDocument/2006/relationships/slide" Target="slides/slide42.xml"/><Relationship Id="rId59" Type="http://schemas.openxmlformats.org/officeDocument/2006/relationships/slide" Target="slides/slide43.xml"/><Relationship Id="rId110" Type="http://schemas.openxmlformats.org/officeDocument/2006/relationships/slide" Target="slides/slide94.xml"/><Relationship Id="rId111" Type="http://schemas.openxmlformats.org/officeDocument/2006/relationships/slide" Target="slides/slide95.xml"/><Relationship Id="rId112" Type="http://schemas.openxmlformats.org/officeDocument/2006/relationships/slide" Target="slides/slide96.xml"/><Relationship Id="rId113" Type="http://schemas.openxmlformats.org/officeDocument/2006/relationships/slide" Target="slides/slide97.xml"/><Relationship Id="rId114" Type="http://schemas.openxmlformats.org/officeDocument/2006/relationships/slide" Target="slides/slide98.xml"/><Relationship Id="rId115" Type="http://schemas.openxmlformats.org/officeDocument/2006/relationships/slide" Target="slides/slide99.xml"/><Relationship Id="rId116" Type="http://schemas.openxmlformats.org/officeDocument/2006/relationships/slide" Target="slides/slide100.xml"/><Relationship Id="rId117" Type="http://schemas.openxmlformats.org/officeDocument/2006/relationships/slide" Target="slides/slide101.xml"/><Relationship Id="rId118" Type="http://schemas.openxmlformats.org/officeDocument/2006/relationships/slide" Target="slides/slide102.xml"/><Relationship Id="rId119" Type="http://schemas.openxmlformats.org/officeDocument/2006/relationships/slide" Target="slides/slide103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80" Type="http://schemas.openxmlformats.org/officeDocument/2006/relationships/slide" Target="slides/slide64.xml"/><Relationship Id="rId81" Type="http://schemas.openxmlformats.org/officeDocument/2006/relationships/slide" Target="slides/slide65.xml"/><Relationship Id="rId82" Type="http://schemas.openxmlformats.org/officeDocument/2006/relationships/slide" Target="slides/slide66.xml"/><Relationship Id="rId83" Type="http://schemas.openxmlformats.org/officeDocument/2006/relationships/slide" Target="slides/slide67.xml"/><Relationship Id="rId84" Type="http://schemas.openxmlformats.org/officeDocument/2006/relationships/slide" Target="slides/slide68.xml"/><Relationship Id="rId85" Type="http://schemas.openxmlformats.org/officeDocument/2006/relationships/slide" Target="slides/slide69.xml"/><Relationship Id="rId86" Type="http://schemas.openxmlformats.org/officeDocument/2006/relationships/slide" Target="slides/slide70.xml"/><Relationship Id="rId87" Type="http://schemas.openxmlformats.org/officeDocument/2006/relationships/slide" Target="slides/slide71.xml"/><Relationship Id="rId88" Type="http://schemas.openxmlformats.org/officeDocument/2006/relationships/slide" Target="slides/slide72.xml"/><Relationship Id="rId89" Type="http://schemas.openxmlformats.org/officeDocument/2006/relationships/slide" Target="slides/slide7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C6A4C-D3BB-3E4C-91F8-C05DFCE37FAE}" type="datetimeFigureOut">
              <a:rPr lang="en-US" smtClean="0"/>
              <a:t>9/19/14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73EFB-7A1A-FF43-BC29-6F268B30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7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AFBD77-75C0-2543-B704-CF3FFABDC0E7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A72272-B507-4472-B9D1-E41FD4A01E9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F3F39D9-0B97-FB40-91AC-1162027956EB}" type="slidenum">
              <a:rPr lang="en-US">
                <a:solidFill>
                  <a:prstClr val="black"/>
                </a:solidFill>
              </a:rPr>
              <a:pPr eaLnBrk="1" hangingPunct="1"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A72272-B507-4472-B9D1-E41FD4A01E9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6B9D32-7CB0-2F4A-B4F4-90DEA95C54C9}" type="slidenum">
              <a:rPr lang="en-US" sz="1200">
                <a:solidFill>
                  <a:prstClr val="black"/>
                </a:solidFill>
              </a:rPr>
              <a:pPr eaLnBrk="1" hangingPunct="1"/>
              <a:t>47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FF8C2D-B70F-3942-B32E-8520E88A5377}" type="slidenum">
              <a:rPr lang="en-US" sz="1200">
                <a:solidFill>
                  <a:prstClr val="black"/>
                </a:solidFill>
              </a:rPr>
              <a:pPr eaLnBrk="1" hangingPunct="1"/>
              <a:t>48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FBBA362-B4AA-D04C-BCD9-4FF351CB4FA0}" type="slidenum">
              <a:rPr lang="en-US">
                <a:solidFill>
                  <a:prstClr val="black"/>
                </a:solidFill>
              </a:rPr>
              <a:pPr eaLnBrk="1" hangingPunct="1"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2EE5FF-2C6B-684A-ACD0-643B90341D64}" type="slidenum">
              <a:rPr lang="en-US">
                <a:solidFill>
                  <a:prstClr val="black"/>
                </a:solidFill>
              </a:rPr>
              <a:pPr eaLnBrk="1" hangingPunct="1"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E74184-F0D5-C047-BE2F-B280C824FE23}" type="slidenum">
              <a:rPr lang="en-US" sz="1200">
                <a:solidFill>
                  <a:prstClr val="black"/>
                </a:solidFill>
              </a:rPr>
              <a:pPr eaLnBrk="1" hangingPunct="1"/>
              <a:t>68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C094EC5-3FAA-7F41-87BC-EC1880B4B25C}" type="slidenum">
              <a:rPr lang="en-US" sz="1200">
                <a:solidFill>
                  <a:prstClr val="black"/>
                </a:solidFill>
              </a:rPr>
              <a:pPr eaLnBrk="1" hangingPunct="1"/>
              <a:t>69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789F8E6-1393-0342-AD4B-DA834E2DFA66}" type="slidenum">
              <a:rPr lang="en-US">
                <a:solidFill>
                  <a:prstClr val="black"/>
                </a:solidFill>
              </a:rPr>
              <a:pPr eaLnBrk="1" hangingPunct="1"/>
              <a:t>84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F72B644-4F61-BD40-B168-2E851420A498}" type="slidenum">
              <a:rPr lang="en-US">
                <a:solidFill>
                  <a:prstClr val="black"/>
                </a:solidFill>
              </a:rPr>
              <a:pPr eaLnBrk="1" hangingPunct="1"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CF11AB-216C-A64E-80D8-4FBF4E544E09}" type="slidenum">
              <a:rPr lang="en-US">
                <a:solidFill>
                  <a:prstClr val="black"/>
                </a:solidFill>
              </a:rPr>
              <a:pPr eaLnBrk="1" hangingPunct="1"/>
              <a:t>85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3F39F5-3B8E-F74D-AB28-58D33B92C605}" type="slidenum">
              <a:rPr lang="en-US">
                <a:solidFill>
                  <a:prstClr val="black"/>
                </a:solidFill>
              </a:rPr>
              <a:pPr eaLnBrk="1" hangingPunct="1"/>
              <a:t>86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3F39F5-3B8E-F74D-AB28-58D33B92C605}" type="slidenum">
              <a:rPr lang="en-US">
                <a:solidFill>
                  <a:prstClr val="black"/>
                </a:solidFill>
              </a:rPr>
              <a:pPr eaLnBrk="1" hangingPunct="1"/>
              <a:t>88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A72272-B507-4472-B9D1-E41FD4A01E93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97F70-2FFA-4DEF-99BA-244143B93240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A72272-B507-4472-B9D1-E41FD4A01E93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97F70-2FFA-4DEF-99BA-244143B93240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97F70-2FFA-4DEF-99BA-244143B93240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97F70-2FFA-4DEF-99BA-244143B93240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4B0DD52-0DEF-BA42-AECF-3058CCECA3BB}" type="slidenum">
              <a:rPr lang="en-US" sz="1200">
                <a:solidFill>
                  <a:prstClr val="black"/>
                </a:solidFill>
              </a:rPr>
              <a:pPr eaLnBrk="1" hangingPunct="1"/>
              <a:t>108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0038335-BCDC-B442-9C1B-BCB066CDD48B}" type="slidenum">
              <a:rPr lang="en-US">
                <a:solidFill>
                  <a:prstClr val="black"/>
                </a:solidFill>
              </a:rPr>
              <a:pPr eaLnBrk="1" hangingPunct="1"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0CFEE6-6F05-0445-936F-17A05826899B}" type="slidenum">
              <a:rPr lang="en-US">
                <a:solidFill>
                  <a:prstClr val="black"/>
                </a:solidFill>
              </a:rPr>
              <a:pPr eaLnBrk="1" hangingPunct="1"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C06DA6-1C24-4243-8D07-E98E2AD002B9}" type="slidenum">
              <a:rPr lang="en-US">
                <a:solidFill>
                  <a:prstClr val="black"/>
                </a:solidFill>
              </a:rPr>
              <a:pPr eaLnBrk="1" hangingPunct="1"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C06DA6-1C24-4243-8D07-E98E2AD002B9}" type="slidenum">
              <a:rPr lang="en-US">
                <a:solidFill>
                  <a:prstClr val="black"/>
                </a:solidFill>
              </a:rPr>
              <a:pPr eaLnBrk="1" hangingPunct="1"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C06DA6-1C24-4243-8D07-E98E2AD002B9}" type="slidenum">
              <a:rPr lang="en-US">
                <a:solidFill>
                  <a:prstClr val="black"/>
                </a:solidFill>
              </a:rPr>
              <a:pPr eaLnBrk="1" hangingPunct="1"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A72272-B507-4472-B9D1-E41FD4A01E9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A72272-B507-4472-B9D1-E41FD4A01E9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6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059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821968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668649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626552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273052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1173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6683434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982575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578614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522349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7263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112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772320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981829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849320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334613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031407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198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362074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990026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56353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23680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9237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296497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6332328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132957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368424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66767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653100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526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592179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633218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8885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66985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465092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3634330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081830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823130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8102192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429067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8125036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416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875615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42034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477922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4856377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152331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510817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319498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149099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070828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614642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498764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6960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25480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677503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999987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886648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56644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170133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2569463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4871395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573517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6058660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427837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Chapter 2 Lecture</a:t>
            </a: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11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4"/>
          <p:cNvSpPr>
            <a:spLocks noChangeShapeType="1"/>
          </p:cNvSpPr>
          <p:nvPr userDrawn="1"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7772400" cy="641350"/>
          </a:xfr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Verdana" pitchFamily="8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3811588"/>
            <a:ext cx="6400800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328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102652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9859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637256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325210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384466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798020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844365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6354007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242811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1160737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24144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546510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6676388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Chapter 2 Lecture</a:t>
            </a: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11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4"/>
          <p:cNvSpPr>
            <a:spLocks noChangeShapeType="1"/>
          </p:cNvSpPr>
          <p:nvPr userDrawn="1"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7772400" cy="641350"/>
          </a:xfr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Verdana" pitchFamily="8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3811588"/>
            <a:ext cx="6400800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350807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8127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0690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73355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19300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873505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89739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56552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0056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0526164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52025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10545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7141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5721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55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62367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48810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16740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Chapter 2 Lecture</a:t>
            </a: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11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4"/>
          <p:cNvSpPr>
            <a:spLocks noChangeShapeType="1"/>
          </p:cNvSpPr>
          <p:nvPr userDrawn="1"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7772400" cy="641350"/>
          </a:xfr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Verdana" pitchFamily="8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3811588"/>
            <a:ext cx="6400800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813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38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80836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45893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74906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31154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2489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8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374642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75272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92012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408640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71808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Chapter 2 Lecture</a:t>
            </a: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11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4"/>
          <p:cNvSpPr>
            <a:spLocks noChangeShapeType="1"/>
          </p:cNvSpPr>
          <p:nvPr userDrawn="1"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7772400" cy="641350"/>
          </a:xfr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Verdana" pitchFamily="8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3811588"/>
            <a:ext cx="6400800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8546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05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237362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27050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40234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7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74693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06864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73183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65015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985861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595705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24402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Chapter 2 Lecture</a:t>
            </a: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11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4"/>
          <p:cNvSpPr>
            <a:spLocks noChangeShapeType="1"/>
          </p:cNvSpPr>
          <p:nvPr userDrawn="1"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7772400" cy="641350"/>
          </a:xfr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Verdana" pitchFamily="8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3811588"/>
            <a:ext cx="6400800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7317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567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4953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/>
              <a:t>9/19/14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99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788178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83327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752487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56751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77403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564421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28519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70129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340695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28" charset="0"/>
                <a:ea typeface="ＭＳ Ｐゴシック" pitchFamily="-128" charset="-128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smtClean="0">
                <a:solidFill>
                  <a:srgbClr val="FFFFFF"/>
                </a:solidFill>
                <a:latin typeface="Arial" charset="0"/>
                <a:cs typeface="ＭＳ Ｐゴシック" charset="0"/>
              </a:rPr>
              <a:t>Chapter 2 Lecture</a:t>
            </a: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11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6356350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7621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4"/>
          <p:cNvSpPr>
            <a:spLocks noChangeShapeType="1"/>
          </p:cNvSpPr>
          <p:nvPr userDrawn="1"/>
        </p:nvSpPr>
        <p:spPr bwMode="gray">
          <a:xfrm>
            <a:off x="0" y="6397625"/>
            <a:ext cx="9139238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7772400" cy="641350"/>
          </a:xfr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Verdana" pitchFamily="8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3811588"/>
            <a:ext cx="6400800" cy="457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406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/>
              <a:t>9/19/14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12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697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171239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275085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38631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569631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271547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15519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17794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690967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0169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/>
              <a:t>9/19/14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790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681637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076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0361456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0787823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00031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021610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90042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84145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89314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6358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815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538700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091464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83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839326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676625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73102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383581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2244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894650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1683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F06F-CF92-124C-86B1-0287E0CC3D5C}" type="datetimeFigureOut">
              <a:rPr lang="en-US" smtClean="0"/>
              <a:t>9/19/14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5B15-8C6B-344C-A24A-215ACDE4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367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668960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835643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3934708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6" descr="Pearson_Bound_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earson_Strap_Bound_Whit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381000" y="0"/>
            <a:ext cx="31083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Chapter 1 Clickers</a:t>
            </a:r>
            <a:endParaRPr lang="en-US" sz="1000" smtClean="0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6970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2808938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102245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607449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4177931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646122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024301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59.xml"/><Relationship Id="rId13" Type="http://schemas.openxmlformats.org/officeDocument/2006/relationships/theme" Target="../theme/theme14.xml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1.xml"/><Relationship Id="rId13" Type="http://schemas.openxmlformats.org/officeDocument/2006/relationships/theme" Target="../theme/theme15.xml"/><Relationship Id="rId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2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78.xml"/><Relationship Id="rId8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FF06F-CF92-124C-86B1-0287E0CC3D5C}" type="datetimeFigureOut">
              <a:rPr lang="en-US" smtClean="0"/>
              <a:t>9/19/14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B5B15-8C6B-344C-A24A-215ACDE47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  <a:latin typeface="Arial" charset="0"/>
                <a:ea typeface="ＭＳ Ｐゴシック" charset="0"/>
              </a:rPr>
              <a:t>© 2013 Pearson Education, Inc.</a:t>
            </a:r>
          </a:p>
        </p:txBody>
      </p:sp>
      <p:sp>
        <p:nvSpPr>
          <p:cNvPr id="1031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1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  <a:latin typeface="Arial" charset="0"/>
                <a:ea typeface="ＭＳ Ｐゴシック" charset="0"/>
              </a:rPr>
              <a:t>© 2013 Pearson Education, Inc.</a:t>
            </a:r>
          </a:p>
        </p:txBody>
      </p:sp>
      <p:sp>
        <p:nvSpPr>
          <p:cNvPr id="1031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09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  <a:latin typeface="Arial" charset="0"/>
                <a:ea typeface="ＭＳ Ｐゴシック" charset="0"/>
              </a:rPr>
              <a:t>© 2013 Pearson Education, Inc.</a:t>
            </a:r>
          </a:p>
        </p:txBody>
      </p:sp>
      <p:sp>
        <p:nvSpPr>
          <p:cNvPr id="1031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99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  <a:latin typeface="Arial" charset="0"/>
                <a:ea typeface="ＭＳ Ｐゴシック" charset="0"/>
              </a:rPr>
              <a:t>© 2013 Pearson Education, Inc.</a:t>
            </a:r>
          </a:p>
        </p:txBody>
      </p:sp>
      <p:sp>
        <p:nvSpPr>
          <p:cNvPr id="1031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0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© 2013 Pearson Education, Inc.</a:t>
            </a:r>
          </a:p>
        </p:txBody>
      </p:sp>
      <p:sp>
        <p:nvSpPr>
          <p:cNvPr id="1032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48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© 2013 Pearson Education, Inc.</a:t>
            </a:r>
          </a:p>
        </p:txBody>
      </p:sp>
      <p:sp>
        <p:nvSpPr>
          <p:cNvPr id="1032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5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FF06F-CF92-124C-86B1-0287E0CC3D5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9/19/14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B5B15-8C6B-344C-A24A-215ACDE47F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25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© 2013 Pearson Education, Inc.</a:t>
            </a:r>
          </a:p>
        </p:txBody>
      </p:sp>
      <p:sp>
        <p:nvSpPr>
          <p:cNvPr id="1032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8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© 2013 Pearson Education, Inc.</a:t>
            </a:r>
          </a:p>
        </p:txBody>
      </p:sp>
      <p:sp>
        <p:nvSpPr>
          <p:cNvPr id="1032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2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© 2013 Pearson Education, Inc.</a:t>
            </a:r>
          </a:p>
        </p:txBody>
      </p:sp>
      <p:sp>
        <p:nvSpPr>
          <p:cNvPr id="1032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4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© 2013 Pearson Education, Inc.</a:t>
            </a:r>
          </a:p>
        </p:txBody>
      </p:sp>
      <p:sp>
        <p:nvSpPr>
          <p:cNvPr id="1032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71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© 2013 Pearson Education, Inc.</a:t>
            </a:r>
          </a:p>
        </p:txBody>
      </p:sp>
      <p:sp>
        <p:nvSpPr>
          <p:cNvPr id="1032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03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© 2013 Pearson Education, Inc.</a:t>
            </a:r>
          </a:p>
        </p:txBody>
      </p:sp>
      <p:sp>
        <p:nvSpPr>
          <p:cNvPr id="1032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4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© 2013 Pearson Education, Inc.</a:t>
            </a:r>
          </a:p>
        </p:txBody>
      </p:sp>
      <p:sp>
        <p:nvSpPr>
          <p:cNvPr id="1032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5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28600" y="6553200"/>
            <a:ext cx="5399088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bg1"/>
                </a:solidFill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© 2013 Pearson Education, Inc.</a:t>
            </a:r>
          </a:p>
        </p:txBody>
      </p:sp>
      <p:sp>
        <p:nvSpPr>
          <p:cNvPr id="1032" name="Line 24"/>
          <p:cNvSpPr>
            <a:spLocks noChangeShapeType="1"/>
          </p:cNvSpPr>
          <p:nvPr userDrawn="1"/>
        </p:nvSpPr>
        <p:spPr bwMode="gray">
          <a:xfrm>
            <a:off x="1588" y="6399213"/>
            <a:ext cx="9139237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1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-108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pitchFamily="-108" charset="0"/>
        <a:buAutoNum type="alphaLcParenR"/>
        <a:defRPr sz="26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2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notesSlide" Target="../notesSlides/notesSlide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Relationship Id="rId2" Type="http://schemas.openxmlformats.org/officeDocument/2006/relationships/notesSlide" Target="../notesSlides/notesSlide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1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2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2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notesSlide" Target="../notesSlides/notesSlide2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43400" y="3281363"/>
            <a:ext cx="4191000" cy="64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Verdana" charset="0"/>
                <a:cs typeface="Times New Roman" charset="0"/>
              </a:rPr>
              <a:t>Chapter Five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975100"/>
            <a:ext cx="4800600" cy="8223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</a:rPr>
              <a:t>Classification and Balancing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</a:rPr>
              <a:t>of Chemical Reactions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90613" y="6396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4181475" y="881063"/>
            <a:ext cx="47244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  <a:ea typeface="MS PGothic" charset="0"/>
                <a:cs typeface="MS PGothic" charset="0"/>
              </a:rPr>
              <a:t>Fundamentals of General, Organic, and Biological Chemistry</a:t>
            </a:r>
          </a:p>
          <a:p>
            <a:pPr algn="r" eaLnBrk="1" hangingPunct="1">
              <a:spcBef>
                <a:spcPct val="10000"/>
              </a:spcBef>
            </a:pPr>
            <a:r>
              <a:rPr lang="en-US" sz="1800">
                <a:latin typeface="Arial" charset="0"/>
                <a:ea typeface="MS PGothic" charset="0"/>
                <a:cs typeface="MS PGothic" charset="0"/>
              </a:rPr>
              <a:t>7th Edition</a:t>
            </a:r>
            <a:endParaRPr lang="en-US" b="1">
              <a:latin typeface="Palatino" charset="0"/>
              <a:ea typeface="MS PGothic" charset="0"/>
              <a:cs typeface="MS PGothic" charset="0"/>
            </a:endParaRPr>
          </a:p>
        </p:txBody>
      </p:sp>
      <p:sp>
        <p:nvSpPr>
          <p:cNvPr id="307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Arial" charset="0"/>
              </a:rPr>
              <a:t>Chapter 5 Lecture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3925"/>
            <a:ext cx="4021138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52400" y="6134100"/>
            <a:ext cx="22002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© 2013 Pearson Education, Inc.</a:t>
            </a:r>
            <a:endParaRPr lang="en-US" sz="1000" b="1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343400" y="5149850"/>
            <a:ext cx="2343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</a:rPr>
              <a:t>Julie Klare</a:t>
            </a:r>
          </a:p>
          <a:p>
            <a:pPr eaLnBrk="0" hangingPunct="0"/>
            <a:r>
              <a:rPr lang="en-US" sz="1400">
                <a:latin typeface="Arial" charset="0"/>
              </a:rPr>
              <a:t>Gwinnett Technical College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789488" y="2503488"/>
            <a:ext cx="4122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charset="0"/>
                <a:ea typeface="MS PGothic" charset="0"/>
                <a:cs typeface="MS PGothic" charset="0"/>
              </a:rPr>
              <a:t>McMurry, Ballantine, Hoeger, Peterson</a:t>
            </a:r>
          </a:p>
        </p:txBody>
      </p:sp>
    </p:spTree>
    <p:extLst>
      <p:ext uri="{BB962C8B-B14F-4D97-AF65-F5344CB8AC3E}">
        <p14:creationId xmlns:p14="http://schemas.microsoft.com/office/powerpoint/2010/main" val="333958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65125" y="703606"/>
            <a:ext cx="8229600" cy="2333908"/>
          </a:xfrm>
        </p:spPr>
        <p:txBody>
          <a:bodyPr>
            <a:normAutofit/>
          </a:bodyPr>
          <a:lstStyle/>
          <a:p>
            <a:r>
              <a:rPr lang="en-US" dirty="0" smtClean="0"/>
              <a:t>In respect for this law of nature … </a:t>
            </a:r>
          </a:p>
          <a:p>
            <a:pPr lvl="1"/>
            <a:r>
              <a:rPr lang="en-US" dirty="0" smtClean="0"/>
              <a:t>our equations </a:t>
            </a:r>
            <a:r>
              <a:rPr lang="en-US" dirty="0"/>
              <a:t>must be </a:t>
            </a:r>
            <a:r>
              <a:rPr lang="en-US" b="1" dirty="0" smtClean="0"/>
              <a:t>balanced</a:t>
            </a:r>
            <a:r>
              <a:rPr lang="en-US" dirty="0">
                <a:cs typeface="Arial" charset="0"/>
              </a:rPr>
              <a:t> </a:t>
            </a:r>
            <a:endParaRPr lang="en-US" dirty="0" smtClean="0">
              <a:cs typeface="Arial" charset="0"/>
            </a:endParaRP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numbers and kinds of atoms must be the same on both sides of the </a:t>
            </a:r>
            <a:r>
              <a:rPr lang="en-US" dirty="0" smtClean="0"/>
              <a:t>arrow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891" y="3758278"/>
            <a:ext cx="4368697" cy="23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4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BA6285-C52D-4625-999C-5087110153B6}" type="slidenum">
              <a:rPr lang="en-US"/>
              <a:pPr>
                <a:defRPr/>
              </a:pPr>
              <a:t>100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162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Concept Check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1"/>
            <a:ext cx="8915400" cy="4648199"/>
          </a:xfrm>
        </p:spPr>
        <p:txBody>
          <a:bodyPr>
            <a:normAutofit/>
          </a:bodyPr>
          <a:lstStyle/>
          <a:p>
            <a:pPr marL="512763" indent="0" eaLnBrk="1" hangingPunct="1">
              <a:buFontTx/>
              <a:buNone/>
            </a:pPr>
            <a:r>
              <a:rPr lang="en-US" sz="2800" dirty="0" smtClean="0"/>
              <a:t>Write the correct formula equation, complete ionic equation, and net ionic equation for the reaction between cobalt(II) chloride and sodium hydroxide.</a:t>
            </a:r>
            <a:endParaRPr lang="en-US" dirty="0" smtClean="0"/>
          </a:p>
          <a:p>
            <a:pPr marL="512763" indent="0" eaLnBrk="1" hangingPunct="1">
              <a:buFontTx/>
              <a:buNone/>
            </a:pPr>
            <a:endParaRPr lang="en-US" sz="2000" u="sng" dirty="0" smtClean="0"/>
          </a:p>
          <a:p>
            <a:pPr marL="512763" indent="0" eaLnBrk="1" hangingPunct="1">
              <a:buFontTx/>
              <a:buNone/>
            </a:pPr>
            <a:r>
              <a:rPr lang="en-US" sz="2000" u="sng" dirty="0" smtClean="0"/>
              <a:t>Formula Equation</a:t>
            </a:r>
            <a:r>
              <a:rPr lang="en-US" sz="2000" dirty="0" smtClean="0"/>
              <a:t>:</a:t>
            </a:r>
          </a:p>
          <a:p>
            <a:pPr marL="512763" indent="0" algn="ctr">
              <a:buNone/>
            </a:pPr>
            <a:r>
              <a:rPr lang="en-US" sz="2400" dirty="0">
                <a:solidFill>
                  <a:srgbClr val="0000FF"/>
                </a:solidFill>
              </a:rPr>
              <a:t>CoCl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i="1" dirty="0" err="1">
                <a:solidFill>
                  <a:srgbClr val="0000FF"/>
                </a:solidFill>
              </a:rPr>
              <a:t>aq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 + 2NaOH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i="1" dirty="0" err="1">
                <a:solidFill>
                  <a:srgbClr val="0000FF"/>
                </a:solidFill>
              </a:rPr>
              <a:t>aq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  <a:r>
              <a:rPr lang="en-US" sz="2400" dirty="0">
                <a:solidFill>
                  <a:srgbClr val="0000FF"/>
                </a:solidFill>
              </a:rPr>
              <a:t>  </a:t>
            </a:r>
            <a:r>
              <a:rPr lang="en-US" sz="2400" dirty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n-US" sz="2400" dirty="0">
                <a:solidFill>
                  <a:srgbClr val="0000FF"/>
                </a:solidFill>
              </a:rPr>
              <a:t> Co(OH)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i="1" dirty="0">
                <a:solidFill>
                  <a:srgbClr val="0000FF"/>
                </a:solidFill>
              </a:rPr>
              <a:t>(s)</a:t>
            </a:r>
            <a:r>
              <a:rPr lang="en-US" sz="2400" dirty="0">
                <a:solidFill>
                  <a:srgbClr val="0000FF"/>
                </a:solidFill>
              </a:rPr>
              <a:t> + 2NaCl</a:t>
            </a:r>
            <a:r>
              <a:rPr lang="en-US" sz="2400" i="1" dirty="0">
                <a:solidFill>
                  <a:srgbClr val="0000FF"/>
                </a:solidFill>
              </a:rPr>
              <a:t>(</a:t>
            </a:r>
            <a:r>
              <a:rPr lang="en-US" sz="2400" i="1" dirty="0" err="1">
                <a:solidFill>
                  <a:srgbClr val="0000FF"/>
                </a:solidFill>
              </a:rPr>
              <a:t>aq</a:t>
            </a:r>
            <a:r>
              <a:rPr lang="en-US" sz="2400" i="1" dirty="0">
                <a:solidFill>
                  <a:srgbClr val="0000FF"/>
                </a:solidFill>
              </a:rPr>
              <a:t>)</a:t>
            </a:r>
          </a:p>
          <a:p>
            <a:pPr marL="512763" indent="0" eaLnBrk="1" hangingPunct="1">
              <a:buFontTx/>
              <a:buNone/>
            </a:pPr>
            <a:endParaRPr lang="en-US" sz="2000" dirty="0" smtClean="0"/>
          </a:p>
          <a:p>
            <a:pPr marL="512763" indent="0" eaLnBrk="1" hangingPunct="1">
              <a:buFontTx/>
              <a:buNone/>
            </a:pPr>
            <a:r>
              <a:rPr lang="en-US" sz="2000" u="sng" dirty="0" smtClean="0"/>
              <a:t>Complete Ionic Equation</a:t>
            </a:r>
            <a:r>
              <a:rPr lang="en-US" sz="2000" dirty="0" smtClean="0"/>
              <a:t>:</a:t>
            </a:r>
          </a:p>
          <a:p>
            <a:pPr marL="512763" indent="0" eaLnBrk="1" hangingPunct="1">
              <a:buFontTx/>
              <a:buNone/>
            </a:pPr>
            <a:endParaRPr lang="en-US" sz="2000" dirty="0" smtClean="0"/>
          </a:p>
          <a:p>
            <a:pPr marL="512763" indent="0" eaLnBrk="1" hangingPunct="1">
              <a:buFontTx/>
              <a:buNone/>
            </a:pPr>
            <a:endParaRPr lang="en-US" sz="2000" dirty="0" smtClean="0"/>
          </a:p>
          <a:p>
            <a:pPr marL="512763" indent="0" eaLnBrk="1" hangingPunct="1">
              <a:spcBef>
                <a:spcPct val="40000"/>
              </a:spcBef>
              <a:buFontTx/>
              <a:buNone/>
            </a:pPr>
            <a:r>
              <a:rPr lang="en-US" sz="2000" u="sng" dirty="0" smtClean="0"/>
              <a:t>Net Ionic Equation</a:t>
            </a:r>
            <a:r>
              <a:rPr lang="en-US" sz="2000" dirty="0" smtClean="0"/>
              <a:t>:</a:t>
            </a:r>
          </a:p>
          <a:p>
            <a:pPr marL="512763" indent="0" eaLnBrk="1" hangingPunct="1">
              <a:buFontTx/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512763" indent="0" eaLnBrk="1" hangingPunct="1">
              <a:buFontTx/>
              <a:buNone/>
            </a:pPr>
            <a:endParaRPr lang="en-US" sz="2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20759995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BA6285-C52D-4625-999C-5087110153B6}" type="slidenum">
              <a:rPr lang="en-US"/>
              <a:pPr>
                <a:defRPr/>
              </a:pPr>
              <a:t>101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162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Concept Check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1"/>
            <a:ext cx="8915400" cy="4648199"/>
          </a:xfrm>
        </p:spPr>
        <p:txBody>
          <a:bodyPr>
            <a:normAutofit fontScale="92500" lnSpcReduction="20000"/>
          </a:bodyPr>
          <a:lstStyle/>
          <a:p>
            <a:pPr marL="512763" indent="0" eaLnBrk="1" hangingPunct="1">
              <a:buFontTx/>
              <a:buNone/>
            </a:pPr>
            <a:r>
              <a:rPr lang="en-US" sz="2800" dirty="0" smtClean="0"/>
              <a:t>Write the correct formula equation, complete ionic equation, and net ionic equation for the reaction between cobalt(II) chloride and sodium hydroxide.</a:t>
            </a:r>
            <a:endParaRPr lang="en-US" dirty="0" smtClean="0"/>
          </a:p>
          <a:p>
            <a:pPr marL="512763" indent="0" eaLnBrk="1" hangingPunct="1">
              <a:buFontTx/>
              <a:buNone/>
            </a:pPr>
            <a:endParaRPr lang="en-US" sz="2000" u="sng" dirty="0" smtClean="0"/>
          </a:p>
          <a:p>
            <a:pPr marL="512763" indent="0" eaLnBrk="1" hangingPunct="1">
              <a:buFontTx/>
              <a:buNone/>
            </a:pPr>
            <a:r>
              <a:rPr lang="en-US" sz="2000" u="sng" dirty="0" smtClean="0"/>
              <a:t>Formula Equation</a:t>
            </a:r>
            <a:r>
              <a:rPr lang="en-US" sz="2000" dirty="0" smtClean="0"/>
              <a:t>:</a:t>
            </a:r>
          </a:p>
          <a:p>
            <a:pPr marL="512763" indent="0" algn="ctr" eaLnBrk="1" hangingPunct="1">
              <a:buFontTx/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CoCl</a:t>
            </a:r>
            <a:r>
              <a:rPr lang="en-US" sz="2600" baseline="-25000" dirty="0" smtClean="0">
                <a:solidFill>
                  <a:srgbClr val="0000FF"/>
                </a:solidFill>
              </a:rPr>
              <a:t>2</a:t>
            </a:r>
            <a:r>
              <a:rPr lang="en-US" sz="2600" i="1" dirty="0" smtClean="0">
                <a:solidFill>
                  <a:srgbClr val="0000FF"/>
                </a:solidFill>
              </a:rPr>
              <a:t>(</a:t>
            </a:r>
            <a:r>
              <a:rPr lang="en-US" sz="2600" i="1" dirty="0" err="1" smtClean="0">
                <a:solidFill>
                  <a:srgbClr val="0000FF"/>
                </a:solidFill>
              </a:rPr>
              <a:t>aq</a:t>
            </a:r>
            <a:r>
              <a:rPr lang="en-US" sz="2600" i="1" dirty="0" smtClean="0">
                <a:solidFill>
                  <a:srgbClr val="0000FF"/>
                </a:solidFill>
              </a:rPr>
              <a:t>)</a:t>
            </a:r>
            <a:r>
              <a:rPr lang="en-US" sz="2600" dirty="0" smtClean="0">
                <a:solidFill>
                  <a:srgbClr val="0000FF"/>
                </a:solidFill>
              </a:rPr>
              <a:t> + 2NaOH</a:t>
            </a:r>
            <a:r>
              <a:rPr lang="en-US" sz="2600" i="1" dirty="0" smtClean="0">
                <a:solidFill>
                  <a:srgbClr val="0000FF"/>
                </a:solidFill>
              </a:rPr>
              <a:t>(</a:t>
            </a:r>
            <a:r>
              <a:rPr lang="en-US" sz="2600" i="1" dirty="0" err="1" smtClean="0">
                <a:solidFill>
                  <a:srgbClr val="0000FF"/>
                </a:solidFill>
              </a:rPr>
              <a:t>aq</a:t>
            </a:r>
            <a:r>
              <a:rPr lang="en-US" sz="2600" i="1" dirty="0" smtClean="0">
                <a:solidFill>
                  <a:srgbClr val="0000FF"/>
                </a:solidFill>
              </a:rPr>
              <a:t>)</a:t>
            </a:r>
            <a:r>
              <a:rPr lang="en-US" sz="2600" dirty="0" smtClean="0">
                <a:solidFill>
                  <a:srgbClr val="0000FF"/>
                </a:solidFill>
              </a:rPr>
              <a:t>  </a:t>
            </a:r>
            <a:r>
              <a:rPr lang="en-US" sz="2600" dirty="0" smtClean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n-US" sz="2600" dirty="0" smtClean="0">
                <a:solidFill>
                  <a:srgbClr val="0000FF"/>
                </a:solidFill>
              </a:rPr>
              <a:t> Co(OH)</a:t>
            </a:r>
            <a:r>
              <a:rPr lang="en-US" sz="2600" baseline="-25000" dirty="0" smtClean="0">
                <a:solidFill>
                  <a:srgbClr val="0000FF"/>
                </a:solidFill>
              </a:rPr>
              <a:t>2</a:t>
            </a:r>
            <a:r>
              <a:rPr lang="en-US" sz="2600" i="1" dirty="0" smtClean="0">
                <a:solidFill>
                  <a:srgbClr val="0000FF"/>
                </a:solidFill>
              </a:rPr>
              <a:t>(s)</a:t>
            </a:r>
            <a:r>
              <a:rPr lang="en-US" sz="2600" dirty="0" smtClean="0">
                <a:solidFill>
                  <a:srgbClr val="0000FF"/>
                </a:solidFill>
              </a:rPr>
              <a:t> + 2NaCl</a:t>
            </a:r>
            <a:r>
              <a:rPr lang="en-US" sz="2600" i="1" dirty="0" smtClean="0">
                <a:solidFill>
                  <a:srgbClr val="0000FF"/>
                </a:solidFill>
              </a:rPr>
              <a:t>(</a:t>
            </a:r>
            <a:r>
              <a:rPr lang="en-US" sz="2600" i="1" dirty="0" err="1" smtClean="0">
                <a:solidFill>
                  <a:srgbClr val="0000FF"/>
                </a:solidFill>
              </a:rPr>
              <a:t>aq</a:t>
            </a:r>
            <a:r>
              <a:rPr lang="en-US" sz="2600" i="1" dirty="0" smtClean="0">
                <a:solidFill>
                  <a:srgbClr val="0000FF"/>
                </a:solidFill>
              </a:rPr>
              <a:t>)</a:t>
            </a:r>
          </a:p>
          <a:p>
            <a:pPr marL="512763" indent="0" eaLnBrk="1" hangingPunct="1">
              <a:buFontTx/>
              <a:buNone/>
            </a:pPr>
            <a:endParaRPr lang="en-US" sz="2000" i="1" dirty="0" smtClean="0">
              <a:solidFill>
                <a:srgbClr val="0000FF"/>
              </a:solidFill>
            </a:endParaRPr>
          </a:p>
          <a:p>
            <a:pPr marL="512763" indent="0" eaLnBrk="1" hangingPunct="1">
              <a:buFontTx/>
              <a:buNone/>
            </a:pPr>
            <a:r>
              <a:rPr lang="en-US" sz="2000" u="sng" dirty="0" smtClean="0"/>
              <a:t>Complete Ionic Equation</a:t>
            </a:r>
            <a:r>
              <a:rPr lang="en-US" sz="2000" dirty="0" smtClean="0"/>
              <a:t>:</a:t>
            </a:r>
          </a:p>
          <a:p>
            <a:pPr marL="512763" indent="0" algn="ctr" eaLnBrk="1" hangingPunct="1">
              <a:spcBef>
                <a:spcPct val="40000"/>
              </a:spcBef>
              <a:buFontTx/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Co</a:t>
            </a:r>
            <a:r>
              <a:rPr lang="en-US" sz="2600" baseline="30000" dirty="0" smtClean="0">
                <a:solidFill>
                  <a:srgbClr val="0000FF"/>
                </a:solidFill>
              </a:rPr>
              <a:t>2+</a:t>
            </a:r>
            <a:r>
              <a:rPr lang="en-US" sz="2600" dirty="0" smtClean="0">
                <a:solidFill>
                  <a:srgbClr val="0000FF"/>
                </a:solidFill>
              </a:rPr>
              <a:t>(</a:t>
            </a:r>
            <a:r>
              <a:rPr lang="en-US" sz="2600" i="1" dirty="0" err="1" smtClean="0">
                <a:solidFill>
                  <a:srgbClr val="0000FF"/>
                </a:solidFill>
              </a:rPr>
              <a:t>aq</a:t>
            </a:r>
            <a:r>
              <a:rPr lang="en-US" sz="2600" dirty="0" smtClean="0">
                <a:solidFill>
                  <a:srgbClr val="0000FF"/>
                </a:solidFill>
              </a:rPr>
              <a:t>) + 2Cl</a:t>
            </a:r>
            <a:r>
              <a:rPr lang="en-US" sz="2600" baseline="30000" dirty="0" smtClean="0">
                <a:solidFill>
                  <a:srgbClr val="0000FF"/>
                </a:solidFill>
                <a:latin typeface="Symbol" pitchFamily="18" charset="2"/>
              </a:rPr>
              <a:t></a:t>
            </a:r>
            <a:r>
              <a:rPr lang="en-US" sz="2600" dirty="0" smtClean="0">
                <a:solidFill>
                  <a:srgbClr val="0000FF"/>
                </a:solidFill>
              </a:rPr>
              <a:t>(</a:t>
            </a:r>
            <a:r>
              <a:rPr lang="en-US" sz="2600" i="1" dirty="0" err="1" smtClean="0">
                <a:solidFill>
                  <a:srgbClr val="0000FF"/>
                </a:solidFill>
              </a:rPr>
              <a:t>aq</a:t>
            </a:r>
            <a:r>
              <a:rPr lang="en-US" sz="2600" dirty="0" smtClean="0">
                <a:solidFill>
                  <a:srgbClr val="0000FF"/>
                </a:solidFill>
              </a:rPr>
              <a:t>) + 2Na</a:t>
            </a:r>
            <a:r>
              <a:rPr lang="en-US" sz="2600" baseline="30000" dirty="0" smtClean="0">
                <a:solidFill>
                  <a:srgbClr val="0000FF"/>
                </a:solidFill>
              </a:rPr>
              <a:t>+</a:t>
            </a:r>
            <a:r>
              <a:rPr lang="en-US" sz="2600" dirty="0" smtClean="0">
                <a:solidFill>
                  <a:srgbClr val="0000FF"/>
                </a:solidFill>
              </a:rPr>
              <a:t>(</a:t>
            </a:r>
            <a:r>
              <a:rPr lang="en-US" sz="2600" i="1" dirty="0" err="1" smtClean="0">
                <a:solidFill>
                  <a:srgbClr val="0000FF"/>
                </a:solidFill>
              </a:rPr>
              <a:t>aq</a:t>
            </a:r>
            <a:r>
              <a:rPr lang="en-US" sz="2600" dirty="0" smtClean="0">
                <a:solidFill>
                  <a:srgbClr val="0000FF"/>
                </a:solidFill>
              </a:rPr>
              <a:t>) + 2OH</a:t>
            </a:r>
            <a:r>
              <a:rPr lang="en-US" sz="2600" baseline="30000" dirty="0" smtClean="0">
                <a:solidFill>
                  <a:srgbClr val="0000FF"/>
                </a:solidFill>
                <a:latin typeface="Symbol" pitchFamily="18" charset="2"/>
              </a:rPr>
              <a:t></a:t>
            </a:r>
            <a:r>
              <a:rPr lang="en-US" sz="2600" dirty="0" smtClean="0">
                <a:solidFill>
                  <a:srgbClr val="0000FF"/>
                </a:solidFill>
              </a:rPr>
              <a:t>(</a:t>
            </a:r>
            <a:r>
              <a:rPr lang="en-US" sz="2600" i="1" dirty="0" err="1" smtClean="0">
                <a:solidFill>
                  <a:srgbClr val="0000FF"/>
                </a:solidFill>
              </a:rPr>
              <a:t>aq</a:t>
            </a:r>
            <a:r>
              <a:rPr lang="en-US" sz="2600" dirty="0" smtClean="0">
                <a:solidFill>
                  <a:srgbClr val="0000FF"/>
                </a:solidFill>
              </a:rPr>
              <a:t>)  </a:t>
            </a:r>
            <a:r>
              <a:rPr lang="en-US" sz="2600" dirty="0" smtClean="0">
                <a:solidFill>
                  <a:srgbClr val="0000FF"/>
                </a:solidFill>
                <a:latin typeface="Symbol" pitchFamily="18" charset="2"/>
              </a:rPr>
              <a:t>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</a:p>
          <a:p>
            <a:pPr marL="512763" indent="0" algn="ctr" eaLnBrk="1" hangingPunct="1">
              <a:spcBef>
                <a:spcPct val="40000"/>
              </a:spcBef>
              <a:buFontTx/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					Co(OH)</a:t>
            </a:r>
            <a:r>
              <a:rPr lang="en-US" sz="2600" baseline="-25000" dirty="0" smtClean="0">
                <a:solidFill>
                  <a:srgbClr val="0000FF"/>
                </a:solidFill>
              </a:rPr>
              <a:t>2</a:t>
            </a:r>
            <a:r>
              <a:rPr lang="en-US" sz="2600" dirty="0" smtClean="0">
                <a:solidFill>
                  <a:srgbClr val="0000FF"/>
                </a:solidFill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</a:rPr>
              <a:t>s</a:t>
            </a:r>
            <a:r>
              <a:rPr lang="en-US" sz="2600" dirty="0" smtClean="0">
                <a:solidFill>
                  <a:srgbClr val="0000FF"/>
                </a:solidFill>
              </a:rPr>
              <a:t>) + 2Na</a:t>
            </a:r>
            <a:r>
              <a:rPr lang="en-US" sz="2600" baseline="30000" dirty="0" smtClean="0">
                <a:solidFill>
                  <a:srgbClr val="0000FF"/>
                </a:solidFill>
              </a:rPr>
              <a:t>+</a:t>
            </a:r>
            <a:r>
              <a:rPr lang="en-US" sz="2600" dirty="0" smtClean="0">
                <a:solidFill>
                  <a:srgbClr val="0000FF"/>
                </a:solidFill>
              </a:rPr>
              <a:t>(</a:t>
            </a:r>
            <a:r>
              <a:rPr lang="en-US" sz="2600" i="1" dirty="0" err="1" smtClean="0">
                <a:solidFill>
                  <a:srgbClr val="0000FF"/>
                </a:solidFill>
              </a:rPr>
              <a:t>aq</a:t>
            </a:r>
            <a:r>
              <a:rPr lang="en-US" sz="2600" dirty="0" smtClean="0">
                <a:solidFill>
                  <a:srgbClr val="0000FF"/>
                </a:solidFill>
              </a:rPr>
              <a:t>) + 2Cl</a:t>
            </a:r>
            <a:r>
              <a:rPr lang="en-US" sz="2600" baseline="30000" dirty="0" smtClean="0">
                <a:solidFill>
                  <a:srgbClr val="0000FF"/>
                </a:solidFill>
                <a:latin typeface="Symbol" pitchFamily="18" charset="2"/>
              </a:rPr>
              <a:t></a:t>
            </a:r>
            <a:r>
              <a:rPr lang="en-US" sz="2600" dirty="0" smtClean="0">
                <a:solidFill>
                  <a:srgbClr val="0000FF"/>
                </a:solidFill>
              </a:rPr>
              <a:t>(</a:t>
            </a:r>
            <a:r>
              <a:rPr lang="en-US" sz="2600" i="1" dirty="0" err="1" smtClean="0">
                <a:solidFill>
                  <a:srgbClr val="0000FF"/>
                </a:solidFill>
              </a:rPr>
              <a:t>aq</a:t>
            </a:r>
            <a:r>
              <a:rPr lang="en-US" sz="2600" dirty="0" smtClean="0">
                <a:solidFill>
                  <a:srgbClr val="0000FF"/>
                </a:solidFill>
              </a:rPr>
              <a:t>)</a:t>
            </a:r>
          </a:p>
          <a:p>
            <a:pPr marL="512763" indent="0" eaLnBrk="1" hangingPunct="1">
              <a:spcBef>
                <a:spcPct val="40000"/>
              </a:spcBef>
              <a:buFontTx/>
              <a:buNone/>
            </a:pPr>
            <a:r>
              <a:rPr lang="en-US" sz="2000" u="sng" dirty="0" smtClean="0"/>
              <a:t>Net Ionic Equation</a:t>
            </a:r>
            <a:r>
              <a:rPr lang="en-US" sz="2000" dirty="0" smtClean="0"/>
              <a:t>:</a:t>
            </a:r>
          </a:p>
          <a:p>
            <a:pPr marL="512763" indent="0" eaLnBrk="1" hangingPunct="1">
              <a:buFontTx/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512763" indent="0" eaLnBrk="1" hangingPunct="1">
              <a:buFontTx/>
              <a:buNone/>
            </a:pPr>
            <a:r>
              <a:rPr lang="en-US" sz="2000" baseline="30000" dirty="0">
                <a:solidFill>
                  <a:srgbClr val="0000FF"/>
                </a:solidFill>
              </a:rPr>
              <a:t>.</a:t>
            </a:r>
            <a:endParaRPr lang="en-US" sz="2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11031613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BA6285-C52D-4625-999C-5087110153B6}" type="slidenum">
              <a:rPr lang="en-US"/>
              <a:pPr>
                <a:defRPr/>
              </a:pPr>
              <a:t>102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162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Concept Check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1"/>
            <a:ext cx="8915400" cy="5056252"/>
          </a:xfrm>
        </p:spPr>
        <p:txBody>
          <a:bodyPr>
            <a:normAutofit lnSpcReduction="10000"/>
          </a:bodyPr>
          <a:lstStyle/>
          <a:p>
            <a:pPr marL="512763" indent="0" eaLnBrk="1" hangingPunct="1">
              <a:buFontTx/>
              <a:buNone/>
            </a:pPr>
            <a:r>
              <a:rPr lang="en-US" sz="2800" dirty="0" smtClean="0"/>
              <a:t>Write the correct formula equation, complete ionic equation, and net ionic equation for the reaction between cobalt(II) chloride and sodium hydroxide.</a:t>
            </a:r>
            <a:endParaRPr lang="en-US" dirty="0" smtClean="0"/>
          </a:p>
          <a:p>
            <a:pPr marL="512763" indent="0" eaLnBrk="1" hangingPunct="1">
              <a:buFontTx/>
              <a:buNone/>
            </a:pPr>
            <a:endParaRPr lang="en-US" sz="2000" u="sng" dirty="0" smtClean="0"/>
          </a:p>
          <a:p>
            <a:pPr marL="512763" indent="0" eaLnBrk="1" hangingPunct="1">
              <a:buFontTx/>
              <a:buNone/>
            </a:pPr>
            <a:r>
              <a:rPr lang="en-US" sz="2000" u="sng" dirty="0" smtClean="0"/>
              <a:t>Formula Equation</a:t>
            </a:r>
            <a:r>
              <a:rPr lang="en-US" sz="2000" dirty="0" smtClean="0"/>
              <a:t>:</a:t>
            </a:r>
          </a:p>
          <a:p>
            <a:pPr marL="512763" indent="0" algn="ctr" eaLnBrk="1" hangingPunct="1">
              <a:buFontTx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CoCl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i="1" dirty="0" smtClean="0">
                <a:solidFill>
                  <a:srgbClr val="0000FF"/>
                </a:solidFill>
              </a:rPr>
              <a:t>(</a:t>
            </a:r>
            <a:r>
              <a:rPr lang="en-US" sz="2400" i="1" dirty="0" err="1" smtClean="0">
                <a:solidFill>
                  <a:srgbClr val="0000FF"/>
                </a:solidFill>
              </a:rPr>
              <a:t>aq</a:t>
            </a:r>
            <a:r>
              <a:rPr lang="en-US" sz="2400" i="1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>
                <a:solidFill>
                  <a:srgbClr val="0000FF"/>
                </a:solidFill>
              </a:rPr>
              <a:t> + 2NaOH</a:t>
            </a:r>
            <a:r>
              <a:rPr lang="en-US" sz="2400" i="1" dirty="0" smtClean="0">
                <a:solidFill>
                  <a:srgbClr val="0000FF"/>
                </a:solidFill>
              </a:rPr>
              <a:t>(</a:t>
            </a:r>
            <a:r>
              <a:rPr lang="en-US" sz="2400" i="1" dirty="0" err="1" smtClean="0">
                <a:solidFill>
                  <a:srgbClr val="0000FF"/>
                </a:solidFill>
              </a:rPr>
              <a:t>aq</a:t>
            </a:r>
            <a:r>
              <a:rPr lang="en-US" sz="2400" i="1" dirty="0" smtClean="0">
                <a:solidFill>
                  <a:srgbClr val="0000FF"/>
                </a:solidFill>
              </a:rPr>
              <a:t>)</a:t>
            </a:r>
            <a:r>
              <a:rPr lang="en-US" sz="2400" dirty="0" smtClean="0">
                <a:solidFill>
                  <a:srgbClr val="0000FF"/>
                </a:solidFill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n-US" sz="2400" dirty="0" smtClean="0">
                <a:solidFill>
                  <a:srgbClr val="0000FF"/>
                </a:solidFill>
              </a:rPr>
              <a:t> Co(OH)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i="1" dirty="0" smtClean="0">
                <a:solidFill>
                  <a:srgbClr val="0000FF"/>
                </a:solidFill>
              </a:rPr>
              <a:t>(s)</a:t>
            </a:r>
            <a:r>
              <a:rPr lang="en-US" sz="2400" dirty="0" smtClean="0">
                <a:solidFill>
                  <a:srgbClr val="0000FF"/>
                </a:solidFill>
              </a:rPr>
              <a:t> + 2NaCl</a:t>
            </a:r>
            <a:r>
              <a:rPr lang="en-US" sz="2400" i="1" dirty="0" smtClean="0">
                <a:solidFill>
                  <a:srgbClr val="0000FF"/>
                </a:solidFill>
              </a:rPr>
              <a:t>(</a:t>
            </a:r>
            <a:r>
              <a:rPr lang="en-US" sz="2400" i="1" dirty="0" err="1" smtClean="0">
                <a:solidFill>
                  <a:srgbClr val="0000FF"/>
                </a:solidFill>
              </a:rPr>
              <a:t>aq</a:t>
            </a:r>
            <a:r>
              <a:rPr lang="en-US" sz="2400" i="1" dirty="0" smtClean="0">
                <a:solidFill>
                  <a:srgbClr val="0000FF"/>
                </a:solidFill>
              </a:rPr>
              <a:t>)</a:t>
            </a:r>
          </a:p>
          <a:p>
            <a:pPr marL="512763" indent="0" eaLnBrk="1" hangingPunct="1">
              <a:buFontTx/>
              <a:buNone/>
            </a:pPr>
            <a:endParaRPr lang="en-US" sz="2000" i="1" dirty="0" smtClean="0">
              <a:solidFill>
                <a:srgbClr val="0000FF"/>
              </a:solidFill>
            </a:endParaRPr>
          </a:p>
          <a:p>
            <a:pPr marL="512763" indent="0" eaLnBrk="1" hangingPunct="1">
              <a:buFontTx/>
              <a:buNone/>
            </a:pPr>
            <a:r>
              <a:rPr lang="en-US" sz="2000" u="sng" dirty="0" smtClean="0"/>
              <a:t>Complete Ionic Equation</a:t>
            </a:r>
            <a:r>
              <a:rPr lang="en-US" sz="2000" dirty="0" smtClean="0"/>
              <a:t>:</a:t>
            </a:r>
          </a:p>
          <a:p>
            <a:pPr marL="512763" indent="0" algn="ctr" eaLnBrk="1" hangingPunct="1">
              <a:spcBef>
                <a:spcPct val="40000"/>
              </a:spcBef>
              <a:buFontTx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Co</a:t>
            </a:r>
            <a:r>
              <a:rPr lang="en-US" sz="2400" baseline="30000" dirty="0" smtClean="0">
                <a:solidFill>
                  <a:srgbClr val="0000FF"/>
                </a:solidFill>
              </a:rPr>
              <a:t>2+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i="1" dirty="0" err="1" smtClean="0">
                <a:solidFill>
                  <a:srgbClr val="0000FF"/>
                </a:solidFill>
              </a:rPr>
              <a:t>aq</a:t>
            </a:r>
            <a:r>
              <a:rPr lang="en-US" sz="2400" dirty="0" smtClean="0">
                <a:solidFill>
                  <a:srgbClr val="0000FF"/>
                </a:solidFill>
              </a:rPr>
              <a:t>) + 2Cl</a:t>
            </a:r>
            <a:r>
              <a:rPr lang="en-US" sz="2400" baseline="30000" dirty="0" smtClean="0">
                <a:solidFill>
                  <a:srgbClr val="0000FF"/>
                </a:solidFill>
                <a:latin typeface="Symbol" pitchFamily="18" charset="2"/>
              </a:rPr>
              <a:t>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i="1" dirty="0" err="1" smtClean="0">
                <a:solidFill>
                  <a:srgbClr val="0000FF"/>
                </a:solidFill>
              </a:rPr>
              <a:t>aq</a:t>
            </a:r>
            <a:r>
              <a:rPr lang="en-US" sz="2400" dirty="0" smtClean="0">
                <a:solidFill>
                  <a:srgbClr val="0000FF"/>
                </a:solidFill>
              </a:rPr>
              <a:t>) + 2Na</a:t>
            </a:r>
            <a:r>
              <a:rPr lang="en-US" sz="2400" baseline="30000" dirty="0" smtClean="0">
                <a:solidFill>
                  <a:srgbClr val="0000FF"/>
                </a:solidFill>
              </a:rPr>
              <a:t>+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i="1" dirty="0" err="1" smtClean="0">
                <a:solidFill>
                  <a:srgbClr val="0000FF"/>
                </a:solidFill>
              </a:rPr>
              <a:t>aq</a:t>
            </a:r>
            <a:r>
              <a:rPr lang="en-US" sz="2400" dirty="0" smtClean="0">
                <a:solidFill>
                  <a:srgbClr val="0000FF"/>
                </a:solidFill>
              </a:rPr>
              <a:t>) + 2OH</a:t>
            </a:r>
            <a:r>
              <a:rPr lang="en-US" sz="2400" baseline="30000" dirty="0" smtClean="0">
                <a:solidFill>
                  <a:srgbClr val="0000FF"/>
                </a:solidFill>
                <a:latin typeface="Symbol" pitchFamily="18" charset="2"/>
              </a:rPr>
              <a:t>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i="1" dirty="0" err="1" smtClean="0">
                <a:solidFill>
                  <a:srgbClr val="0000FF"/>
                </a:solidFill>
              </a:rPr>
              <a:t>aq</a:t>
            </a:r>
            <a:r>
              <a:rPr lang="en-US" sz="2400" dirty="0" smtClean="0">
                <a:solidFill>
                  <a:srgbClr val="0000FF"/>
                </a:solidFill>
              </a:rPr>
              <a:t>)  </a:t>
            </a:r>
            <a:r>
              <a:rPr lang="en-US" sz="2400" dirty="0" smtClean="0">
                <a:solidFill>
                  <a:srgbClr val="0000FF"/>
                </a:solidFill>
                <a:latin typeface="Symbol" pitchFamily="18" charset="2"/>
              </a:rPr>
              <a:t>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marL="512763" indent="0" algn="ctr" eaLnBrk="1" hangingPunct="1">
              <a:spcBef>
                <a:spcPct val="40000"/>
              </a:spcBef>
              <a:buFontTx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					Co(OH)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) + 2Na</a:t>
            </a:r>
            <a:r>
              <a:rPr lang="en-US" sz="2400" baseline="30000" dirty="0" smtClean="0">
                <a:solidFill>
                  <a:srgbClr val="0000FF"/>
                </a:solidFill>
              </a:rPr>
              <a:t>+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i="1" dirty="0" err="1" smtClean="0">
                <a:solidFill>
                  <a:srgbClr val="0000FF"/>
                </a:solidFill>
              </a:rPr>
              <a:t>aq</a:t>
            </a:r>
            <a:r>
              <a:rPr lang="en-US" sz="2400" dirty="0" smtClean="0">
                <a:solidFill>
                  <a:srgbClr val="0000FF"/>
                </a:solidFill>
              </a:rPr>
              <a:t>) + 2Cl</a:t>
            </a:r>
            <a:r>
              <a:rPr lang="en-US" sz="2400" baseline="30000" dirty="0" smtClean="0">
                <a:solidFill>
                  <a:srgbClr val="0000FF"/>
                </a:solidFill>
                <a:latin typeface="Symbol" pitchFamily="18" charset="2"/>
              </a:rPr>
              <a:t>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i="1" dirty="0" err="1" smtClean="0">
                <a:solidFill>
                  <a:srgbClr val="0000FF"/>
                </a:solidFill>
              </a:rPr>
              <a:t>aq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marL="512763" indent="0" eaLnBrk="1" hangingPunct="1">
              <a:spcBef>
                <a:spcPct val="40000"/>
              </a:spcBef>
              <a:buFontTx/>
              <a:buNone/>
            </a:pPr>
            <a:r>
              <a:rPr lang="en-US" sz="2000" u="sng" dirty="0" smtClean="0"/>
              <a:t>Net Ionic Equation</a:t>
            </a:r>
            <a:r>
              <a:rPr lang="en-US" sz="2000" dirty="0" smtClean="0"/>
              <a:t>:</a:t>
            </a:r>
          </a:p>
          <a:p>
            <a:pPr marL="512763" indent="0" algn="ctr" eaLnBrk="1" hangingPunct="1">
              <a:buFontTx/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Co</a:t>
            </a:r>
            <a:r>
              <a:rPr lang="en-US" sz="2600" baseline="30000" dirty="0" smtClean="0">
                <a:solidFill>
                  <a:srgbClr val="0000FF"/>
                </a:solidFill>
              </a:rPr>
              <a:t>2+</a:t>
            </a:r>
            <a:r>
              <a:rPr lang="en-US" sz="2600" dirty="0" smtClean="0">
                <a:solidFill>
                  <a:srgbClr val="0000FF"/>
                </a:solidFill>
              </a:rPr>
              <a:t>(</a:t>
            </a:r>
            <a:r>
              <a:rPr lang="en-US" sz="2600" i="1" dirty="0" err="1" smtClean="0">
                <a:solidFill>
                  <a:srgbClr val="0000FF"/>
                </a:solidFill>
              </a:rPr>
              <a:t>aq</a:t>
            </a:r>
            <a:r>
              <a:rPr lang="en-US" sz="2600" dirty="0" smtClean="0">
                <a:solidFill>
                  <a:srgbClr val="0000FF"/>
                </a:solidFill>
              </a:rPr>
              <a:t>) + 2OH</a:t>
            </a:r>
            <a:r>
              <a:rPr lang="en-US" sz="2600" baseline="30000" dirty="0" smtClean="0">
                <a:solidFill>
                  <a:srgbClr val="0000FF"/>
                </a:solidFill>
                <a:latin typeface="Symbol" pitchFamily="18" charset="2"/>
              </a:rPr>
              <a:t></a:t>
            </a:r>
            <a:r>
              <a:rPr lang="en-US" sz="2600" dirty="0" smtClean="0">
                <a:solidFill>
                  <a:srgbClr val="0000FF"/>
                </a:solidFill>
              </a:rPr>
              <a:t>(</a:t>
            </a:r>
            <a:r>
              <a:rPr lang="en-US" sz="2600" i="1" dirty="0" err="1" smtClean="0">
                <a:solidFill>
                  <a:srgbClr val="0000FF"/>
                </a:solidFill>
              </a:rPr>
              <a:t>aq</a:t>
            </a:r>
            <a:r>
              <a:rPr lang="en-US" sz="2600" dirty="0" smtClean="0">
                <a:solidFill>
                  <a:srgbClr val="0000FF"/>
                </a:solidFill>
              </a:rPr>
              <a:t>)  </a:t>
            </a:r>
            <a:r>
              <a:rPr lang="en-US" sz="2600" dirty="0" smtClean="0">
                <a:solidFill>
                  <a:srgbClr val="0000FF"/>
                </a:solidFill>
                <a:latin typeface="Symbol" pitchFamily="18" charset="2"/>
              </a:rPr>
              <a:t></a:t>
            </a:r>
            <a:r>
              <a:rPr lang="en-US" sz="2600" dirty="0" smtClean="0">
                <a:solidFill>
                  <a:srgbClr val="0000FF"/>
                </a:solidFill>
              </a:rPr>
              <a:t> Co(OH)</a:t>
            </a:r>
            <a:r>
              <a:rPr lang="en-US" sz="2600" baseline="-25000" dirty="0" smtClean="0">
                <a:solidFill>
                  <a:srgbClr val="0000FF"/>
                </a:solidFill>
              </a:rPr>
              <a:t>2</a:t>
            </a:r>
            <a:r>
              <a:rPr lang="en-US" sz="2600" dirty="0" smtClean="0">
                <a:solidFill>
                  <a:srgbClr val="0000FF"/>
                </a:solidFill>
              </a:rPr>
              <a:t>(</a:t>
            </a:r>
            <a:r>
              <a:rPr lang="en-US" sz="2600" i="1" dirty="0" smtClean="0">
                <a:solidFill>
                  <a:srgbClr val="FF0000"/>
                </a:solidFill>
              </a:rPr>
              <a:t>s</a:t>
            </a:r>
            <a:r>
              <a:rPr lang="en-US" sz="2600" dirty="0" smtClean="0">
                <a:solidFill>
                  <a:srgbClr val="0000FF"/>
                </a:solidFill>
              </a:rPr>
              <a:t>)</a:t>
            </a:r>
            <a:endParaRPr lang="en-US" sz="2600" dirty="0" smtClean="0"/>
          </a:p>
          <a:p>
            <a:pPr marL="512763" indent="0" eaLnBrk="1" hangingPunct="1">
              <a:buFontTx/>
              <a:buNone/>
            </a:pPr>
            <a:endParaRPr lang="en-US" sz="2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55579267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scheme can also be applied to the neutralization of acids and bases </a:t>
            </a:r>
          </a:p>
          <a:p>
            <a:endParaRPr lang="en-US" dirty="0"/>
          </a:p>
          <a:p>
            <a:r>
              <a:rPr lang="en-US" dirty="0" smtClean="0"/>
              <a:t>We will only look briefly at the trivial case of the strong acids with strong bases</a:t>
            </a:r>
          </a:p>
          <a:p>
            <a:pPr lvl="1"/>
            <a:r>
              <a:rPr lang="en-US" dirty="0" smtClean="0"/>
              <a:t>Note that no precipitate of formed in an acid/base neutralization reaction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5808" y="218690"/>
            <a:ext cx="7537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Applied to a strong acid / base reaction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19783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04242"/>
            <a:ext cx="8229600" cy="5199811"/>
          </a:xfrm>
        </p:spPr>
        <p:txBody>
          <a:bodyPr>
            <a:noAutofit/>
          </a:bodyPr>
          <a:lstStyle/>
          <a:p>
            <a:r>
              <a:rPr lang="en-US" dirty="0"/>
              <a:t>This </a:t>
            </a:r>
            <a:r>
              <a:rPr lang="en-US" b="1" dirty="0" smtClean="0"/>
              <a:t>formula equation</a:t>
            </a:r>
          </a:p>
          <a:p>
            <a:endParaRPr lang="en-US" sz="900" dirty="0"/>
          </a:p>
          <a:p>
            <a:pPr marL="0" indent="0" algn="ctr">
              <a:buNone/>
            </a:pPr>
            <a:r>
              <a:rPr lang="pt-BR" sz="2400" dirty="0"/>
              <a:t>KOH (</a:t>
            </a:r>
            <a:r>
              <a:rPr lang="pt-BR" sz="2400" i="1" dirty="0" err="1"/>
              <a:t>aq</a:t>
            </a:r>
            <a:r>
              <a:rPr lang="pt-BR" sz="2400" dirty="0"/>
              <a:t>) + HNO</a:t>
            </a:r>
            <a:r>
              <a:rPr lang="pt-BR" sz="2400" baseline="-25000" dirty="0"/>
              <a:t>3</a:t>
            </a:r>
            <a:r>
              <a:rPr lang="pt-BR" sz="2400" dirty="0"/>
              <a:t> (</a:t>
            </a:r>
            <a:r>
              <a:rPr lang="pt-BR" sz="2400" i="1" dirty="0" err="1"/>
              <a:t>aq</a:t>
            </a:r>
            <a:r>
              <a:rPr lang="pt-BR" sz="2400" dirty="0"/>
              <a:t>) → H</a:t>
            </a:r>
            <a:r>
              <a:rPr lang="pt-BR" sz="2400" baseline="-25000" dirty="0"/>
              <a:t>2</a:t>
            </a:r>
            <a:r>
              <a:rPr lang="pt-BR" sz="2400" dirty="0"/>
              <a:t>O (</a:t>
            </a:r>
            <a:r>
              <a:rPr lang="pt-BR" sz="2400" i="1" dirty="0"/>
              <a:t>l</a:t>
            </a:r>
            <a:r>
              <a:rPr lang="pt-BR" sz="2400" dirty="0"/>
              <a:t>) + KNO</a:t>
            </a:r>
            <a:r>
              <a:rPr lang="pt-BR" sz="2400" baseline="-25000" dirty="0"/>
              <a:t>3</a:t>
            </a:r>
            <a:r>
              <a:rPr lang="pt-BR" sz="2400" dirty="0"/>
              <a:t> (</a:t>
            </a:r>
            <a:r>
              <a:rPr lang="pt-BR" sz="2400" i="1" dirty="0" err="1"/>
              <a:t>aq</a:t>
            </a:r>
            <a:r>
              <a:rPr lang="pt-BR" sz="2400" dirty="0"/>
              <a:t>)</a:t>
            </a:r>
          </a:p>
          <a:p>
            <a:endParaRPr lang="pt-BR" sz="1800" dirty="0" smtClean="0"/>
          </a:p>
          <a:p>
            <a:r>
              <a:rPr lang="pt-BR" dirty="0" err="1" smtClean="0"/>
              <a:t>Can</a:t>
            </a:r>
            <a:r>
              <a:rPr lang="pt-BR" dirty="0" smtClean="0"/>
              <a:t> </a:t>
            </a:r>
            <a:r>
              <a:rPr lang="pt-BR" dirty="0" err="1"/>
              <a:t>be</a:t>
            </a:r>
            <a:r>
              <a:rPr lang="pt-BR" dirty="0"/>
              <a:t> </a:t>
            </a:r>
            <a:r>
              <a:rPr lang="pt-BR" dirty="0" err="1"/>
              <a:t>rewritten</a:t>
            </a:r>
            <a:r>
              <a:rPr lang="pt-BR" dirty="0"/>
              <a:t> as </a:t>
            </a:r>
            <a:r>
              <a:rPr lang="pt-BR" dirty="0" smtClean="0"/>
              <a:t>a </a:t>
            </a:r>
            <a:r>
              <a:rPr lang="pt-BR" b="1" dirty="0" smtClean="0"/>
              <a:t>complete </a:t>
            </a:r>
            <a:r>
              <a:rPr lang="pt-BR" b="1" dirty="0" err="1"/>
              <a:t>ionic</a:t>
            </a:r>
            <a:r>
              <a:rPr lang="pt-BR" b="1" dirty="0"/>
              <a:t> </a:t>
            </a:r>
            <a:r>
              <a:rPr lang="pt-BR" b="1" dirty="0" err="1"/>
              <a:t>equation</a:t>
            </a:r>
            <a:r>
              <a:rPr lang="pt-BR" b="1" dirty="0"/>
              <a:t> </a:t>
            </a:r>
            <a:endParaRPr lang="pt-BR" b="1" dirty="0" smtClean="0"/>
          </a:p>
          <a:p>
            <a:endParaRPr lang="pt-BR" sz="900" dirty="0"/>
          </a:p>
          <a:p>
            <a:pPr marL="0" indent="0" algn="ctr">
              <a:buNone/>
            </a:pPr>
            <a:r>
              <a:rPr lang="pt-BR" sz="2200" dirty="0" err="1"/>
              <a:t>K</a:t>
            </a:r>
            <a:r>
              <a:rPr lang="pt-BR" sz="2200" baseline="30000" dirty="0"/>
              <a:t>+</a:t>
            </a:r>
            <a:r>
              <a:rPr lang="pt-BR" sz="2200" dirty="0"/>
              <a:t> (</a:t>
            </a:r>
            <a:r>
              <a:rPr lang="pt-BR" sz="2200" i="1" dirty="0" err="1"/>
              <a:t>aq</a:t>
            </a:r>
            <a:r>
              <a:rPr lang="pt-BR" sz="2200" dirty="0"/>
              <a:t>) + OH</a:t>
            </a:r>
            <a:r>
              <a:rPr lang="pt-BR" sz="2200" baseline="30000" dirty="0"/>
              <a:t>−</a:t>
            </a:r>
            <a:r>
              <a:rPr lang="pt-BR" sz="2200" dirty="0"/>
              <a:t> (</a:t>
            </a:r>
            <a:r>
              <a:rPr lang="pt-BR" sz="2200" i="1" dirty="0" err="1"/>
              <a:t>aq</a:t>
            </a:r>
            <a:r>
              <a:rPr lang="pt-BR" sz="2200" dirty="0"/>
              <a:t>) + H</a:t>
            </a:r>
            <a:r>
              <a:rPr lang="pt-BR" sz="2200" baseline="30000" dirty="0"/>
              <a:t>+</a:t>
            </a:r>
            <a:r>
              <a:rPr lang="pt-BR" sz="2200" dirty="0"/>
              <a:t> (</a:t>
            </a:r>
            <a:r>
              <a:rPr lang="pt-BR" sz="2200" i="1" dirty="0" err="1"/>
              <a:t>aq</a:t>
            </a:r>
            <a:r>
              <a:rPr lang="pt-BR" sz="2200" dirty="0"/>
              <a:t>)  + NO</a:t>
            </a:r>
            <a:r>
              <a:rPr lang="pt-BR" sz="2200" baseline="-25000" dirty="0"/>
              <a:t>3</a:t>
            </a:r>
            <a:r>
              <a:rPr lang="pt-BR" sz="2200" baseline="30000" dirty="0"/>
              <a:t>−</a:t>
            </a:r>
            <a:r>
              <a:rPr lang="pt-BR" sz="2200" dirty="0"/>
              <a:t> (</a:t>
            </a:r>
            <a:r>
              <a:rPr lang="pt-BR" sz="2200" i="1" dirty="0" err="1"/>
              <a:t>aq</a:t>
            </a:r>
            <a:r>
              <a:rPr lang="pt-BR" sz="2200" dirty="0"/>
              <a:t>) → </a:t>
            </a:r>
            <a:r>
              <a:rPr lang="pt-BR" sz="2200" dirty="0" smtClean="0"/>
              <a:t>H</a:t>
            </a:r>
            <a:r>
              <a:rPr lang="pt-BR" sz="2200" baseline="-25000" dirty="0" smtClean="0"/>
              <a:t>2</a:t>
            </a:r>
            <a:r>
              <a:rPr lang="pt-BR" sz="2200" dirty="0" smtClean="0"/>
              <a:t>O </a:t>
            </a:r>
            <a:r>
              <a:rPr lang="pt-BR" sz="2200" dirty="0"/>
              <a:t>(</a:t>
            </a:r>
            <a:r>
              <a:rPr lang="pt-BR" sz="2200" i="1" dirty="0"/>
              <a:t>l</a:t>
            </a:r>
            <a:r>
              <a:rPr lang="pt-BR" sz="2200" dirty="0"/>
              <a:t>) + </a:t>
            </a:r>
            <a:r>
              <a:rPr lang="pt-BR" sz="2200" dirty="0" err="1"/>
              <a:t>K</a:t>
            </a:r>
            <a:r>
              <a:rPr lang="pt-BR" sz="2200" baseline="30000" dirty="0"/>
              <a:t>+</a:t>
            </a:r>
            <a:r>
              <a:rPr lang="pt-BR" sz="2200" dirty="0"/>
              <a:t> (</a:t>
            </a:r>
            <a:r>
              <a:rPr lang="pt-BR" sz="2200" i="1" dirty="0" err="1"/>
              <a:t>aq</a:t>
            </a:r>
            <a:r>
              <a:rPr lang="pt-BR" sz="2200" dirty="0"/>
              <a:t>) + NO</a:t>
            </a:r>
            <a:r>
              <a:rPr lang="pt-BR" sz="2200" baseline="-25000" dirty="0"/>
              <a:t>3</a:t>
            </a:r>
            <a:r>
              <a:rPr lang="pt-BR" sz="2200" baseline="30000" dirty="0"/>
              <a:t>−</a:t>
            </a:r>
            <a:r>
              <a:rPr lang="pt-BR" sz="2200" dirty="0"/>
              <a:t> (</a:t>
            </a:r>
            <a:r>
              <a:rPr lang="pt-BR" sz="2200" i="1" dirty="0" err="1"/>
              <a:t>aq</a:t>
            </a:r>
            <a:r>
              <a:rPr lang="pt-BR" sz="2200" dirty="0"/>
              <a:t>) </a:t>
            </a:r>
            <a:endParaRPr lang="pt-BR" sz="2200" dirty="0" smtClean="0"/>
          </a:p>
          <a:p>
            <a:pPr marL="0" indent="0" algn="ctr">
              <a:buNone/>
            </a:pPr>
            <a:endParaRPr lang="pt-BR" sz="1800" dirty="0"/>
          </a:p>
          <a:p>
            <a:endParaRPr lang="pt-BR" sz="900" dirty="0"/>
          </a:p>
          <a:p>
            <a:r>
              <a:rPr lang="pt-BR" dirty="0" err="1"/>
              <a:t>Eliminating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spectator</a:t>
            </a:r>
            <a:r>
              <a:rPr lang="pt-BR" dirty="0"/>
              <a:t> </a:t>
            </a:r>
            <a:r>
              <a:rPr lang="pt-BR" dirty="0" err="1"/>
              <a:t>ions</a:t>
            </a:r>
            <a:r>
              <a:rPr lang="pt-BR" dirty="0"/>
              <a:t> (</a:t>
            </a:r>
            <a:r>
              <a:rPr lang="pt-BR" dirty="0" err="1"/>
              <a:t>K</a:t>
            </a:r>
            <a:r>
              <a:rPr lang="pt-BR" baseline="30000" dirty="0"/>
              <a:t>+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NO</a:t>
            </a:r>
            <a:r>
              <a:rPr lang="pt-BR" baseline="-25000" dirty="0"/>
              <a:t>3</a:t>
            </a:r>
            <a:r>
              <a:rPr lang="pt-BR" baseline="30000" dirty="0"/>
              <a:t>−</a:t>
            </a:r>
            <a:r>
              <a:rPr lang="pt-BR" dirty="0"/>
              <a:t>) </a:t>
            </a:r>
            <a:r>
              <a:rPr lang="pt-BR" dirty="0" err="1" smtClean="0"/>
              <a:t>yields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b="1" dirty="0" smtClean="0"/>
              <a:t>net </a:t>
            </a:r>
            <a:r>
              <a:rPr lang="pt-BR" b="1" dirty="0" err="1" smtClean="0"/>
              <a:t>ionic</a:t>
            </a:r>
            <a:r>
              <a:rPr lang="pt-BR" b="1" dirty="0" smtClean="0"/>
              <a:t> </a:t>
            </a:r>
            <a:r>
              <a:rPr lang="pt-BR" b="1" dirty="0" err="1" smtClean="0"/>
              <a:t>equation</a:t>
            </a:r>
            <a:endParaRPr lang="pt-BR" b="1" dirty="0" smtClean="0"/>
          </a:p>
          <a:p>
            <a:endParaRPr lang="pt-BR" sz="900" dirty="0"/>
          </a:p>
          <a:p>
            <a:pPr marL="0" indent="0" algn="ctr">
              <a:buNone/>
            </a:pPr>
            <a:r>
              <a:rPr lang="pt-BR" sz="2400" dirty="0"/>
              <a:t>OH</a:t>
            </a:r>
            <a:r>
              <a:rPr lang="pt-BR" sz="2400" baseline="30000" dirty="0"/>
              <a:t>−</a:t>
            </a:r>
            <a:r>
              <a:rPr lang="pt-BR" sz="2400" dirty="0"/>
              <a:t> (</a:t>
            </a:r>
            <a:r>
              <a:rPr lang="pt-BR" sz="2400" i="1" dirty="0" err="1"/>
              <a:t>aq</a:t>
            </a:r>
            <a:r>
              <a:rPr lang="pt-BR" sz="2400" dirty="0"/>
              <a:t>) + H</a:t>
            </a:r>
            <a:r>
              <a:rPr lang="pt-BR" sz="2400" baseline="30000" dirty="0"/>
              <a:t>+</a:t>
            </a:r>
            <a:r>
              <a:rPr lang="pt-BR" sz="2400" dirty="0"/>
              <a:t> (</a:t>
            </a:r>
            <a:r>
              <a:rPr lang="pt-BR" sz="2400" i="1" dirty="0" err="1"/>
              <a:t>aq</a:t>
            </a:r>
            <a:r>
              <a:rPr lang="pt-BR" sz="2400" dirty="0"/>
              <a:t>) → H</a:t>
            </a:r>
            <a:r>
              <a:rPr lang="pt-BR" sz="2400" baseline="-25000" dirty="0"/>
              <a:t>2</a:t>
            </a:r>
            <a:r>
              <a:rPr lang="pt-BR" sz="2400" dirty="0"/>
              <a:t>O (</a:t>
            </a:r>
            <a:r>
              <a:rPr lang="pt-BR" sz="2400" i="1" dirty="0"/>
              <a:t>l</a:t>
            </a:r>
            <a:r>
              <a:rPr lang="pt-BR" sz="2400" dirty="0"/>
              <a:t>) </a:t>
            </a:r>
            <a:endParaRPr lang="pt-BR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05808" y="218690"/>
            <a:ext cx="7537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Applied to a strong acid / base reaction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080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also be applied to redox reactions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9671" y="193281"/>
            <a:ext cx="528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Applied to a redox reaction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313119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65125" y="1187293"/>
            <a:ext cx="8491382" cy="534282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formula equation</a:t>
            </a:r>
          </a:p>
          <a:p>
            <a:pPr algn="ctr"/>
            <a:endParaRPr lang="en-US" sz="900" b="1" dirty="0"/>
          </a:p>
          <a:p>
            <a:pPr algn="ctr">
              <a:spcAft>
                <a:spcPts val="1200"/>
              </a:spcAft>
              <a:buFontTx/>
              <a:buNone/>
            </a:pPr>
            <a:r>
              <a:rPr lang="en-US" sz="2400" dirty="0" smtClean="0"/>
              <a:t>Cu 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+ 2 AgNO</a:t>
            </a:r>
            <a:r>
              <a:rPr lang="en-US" sz="2400" baseline="-25000" dirty="0"/>
              <a:t>3</a:t>
            </a:r>
            <a:r>
              <a:rPr lang="en-US" sz="2400" dirty="0"/>
              <a:t> (</a:t>
            </a:r>
            <a:r>
              <a:rPr lang="en-US" sz="2400" i="1" dirty="0" err="1"/>
              <a:t>aq</a:t>
            </a:r>
            <a:r>
              <a:rPr lang="en-US" sz="2400" dirty="0"/>
              <a:t>) → 2 Ag (</a:t>
            </a:r>
            <a:r>
              <a:rPr lang="en-US" sz="2400" i="1" dirty="0"/>
              <a:t>s</a:t>
            </a:r>
            <a:r>
              <a:rPr lang="en-US" sz="2400" dirty="0"/>
              <a:t>) + Cu(NO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  <a:r>
              <a:rPr lang="en-US" sz="2400" baseline="-25000" dirty="0"/>
              <a:t>2</a:t>
            </a:r>
            <a:r>
              <a:rPr lang="en-US" sz="2400" dirty="0"/>
              <a:t> (</a:t>
            </a:r>
            <a:r>
              <a:rPr lang="en-US" sz="2400" i="1" dirty="0" err="1"/>
              <a:t>aq</a:t>
            </a:r>
            <a:r>
              <a:rPr lang="en-US" sz="2400" dirty="0"/>
              <a:t>)</a:t>
            </a:r>
          </a:p>
          <a:p>
            <a:pPr algn="ctr"/>
            <a:r>
              <a:rPr lang="pt-BR" b="1" dirty="0" smtClean="0"/>
              <a:t>complete </a:t>
            </a:r>
            <a:r>
              <a:rPr lang="pt-BR" b="1" dirty="0" err="1"/>
              <a:t>ionic</a:t>
            </a:r>
            <a:r>
              <a:rPr lang="pt-BR" b="1" dirty="0"/>
              <a:t> </a:t>
            </a:r>
            <a:r>
              <a:rPr lang="pt-BR" b="1" dirty="0" err="1"/>
              <a:t>equation</a:t>
            </a:r>
            <a:r>
              <a:rPr lang="pt-BR" b="1" dirty="0"/>
              <a:t> </a:t>
            </a:r>
            <a:endParaRPr lang="pt-BR" b="1" dirty="0" smtClean="0"/>
          </a:p>
          <a:p>
            <a:pPr algn="ctr"/>
            <a:endParaRPr lang="pt-BR" sz="900" b="1" dirty="0"/>
          </a:p>
          <a:p>
            <a:pPr algn="ctr">
              <a:spcAft>
                <a:spcPts val="1200"/>
              </a:spcAft>
              <a:buFontTx/>
              <a:buNone/>
            </a:pPr>
            <a:r>
              <a:rPr lang="en-US" sz="2400" dirty="0" smtClean="0"/>
              <a:t>Cu 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+ 2 Ag</a:t>
            </a:r>
            <a:r>
              <a:rPr lang="en-US" sz="2400" baseline="30000" dirty="0"/>
              <a:t>+</a:t>
            </a:r>
            <a:r>
              <a:rPr lang="en-US" sz="2400" dirty="0"/>
              <a:t> (</a:t>
            </a:r>
            <a:r>
              <a:rPr lang="en-US" sz="2400" i="1" dirty="0" err="1"/>
              <a:t>aq</a:t>
            </a:r>
            <a:r>
              <a:rPr lang="en-US" sz="2400" dirty="0"/>
              <a:t>) + 2 NO</a:t>
            </a:r>
            <a:r>
              <a:rPr lang="en-US" sz="2400" baseline="-25000" dirty="0"/>
              <a:t>3</a:t>
            </a:r>
            <a:r>
              <a:rPr lang="en-US" sz="2400" baseline="30000" dirty="0">
                <a:cs typeface="Arial" charset="0"/>
              </a:rPr>
              <a:t>−</a:t>
            </a:r>
            <a:r>
              <a:rPr lang="en-US" sz="2400" dirty="0"/>
              <a:t> (</a:t>
            </a:r>
            <a:r>
              <a:rPr lang="en-US" sz="2400" i="1" dirty="0" err="1"/>
              <a:t>aq</a:t>
            </a:r>
            <a:r>
              <a:rPr lang="en-US" sz="2400" dirty="0"/>
              <a:t>) → </a:t>
            </a:r>
            <a:r>
              <a:rPr lang="en-US" sz="2400" dirty="0" smtClean="0"/>
              <a:t>2 </a:t>
            </a:r>
            <a:r>
              <a:rPr lang="en-US" sz="2400" dirty="0"/>
              <a:t>Ag (</a:t>
            </a:r>
            <a:r>
              <a:rPr lang="en-US" sz="2400" i="1" dirty="0"/>
              <a:t>s</a:t>
            </a:r>
            <a:r>
              <a:rPr lang="en-US" sz="2400" dirty="0"/>
              <a:t>) + Cu</a:t>
            </a:r>
            <a:r>
              <a:rPr lang="en-US" sz="2400" baseline="30000" dirty="0"/>
              <a:t>2+</a:t>
            </a:r>
            <a:r>
              <a:rPr lang="en-US" sz="2400" dirty="0"/>
              <a:t> (</a:t>
            </a:r>
            <a:r>
              <a:rPr lang="en-US" sz="2400" i="1" dirty="0" err="1"/>
              <a:t>aq</a:t>
            </a:r>
            <a:r>
              <a:rPr lang="en-US" sz="2400" dirty="0"/>
              <a:t>) + 2 NO</a:t>
            </a:r>
            <a:r>
              <a:rPr lang="en-US" sz="2400" baseline="-25000" dirty="0"/>
              <a:t>3</a:t>
            </a:r>
            <a:r>
              <a:rPr lang="en-US" sz="2400" baseline="30000" dirty="0">
                <a:cs typeface="Arial" charset="0"/>
              </a:rPr>
              <a:t>−</a:t>
            </a:r>
            <a:r>
              <a:rPr lang="en-US" sz="2400" dirty="0"/>
              <a:t> (</a:t>
            </a:r>
            <a:r>
              <a:rPr lang="en-US" sz="2400" i="1" dirty="0" err="1"/>
              <a:t>aq</a:t>
            </a:r>
            <a:r>
              <a:rPr lang="en-US" sz="2400" dirty="0" smtClean="0"/>
              <a:t>)</a:t>
            </a:r>
            <a:endParaRPr lang="en-US" sz="2400" dirty="0"/>
          </a:p>
          <a:p>
            <a:pPr algn="ctr"/>
            <a:r>
              <a:rPr lang="pt-BR" b="1" dirty="0" smtClean="0"/>
              <a:t>net </a:t>
            </a:r>
            <a:r>
              <a:rPr lang="pt-BR" b="1" dirty="0" err="1" smtClean="0"/>
              <a:t>ionic</a:t>
            </a:r>
            <a:r>
              <a:rPr lang="pt-BR" b="1" dirty="0" smtClean="0"/>
              <a:t> </a:t>
            </a:r>
            <a:r>
              <a:rPr lang="pt-BR" b="1" dirty="0" err="1" smtClean="0"/>
              <a:t>equation</a:t>
            </a:r>
            <a:r>
              <a:rPr lang="pt-BR" b="1" dirty="0" smtClean="0"/>
              <a:t> </a:t>
            </a:r>
          </a:p>
          <a:p>
            <a:pPr algn="ctr"/>
            <a:endParaRPr lang="pt-BR" sz="900" dirty="0"/>
          </a:p>
          <a:p>
            <a:pPr algn="ctr">
              <a:spcAft>
                <a:spcPts val="1200"/>
              </a:spcAft>
              <a:buFontTx/>
              <a:buNone/>
            </a:pPr>
            <a:r>
              <a:rPr lang="en-US" sz="2400" dirty="0" smtClean="0"/>
              <a:t>Cu 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+ 2 Ag</a:t>
            </a:r>
            <a:r>
              <a:rPr lang="en-US" sz="2400" baseline="30000" dirty="0"/>
              <a:t>+</a:t>
            </a:r>
            <a:r>
              <a:rPr lang="en-US" sz="2400" dirty="0"/>
              <a:t> (</a:t>
            </a:r>
            <a:r>
              <a:rPr lang="en-US" sz="2400" i="1" dirty="0" err="1"/>
              <a:t>aq</a:t>
            </a:r>
            <a:r>
              <a:rPr lang="en-US" sz="2400" dirty="0"/>
              <a:t>) → 2 Ag (</a:t>
            </a:r>
            <a:r>
              <a:rPr lang="en-US" sz="2400" i="1" dirty="0"/>
              <a:t>s</a:t>
            </a:r>
            <a:r>
              <a:rPr lang="en-US" sz="2400" dirty="0"/>
              <a:t>) + Cu</a:t>
            </a:r>
            <a:r>
              <a:rPr lang="en-US" sz="2400" baseline="30000" dirty="0"/>
              <a:t>2+</a:t>
            </a:r>
            <a:r>
              <a:rPr lang="en-US" sz="2400" dirty="0"/>
              <a:t> (</a:t>
            </a:r>
            <a:r>
              <a:rPr lang="en-US" sz="2400" i="1" dirty="0" err="1"/>
              <a:t>aq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79671" y="193281"/>
            <a:ext cx="5284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Applied to a redox reaction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7879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The previous </a:t>
            </a:r>
            <a:r>
              <a:rPr lang="en-US" b="1" dirty="0" smtClean="0"/>
              <a:t>net </a:t>
            </a:r>
            <a:r>
              <a:rPr lang="en-US" b="1" dirty="0"/>
              <a:t>ionic equation </a:t>
            </a:r>
            <a:r>
              <a:rPr lang="en-US" dirty="0"/>
              <a:t>confirms that copper is oxidized and silver is reduced</a:t>
            </a:r>
          </a:p>
          <a:p>
            <a:pPr>
              <a:spcAft>
                <a:spcPts val="1200"/>
              </a:spcAft>
            </a:pPr>
            <a:r>
              <a:rPr lang="en-US" dirty="0"/>
              <a:t>NOTE: This is not a precipitation reaction </a:t>
            </a:r>
          </a:p>
          <a:p>
            <a:pPr marL="512763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901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rgbClr val="FFFFFF"/>
                </a:solidFill>
                <a:cs typeface="Arial" charset="0"/>
              </a:rPr>
              <a:t>© 2013 Pearson Education, Inc.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2438400"/>
          </a:xfrm>
        </p:spPr>
        <p:txBody>
          <a:bodyPr/>
          <a:lstStyle/>
          <a:p>
            <a:pPr marL="609600" indent="-609600" algn="l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Which of the following is the net ionic equation for the reaction between HCl and NaOH?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32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sz="32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8458200" cy="2971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HCl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+ Na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) 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NaCl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aq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+ H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+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+  OH</a:t>
            </a:r>
            <a:r>
              <a:rPr lang="en-US" sz="2800" baseline="30000" dirty="0">
                <a:latin typeface="Arial" charset="0"/>
                <a:ea typeface="ＭＳ Ｐゴシック" charset="0"/>
                <a:cs typeface="Arial" charset="0"/>
              </a:rPr>
              <a:t>−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 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O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(l)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Na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+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+ 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Cl</a:t>
            </a:r>
            <a:r>
              <a:rPr lang="en-US" sz="2800" baseline="30000" dirty="0">
                <a:latin typeface="Arial" charset="0"/>
                <a:ea typeface="ＭＳ Ｐゴシック" charset="0"/>
                <a:cs typeface="Arial" charset="0"/>
              </a:rPr>
              <a:t>−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 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NaCl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Na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+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+ H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+ OH</a:t>
            </a:r>
            <a:r>
              <a:rPr lang="en-US" sz="2800" baseline="30000" dirty="0">
                <a:latin typeface="Arial" charset="0"/>
                <a:ea typeface="ＭＳ Ｐゴシック" charset="0"/>
                <a:cs typeface="Arial" charset="0"/>
              </a:rPr>
              <a:t>−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2800" baseline="30000" dirty="0">
                <a:latin typeface="Arial" charset="0"/>
                <a:ea typeface="ＭＳ Ｐゴシック" charset="0"/>
                <a:cs typeface="ＭＳ Ｐゴシック" charset="0"/>
              </a:rPr>
              <a:t>+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+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O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(l)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AutoNum type="alphaLcPeriod"/>
            </a:pP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624388" y="5381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1" y="3204402"/>
            <a:ext cx="5978524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8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Chapter 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0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676400"/>
          </a:xfrm>
        </p:spPr>
        <p:txBody>
          <a:bodyPr/>
          <a:lstStyle/>
          <a:p>
            <a:pPr algn="l" eaLnBrk="1" hangingPunct="1">
              <a:spcAft>
                <a:spcPts val="12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Assume the mixture of substances in drawing (a) undergoes a reaction.  Which drawing(s) (b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–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d) represent(s) a product mixture INCONSISTENT with the law of mass conservation?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124200"/>
            <a:ext cx="2438400" cy="2667000"/>
          </a:xfrm>
        </p:spPr>
        <p:txBody>
          <a:bodyPr/>
          <a:lstStyle/>
          <a:p>
            <a:pPr marL="533400" indent="-5334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b, c, and d </a:t>
            </a:r>
          </a:p>
          <a:p>
            <a:pPr marL="533400" indent="-5334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 and c</a:t>
            </a:r>
          </a:p>
          <a:p>
            <a:pPr marL="533400" indent="-5334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 only</a:t>
            </a:r>
          </a:p>
          <a:p>
            <a:pPr marL="533400" indent="-5334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 only</a:t>
            </a:r>
          </a:p>
          <a:p>
            <a:pPr marL="533400" indent="-533400" eaLnBrk="1" hangingPunct="1"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690813"/>
            <a:ext cx="305752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5111" y="3703460"/>
            <a:ext cx="2276681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7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65125" y="600075"/>
            <a:ext cx="8229600" cy="5099050"/>
          </a:xfrm>
        </p:spPr>
        <p:txBody>
          <a:bodyPr>
            <a:normAutofit lnSpcReduction="10000"/>
          </a:bodyPr>
          <a:lstStyle/>
          <a:p>
            <a:pPr marL="587375" indent="-514350" eaLnBrk="1" hangingPunct="1">
              <a:spcAft>
                <a:spcPts val="3600"/>
              </a:spcAft>
              <a:buClr>
                <a:srgbClr val="000000"/>
              </a:buClr>
              <a:buFontTx/>
              <a:buAutoNum type="arabicPeriod"/>
              <a:tabLst>
                <a:tab pos="625475" algn="l"/>
              </a:tabLst>
            </a:pPr>
            <a:r>
              <a:rPr lang="en-US" b="1" dirty="0">
                <a:latin typeface="Arial" charset="0"/>
              </a:rPr>
              <a:t>How are chemical reactions written?</a:t>
            </a:r>
          </a:p>
          <a:p>
            <a:pPr marL="587375" indent="-514350" eaLnBrk="1" hangingPunct="1">
              <a:spcAft>
                <a:spcPts val="3600"/>
              </a:spcAft>
              <a:buClr>
                <a:srgbClr val="000000"/>
              </a:buClr>
              <a:tabLst>
                <a:tab pos="625475" algn="l"/>
              </a:tabLst>
            </a:pPr>
            <a:r>
              <a:rPr lang="en-US" dirty="0">
                <a:latin typeface="Arial" charset="0"/>
              </a:rPr>
              <a:t>Chemical equations must be </a:t>
            </a:r>
            <a:r>
              <a:rPr lang="en-US" i="1" dirty="0">
                <a:latin typeface="Arial" charset="0"/>
              </a:rPr>
              <a:t>balanced</a:t>
            </a:r>
            <a:r>
              <a:rPr lang="en-US" dirty="0">
                <a:latin typeface="Arial" charset="0"/>
              </a:rPr>
              <a:t>; that is, the numbers and kinds of atoms must be the same in both the reactants and the products.</a:t>
            </a:r>
          </a:p>
          <a:p>
            <a:pPr marL="587375" indent="-514350" eaLnBrk="1" hangingPunct="1">
              <a:spcAft>
                <a:spcPts val="3600"/>
              </a:spcAft>
              <a:buClr>
                <a:srgbClr val="000000"/>
              </a:buClr>
              <a:tabLst>
                <a:tab pos="625475" algn="l"/>
              </a:tabLst>
            </a:pPr>
            <a:r>
              <a:rPr lang="en-US" dirty="0">
                <a:latin typeface="Arial" charset="0"/>
              </a:rPr>
              <a:t>To balance an equation, </a:t>
            </a:r>
            <a:r>
              <a:rPr lang="en-US" i="1" dirty="0">
                <a:latin typeface="Arial" charset="0"/>
              </a:rPr>
              <a:t>coefficients</a:t>
            </a:r>
            <a:r>
              <a:rPr lang="en-US" dirty="0">
                <a:latin typeface="Arial" charset="0"/>
              </a:rPr>
              <a:t> are placed before formulas, but the formulas themselves cannot be changed.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65125" y="803275"/>
            <a:ext cx="8229600" cy="5470525"/>
          </a:xfrm>
        </p:spPr>
        <p:txBody>
          <a:bodyPr/>
          <a:lstStyle/>
          <a:p>
            <a:pPr marL="514350" indent="-514350">
              <a:buFontTx/>
              <a:buAutoNum type="arabicPeriod" startAt="2"/>
            </a:pPr>
            <a:r>
              <a:rPr lang="en-US" sz="2800" b="1" dirty="0">
                <a:latin typeface="Arial" charset="0"/>
              </a:rPr>
              <a:t>How are chemical reactions of ionic compounds classified? </a:t>
            </a:r>
            <a:endParaRPr lang="en-US" sz="2800" dirty="0">
              <a:latin typeface="Arial" charset="0"/>
            </a:endParaRPr>
          </a:p>
          <a:p>
            <a:pPr marL="514350" indent="-514350"/>
            <a:r>
              <a:rPr lang="en-US" sz="2600" i="1" dirty="0">
                <a:latin typeface="Arial" charset="0"/>
              </a:rPr>
              <a:t>Precipitation </a:t>
            </a:r>
            <a:r>
              <a:rPr lang="en-US" sz="2600" dirty="0">
                <a:latin typeface="Arial" charset="0"/>
              </a:rPr>
              <a:t>reactions are processes in which an insoluble solid called a </a:t>
            </a:r>
            <a:r>
              <a:rPr lang="en-US" sz="2600" i="1" dirty="0">
                <a:latin typeface="Arial" charset="0"/>
              </a:rPr>
              <a:t>precipitate</a:t>
            </a:r>
            <a:r>
              <a:rPr lang="en-US" sz="2600" dirty="0">
                <a:latin typeface="Arial" charset="0"/>
              </a:rPr>
              <a:t> is formed. Most precipitations take place when the anions and </a:t>
            </a:r>
            <a:r>
              <a:rPr lang="en-US" sz="2600" dirty="0" err="1">
                <a:latin typeface="Arial" charset="0"/>
              </a:rPr>
              <a:t>cations</a:t>
            </a:r>
            <a:r>
              <a:rPr lang="en-US" sz="2600" dirty="0">
                <a:latin typeface="Arial" charset="0"/>
              </a:rPr>
              <a:t> of two ionic compounds change partners. </a:t>
            </a:r>
          </a:p>
          <a:p>
            <a:pPr marL="514350" indent="-514350"/>
            <a:r>
              <a:rPr lang="en-US" sz="2600" i="1" dirty="0">
                <a:latin typeface="Arial" charset="0"/>
              </a:rPr>
              <a:t>Acid</a:t>
            </a:r>
            <a:r>
              <a:rPr lang="en-US" sz="2600" dirty="0">
                <a:latin typeface="Arial" charset="0"/>
              </a:rPr>
              <a:t>–</a:t>
            </a:r>
            <a:r>
              <a:rPr lang="en-US" sz="2600" i="1" dirty="0">
                <a:latin typeface="Arial" charset="0"/>
              </a:rPr>
              <a:t>base neutralization </a:t>
            </a:r>
            <a:r>
              <a:rPr lang="en-US" sz="2600" dirty="0">
                <a:latin typeface="Arial" charset="0"/>
              </a:rPr>
              <a:t>reactions are processes in which an acid reacts with a base to yield water plus an ionic compound called a </a:t>
            </a:r>
            <a:r>
              <a:rPr lang="en-US" sz="2600" i="1" dirty="0">
                <a:latin typeface="Arial" charset="0"/>
              </a:rPr>
              <a:t>salt</a:t>
            </a:r>
            <a:r>
              <a:rPr lang="en-US" sz="2600" dirty="0">
                <a:latin typeface="Arial" charset="0"/>
              </a:rPr>
              <a:t>. Since acids produce H</a:t>
            </a:r>
            <a:r>
              <a:rPr lang="en-US" sz="2600" baseline="30000" dirty="0">
                <a:latin typeface="Arial" charset="0"/>
              </a:rPr>
              <a:t>+</a:t>
            </a:r>
            <a:r>
              <a:rPr lang="en-US" sz="2600" dirty="0">
                <a:latin typeface="Arial" charset="0"/>
              </a:rPr>
              <a:t> ions and bases produce OH</a:t>
            </a:r>
            <a:r>
              <a:rPr lang="en-US" sz="2600" baseline="30000" dirty="0">
                <a:latin typeface="Arial" charset="0"/>
                <a:cs typeface="Arial" charset="0"/>
              </a:rPr>
              <a:t>−</a:t>
            </a:r>
            <a:r>
              <a:rPr lang="en-US" sz="2600" dirty="0">
                <a:latin typeface="Arial" charset="0"/>
              </a:rPr>
              <a:t> ions when dissolved in water, a neutralization reaction removes H</a:t>
            </a:r>
            <a:r>
              <a:rPr lang="en-US" sz="2600" baseline="30000" dirty="0">
                <a:latin typeface="Arial" charset="0"/>
              </a:rPr>
              <a:t>+</a:t>
            </a:r>
            <a:r>
              <a:rPr lang="en-US" sz="2600" dirty="0">
                <a:latin typeface="Arial" charset="0"/>
              </a:rPr>
              <a:t>  and OH</a:t>
            </a:r>
            <a:r>
              <a:rPr lang="en-US" sz="2600" baseline="30000" dirty="0">
                <a:latin typeface="Arial" charset="0"/>
                <a:cs typeface="Arial" charset="0"/>
              </a:rPr>
              <a:t>−</a:t>
            </a:r>
            <a:r>
              <a:rPr lang="en-US" sz="2600" dirty="0">
                <a:latin typeface="Arial" charset="0"/>
              </a:rPr>
              <a:t> ions from solution and yields water.</a:t>
            </a:r>
          </a:p>
        </p:txBody>
      </p:sp>
    </p:spTree>
    <p:extLst>
      <p:ext uri="{BB962C8B-B14F-4D97-AF65-F5344CB8AC3E}">
        <p14:creationId xmlns:p14="http://schemas.microsoft.com/office/powerpoint/2010/main" val="370246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365125" y="803275"/>
            <a:ext cx="8229600" cy="5221288"/>
          </a:xfrm>
        </p:spPr>
        <p:txBody>
          <a:bodyPr>
            <a:normAutofit lnSpcReduction="10000"/>
          </a:bodyPr>
          <a:lstStyle/>
          <a:p>
            <a:pPr marL="514350" indent="-514350">
              <a:buFontTx/>
              <a:buAutoNum type="arabicPeriod" startAt="2"/>
            </a:pPr>
            <a:r>
              <a:rPr lang="en-US" sz="3000" b="1">
                <a:latin typeface="Arial" charset="0"/>
              </a:rPr>
              <a:t>How are chemical reactions of ionic compounds classified? (</a:t>
            </a:r>
            <a:r>
              <a:rPr lang="en-US" sz="3000" b="1" i="1">
                <a:latin typeface="Arial" charset="0"/>
              </a:rPr>
              <a:t>Continued)</a:t>
            </a:r>
            <a:endParaRPr lang="en-US" sz="3000">
              <a:latin typeface="Arial" charset="0"/>
            </a:endParaRPr>
          </a:p>
          <a:p>
            <a:pPr marL="514350" indent="-514350"/>
            <a:r>
              <a:rPr lang="en-US" sz="2800" i="1">
                <a:latin typeface="Arial" charset="0"/>
              </a:rPr>
              <a:t>Oxidation–reduction </a:t>
            </a:r>
            <a:r>
              <a:rPr lang="en-US" sz="2800">
                <a:latin typeface="Arial" charset="0"/>
              </a:rPr>
              <a:t>(redox) reactions are processes in which one or more electrons are transferred between reaction partners. </a:t>
            </a:r>
          </a:p>
          <a:p>
            <a:pPr lvl="1"/>
            <a:r>
              <a:rPr lang="en-US" sz="2400">
                <a:latin typeface="Arial" charset="0"/>
              </a:rPr>
              <a:t>An </a:t>
            </a:r>
            <a:r>
              <a:rPr lang="en-US" sz="2400" i="1">
                <a:latin typeface="Arial" charset="0"/>
              </a:rPr>
              <a:t>oxidation</a:t>
            </a:r>
            <a:r>
              <a:rPr lang="en-US" sz="2400">
                <a:latin typeface="Arial" charset="0"/>
              </a:rPr>
              <a:t> is defined as the loss of one or more electrons by an atom.</a:t>
            </a:r>
          </a:p>
          <a:p>
            <a:pPr lvl="1"/>
            <a:r>
              <a:rPr lang="en-US" sz="2400">
                <a:latin typeface="Arial" charset="0"/>
              </a:rPr>
              <a:t>A </a:t>
            </a:r>
            <a:r>
              <a:rPr lang="en-US" sz="2400" i="1">
                <a:latin typeface="Arial" charset="0"/>
              </a:rPr>
              <a:t>reduction</a:t>
            </a:r>
            <a:r>
              <a:rPr lang="en-US" sz="2400">
                <a:latin typeface="Arial" charset="0"/>
              </a:rPr>
              <a:t> is the gain of one or more electrons. </a:t>
            </a:r>
          </a:p>
          <a:p>
            <a:pPr lvl="1"/>
            <a:r>
              <a:rPr lang="en-US" sz="2400">
                <a:latin typeface="Arial" charset="0"/>
              </a:rPr>
              <a:t>An </a:t>
            </a:r>
            <a:r>
              <a:rPr lang="en-US" sz="2400" i="1">
                <a:latin typeface="Arial" charset="0"/>
              </a:rPr>
              <a:t>oxidizing agent</a:t>
            </a:r>
            <a:r>
              <a:rPr lang="en-US" sz="2400">
                <a:latin typeface="Arial" charset="0"/>
              </a:rPr>
              <a:t> causes the oxidation of another reactant by accepting electrons.</a:t>
            </a:r>
          </a:p>
          <a:p>
            <a:pPr lvl="1"/>
            <a:r>
              <a:rPr lang="en-US" sz="2400">
                <a:latin typeface="Arial" charset="0"/>
              </a:rPr>
              <a:t>A </a:t>
            </a:r>
            <a:r>
              <a:rPr lang="en-US" sz="2400" i="1">
                <a:latin typeface="Arial" charset="0"/>
              </a:rPr>
              <a:t>reducing agent</a:t>
            </a:r>
            <a:r>
              <a:rPr lang="en-US" sz="2400">
                <a:latin typeface="Arial" charset="0"/>
              </a:rPr>
              <a:t> causes the reduction of another reactant by donating electrons. </a:t>
            </a:r>
            <a:r>
              <a:rPr lang="en-US" sz="2000">
                <a:latin typeface="Arial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163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65125" y="955675"/>
            <a:ext cx="8229600" cy="5418138"/>
          </a:xfrm>
        </p:spPr>
        <p:txBody>
          <a:bodyPr/>
          <a:lstStyle/>
          <a:p>
            <a:pPr marL="587375" indent="-514350" eaLnBrk="1" hangingPunct="1">
              <a:spcAft>
                <a:spcPts val="1800"/>
              </a:spcAft>
              <a:buClr>
                <a:srgbClr val="000000"/>
              </a:buClr>
              <a:buFontTx/>
              <a:buAutoNum type="arabicPeriod" startAt="3"/>
              <a:tabLst>
                <a:tab pos="625475" algn="l"/>
              </a:tabLst>
            </a:pPr>
            <a:r>
              <a:rPr lang="en-US" sz="2800" b="1">
                <a:latin typeface="Arial" charset="0"/>
              </a:rPr>
              <a:t>What are oxidation numbers, and how are they used?</a:t>
            </a:r>
            <a:r>
              <a:rPr lang="en-US" sz="2800">
                <a:latin typeface="Arial" charset="0"/>
              </a:rPr>
              <a:t> </a:t>
            </a:r>
          </a:p>
          <a:p>
            <a:pPr marL="587375" indent="-514350" eaLnBrk="1" hangingPunct="1">
              <a:spcAft>
                <a:spcPts val="1800"/>
              </a:spcAft>
              <a:buClr>
                <a:srgbClr val="000000"/>
              </a:buClr>
              <a:tabLst>
                <a:tab pos="625475" algn="l"/>
              </a:tabLst>
            </a:pPr>
            <a:r>
              <a:rPr lang="en-US" sz="2800">
                <a:latin typeface="Arial" charset="0"/>
              </a:rPr>
              <a:t>Oxidation numbers are assigned to atoms in reactants and products to provide a measure of whether an atom is neutral, electron-rich, or electron-poor. </a:t>
            </a:r>
          </a:p>
          <a:p>
            <a:pPr marL="587375" indent="-514350" eaLnBrk="1" hangingPunct="1">
              <a:spcAft>
                <a:spcPts val="1800"/>
              </a:spcAft>
              <a:buClr>
                <a:srgbClr val="000000"/>
              </a:buClr>
              <a:tabLst>
                <a:tab pos="625475" algn="l"/>
              </a:tabLst>
            </a:pPr>
            <a:r>
              <a:rPr lang="en-US" sz="2800">
                <a:latin typeface="Arial" charset="0"/>
              </a:rPr>
              <a:t>By comparing the oxidation number of an atom before and after a reaction, we can tell whether the atom has gained or lost shares in electrons and thus, whether a redox reaction has occurred. </a:t>
            </a: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1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65125" y="769938"/>
            <a:ext cx="8229600" cy="4192587"/>
          </a:xfrm>
        </p:spPr>
        <p:txBody>
          <a:bodyPr/>
          <a:lstStyle/>
          <a:p>
            <a:pPr marL="587375" indent="-514350" eaLnBrk="1" hangingPunct="1">
              <a:buClr>
                <a:srgbClr val="000000"/>
              </a:buClr>
              <a:buFontTx/>
              <a:buAutoNum type="arabicPeriod" startAt="4"/>
              <a:tabLst>
                <a:tab pos="625475" algn="l"/>
              </a:tabLst>
            </a:pPr>
            <a:r>
              <a:rPr lang="en-US" sz="2800" b="1">
                <a:latin typeface="Arial" charset="0"/>
              </a:rPr>
              <a:t>What is a net ionic equation?</a:t>
            </a:r>
            <a:r>
              <a:rPr lang="en-US" sz="2800">
                <a:latin typeface="Arial" charset="0"/>
              </a:rPr>
              <a:t>  </a:t>
            </a:r>
          </a:p>
          <a:p>
            <a:pPr marL="587375" indent="-514350" eaLnBrk="1" hangingPunct="1">
              <a:buClr>
                <a:srgbClr val="000000"/>
              </a:buClr>
              <a:tabLst>
                <a:tab pos="625475" algn="l"/>
              </a:tabLst>
            </a:pPr>
            <a:r>
              <a:rPr lang="en-US" sz="2800">
                <a:latin typeface="Arial" charset="0"/>
              </a:rPr>
              <a:t>The </a:t>
            </a:r>
            <a:r>
              <a:rPr lang="en-US" sz="2800" i="1">
                <a:latin typeface="Arial" charset="0"/>
              </a:rPr>
              <a:t>net ionic equation</a:t>
            </a:r>
            <a:r>
              <a:rPr lang="en-US" sz="2800">
                <a:latin typeface="Arial" charset="0"/>
              </a:rPr>
              <a:t> only includes those ions that are directly involved in the ionic reaction. </a:t>
            </a:r>
          </a:p>
          <a:p>
            <a:pPr marL="587375" indent="-514350" eaLnBrk="1" hangingPunct="1">
              <a:buClr>
                <a:srgbClr val="000000"/>
              </a:buClr>
              <a:tabLst>
                <a:tab pos="625475" algn="l"/>
              </a:tabLst>
            </a:pPr>
            <a:r>
              <a:rPr lang="en-US" sz="2800">
                <a:latin typeface="Arial" charset="0"/>
              </a:rPr>
              <a:t>These ions are found in different phases or compounds on the reactant and product sides of the chemical equation.  </a:t>
            </a:r>
          </a:p>
          <a:p>
            <a:pPr marL="587375" indent="-514350" eaLnBrk="1" hangingPunct="1">
              <a:buClr>
                <a:srgbClr val="000000"/>
              </a:buClr>
              <a:tabLst>
                <a:tab pos="625475" algn="l"/>
              </a:tabLst>
            </a:pPr>
            <a:r>
              <a:rPr lang="en-US" sz="2800">
                <a:latin typeface="Arial" charset="0"/>
              </a:rPr>
              <a:t>The net ionic equation does not include </a:t>
            </a:r>
            <a:r>
              <a:rPr lang="en-US" sz="2800" i="1">
                <a:latin typeface="Arial" charset="0"/>
              </a:rPr>
              <a:t>spectator ions</a:t>
            </a:r>
            <a:r>
              <a:rPr lang="en-US" sz="2800">
                <a:latin typeface="Arial" charset="0"/>
              </a:rPr>
              <a:t>, which appear in the same state on both sides of the equation. </a:t>
            </a:r>
          </a:p>
        </p:txBody>
      </p:sp>
    </p:spTree>
    <p:extLst>
      <p:ext uri="{BB962C8B-B14F-4D97-AF65-F5344CB8AC3E}">
        <p14:creationId xmlns:p14="http://schemas.microsoft.com/office/powerpoint/2010/main" val="208348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34150" y="549155"/>
            <a:ext cx="8229600" cy="3226284"/>
          </a:xfrm>
        </p:spPr>
        <p:txBody>
          <a:bodyPr>
            <a:noAutofit/>
          </a:bodyPr>
          <a:lstStyle/>
          <a:p>
            <a:r>
              <a:rPr lang="en-US" dirty="0"/>
              <a:t>A </a:t>
            </a:r>
            <a:r>
              <a:rPr lang="en-US" b="1" dirty="0"/>
              <a:t>coefficient </a:t>
            </a:r>
            <a:r>
              <a:rPr lang="en-US" dirty="0"/>
              <a:t>is a number placed in front of a formula to balance a chemical </a:t>
            </a:r>
            <a:r>
              <a:rPr lang="en-US" dirty="0" smtClean="0"/>
              <a:t>equation </a:t>
            </a:r>
            <a:endParaRPr lang="en-US" dirty="0"/>
          </a:p>
          <a:p>
            <a:pPr lvl="1"/>
            <a:r>
              <a:rPr lang="en-US" dirty="0" smtClean="0"/>
              <a:t>A coefficient multiplies </a:t>
            </a:r>
            <a:r>
              <a:rPr lang="en-US" i="1" dirty="0"/>
              <a:t>all</a:t>
            </a:r>
            <a:r>
              <a:rPr lang="en-US" dirty="0"/>
              <a:t> the atoms </a:t>
            </a:r>
            <a:r>
              <a:rPr lang="en-US" dirty="0" smtClean="0"/>
              <a:t>within its formula </a:t>
            </a:r>
            <a:endParaRPr lang="en-US" dirty="0"/>
          </a:p>
          <a:p>
            <a:pPr lvl="2"/>
            <a:r>
              <a:rPr lang="en-US" dirty="0"/>
              <a:t>Be sure to consider </a:t>
            </a:r>
            <a:r>
              <a:rPr lang="en-US" dirty="0" smtClean="0"/>
              <a:t>coefficients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 the ideal, all reactions run to completion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7955" y="4141725"/>
            <a:ext cx="8229600" cy="206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>
                <a:sym typeface="Wingdings" pitchFamily="2" charset="2"/>
              </a:rPr>
              <a:t>2H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baseline="-25000" dirty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+ 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baseline="-25000" dirty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 2H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</a:t>
            </a:r>
            <a:r>
              <a:rPr lang="en-US" sz="2800" baseline="-25000" dirty="0">
                <a:sym typeface="Wingdings" pitchFamily="2" charset="2"/>
              </a:rPr>
              <a:t> </a:t>
            </a:r>
            <a:endParaRPr lang="en-US" sz="900" dirty="0" smtClean="0"/>
          </a:p>
          <a:p>
            <a:pPr marL="0" indent="0" algn="ctr">
              <a:buFont typeface="Arial"/>
              <a:buNone/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 </a:t>
            </a:r>
            <a:r>
              <a:rPr lang="en-US" sz="2800" dirty="0" smtClean="0">
                <a:sym typeface="Wingdings" charset="0"/>
              </a:rPr>
              <a:t> 2HI</a:t>
            </a:r>
            <a:endParaRPr lang="en-US" sz="2800" dirty="0" smtClean="0"/>
          </a:p>
          <a:p>
            <a:pPr marL="0" indent="0" algn="ctr">
              <a:buFont typeface="Arial"/>
              <a:buNone/>
            </a:pPr>
            <a:endParaRPr lang="en-US" sz="900" dirty="0" smtClean="0"/>
          </a:p>
          <a:p>
            <a:pPr marL="0" indent="0" algn="ctr">
              <a:buFont typeface="Arial"/>
              <a:buNone/>
            </a:pPr>
            <a:r>
              <a:rPr lang="en-US" sz="2800" dirty="0" err="1" smtClean="0"/>
              <a:t>Ca</a:t>
            </a:r>
            <a:r>
              <a:rPr lang="en-US" sz="2800" dirty="0" smtClean="0">
                <a:solidFill>
                  <a:srgbClr val="FF0000"/>
                </a:solidFill>
              </a:rPr>
              <a:t>(NO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+ 2NaF</a:t>
            </a:r>
            <a:r>
              <a:rPr lang="en-US" sz="2000" dirty="0" smtClean="0"/>
              <a:t>  </a:t>
            </a:r>
            <a:r>
              <a:rPr lang="en-US" sz="2800" dirty="0" smtClean="0">
                <a:sym typeface="Wingdings" charset="0"/>
              </a:rPr>
              <a:t> CaF</a:t>
            </a:r>
            <a:r>
              <a:rPr lang="en-US" sz="2800" baseline="-25000" dirty="0" smtClean="0">
                <a:sym typeface="Wingdings" charset="0"/>
              </a:rPr>
              <a:t>2</a:t>
            </a:r>
            <a:r>
              <a:rPr lang="en-US" sz="2000" dirty="0">
                <a:sym typeface="Wingdings" charset="0"/>
              </a:rPr>
              <a:t> </a:t>
            </a:r>
            <a:r>
              <a:rPr lang="en-US" sz="2800" dirty="0" smtClean="0">
                <a:sym typeface="Wingdings" charset="0"/>
              </a:rPr>
              <a:t>+ 2Na</a:t>
            </a:r>
            <a:r>
              <a:rPr lang="en-US" sz="2800" dirty="0" smtClean="0">
                <a:solidFill>
                  <a:srgbClr val="FF0000"/>
                </a:solidFill>
                <a:sym typeface="Wingdings" charset="0"/>
              </a:rPr>
              <a:t>NO</a:t>
            </a:r>
            <a:r>
              <a:rPr lang="en-US" sz="2800" baseline="-25000" dirty="0" smtClean="0">
                <a:solidFill>
                  <a:srgbClr val="FF0000"/>
                </a:solidFill>
                <a:sym typeface="Wingdings" charset="0"/>
              </a:rPr>
              <a:t>3</a:t>
            </a:r>
            <a:r>
              <a:rPr lang="en-US" sz="2000" dirty="0">
                <a:sym typeface="Wingdings" charset="0"/>
              </a:rPr>
              <a:t> 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0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65125" y="884903"/>
            <a:ext cx="8229600" cy="324301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</a:rPr>
              <a:t>Substances taking part </a:t>
            </a:r>
            <a:r>
              <a:rPr lang="en-US" sz="2800" dirty="0">
                <a:latin typeface="Arial" charset="0"/>
              </a:rPr>
              <a:t>in chemical reactions may be solids, liquids, gases, or </a:t>
            </a:r>
            <a:r>
              <a:rPr lang="en-US" sz="2800" dirty="0" smtClean="0">
                <a:latin typeface="Arial" charset="0"/>
              </a:rPr>
              <a:t>dissolved </a:t>
            </a:r>
          </a:p>
          <a:p>
            <a:r>
              <a:rPr lang="en-US" sz="2800" dirty="0" smtClean="0">
                <a:latin typeface="Arial" charset="0"/>
              </a:rPr>
              <a:t>This </a:t>
            </a:r>
            <a:r>
              <a:rPr lang="en-US" sz="2800" dirty="0">
                <a:latin typeface="Arial" charset="0"/>
              </a:rPr>
              <a:t>information is added to an </a:t>
            </a:r>
            <a:r>
              <a:rPr lang="en-US" sz="2800" dirty="0" smtClean="0">
                <a:latin typeface="Arial" charset="0"/>
              </a:rPr>
              <a:t>equation </a:t>
            </a:r>
            <a:endParaRPr lang="en-US" sz="2800" dirty="0">
              <a:latin typeface="Arial" charset="0"/>
            </a:endParaRPr>
          </a:p>
          <a:p>
            <a:pPr lvl="2"/>
            <a:r>
              <a:rPr lang="en-US" dirty="0">
                <a:latin typeface="Arial" charset="0"/>
              </a:rPr>
              <a:t>(</a:t>
            </a:r>
            <a:r>
              <a:rPr lang="en-US" i="1" dirty="0">
                <a:latin typeface="Arial" charset="0"/>
              </a:rPr>
              <a:t>s</a:t>
            </a:r>
            <a:r>
              <a:rPr lang="en-US" dirty="0">
                <a:latin typeface="Arial" charset="0"/>
              </a:rPr>
              <a:t>) = solid</a:t>
            </a:r>
          </a:p>
          <a:p>
            <a:pPr lvl="2"/>
            <a:r>
              <a:rPr lang="en-US" dirty="0">
                <a:latin typeface="Arial" charset="0"/>
              </a:rPr>
              <a:t>(</a:t>
            </a:r>
            <a:r>
              <a:rPr lang="en-US" i="1" dirty="0">
                <a:latin typeface="Arial" charset="0"/>
              </a:rPr>
              <a:t>l</a:t>
            </a:r>
            <a:r>
              <a:rPr lang="en-US" dirty="0">
                <a:latin typeface="Arial" charset="0"/>
              </a:rPr>
              <a:t>) = </a:t>
            </a:r>
            <a:r>
              <a:rPr lang="en-US" dirty="0" smtClean="0">
                <a:latin typeface="Arial" charset="0"/>
              </a:rPr>
              <a:t>liquid (often the solvent, </a:t>
            </a:r>
            <a:r>
              <a:rPr lang="en-US" dirty="0" err="1" smtClean="0">
                <a:latin typeface="Arial" charset="0"/>
              </a:rPr>
              <a:t>eg</a:t>
            </a:r>
            <a:r>
              <a:rPr lang="en-US" dirty="0" smtClean="0">
                <a:latin typeface="Arial" charset="0"/>
              </a:rPr>
              <a:t> water) </a:t>
            </a:r>
            <a:endParaRPr lang="en-US" dirty="0">
              <a:latin typeface="Arial" charset="0"/>
            </a:endParaRPr>
          </a:p>
          <a:p>
            <a:pPr lvl="2"/>
            <a:r>
              <a:rPr lang="en-US" dirty="0">
                <a:latin typeface="Arial" charset="0"/>
              </a:rPr>
              <a:t>(</a:t>
            </a:r>
            <a:r>
              <a:rPr lang="en-US" i="1" dirty="0">
                <a:latin typeface="Arial" charset="0"/>
              </a:rPr>
              <a:t>g</a:t>
            </a:r>
            <a:r>
              <a:rPr lang="en-US" dirty="0">
                <a:latin typeface="Arial" charset="0"/>
              </a:rPr>
              <a:t>) = gas</a:t>
            </a:r>
          </a:p>
          <a:p>
            <a:pPr lvl="2"/>
            <a:r>
              <a:rPr lang="en-US" dirty="0">
                <a:latin typeface="Arial" charset="0"/>
              </a:rPr>
              <a:t>(</a:t>
            </a:r>
            <a:r>
              <a:rPr lang="en-US" i="1" dirty="0" err="1">
                <a:latin typeface="Arial" charset="0"/>
              </a:rPr>
              <a:t>aq</a:t>
            </a:r>
            <a:r>
              <a:rPr lang="en-US" dirty="0">
                <a:latin typeface="Arial" charset="0"/>
              </a:rPr>
              <a:t>) = dissolved in aqueous </a:t>
            </a:r>
            <a:r>
              <a:rPr lang="en-US" dirty="0" smtClean="0">
                <a:latin typeface="Arial" charset="0"/>
              </a:rPr>
              <a:t>solution</a:t>
            </a:r>
            <a:endParaRPr lang="en-US" sz="3200" dirty="0">
              <a:latin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7955" y="4141725"/>
            <a:ext cx="8229600" cy="2066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800" dirty="0" smtClean="0">
                <a:sym typeface="Wingdings" pitchFamily="2" charset="2"/>
              </a:rPr>
              <a:t>2H</a:t>
            </a:r>
            <a:r>
              <a:rPr lang="en-US" sz="2800" baseline="-25000" dirty="0" smtClean="0">
                <a:sym typeface="Wingdings" pitchFamily="2" charset="2"/>
              </a:rPr>
              <a:t>2(</a:t>
            </a:r>
            <a:r>
              <a:rPr lang="en-US" sz="2800" i="1" baseline="-25000" dirty="0" smtClean="0">
                <a:sym typeface="Wingdings" pitchFamily="2" charset="2"/>
              </a:rPr>
              <a:t>g</a:t>
            </a:r>
            <a:r>
              <a:rPr lang="en-US" sz="2800" baseline="-25000" dirty="0" smtClean="0">
                <a:sym typeface="Wingdings" pitchFamily="2" charset="2"/>
              </a:rPr>
              <a:t>)</a:t>
            </a:r>
            <a:r>
              <a:rPr lang="en-US" sz="2800" dirty="0" smtClean="0">
                <a:sym typeface="Wingdings" pitchFamily="2" charset="2"/>
              </a:rPr>
              <a:t> + O</a:t>
            </a:r>
            <a:r>
              <a:rPr lang="en-US" sz="2800" baseline="-25000" dirty="0" smtClean="0">
                <a:sym typeface="Wingdings" pitchFamily="2" charset="2"/>
              </a:rPr>
              <a:t>2(</a:t>
            </a:r>
            <a:r>
              <a:rPr lang="en-US" sz="2800" i="1" baseline="-25000" dirty="0" smtClean="0">
                <a:sym typeface="Wingdings" pitchFamily="2" charset="2"/>
              </a:rPr>
              <a:t>g</a:t>
            </a:r>
            <a:r>
              <a:rPr lang="en-US" sz="2800" baseline="-25000" dirty="0" smtClean="0">
                <a:sym typeface="Wingdings" pitchFamily="2" charset="2"/>
              </a:rPr>
              <a:t>)</a:t>
            </a:r>
            <a:r>
              <a:rPr lang="en-US" sz="2800" dirty="0" smtClean="0">
                <a:sym typeface="Wingdings" pitchFamily="2" charset="2"/>
              </a:rPr>
              <a:t> 2H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O</a:t>
            </a:r>
            <a:r>
              <a:rPr lang="en-US" sz="2800" baseline="-25000" dirty="0" smtClean="0">
                <a:sym typeface="Wingdings" pitchFamily="2" charset="2"/>
              </a:rPr>
              <a:t>(</a:t>
            </a:r>
            <a:r>
              <a:rPr lang="en-US" sz="2800" i="1" baseline="-25000" dirty="0" smtClean="0">
                <a:sym typeface="Wingdings" pitchFamily="2" charset="2"/>
              </a:rPr>
              <a:t>g/l</a:t>
            </a:r>
            <a:r>
              <a:rPr lang="en-US" sz="2800" baseline="-25000" dirty="0" smtClean="0">
                <a:sym typeface="Wingdings" pitchFamily="2" charset="2"/>
              </a:rPr>
              <a:t>) </a:t>
            </a:r>
            <a:endParaRPr lang="en-US" sz="2800" dirty="0" smtClean="0">
              <a:sym typeface="Wingdings" pitchFamily="2" charset="2"/>
            </a:endParaRPr>
          </a:p>
          <a:p>
            <a:pPr marL="0" indent="0" algn="ctr">
              <a:buFont typeface="Arial"/>
              <a:buNone/>
            </a:pPr>
            <a:endParaRPr lang="en-US" sz="900" dirty="0" smtClean="0"/>
          </a:p>
          <a:p>
            <a:pPr marL="0" indent="0" algn="ctr">
              <a:buFont typeface="Arial"/>
              <a:buNone/>
            </a:pPr>
            <a:r>
              <a:rPr lang="en-US" sz="2800" dirty="0" smtClean="0"/>
              <a:t>H</a:t>
            </a:r>
            <a:r>
              <a:rPr lang="en-US" sz="2800" baseline="-25000" dirty="0" smtClean="0"/>
              <a:t>2 </a:t>
            </a:r>
            <a:r>
              <a:rPr lang="en-US" sz="2000" dirty="0" smtClean="0"/>
              <a:t>(</a:t>
            </a:r>
            <a:r>
              <a:rPr lang="en-US" sz="2000" i="1" dirty="0" smtClean="0"/>
              <a:t>g</a:t>
            </a:r>
            <a:r>
              <a:rPr lang="en-US" sz="2000" dirty="0" smtClean="0"/>
              <a:t>)</a:t>
            </a:r>
            <a:r>
              <a:rPr lang="en-US" sz="2800" dirty="0" smtClean="0"/>
              <a:t> + 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000" dirty="0" smtClean="0"/>
              <a:t>(</a:t>
            </a:r>
            <a:r>
              <a:rPr lang="en-US" sz="2000" i="1" dirty="0" smtClean="0"/>
              <a:t>g</a:t>
            </a:r>
            <a:r>
              <a:rPr lang="en-US" sz="2000" dirty="0" smtClean="0"/>
              <a:t>)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charset="0"/>
              </a:rPr>
              <a:t> 2HI </a:t>
            </a:r>
            <a:r>
              <a:rPr lang="en-US" sz="2000" dirty="0" smtClean="0"/>
              <a:t>(</a:t>
            </a:r>
            <a:r>
              <a:rPr lang="en-US" sz="2000" i="1" dirty="0" smtClean="0"/>
              <a:t>g</a:t>
            </a:r>
            <a:r>
              <a:rPr lang="en-US" sz="2000" dirty="0" smtClean="0"/>
              <a:t>)</a:t>
            </a:r>
            <a:r>
              <a:rPr lang="en-US" sz="2800" dirty="0" smtClean="0"/>
              <a:t> </a:t>
            </a:r>
          </a:p>
          <a:p>
            <a:pPr marL="0" indent="0" algn="ctr">
              <a:buFont typeface="Arial"/>
              <a:buNone/>
            </a:pPr>
            <a:endParaRPr lang="en-US" sz="900" dirty="0" smtClean="0"/>
          </a:p>
          <a:p>
            <a:pPr marL="0" indent="0" algn="ctr">
              <a:buFont typeface="Arial"/>
              <a:buNone/>
            </a:pPr>
            <a:r>
              <a:rPr lang="en-US" sz="2800" dirty="0" err="1" smtClean="0"/>
              <a:t>Ca</a:t>
            </a:r>
            <a:r>
              <a:rPr lang="en-US" sz="2800" dirty="0" smtClean="0">
                <a:solidFill>
                  <a:srgbClr val="FF0000"/>
                </a:solidFill>
              </a:rPr>
              <a:t>(NO</a:t>
            </a:r>
            <a:r>
              <a:rPr lang="en-US" sz="2800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r>
              <a:rPr lang="en-US" sz="28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i="1" dirty="0" err="1" smtClean="0"/>
              <a:t>aq</a:t>
            </a:r>
            <a:r>
              <a:rPr lang="en-US" sz="2000" dirty="0" smtClean="0"/>
              <a:t>)</a:t>
            </a:r>
            <a:r>
              <a:rPr lang="en-US" sz="2800" dirty="0" smtClean="0"/>
              <a:t> + 2NaF</a:t>
            </a:r>
            <a:r>
              <a:rPr lang="en-US" sz="2000" dirty="0" smtClean="0"/>
              <a:t>(</a:t>
            </a:r>
            <a:r>
              <a:rPr lang="en-US" sz="2000" i="1" dirty="0" err="1" smtClean="0"/>
              <a:t>aq</a:t>
            </a:r>
            <a:r>
              <a:rPr lang="en-US" sz="2000" dirty="0" smtClean="0"/>
              <a:t>)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charset="0"/>
              </a:rPr>
              <a:t> CaF</a:t>
            </a:r>
            <a:r>
              <a:rPr lang="en-US" sz="2800" baseline="-25000" dirty="0" smtClean="0">
                <a:sym typeface="Wingdings" charset="0"/>
              </a:rPr>
              <a:t>2</a:t>
            </a:r>
            <a:r>
              <a:rPr lang="en-US" sz="2000" dirty="0" smtClean="0"/>
              <a:t>(</a:t>
            </a:r>
            <a:r>
              <a:rPr lang="en-US" sz="2000" i="1" dirty="0" smtClean="0"/>
              <a:t>s</a:t>
            </a:r>
            <a:r>
              <a:rPr lang="en-US" sz="2000" dirty="0" smtClean="0"/>
              <a:t>)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charset="0"/>
              </a:rPr>
              <a:t>+ 2Na</a:t>
            </a:r>
            <a:r>
              <a:rPr lang="en-US" sz="2800" dirty="0" smtClean="0">
                <a:solidFill>
                  <a:srgbClr val="FF0000"/>
                </a:solidFill>
                <a:sym typeface="Wingdings" charset="0"/>
              </a:rPr>
              <a:t>NO</a:t>
            </a:r>
            <a:r>
              <a:rPr lang="en-US" sz="2800" baseline="-25000" dirty="0" smtClean="0">
                <a:solidFill>
                  <a:srgbClr val="FF0000"/>
                </a:solidFill>
                <a:sym typeface="Wingdings" charset="0"/>
              </a:rPr>
              <a:t>3</a:t>
            </a:r>
            <a:r>
              <a:rPr lang="en-US" sz="2000" dirty="0" smtClean="0"/>
              <a:t>(</a:t>
            </a:r>
            <a:r>
              <a:rPr lang="en-US" sz="2000" i="1" dirty="0" err="1" smtClean="0"/>
              <a:t>aq</a:t>
            </a:r>
            <a:r>
              <a:rPr lang="en-US" sz="2000" dirty="0" smtClean="0"/>
              <a:t>)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6795" y="347820"/>
            <a:ext cx="3892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Labels for physical states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72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cs typeface="Times New Roman" charset="0"/>
              </a:rPr>
              <a:t>5.2 Balancing Chemical Equations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63313" y="2091480"/>
            <a:ext cx="6669844" cy="3536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8</a:t>
            </a:r>
            <a:r>
              <a:rPr lang="en-US" dirty="0" smtClean="0"/>
              <a:t>H</a:t>
            </a:r>
            <a:r>
              <a:rPr lang="en-US" baseline="-25000" dirty="0" smtClean="0"/>
              <a:t>18 </a:t>
            </a:r>
            <a:r>
              <a:rPr lang="en-US" sz="2400" dirty="0" smtClean="0"/>
              <a:t>(</a:t>
            </a:r>
            <a:r>
              <a:rPr lang="en-US" sz="2400" i="1" dirty="0" smtClean="0"/>
              <a:t>l</a:t>
            </a:r>
            <a:r>
              <a:rPr lang="en-US" sz="2400" dirty="0" smtClean="0"/>
              <a:t>)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sym typeface="Wingdings" charset="0"/>
              </a:rPr>
              <a:t> CO</a:t>
            </a:r>
            <a:r>
              <a:rPr lang="en-US" baseline="-25000" dirty="0" smtClean="0">
                <a:sym typeface="Wingdings" charset="0"/>
              </a:rPr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dirty="0" smtClean="0">
                <a:sym typeface="Wingdings" charset="0"/>
              </a:rPr>
              <a:t> + H</a:t>
            </a:r>
            <a:r>
              <a:rPr lang="en-US" baseline="-25000" dirty="0" smtClean="0">
                <a:sym typeface="Wingdings" charset="0"/>
              </a:rPr>
              <a:t>2</a:t>
            </a:r>
            <a:r>
              <a:rPr lang="en-US" dirty="0" smtClean="0">
                <a:sym typeface="Wingdings" charset="0"/>
              </a:rPr>
              <a:t>O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dirty="0" smtClean="0"/>
              <a:t> </a:t>
            </a:r>
          </a:p>
          <a:p>
            <a:pPr algn="ctr">
              <a:buFontTx/>
              <a:buNone/>
            </a:pPr>
            <a:endParaRPr lang="en-US" dirty="0" smtClean="0"/>
          </a:p>
          <a:p>
            <a:pPr algn="ctr">
              <a:buFontTx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8</a:t>
            </a:r>
            <a:r>
              <a:rPr lang="en-US" dirty="0" smtClean="0"/>
              <a:t>H</a:t>
            </a:r>
            <a:r>
              <a:rPr lang="en-US" baseline="-25000" dirty="0" smtClean="0"/>
              <a:t>18 </a:t>
            </a:r>
            <a:r>
              <a:rPr lang="en-US" sz="2400" dirty="0" smtClean="0"/>
              <a:t>(</a:t>
            </a:r>
            <a:r>
              <a:rPr lang="en-US" sz="2400" i="1" dirty="0" smtClean="0"/>
              <a:t>l</a:t>
            </a:r>
            <a:r>
              <a:rPr lang="en-US" sz="2400" dirty="0" smtClean="0"/>
              <a:t>)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sym typeface="Wingdings" charset="0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8</a:t>
            </a:r>
            <a:r>
              <a:rPr lang="en-US" dirty="0" smtClean="0">
                <a:sym typeface="Wingdings" charset="0"/>
              </a:rPr>
              <a:t>CO</a:t>
            </a:r>
            <a:r>
              <a:rPr lang="en-US" baseline="-25000" dirty="0" smtClean="0">
                <a:sym typeface="Wingdings" charset="0"/>
              </a:rPr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dirty="0" smtClean="0">
                <a:sym typeface="Wingdings" charset="0"/>
              </a:rPr>
              <a:t> + H</a:t>
            </a:r>
            <a:r>
              <a:rPr lang="en-US" baseline="-25000" dirty="0" smtClean="0">
                <a:sym typeface="Wingdings" charset="0"/>
              </a:rPr>
              <a:t>2</a:t>
            </a:r>
            <a:r>
              <a:rPr lang="en-US" dirty="0" smtClean="0">
                <a:sym typeface="Wingdings" charset="0"/>
              </a:rPr>
              <a:t>O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</a:p>
          <a:p>
            <a:pPr algn="ctr">
              <a:buFontTx/>
              <a:buNone/>
            </a:pPr>
            <a:endParaRPr lang="en-US" sz="2400" dirty="0" smtClean="0"/>
          </a:p>
          <a:p>
            <a:pPr algn="ctr">
              <a:buFontTx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8</a:t>
            </a:r>
            <a:r>
              <a:rPr lang="en-US" dirty="0" smtClean="0"/>
              <a:t>H</a:t>
            </a:r>
            <a:r>
              <a:rPr lang="en-US" baseline="-25000" dirty="0" smtClean="0"/>
              <a:t>18 </a:t>
            </a:r>
            <a:r>
              <a:rPr lang="en-US" sz="2400" dirty="0" smtClean="0"/>
              <a:t>(</a:t>
            </a:r>
            <a:r>
              <a:rPr lang="en-US" sz="2400" i="1" dirty="0" smtClean="0"/>
              <a:t>l</a:t>
            </a:r>
            <a:r>
              <a:rPr lang="en-US" sz="2400" dirty="0" smtClean="0"/>
              <a:t>)</a:t>
            </a:r>
            <a:r>
              <a:rPr lang="en-US" dirty="0" smtClean="0"/>
              <a:t> + O</a:t>
            </a:r>
            <a:r>
              <a:rPr lang="en-US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sym typeface="Wingdings" charset="0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8</a:t>
            </a:r>
            <a:r>
              <a:rPr lang="en-US" dirty="0" smtClean="0">
                <a:sym typeface="Wingdings" charset="0"/>
              </a:rPr>
              <a:t>CO</a:t>
            </a:r>
            <a:r>
              <a:rPr lang="en-US" baseline="-25000" dirty="0" smtClean="0">
                <a:sym typeface="Wingdings" charset="0"/>
              </a:rPr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dirty="0" smtClean="0">
                <a:sym typeface="Wingdings" charset="0"/>
              </a:rPr>
              <a:t> + </a:t>
            </a:r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9</a:t>
            </a:r>
            <a:r>
              <a:rPr lang="en-US" dirty="0" smtClean="0">
                <a:sym typeface="Wingdings" charset="0"/>
              </a:rPr>
              <a:t>H</a:t>
            </a:r>
            <a:r>
              <a:rPr lang="en-US" baseline="-25000" dirty="0" smtClean="0">
                <a:sym typeface="Wingdings" charset="0"/>
              </a:rPr>
              <a:t>2</a:t>
            </a:r>
            <a:r>
              <a:rPr lang="en-US" dirty="0" smtClean="0">
                <a:sym typeface="Wingdings" charset="0"/>
              </a:rPr>
              <a:t>O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</a:p>
          <a:p>
            <a:pPr algn="ctr">
              <a:buFontTx/>
              <a:buNone/>
            </a:pPr>
            <a:endParaRPr lang="en-US" sz="2400" dirty="0" smtClean="0"/>
          </a:p>
          <a:p>
            <a:pPr algn="ctr">
              <a:buFontTx/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8</a:t>
            </a:r>
            <a:r>
              <a:rPr lang="en-US" dirty="0" smtClean="0"/>
              <a:t>H</a:t>
            </a:r>
            <a:r>
              <a:rPr lang="en-US" baseline="-25000" dirty="0" smtClean="0"/>
              <a:t>18 </a:t>
            </a:r>
            <a:r>
              <a:rPr lang="en-US" sz="2400" dirty="0" smtClean="0"/>
              <a:t>(</a:t>
            </a:r>
            <a:r>
              <a:rPr lang="en-US" sz="2400" i="1" dirty="0" smtClean="0"/>
              <a:t>l</a:t>
            </a:r>
            <a:r>
              <a:rPr lang="en-US" sz="2400" dirty="0" smtClean="0"/>
              <a:t>)</a:t>
            </a:r>
            <a:r>
              <a:rPr lang="en-US" dirty="0" smtClean="0"/>
              <a:t> + </a:t>
            </a:r>
            <a:r>
              <a:rPr lang="en-US" sz="2400" dirty="0" smtClean="0">
                <a:solidFill>
                  <a:srgbClr val="FF0000"/>
                </a:solidFill>
              </a:rPr>
              <a:t>25/2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sym typeface="Wingdings" charset="0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8</a:t>
            </a:r>
            <a:r>
              <a:rPr lang="en-US" dirty="0" smtClean="0">
                <a:sym typeface="Wingdings" charset="0"/>
              </a:rPr>
              <a:t>CO</a:t>
            </a:r>
            <a:r>
              <a:rPr lang="en-US" baseline="-25000" dirty="0" smtClean="0">
                <a:sym typeface="Wingdings" charset="0"/>
              </a:rPr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dirty="0" smtClean="0">
                <a:sym typeface="Wingdings" charset="0"/>
              </a:rPr>
              <a:t> + </a:t>
            </a:r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9</a:t>
            </a:r>
            <a:r>
              <a:rPr lang="en-US" dirty="0" smtClean="0">
                <a:sym typeface="Wingdings" charset="0"/>
              </a:rPr>
              <a:t>H</a:t>
            </a:r>
            <a:r>
              <a:rPr lang="en-US" baseline="-25000" dirty="0" smtClean="0">
                <a:sym typeface="Wingdings" charset="0"/>
              </a:rPr>
              <a:t>2</a:t>
            </a:r>
            <a:r>
              <a:rPr lang="en-US" dirty="0" smtClean="0">
                <a:sym typeface="Wingdings" charset="0"/>
              </a:rPr>
              <a:t>O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</a:p>
          <a:p>
            <a:pPr algn="ctr">
              <a:buFontTx/>
              <a:buNone/>
            </a:pPr>
            <a:endParaRPr lang="en-US" sz="2400" dirty="0" smtClean="0"/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C</a:t>
            </a:r>
            <a:r>
              <a:rPr lang="en-US" baseline="-25000" dirty="0" smtClean="0"/>
              <a:t>8</a:t>
            </a:r>
            <a:r>
              <a:rPr lang="en-US" dirty="0" smtClean="0"/>
              <a:t>H</a:t>
            </a:r>
            <a:r>
              <a:rPr lang="en-US" baseline="-25000" dirty="0" smtClean="0"/>
              <a:t>18 </a:t>
            </a:r>
            <a:r>
              <a:rPr lang="en-US" sz="2400" dirty="0" smtClean="0"/>
              <a:t>(</a:t>
            </a:r>
            <a:r>
              <a:rPr lang="en-US" sz="2400" i="1" dirty="0" smtClean="0"/>
              <a:t>l</a:t>
            </a:r>
            <a:r>
              <a:rPr lang="en-US" sz="2400" dirty="0" smtClean="0"/>
              <a:t>)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FF0000"/>
                </a:solidFill>
              </a:rPr>
              <a:t>25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sym typeface="Wingdings" charset="0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16</a:t>
            </a:r>
            <a:r>
              <a:rPr lang="en-US" dirty="0" smtClean="0">
                <a:sym typeface="Wingdings" charset="0"/>
              </a:rPr>
              <a:t>CO</a:t>
            </a:r>
            <a:r>
              <a:rPr lang="en-US" baseline="-25000" dirty="0" smtClean="0">
                <a:sym typeface="Wingdings" charset="0"/>
              </a:rPr>
              <a:t>2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r>
              <a:rPr lang="en-US" dirty="0" smtClean="0">
                <a:sym typeface="Wingdings" charset="0"/>
              </a:rPr>
              <a:t> + </a:t>
            </a:r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18</a:t>
            </a:r>
            <a:r>
              <a:rPr lang="en-US" dirty="0" smtClean="0">
                <a:sym typeface="Wingdings" charset="0"/>
              </a:rPr>
              <a:t>H</a:t>
            </a:r>
            <a:r>
              <a:rPr lang="en-US" baseline="-25000" dirty="0" smtClean="0">
                <a:sym typeface="Wingdings" charset="0"/>
              </a:rPr>
              <a:t>2</a:t>
            </a:r>
            <a:r>
              <a:rPr lang="en-US" dirty="0" smtClean="0">
                <a:sym typeface="Wingdings" charset="0"/>
              </a:rPr>
              <a:t>O</a:t>
            </a:r>
            <a:r>
              <a:rPr lang="en-US" sz="2400" dirty="0" smtClean="0"/>
              <a:t>(</a:t>
            </a:r>
            <a:r>
              <a:rPr lang="en-US" sz="2400" i="1" dirty="0" smtClean="0"/>
              <a:t>g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766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9822"/>
            <a:ext cx="8229600" cy="5685331"/>
          </a:xfrm>
        </p:spPr>
        <p:txBody>
          <a:bodyPr>
            <a:normAutofit/>
          </a:bodyPr>
          <a:lstStyle/>
          <a:p>
            <a:r>
              <a:rPr lang="en-US" dirty="0"/>
              <a:t>STEP 1: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arbon monoxide is reacted in air to give carbon dioxide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Start with a </a:t>
            </a:r>
            <a:r>
              <a:rPr lang="en-US" dirty="0" smtClean="0"/>
              <a:t>non</a:t>
            </a:r>
            <a:r>
              <a:rPr lang="en-US" dirty="0" smtClean="0"/>
              <a:t>-balanced </a:t>
            </a:r>
            <a:r>
              <a:rPr lang="en-US" dirty="0"/>
              <a:t>equation, using </a:t>
            </a:r>
            <a:r>
              <a:rPr lang="en-US" dirty="0" smtClean="0"/>
              <a:t>natural formulas </a:t>
            </a:r>
            <a:r>
              <a:rPr lang="en-US" dirty="0"/>
              <a:t>for all reactants and </a:t>
            </a:r>
            <a:r>
              <a:rPr lang="en-US" dirty="0" smtClean="0"/>
              <a:t>products</a:t>
            </a:r>
            <a:r>
              <a:rPr lang="en-US" dirty="0"/>
              <a:t> </a:t>
            </a:r>
            <a:endParaRPr lang="en-US" dirty="0" smtClean="0"/>
          </a:p>
          <a:p>
            <a:endParaRPr lang="en-US" sz="400" dirty="0"/>
          </a:p>
          <a:p>
            <a:pPr marL="0" indent="0" algn="ctr">
              <a:buNone/>
            </a:pPr>
            <a:r>
              <a:rPr lang="en-US" sz="2800" dirty="0" smtClean="0"/>
              <a:t>CO (g) </a:t>
            </a:r>
            <a:r>
              <a:rPr lang="en-US" sz="2800" dirty="0"/>
              <a:t>+ 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(g)  </a:t>
            </a:r>
            <a:r>
              <a:rPr lang="en-US" sz="2800" dirty="0"/>
              <a:t>→ </a:t>
            </a:r>
            <a:r>
              <a:rPr lang="en-US" sz="2800" dirty="0" smtClean="0"/>
              <a:t>CO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(g)</a:t>
            </a:r>
          </a:p>
          <a:p>
            <a:pPr marL="0" indent="0" algn="ctr">
              <a:buNone/>
            </a:pPr>
            <a:endParaRPr lang="en-US" sz="800" dirty="0" smtClean="0"/>
          </a:p>
          <a:p>
            <a:pPr lvl="1"/>
            <a:r>
              <a:rPr lang="en-US" dirty="0"/>
              <a:t>H</a:t>
            </a:r>
            <a:r>
              <a:rPr lang="en-US" dirty="0" smtClean="0"/>
              <a:t>ydrogen </a:t>
            </a:r>
            <a:r>
              <a:rPr lang="en-US" dirty="0"/>
              <a:t>and oxygen must be </a:t>
            </a:r>
            <a:r>
              <a:rPr lang="en-US" dirty="0" smtClean="0"/>
              <a:t>expressed as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and O</a:t>
            </a:r>
            <a:r>
              <a:rPr lang="en-US" baseline="-25000" dirty="0"/>
              <a:t>2</a:t>
            </a:r>
            <a:r>
              <a:rPr lang="en-US" dirty="0"/>
              <a:t> rather than as H and </a:t>
            </a:r>
            <a:r>
              <a:rPr lang="en-US" dirty="0" smtClean="0"/>
              <a:t>O </a:t>
            </a:r>
            <a:endParaRPr lang="en-US" dirty="0"/>
          </a:p>
          <a:p>
            <a:pPr lvl="2"/>
            <a:r>
              <a:rPr lang="en-US" dirty="0"/>
              <a:t>because both elements </a:t>
            </a:r>
            <a:r>
              <a:rPr lang="en-US" i="1" dirty="0"/>
              <a:t>exist</a:t>
            </a:r>
            <a:r>
              <a:rPr lang="en-US" dirty="0"/>
              <a:t> as diatomic </a:t>
            </a:r>
            <a:r>
              <a:rPr lang="en-US" dirty="0" smtClean="0"/>
              <a:t>molecules </a:t>
            </a:r>
            <a:endParaRPr lang="en-US" dirty="0"/>
          </a:p>
          <a:p>
            <a:pPr lvl="1"/>
            <a:r>
              <a:rPr lang="en-US" dirty="0"/>
              <a:t>Subscripts in chemical formulas cannot be changed because doing so would change </a:t>
            </a:r>
            <a:r>
              <a:rPr lang="en-US" dirty="0" smtClean="0"/>
              <a:t>identities  </a:t>
            </a:r>
          </a:p>
        </p:txBody>
      </p:sp>
    </p:spTree>
    <p:extLst>
      <p:ext uri="{BB962C8B-B14F-4D97-AF65-F5344CB8AC3E}">
        <p14:creationId xmlns:p14="http://schemas.microsoft.com/office/powerpoint/2010/main" val="23265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3528"/>
            <a:ext cx="8229600" cy="3575543"/>
          </a:xfrm>
        </p:spPr>
        <p:txBody>
          <a:bodyPr>
            <a:normAutofit/>
          </a:bodyPr>
          <a:lstStyle/>
          <a:p>
            <a:r>
              <a:rPr lang="en-US" dirty="0"/>
              <a:t>STEP 2: </a:t>
            </a:r>
            <a:r>
              <a:rPr lang="en-US" dirty="0" smtClean="0"/>
              <a:t>Add appropriate </a:t>
            </a:r>
            <a:r>
              <a:rPr lang="en-US" dirty="0"/>
              <a:t>coefficients to balance </a:t>
            </a:r>
            <a:r>
              <a:rPr lang="en-US" dirty="0" smtClean="0"/>
              <a:t>atoms </a:t>
            </a:r>
            <a:r>
              <a:rPr lang="en-US" dirty="0"/>
              <a:t>of each </a:t>
            </a:r>
            <a:r>
              <a:rPr lang="en-US" dirty="0" smtClean="0"/>
              <a:t>element</a:t>
            </a:r>
            <a:r>
              <a:rPr lang="en-US" dirty="0"/>
              <a:t> </a:t>
            </a:r>
            <a:endParaRPr lang="en-US" dirty="0" smtClean="0"/>
          </a:p>
          <a:p>
            <a:endParaRPr lang="en-US" sz="800" dirty="0"/>
          </a:p>
          <a:p>
            <a:pPr lvl="1"/>
            <a:r>
              <a:rPr lang="en-US" dirty="0" smtClean="0"/>
              <a:t>Begin with elements that appear in only one compound or formula on each side of the equation</a:t>
            </a:r>
          </a:p>
          <a:p>
            <a:pPr lvl="1"/>
            <a:r>
              <a:rPr lang="en-US" dirty="0" smtClean="0"/>
              <a:t>Leave pure elements till last such </a:t>
            </a:r>
            <a:r>
              <a:rPr lang="en-US" dirty="0"/>
              <a:t>as oxygen and </a:t>
            </a:r>
            <a:r>
              <a:rPr lang="en-US" dirty="0" smtClean="0"/>
              <a:t>hydrogen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19" y="4451287"/>
            <a:ext cx="7460144" cy="149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70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  <p:pic>
        <p:nvPicPr>
          <p:cNvPr id="71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40386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57200" y="609600"/>
            <a:ext cx="8229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 reaction between reactants A</a:t>
            </a:r>
            <a:r>
              <a:rPr lang="en-US" sz="3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and B is depicted in the diagram below. Which equation best describes the reaction as shown? </a:t>
            </a:r>
          </a:p>
        </p:txBody>
      </p:sp>
      <p:sp>
        <p:nvSpPr>
          <p:cNvPr id="7178" name="Rectangle 3"/>
          <p:cNvSpPr>
            <a:spLocks noChangeArrowheads="1"/>
          </p:cNvSpPr>
          <p:nvPr/>
        </p:nvSpPr>
        <p:spPr bwMode="auto">
          <a:xfrm>
            <a:off x="4953000" y="3048000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indent="-5334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lphaLcPeriod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4 A</a:t>
            </a:r>
            <a:r>
              <a:rPr lang="en-US" sz="28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+ 8 B 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4 A</a:t>
            </a:r>
            <a:r>
              <a:rPr lang="en-US" sz="28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US" sz="28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endParaRPr lang="en-US" sz="28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533400" indent="-5334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lphaLcPeriod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4 A</a:t>
            </a:r>
            <a:r>
              <a:rPr lang="en-US" sz="28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+ 4 B  4 A</a:t>
            </a:r>
            <a:r>
              <a:rPr lang="en-US" sz="28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</a:p>
          <a:p>
            <a:pPr marL="533400" indent="-5334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lphaLcPeriod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4 A</a:t>
            </a:r>
            <a:r>
              <a:rPr lang="en-US" sz="28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+ 4 B  4 A</a:t>
            </a:r>
            <a:r>
              <a:rPr lang="en-US" sz="28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</a:p>
          <a:p>
            <a:pPr marL="533400" indent="-5334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AutoNum type="alphaLcPeriod"/>
            </a:pPr>
            <a:r>
              <a:rPr lang="en-US" sz="2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 A</a:t>
            </a:r>
            <a:r>
              <a:rPr lang="en-US" sz="28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+ 4B  2 A</a:t>
            </a:r>
            <a:r>
              <a:rPr lang="en-US" sz="28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23653" y="3142570"/>
            <a:ext cx="4060885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3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65125" y="920748"/>
            <a:ext cx="8229600" cy="505444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Identify </a:t>
            </a:r>
            <a:r>
              <a:rPr lang="en-US" dirty="0" err="1"/>
              <a:t>polyatomics</a:t>
            </a:r>
            <a:r>
              <a:rPr lang="en-US" dirty="0"/>
              <a:t> and treat them as elements where they do maintain their identity </a:t>
            </a:r>
          </a:p>
          <a:p>
            <a:pPr lvl="2"/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baseline="30000" dirty="0"/>
              <a:t>2−</a:t>
            </a:r>
            <a:r>
              <a:rPr lang="en-US" dirty="0"/>
              <a:t> </a:t>
            </a:r>
            <a:r>
              <a:rPr lang="en-US" dirty="0" smtClean="0"/>
              <a:t>below </a:t>
            </a:r>
            <a:endParaRPr lang="en-US" dirty="0" smtClean="0"/>
          </a:p>
          <a:p>
            <a:pPr lvl="2"/>
            <a:endParaRPr lang="en-US" dirty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Said another way: if a polyatomic ion </a:t>
            </a:r>
            <a:r>
              <a:rPr lang="en-US" dirty="0"/>
              <a:t>appears on both sides of an equation, it is treated as a single </a:t>
            </a:r>
            <a:r>
              <a:rPr lang="en-US" dirty="0" smtClean="0"/>
              <a:t>unit—much like we would treat an element.</a:t>
            </a:r>
            <a:endParaRPr lang="en-US" dirty="0"/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924228"/>
            <a:ext cx="85344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1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65125" y="920750"/>
            <a:ext cx="8229600" cy="4667250"/>
          </a:xfrm>
        </p:spPr>
        <p:txBody>
          <a:bodyPr>
            <a:normAutofit/>
          </a:bodyPr>
          <a:lstStyle/>
          <a:p>
            <a:pPr>
              <a:spcAft>
                <a:spcPts val="8400"/>
              </a:spcAft>
              <a:buFontTx/>
              <a:buNone/>
            </a:pPr>
            <a:r>
              <a:rPr lang="en-US" sz="2800" b="1" dirty="0">
                <a:latin typeface="Arial" charset="0"/>
              </a:rPr>
              <a:t>STEP 3: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b="1" dirty="0">
                <a:latin typeface="Arial" charset="0"/>
              </a:rPr>
              <a:t>Check the equation to make sure the numbers and kinds of atoms on both sides of the equation are the </a:t>
            </a:r>
            <a:r>
              <a:rPr lang="en-US" sz="2800" b="1" dirty="0" smtClean="0">
                <a:latin typeface="Arial" charset="0"/>
              </a:rPr>
              <a:t>same</a:t>
            </a:r>
            <a:r>
              <a:rPr lang="en-US" sz="2800" b="1" dirty="0">
                <a:latin typeface="Arial" charset="0"/>
              </a:rPr>
              <a:t> </a:t>
            </a:r>
            <a:endParaRPr lang="en-US" sz="2800" dirty="0" smtClean="0">
              <a:latin typeface="Arial" charset="0"/>
            </a:endParaRPr>
          </a:p>
          <a:p>
            <a:pPr>
              <a:spcAft>
                <a:spcPts val="8400"/>
              </a:spcAft>
              <a:buFontTx/>
              <a:buNone/>
            </a:pPr>
            <a:r>
              <a:rPr lang="en-US" sz="2800" b="1" dirty="0" smtClean="0">
                <a:latin typeface="Arial" charset="0"/>
              </a:rPr>
              <a:t>STEP 4: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b="1" dirty="0" smtClean="0">
                <a:latin typeface="Arial" charset="0"/>
              </a:rPr>
              <a:t>Make sure the coefficients are reduced to their lowest whole-number values 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2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5.1   Chemical Equations</a:t>
            </a:r>
          </a:p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5.2   Balancing Chemical Equations</a:t>
            </a:r>
          </a:p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5.3   Classes of Chemical Reactions</a:t>
            </a:r>
          </a:p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5.4   Precipitation Reactions and Solubility Guidelines</a:t>
            </a:r>
          </a:p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5.5   Acids, Bases, and Neutralization Reactions</a:t>
            </a:r>
          </a:p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5.6   Redox Reactions</a:t>
            </a:r>
          </a:p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5.7   Recognizing Redox Reactions [</a:t>
            </a:r>
            <a:r>
              <a:rPr lang="en-US" sz="2400" dirty="0">
                <a:solidFill>
                  <a:srgbClr val="FF0000"/>
                </a:solidFill>
                <a:latin typeface="Arial"/>
              </a:rPr>
              <a:t>skip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]</a:t>
            </a:r>
          </a:p>
          <a:p>
            <a:r>
              <a:rPr lang="en-US" sz="2400" dirty="0">
                <a:solidFill>
                  <a:srgbClr val="000000"/>
                </a:solidFill>
                <a:latin typeface="Arial"/>
              </a:rPr>
              <a:t>5.8   Net Ionic Equations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0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981200"/>
          </a:xfrm>
        </p:spPr>
        <p:txBody>
          <a:bodyPr/>
          <a:lstStyle/>
          <a:p>
            <a:pPr algn="l" eaLnBrk="1" hangingPunct="1">
              <a:spcAft>
                <a:spcPts val="1800"/>
              </a:spcAf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Which of the equations below are balanced?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1)  CH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OH + 3 O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2 CO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+ 3 H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O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2) 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Ca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(OH)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+ Na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PO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4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 CaPO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4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+ 3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NaOH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352800"/>
            <a:ext cx="7315200" cy="24384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Both equations are balanced.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Neither equation is balanced.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Only equation 1 is balanced.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Only equation 2 is balanced.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182" y="4267512"/>
            <a:ext cx="6675846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00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981200"/>
          </a:xfrm>
        </p:spPr>
        <p:txBody>
          <a:bodyPr/>
          <a:lstStyle/>
          <a:p>
            <a:pPr algn="l" eaLnBrk="1" hangingPunct="1">
              <a:spcAft>
                <a:spcPts val="1800"/>
              </a:spcAft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When the equation below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is balanced, what should the coefficients be?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u="sng"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5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12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+ </a:t>
            </a:r>
            <a:r>
              <a:rPr lang="en-US" u="sng"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</a:t>
            </a:r>
            <a:r>
              <a:rPr lang="en-US" u="sng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  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CO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+ </a:t>
            </a:r>
            <a:r>
              <a:rPr lang="en-US" u="sng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   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H</a:t>
            </a:r>
            <a:r>
              <a:rPr lang="en-US" baseline="-250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O</a:t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352800"/>
            <a:ext cx="7315200" cy="24384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1,6,5,6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2,7,10,6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1,11,5,12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1,8,5,6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182" y="4699832"/>
            <a:ext cx="2392657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75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cs typeface="Times New Roman" charset="0"/>
              </a:rPr>
              <a:t>5.3 Classes of Chemical Reactions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66" y="1714500"/>
            <a:ext cx="31115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2326253"/>
            <a:ext cx="45063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200" i="1" dirty="0" smtClean="0"/>
              <a:t>Once over lightly</a:t>
            </a:r>
          </a:p>
          <a:p>
            <a:pPr marL="342900" indent="-342900">
              <a:buFont typeface="Arial"/>
              <a:buChar char="•"/>
            </a:pPr>
            <a:endParaRPr lang="en-US" sz="2800" dirty="0"/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Precipitation 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Acid-base neutralization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Redox </a:t>
            </a:r>
          </a:p>
        </p:txBody>
      </p:sp>
    </p:spTree>
    <p:extLst>
      <p:ext uri="{BB962C8B-B14F-4D97-AF65-F5344CB8AC3E}">
        <p14:creationId xmlns:p14="http://schemas.microsoft.com/office/powerpoint/2010/main" val="244532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65126" y="758133"/>
            <a:ext cx="5051760" cy="5868987"/>
          </a:xfrm>
        </p:spPr>
        <p:txBody>
          <a:bodyPr>
            <a:normAutofit/>
          </a:bodyPr>
          <a:lstStyle/>
          <a:p>
            <a:r>
              <a:rPr lang="en-US" sz="2800" b="1" dirty="0"/>
              <a:t>Precipitation </a:t>
            </a:r>
            <a:r>
              <a:rPr lang="en-US" sz="2800" b="1" dirty="0" smtClean="0"/>
              <a:t>reactions:</a:t>
            </a:r>
            <a:r>
              <a:rPr lang="en-US" sz="2800" dirty="0" smtClean="0"/>
              <a:t> where an insoluble </a:t>
            </a:r>
            <a:r>
              <a:rPr lang="en-US" sz="2800" dirty="0"/>
              <a:t>solid </a:t>
            </a:r>
            <a:r>
              <a:rPr lang="en-US" sz="2800" dirty="0" smtClean="0"/>
              <a:t>(a </a:t>
            </a:r>
            <a:r>
              <a:rPr lang="en-US" sz="2800" b="1" dirty="0" smtClean="0"/>
              <a:t>precipitate)</a:t>
            </a:r>
            <a:r>
              <a:rPr lang="en-US" sz="2800" dirty="0" smtClean="0"/>
              <a:t> </a:t>
            </a:r>
            <a:r>
              <a:rPr lang="en-US" sz="2800" dirty="0"/>
              <a:t>forms </a:t>
            </a:r>
            <a:r>
              <a:rPr lang="en-US" sz="2800" dirty="0" smtClean="0"/>
              <a:t>when aqueous </a:t>
            </a:r>
            <a:r>
              <a:rPr lang="en-US" sz="2800" dirty="0"/>
              <a:t>solution are combined  </a:t>
            </a:r>
            <a:endParaRPr lang="en-US" sz="2800" dirty="0" smtClean="0"/>
          </a:p>
          <a:p>
            <a:endParaRPr lang="en-US" sz="800" dirty="0"/>
          </a:p>
          <a:p>
            <a:r>
              <a:rPr lang="en-US" sz="2800" dirty="0" smtClean="0"/>
              <a:t>Precipitations take </a:t>
            </a:r>
            <a:r>
              <a:rPr lang="en-US" sz="2800" dirty="0"/>
              <a:t>place when the anions and </a:t>
            </a:r>
            <a:r>
              <a:rPr lang="en-US" sz="2800" dirty="0" err="1"/>
              <a:t>cations</a:t>
            </a:r>
            <a:r>
              <a:rPr lang="en-US" sz="2800" dirty="0"/>
              <a:t> of two </a:t>
            </a:r>
            <a:r>
              <a:rPr lang="en-US" sz="2800" dirty="0" smtClean="0"/>
              <a:t>solubilized ionic </a:t>
            </a:r>
            <a:r>
              <a:rPr lang="en-US" sz="2800" dirty="0"/>
              <a:t>compounds </a:t>
            </a:r>
            <a:r>
              <a:rPr lang="en-US" sz="2800" dirty="0" smtClean="0"/>
              <a:t>switch partners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and one of the new ion products is insoluble in water 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1714500"/>
            <a:ext cx="31115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56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0"/>
            <a:ext cx="9144000" cy="1981200"/>
          </a:xfrm>
        </p:spPr>
        <p:txBody>
          <a:bodyPr/>
          <a:lstStyle/>
          <a:p>
            <a:pPr marL="609600" indent="-609600" algn="l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Which of the following reactions is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 precipitation reaction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1) 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AgNO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 +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NaBr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AgBr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+ NaNO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2)  Na(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+ Br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l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 2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NaBr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3)  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4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+ 2 KOH(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 2 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O(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l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+ K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4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657600"/>
            <a:ext cx="7315200" cy="2133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1 and 3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1 only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 only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3 only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182" y="4145923"/>
            <a:ext cx="2217006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4643687"/>
            <a:ext cx="4064000" cy="19812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700855"/>
            <a:ext cx="8229600" cy="3942832"/>
          </a:xfrm>
        </p:spPr>
        <p:txBody>
          <a:bodyPr>
            <a:normAutofit/>
          </a:bodyPr>
          <a:lstStyle/>
          <a:p>
            <a:r>
              <a:rPr lang="en-US" b="1" dirty="0"/>
              <a:t>Acid–base neutralization reactions:  </a:t>
            </a:r>
            <a:r>
              <a:rPr lang="en-US" dirty="0"/>
              <a:t>where an acid reacts with a base to yield water </a:t>
            </a:r>
            <a:r>
              <a:rPr lang="en-US" dirty="0" smtClean="0"/>
              <a:t>plus </a:t>
            </a:r>
            <a:r>
              <a:rPr lang="en-US" dirty="0"/>
              <a:t>salt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neutralization </a:t>
            </a:r>
            <a:r>
              <a:rPr lang="en-US" dirty="0"/>
              <a:t>reaction removes H</a:t>
            </a:r>
            <a:r>
              <a:rPr lang="en-US" baseline="30000" dirty="0"/>
              <a:t>+</a:t>
            </a:r>
            <a:r>
              <a:rPr lang="en-US" dirty="0"/>
              <a:t> and OH</a:t>
            </a:r>
            <a:r>
              <a:rPr lang="en-US" baseline="30000" dirty="0"/>
              <a:t>−</a:t>
            </a:r>
            <a:r>
              <a:rPr lang="en-US" dirty="0"/>
              <a:t>  ions from solution by combining them into H</a:t>
            </a:r>
            <a:r>
              <a:rPr lang="en-US" baseline="-25000" dirty="0"/>
              <a:t>2</a:t>
            </a:r>
            <a:r>
              <a:rPr lang="en-US" dirty="0"/>
              <a:t>O </a:t>
            </a:r>
          </a:p>
          <a:p>
            <a:pPr lvl="1"/>
            <a:r>
              <a:rPr lang="en-US" dirty="0"/>
              <a:t>Any ionic compound produced in an acid–base reaction is called a salt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0"/>
            <a:ext cx="9144000" cy="1981200"/>
          </a:xfrm>
        </p:spPr>
        <p:txBody>
          <a:bodyPr/>
          <a:lstStyle/>
          <a:p>
            <a:pPr marL="609600" indent="-609600" algn="l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Which of the following reactions is an acid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–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base (neutralization) reaction?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1) 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AgNO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 +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NaBr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AgBr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+ NaNO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2)  Na(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+ Br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l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 2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NaBr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3)  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4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+ 2 KOH(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 2 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O(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l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+ K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4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657600"/>
            <a:ext cx="7315200" cy="2133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1 and 3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1 only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2 only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3 only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182" y="5027438"/>
            <a:ext cx="2419680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97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65125" y="578188"/>
            <a:ext cx="8304213" cy="289531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rial" charset="0"/>
              </a:rPr>
              <a:t>Oxidation–reduction </a:t>
            </a:r>
            <a:r>
              <a:rPr lang="en-US" sz="2800" dirty="0" smtClean="0">
                <a:latin typeface="Arial" charset="0"/>
              </a:rPr>
              <a:t>or </a:t>
            </a:r>
            <a:r>
              <a:rPr lang="en-US" sz="2800" b="1" dirty="0">
                <a:latin typeface="Arial" charset="0"/>
              </a:rPr>
              <a:t>redox </a:t>
            </a:r>
            <a:r>
              <a:rPr lang="en-US" sz="2800" b="1" dirty="0" smtClean="0">
                <a:latin typeface="Arial" charset="0"/>
              </a:rPr>
              <a:t>reactions</a:t>
            </a:r>
            <a:r>
              <a:rPr lang="en-US" sz="2800" dirty="0" smtClean="0">
                <a:latin typeface="Arial" charset="0"/>
              </a:rPr>
              <a:t>: where one </a:t>
            </a:r>
            <a:r>
              <a:rPr lang="en-US" sz="2800" dirty="0">
                <a:latin typeface="Arial" charset="0"/>
              </a:rPr>
              <a:t>or more electrons are </a:t>
            </a:r>
            <a:r>
              <a:rPr lang="en-US" sz="2800" dirty="0" smtClean="0">
                <a:latin typeface="Arial" charset="0"/>
              </a:rPr>
              <a:t>transferred between atoms </a:t>
            </a:r>
            <a:endParaRPr lang="en-US" sz="2800" dirty="0">
              <a:latin typeface="Arial" charset="0"/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latin typeface="Arial" charset="0"/>
              </a:rPr>
              <a:t>Following redox, </a:t>
            </a:r>
            <a:r>
              <a:rPr lang="en-US" sz="2800" dirty="0">
                <a:latin typeface="Arial" charset="0"/>
              </a:rPr>
              <a:t>the number </a:t>
            </a:r>
            <a:r>
              <a:rPr lang="en-US" sz="2800" dirty="0" smtClean="0">
                <a:latin typeface="Arial" charset="0"/>
              </a:rPr>
              <a:t>(or share) of </a:t>
            </a:r>
            <a:r>
              <a:rPr lang="en-US" sz="2800" dirty="0">
                <a:latin typeface="Arial" charset="0"/>
              </a:rPr>
              <a:t>electrons </a:t>
            </a:r>
            <a:r>
              <a:rPr lang="en-US" sz="2800" dirty="0" smtClean="0">
                <a:latin typeface="Arial" charset="0"/>
              </a:rPr>
              <a:t>‘owned’ by individual atoms changes </a:t>
            </a:r>
            <a:endParaRPr lang="en-US" sz="28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02" y="4150912"/>
            <a:ext cx="3361593" cy="148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62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0"/>
            <a:ext cx="9144000" cy="1981200"/>
          </a:xfrm>
        </p:spPr>
        <p:txBody>
          <a:bodyPr/>
          <a:lstStyle/>
          <a:p>
            <a:pPr marL="609600" indent="-609600" algn="l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Which of the following reactions is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 redox reaction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1) 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AgNO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 +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</a:rPr>
              <a:t>NaBr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AgBr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+ NaNO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2)  Na(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+ Br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l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 2 </a:t>
            </a:r>
            <a:r>
              <a:rPr lang="en-US" sz="2800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NaBr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3)  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4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+ 2 KOH(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 2 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O(</a:t>
            </a:r>
            <a:r>
              <a:rPr lang="en-US" sz="2800" i="1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l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+ K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4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2800" i="1" dirty="0" err="1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aq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657600"/>
            <a:ext cx="7315200" cy="2133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1 and 3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1 only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2 only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3 only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182" y="4591752"/>
            <a:ext cx="2203494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7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492125"/>
            <a:ext cx="9144000" cy="139394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charset="0"/>
                <a:cs typeface="Times New Roman" charset="0"/>
              </a:rPr>
              <a:t>5.4 Precipitation Reactions and Solubility Guidelines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35" y="2539653"/>
            <a:ext cx="4924831" cy="369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4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Times New Roman" charset="0"/>
              </a:rPr>
              <a:t>Goals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2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Will an insoluble solid </a:t>
            </a:r>
            <a:br>
              <a:rPr lang="en-US" dirty="0" smtClean="0"/>
            </a:br>
            <a:r>
              <a:rPr lang="en-US" dirty="0" smtClean="0"/>
              <a:t>(precipitate)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59974"/>
            <a:ext cx="8382000" cy="17646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this section we will be mixing beakers (or test tubes) of ionic solutions – each (normally) containing a fully dissolved salt </a:t>
            </a:r>
          </a:p>
        </p:txBody>
      </p:sp>
      <p:pic>
        <p:nvPicPr>
          <p:cNvPr id="5" name="Picture 3" descr="Fig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644" y="2266124"/>
            <a:ext cx="3657750" cy="206927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230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Will an insoluble solid </a:t>
            </a:r>
            <a:br>
              <a:rPr lang="en-US" dirty="0" smtClean="0"/>
            </a:br>
            <a:r>
              <a:rPr lang="en-US" dirty="0" smtClean="0"/>
              <a:t>(precipitate)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59974"/>
            <a:ext cx="8382000" cy="17646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solubility table in your text is inadequate for the questions asked in the book and on the exams. </a:t>
            </a:r>
          </a:p>
        </p:txBody>
      </p:sp>
      <p:pic>
        <p:nvPicPr>
          <p:cNvPr id="5" name="Picture 3" descr="Fig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644" y="2266124"/>
            <a:ext cx="3657750" cy="206927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871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1DE5BC-AFC5-41E9-9982-91E87B918DB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9575" y="361951"/>
            <a:ext cx="8229600" cy="1372010"/>
          </a:xfrm>
        </p:spPr>
        <p:txBody>
          <a:bodyPr/>
          <a:lstStyle/>
          <a:p>
            <a:pPr marL="0" indent="0" algn="ctr">
              <a:buSzPts val="3200"/>
              <a:buNone/>
            </a:pPr>
            <a:r>
              <a:rPr lang="en-US" dirty="0">
                <a:solidFill>
                  <a:srgbClr val="000000"/>
                </a:solidFill>
              </a:rPr>
              <a:t>You will get to have a copy of this on </a:t>
            </a:r>
            <a:r>
              <a:rPr lang="en-US" dirty="0" smtClean="0">
                <a:solidFill>
                  <a:srgbClr val="000000"/>
                </a:solidFill>
              </a:rPr>
              <a:t>exams! </a:t>
            </a:r>
          </a:p>
          <a:p>
            <a:pPr marL="0" indent="0" algn="ctr">
              <a:buSzPts val="3200"/>
              <a:buNone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0" indent="0" algn="ctr">
              <a:buSzPts val="3200"/>
              <a:buNone/>
            </a:pPr>
            <a:r>
              <a:rPr lang="en-US" dirty="0" smtClean="0">
                <a:solidFill>
                  <a:srgbClr val="000000"/>
                </a:solidFill>
              </a:rPr>
              <a:t>Solubility </a:t>
            </a:r>
            <a:r>
              <a:rPr lang="en-US" dirty="0">
                <a:solidFill>
                  <a:srgbClr val="000000"/>
                </a:solidFill>
              </a:rPr>
              <a:t>guidelines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1828800"/>
            <a:ext cx="8305800" cy="461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lvl="0" indent="-533400" defTabSz="914400">
              <a:spcBef>
                <a:spcPct val="20000"/>
              </a:spcBef>
              <a:buFontTx/>
              <a:buAutoNum type="arabi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nitrate (NO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and acetate (C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lang="en-US" sz="2000" baseline="30000" dirty="0">
                <a:solidFill>
                  <a:srgbClr val="669900"/>
                </a:solidFill>
                <a:latin typeface="Symbol" pitchFamily="18" charset="2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salts are soluble.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alkali metal (group 1A) salts and NH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soluble.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Br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I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salts are soluble (except Ag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Pb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Hg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sulfate salts are soluble (except BaSO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PbSO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Hg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CaSO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OH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only slightly soluble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LiOH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NaOH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KOH are soluble, Ba(OH)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(OH)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marginally soluble).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S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 salts are only slightly soluble, except for those containing the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cations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Rule 2. </a:t>
            </a:r>
          </a:p>
        </p:txBody>
      </p:sp>
    </p:spTree>
    <p:extLst>
      <p:ext uri="{BB962C8B-B14F-4D97-AF65-F5344CB8AC3E}">
        <p14:creationId xmlns:p14="http://schemas.microsoft.com/office/powerpoint/2010/main" val="152464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14080"/>
              </p:ext>
            </p:extLst>
          </p:nvPr>
        </p:nvGraphicFramePr>
        <p:xfrm>
          <a:off x="520104" y="1283448"/>
          <a:ext cx="8089708" cy="485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Document" r:id="rId3" imgW="5486400" imgH="3289300" progId="Word.Document.12">
                  <p:embed/>
                </p:oleObj>
              </mc:Choice>
              <mc:Fallback>
                <p:oleObj name="Document" r:id="rId3" imgW="5486400" imgH="328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104" y="1283448"/>
                        <a:ext cx="8089708" cy="485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672" y="297219"/>
            <a:ext cx="7596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These rules found in your Lab Book are equivalent!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73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65125" y="717550"/>
            <a:ext cx="8229600" cy="4960938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latin typeface="Arial" charset="0"/>
              </a:rPr>
              <a:t>Whether </a:t>
            </a:r>
            <a:r>
              <a:rPr lang="en-US" sz="2800" dirty="0" smtClean="0">
                <a:latin typeface="Arial" charset="0"/>
              </a:rPr>
              <a:t>a </a:t>
            </a:r>
            <a:r>
              <a:rPr lang="en-US" sz="2800" dirty="0">
                <a:latin typeface="Arial" charset="0"/>
              </a:rPr>
              <a:t>precipitation reaction will occur on mixing aqueous solutions of two ionic compounds, depends on the </a:t>
            </a:r>
            <a:r>
              <a:rPr lang="en-US" sz="2800" b="1" dirty="0" err="1">
                <a:latin typeface="Arial" charset="0"/>
              </a:rPr>
              <a:t>solubilities</a:t>
            </a:r>
            <a:r>
              <a:rPr lang="en-US" sz="2800" dirty="0">
                <a:latin typeface="Arial" charset="0"/>
              </a:rPr>
              <a:t> of the potential </a:t>
            </a:r>
            <a:r>
              <a:rPr lang="en-US" sz="2800" dirty="0" smtClean="0">
                <a:latin typeface="Arial" charset="0"/>
              </a:rPr>
              <a:t>products </a:t>
            </a:r>
            <a:endParaRPr lang="en-US" sz="2800" dirty="0">
              <a:latin typeface="Arial" charset="0"/>
            </a:endParaRPr>
          </a:p>
          <a:p>
            <a:pPr lvl="1"/>
            <a:r>
              <a:rPr lang="en-US" sz="2400" dirty="0">
                <a:latin typeface="Arial" charset="0"/>
              </a:rPr>
              <a:t>If </a:t>
            </a:r>
            <a:r>
              <a:rPr lang="en-US" sz="2400" dirty="0" smtClean="0">
                <a:latin typeface="Arial" charset="0"/>
              </a:rPr>
              <a:t>even one </a:t>
            </a:r>
            <a:r>
              <a:rPr lang="en-US" sz="2400" dirty="0" smtClean="0">
                <a:latin typeface="Arial" charset="0"/>
              </a:rPr>
              <a:t>product has </a:t>
            </a:r>
            <a:r>
              <a:rPr lang="en-US" sz="2400" dirty="0">
                <a:latin typeface="Arial" charset="0"/>
              </a:rPr>
              <a:t>low </a:t>
            </a:r>
            <a:r>
              <a:rPr lang="en-US" sz="2400" dirty="0" smtClean="0">
                <a:latin typeface="Arial" charset="0"/>
              </a:rPr>
              <a:t>solubility, </a:t>
            </a:r>
            <a:r>
              <a:rPr lang="en-US" sz="2400" dirty="0">
                <a:latin typeface="Arial" charset="0"/>
              </a:rPr>
              <a:t>then it is likely to precipitate from an aqueous </a:t>
            </a:r>
            <a:r>
              <a:rPr lang="en-US" sz="2400" dirty="0" smtClean="0">
                <a:latin typeface="Arial" charset="0"/>
              </a:rPr>
              <a:t>solution</a:t>
            </a:r>
            <a:r>
              <a:rPr lang="en-US" sz="2400" dirty="0">
                <a:latin typeface="Arial" charset="0"/>
              </a:rPr>
              <a:t> </a:t>
            </a:r>
            <a:endParaRPr lang="en-US" sz="2400" dirty="0" smtClean="0">
              <a:latin typeface="Arial" charset="0"/>
            </a:endParaRPr>
          </a:p>
          <a:p>
            <a:pPr lvl="1"/>
            <a:r>
              <a:rPr lang="en-US" sz="2400" dirty="0" smtClean="0">
                <a:latin typeface="Arial" charset="0"/>
              </a:rPr>
              <a:t>If all substances have a high </a:t>
            </a:r>
            <a:r>
              <a:rPr lang="en-US" sz="2400" dirty="0">
                <a:latin typeface="Arial" charset="0"/>
              </a:rPr>
              <a:t>solubility in water, then no precipitate will </a:t>
            </a:r>
            <a:r>
              <a:rPr lang="en-US" sz="2400" dirty="0" smtClean="0">
                <a:latin typeface="Arial" charset="0"/>
              </a:rPr>
              <a:t>form </a:t>
            </a:r>
            <a:r>
              <a:rPr lang="en-US" sz="2400" dirty="0" smtClean="0">
                <a:latin typeface="Arial" charset="0"/>
              </a:rPr>
              <a:t>– and no reaction occurs </a:t>
            </a:r>
            <a:endParaRPr lang="en-US" sz="2400" dirty="0" smtClean="0">
              <a:latin typeface="Arial" charset="0"/>
            </a:endParaRPr>
          </a:p>
          <a:p>
            <a:endParaRPr lang="en-US" sz="800" b="1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Definition</a:t>
            </a:r>
            <a:r>
              <a:rPr lang="en-US" sz="2800" b="1" dirty="0" smtClean="0">
                <a:latin typeface="Arial" charset="0"/>
              </a:rPr>
              <a:t>: Solubility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>
                <a:latin typeface="Arial" charset="0"/>
              </a:rPr>
              <a:t>is the amount of a compound that will dissolve in a given amount of solvent </a:t>
            </a:r>
            <a:r>
              <a:rPr lang="en-US" sz="2800" dirty="0" smtClean="0">
                <a:latin typeface="Arial" charset="0"/>
              </a:rPr>
              <a:t>(water) at </a:t>
            </a:r>
            <a:r>
              <a:rPr lang="en-US" sz="2800" dirty="0">
                <a:latin typeface="Arial" charset="0"/>
              </a:rPr>
              <a:t>a given </a:t>
            </a:r>
            <a:r>
              <a:rPr lang="en-US" sz="2800" dirty="0" smtClean="0">
                <a:latin typeface="Arial" charset="0"/>
              </a:rPr>
              <a:t>temperature</a:t>
            </a:r>
            <a:r>
              <a:rPr lang="en-US" sz="28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1459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mix: </a:t>
            </a:r>
            <a:r>
              <a:rPr lang="en-US" dirty="0" err="1" smtClean="0"/>
              <a:t>KCl</a:t>
            </a:r>
            <a:r>
              <a:rPr lang="en-US" dirty="0" smtClean="0"/>
              <a:t> and AgNO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pic>
        <p:nvPicPr>
          <p:cNvPr id="5" name="Picture 3" descr="Fig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9214" y="2618888"/>
            <a:ext cx="5819878" cy="329244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35150" y="5911334"/>
            <a:ext cx="480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KCl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47890" y="5911334"/>
            <a:ext cx="80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AgNO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2581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891"/>
            <a:ext cx="8229600" cy="1986468"/>
          </a:xfrm>
        </p:spPr>
        <p:txBody>
          <a:bodyPr/>
          <a:lstStyle/>
          <a:p>
            <a:r>
              <a:rPr lang="en-US" dirty="0" smtClean="0"/>
              <a:t>Step 1: write and balance the equation</a:t>
            </a:r>
          </a:p>
          <a:p>
            <a:r>
              <a:rPr lang="en-US" dirty="0" smtClean="0"/>
              <a:t>Step 2: Determine </a:t>
            </a:r>
            <a:r>
              <a:rPr lang="en-US" dirty="0" err="1" smtClean="0"/>
              <a:t>solubilities</a:t>
            </a:r>
            <a:r>
              <a:rPr lang="en-US" dirty="0" smtClean="0"/>
              <a:t> from the chart</a:t>
            </a:r>
          </a:p>
          <a:p>
            <a:r>
              <a:rPr lang="en-US" dirty="0" smtClean="0"/>
              <a:t>Step 3: Ask: Is anything </a:t>
            </a:r>
            <a:r>
              <a:rPr lang="en-US" b="1" dirty="0" smtClean="0"/>
              <a:t>in</a:t>
            </a:r>
            <a:r>
              <a:rPr lang="en-US" dirty="0" smtClean="0"/>
              <a:t>soluble? </a:t>
            </a:r>
            <a:endParaRPr lang="en-US" dirty="0"/>
          </a:p>
        </p:txBody>
      </p:sp>
      <p:pic>
        <p:nvPicPr>
          <p:cNvPr id="4" name="Picture 3" descr="Fig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9214" y="2618888"/>
            <a:ext cx="5819878" cy="329244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30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KCl</a:t>
            </a:r>
            <a:r>
              <a:rPr lang="en-US" sz="2800" dirty="0" smtClean="0"/>
              <a:t>(?) + AgNO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(?) </a:t>
            </a:r>
            <a:r>
              <a:rPr lang="en-US" sz="2800" dirty="0" smtClean="0">
                <a:sym typeface="Wingdings"/>
              </a:rPr>
              <a:t> KNO</a:t>
            </a:r>
            <a:r>
              <a:rPr lang="en-US" sz="2800" baseline="-25000" dirty="0" smtClean="0">
                <a:sym typeface="Wingdings"/>
              </a:rPr>
              <a:t>3</a:t>
            </a:r>
            <a:r>
              <a:rPr lang="en-US" sz="2800" dirty="0" smtClean="0">
                <a:sym typeface="Wingdings"/>
              </a:rPr>
              <a:t>(?) + </a:t>
            </a:r>
            <a:r>
              <a:rPr lang="en-US" sz="2800" dirty="0" err="1" smtClean="0">
                <a:sym typeface="Wingdings"/>
              </a:rPr>
              <a:t>AgCl</a:t>
            </a:r>
            <a:r>
              <a:rPr lang="en-US" sz="2800" dirty="0" smtClean="0">
                <a:sym typeface="Wingdings"/>
              </a:rPr>
              <a:t>(?)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1DE5BC-AFC5-41E9-9982-91E87B918DB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1828800"/>
            <a:ext cx="8305800" cy="461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lvl="0" indent="-533400" defTabSz="914400">
              <a:spcBef>
                <a:spcPct val="20000"/>
              </a:spcBef>
              <a:buFontTx/>
              <a:buAutoNum type="arabi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nitrate (NO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and acetate (C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lang="en-US" sz="2000" baseline="30000" dirty="0">
                <a:solidFill>
                  <a:srgbClr val="669900"/>
                </a:solidFill>
                <a:latin typeface="Symbol" pitchFamily="18" charset="2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salts are soluble.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alkali metal (group 1A) salts and NH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soluble.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Br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I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salts are soluble (except Ag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Pb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Hg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sulfate salts are soluble (except BaSO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PbSO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Hg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CaSO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OH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only slightly soluble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LiOH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NaOH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KOH are soluble, Ba(OH)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(OH)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marginally soluble).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S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 salts are only slightly soluble, except for those containing the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cations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Rule 2. </a:t>
            </a:r>
          </a:p>
        </p:txBody>
      </p:sp>
    </p:spTree>
    <p:extLst>
      <p:ext uri="{BB962C8B-B14F-4D97-AF65-F5344CB8AC3E}">
        <p14:creationId xmlns:p14="http://schemas.microsoft.com/office/powerpoint/2010/main" val="1189164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KCl</a:t>
            </a:r>
            <a:r>
              <a:rPr lang="en-US" sz="2800" dirty="0" smtClean="0"/>
              <a:t>(</a:t>
            </a:r>
            <a:r>
              <a:rPr lang="en-US" sz="2800" dirty="0" err="1" smtClean="0"/>
              <a:t>aq</a:t>
            </a:r>
            <a:r>
              <a:rPr lang="en-US" sz="2800" dirty="0" smtClean="0"/>
              <a:t>) + AgNO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(</a:t>
            </a:r>
            <a:r>
              <a:rPr lang="en-US" sz="2800" dirty="0" err="1" smtClean="0"/>
              <a:t>aq</a:t>
            </a:r>
            <a:r>
              <a:rPr lang="en-US" sz="2800" dirty="0" smtClean="0"/>
              <a:t>) </a:t>
            </a:r>
            <a:r>
              <a:rPr lang="en-US" sz="2800" dirty="0" smtClean="0">
                <a:sym typeface="Wingdings"/>
              </a:rPr>
              <a:t> KNO</a:t>
            </a:r>
            <a:r>
              <a:rPr lang="en-US" sz="2800" baseline="-25000" dirty="0" smtClean="0">
                <a:sym typeface="Wingdings"/>
              </a:rPr>
              <a:t>3</a:t>
            </a:r>
            <a:r>
              <a:rPr lang="en-US" sz="2800" dirty="0" smtClean="0">
                <a:sym typeface="Wingdings"/>
              </a:rPr>
              <a:t>(</a:t>
            </a:r>
            <a:r>
              <a:rPr lang="en-US" sz="2800" dirty="0" err="1" smtClean="0">
                <a:sym typeface="Wingdings"/>
              </a:rPr>
              <a:t>aq</a:t>
            </a:r>
            <a:r>
              <a:rPr lang="en-US" sz="2800" dirty="0" smtClean="0">
                <a:sym typeface="Wingdings"/>
              </a:rPr>
              <a:t>) + </a:t>
            </a:r>
            <a:r>
              <a:rPr lang="en-US" sz="2800" dirty="0" err="1" smtClean="0">
                <a:sym typeface="Wingdings"/>
              </a:rPr>
              <a:t>AgCl</a:t>
            </a:r>
            <a:r>
              <a:rPr lang="en-US" sz="2800" dirty="0" smtClean="0">
                <a:sym typeface="Wingdings"/>
              </a:rPr>
              <a:t>(s)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1DE5BC-AFC5-41E9-9982-91E87B918DB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1828800"/>
            <a:ext cx="8305800" cy="461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lvl="0" indent="-533400" defTabSz="914400">
              <a:spcBef>
                <a:spcPct val="20000"/>
              </a:spcBef>
              <a:buFontTx/>
              <a:buAutoNum type="arabi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nitrate (NO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and acetate (C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lang="en-US" sz="2000" baseline="30000" dirty="0">
                <a:solidFill>
                  <a:srgbClr val="669900"/>
                </a:solidFill>
                <a:latin typeface="Symbol" pitchFamily="18" charset="2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salts are soluble.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alkali metal (group 1A) salts and NH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soluble.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Br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I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salts are soluble (except Ag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Pb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Hg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sulfate salts are soluble (except BaSO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PbSO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Hg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CaSO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OH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only slightly soluble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LiOH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NaOH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KOH are soluble, Ba(OH)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(OH)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marginally soluble).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S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 salts are only slightly soluble, except for those containing the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cations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Rule 2. </a:t>
            </a:r>
          </a:p>
        </p:txBody>
      </p:sp>
    </p:spTree>
    <p:extLst>
      <p:ext uri="{BB962C8B-B14F-4D97-AF65-F5344CB8AC3E}">
        <p14:creationId xmlns:p14="http://schemas.microsoft.com/office/powerpoint/2010/main" val="480830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981200"/>
          </a:xfrm>
        </p:spPr>
        <p:txBody>
          <a:bodyPr/>
          <a:lstStyle/>
          <a:p>
            <a:pPr algn="l" eaLnBrk="1" hangingPunct="1">
              <a:spcAft>
                <a:spcPts val="1800"/>
              </a:spcAf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is the solubility in water of Na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PO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and PbI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respectively?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352800"/>
            <a:ext cx="3962400" cy="24384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Soluble, soluble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Soluble, insoluble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Insoluble, insoluble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Insoluble, soluble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06638"/>
            <a:ext cx="31242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3798002"/>
            <a:ext cx="3994150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8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65125" y="819150"/>
            <a:ext cx="8229600" cy="53657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  <a:cs typeface="Times New Roman" charset="0"/>
              </a:rPr>
              <a:t>1.</a:t>
            </a:r>
            <a:r>
              <a:rPr lang="en-US" sz="2200" b="1">
                <a:solidFill>
                  <a:srgbClr val="000000"/>
                </a:solidFill>
                <a:latin typeface="Arial" charset="0"/>
                <a:cs typeface="Times New Roman" charset="0"/>
              </a:rPr>
              <a:t>	</a:t>
            </a:r>
            <a:r>
              <a:rPr lang="en-US" sz="2200" b="1">
                <a:latin typeface="Arial" charset="0"/>
              </a:rPr>
              <a:t>How are chemical reactions written?</a:t>
            </a:r>
            <a:r>
              <a:rPr lang="en-US" sz="2200">
                <a:latin typeface="Arial" charset="0"/>
              </a:rPr>
              <a:t> </a:t>
            </a:r>
            <a:r>
              <a:rPr lang="en-US" sz="2200">
                <a:latin typeface="Arial" charset="0"/>
                <a:cs typeface="Times New Roman" charset="0"/>
              </a:rPr>
              <a:t> 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200">
                <a:solidFill>
                  <a:srgbClr val="000000"/>
                </a:solidFill>
                <a:latin typeface="Arial" charset="0"/>
                <a:cs typeface="Times New Roman" charset="0"/>
              </a:rPr>
              <a:t>	</a:t>
            </a:r>
            <a:r>
              <a:rPr lang="en-US" sz="2200">
                <a:latin typeface="Arial" charset="0"/>
              </a:rPr>
              <a:t>Given the identities of reactants and products, be able to write a balanced chemical equation or net ionic equation. </a:t>
            </a:r>
            <a:r>
              <a:rPr lang="en-US" sz="2200" b="1">
                <a:solidFill>
                  <a:srgbClr val="000000"/>
                </a:solidFill>
                <a:latin typeface="Arial" charset="0"/>
                <a:cs typeface="Times New Roman" charset="0"/>
              </a:rPr>
              <a:t>	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200" b="1">
                <a:solidFill>
                  <a:srgbClr val="000000"/>
                </a:solidFill>
                <a:latin typeface="Arial" charset="0"/>
                <a:cs typeface="Times New Roman" charset="0"/>
              </a:rPr>
              <a:t>2.	</a:t>
            </a:r>
            <a:r>
              <a:rPr lang="en-US" sz="2200" b="1">
                <a:latin typeface="Arial" charset="0"/>
              </a:rPr>
              <a:t>How are chemical reactions of ionic compounds classified?</a:t>
            </a:r>
            <a:r>
              <a:rPr lang="en-US" sz="2200">
                <a:latin typeface="Arial" charset="0"/>
              </a:rPr>
              <a:t> </a:t>
            </a:r>
            <a:endParaRPr lang="en-US" sz="2200" b="1"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200">
                <a:solidFill>
                  <a:srgbClr val="000000"/>
                </a:solidFill>
                <a:latin typeface="Arial" charset="0"/>
                <a:cs typeface="Times New Roman" charset="0"/>
              </a:rPr>
              <a:t>	</a:t>
            </a:r>
            <a:r>
              <a:rPr lang="en-US" sz="2200">
                <a:latin typeface="Arial" charset="0"/>
              </a:rPr>
              <a:t>Be able to recognize precipitation, acid–base neutralization, and redox reactions.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200" b="1">
                <a:solidFill>
                  <a:srgbClr val="000000"/>
                </a:solidFill>
                <a:latin typeface="Arial" charset="0"/>
                <a:cs typeface="Times New Roman" charset="0"/>
              </a:rPr>
              <a:t>3.	</a:t>
            </a:r>
            <a:r>
              <a:rPr lang="en-US" sz="2200" b="1">
                <a:latin typeface="Arial" charset="0"/>
              </a:rPr>
              <a:t>What are oxidation numbers, and how are they used?</a:t>
            </a:r>
            <a:r>
              <a:rPr lang="en-US" sz="2200">
                <a:latin typeface="Arial" charset="0"/>
              </a:rPr>
              <a:t> </a:t>
            </a:r>
            <a:endParaRPr lang="en-US" sz="2200" b="1">
              <a:latin typeface="Arial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2200">
                <a:latin typeface="Arial" charset="0"/>
              </a:rPr>
              <a:t>	Be able to assign oxidation numbers to atoms in compounds and identify the substances oxidized and reduced in a given reaction. </a:t>
            </a:r>
          </a:p>
          <a:p>
            <a:pPr>
              <a:buFontTx/>
              <a:buAutoNum type="arabicPeriod" startAt="4"/>
            </a:pPr>
            <a:r>
              <a:rPr lang="en-US" sz="2200" b="1">
                <a:latin typeface="Arial" charset="0"/>
              </a:rPr>
              <a:t>What is a net ionic equation?</a:t>
            </a:r>
            <a:endParaRPr lang="en-US" sz="2200">
              <a:latin typeface="Arial" charset="0"/>
            </a:endParaRPr>
          </a:p>
          <a:p>
            <a:pPr>
              <a:buFontTx/>
              <a:buNone/>
            </a:pPr>
            <a:r>
              <a:rPr lang="en-US" sz="2200">
                <a:latin typeface="Arial" charset="0"/>
              </a:rPr>
              <a:t>	Be able to recognize spectator ions and write the net ionic equation for reactions involving ionic compounds. </a:t>
            </a:r>
            <a:endParaRPr lang="en-US" sz="2200">
              <a:solidFill>
                <a:srgbClr val="000000"/>
              </a:solidFill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5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/>
              <a:t>KCl</a:t>
            </a:r>
            <a:r>
              <a:rPr lang="en-US" sz="2800" dirty="0" smtClean="0"/>
              <a:t>(</a:t>
            </a:r>
            <a:r>
              <a:rPr lang="en-US" sz="2800" dirty="0" err="1" smtClean="0"/>
              <a:t>aq</a:t>
            </a:r>
            <a:r>
              <a:rPr lang="en-US" sz="2800" dirty="0" smtClean="0"/>
              <a:t>) + AgNO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(</a:t>
            </a:r>
            <a:r>
              <a:rPr lang="en-US" sz="2800" dirty="0" err="1" smtClean="0"/>
              <a:t>aq</a:t>
            </a:r>
            <a:r>
              <a:rPr lang="en-US" sz="2800" dirty="0" smtClean="0"/>
              <a:t>) </a:t>
            </a:r>
            <a:r>
              <a:rPr lang="en-US" sz="2800" dirty="0" smtClean="0">
                <a:sym typeface="Wingdings"/>
              </a:rPr>
              <a:t> KNO</a:t>
            </a:r>
            <a:r>
              <a:rPr lang="en-US" sz="2800" baseline="-25000" dirty="0" smtClean="0">
                <a:sym typeface="Wingdings"/>
              </a:rPr>
              <a:t>3</a:t>
            </a:r>
            <a:r>
              <a:rPr lang="en-US" sz="2800" dirty="0" smtClean="0">
                <a:sym typeface="Wingdings"/>
              </a:rPr>
              <a:t>(</a:t>
            </a:r>
            <a:r>
              <a:rPr lang="en-US" sz="2800" dirty="0" err="1" smtClean="0">
                <a:sym typeface="Wingdings"/>
              </a:rPr>
              <a:t>aq</a:t>
            </a:r>
            <a:r>
              <a:rPr lang="en-US" sz="2800" dirty="0" smtClean="0">
                <a:sym typeface="Wingdings"/>
              </a:rPr>
              <a:t>) + </a:t>
            </a:r>
            <a:r>
              <a:rPr lang="en-US" sz="2800" dirty="0" err="1" smtClean="0">
                <a:sym typeface="Wingdings"/>
              </a:rPr>
              <a:t>AgCl</a:t>
            </a:r>
            <a:r>
              <a:rPr lang="en-US" sz="2800" dirty="0" smtClean="0">
                <a:sym typeface="Wingdings"/>
              </a:rPr>
              <a:t>(s)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1DE5BC-AFC5-41E9-9982-91E87B918DB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098154"/>
            <a:ext cx="8229600" cy="12174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mechanism of precipitation reactions is ‘</a:t>
            </a:r>
            <a:r>
              <a:rPr lang="en-US" dirty="0" smtClean="0">
                <a:solidFill>
                  <a:srgbClr val="FF0000"/>
                </a:solidFill>
              </a:rPr>
              <a:t>double displacement</a:t>
            </a:r>
            <a:r>
              <a:rPr lang="en-US" dirty="0" smtClean="0"/>
              <a:t>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6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524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  <a:cs typeface="Times New Roman" charset="0"/>
              </a:rPr>
              <a:t>5.5 Acids, Bases, and Neutralization Reactions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117805"/>
            <a:ext cx="3810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8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8374"/>
            <a:ext cx="8229600" cy="2206625"/>
          </a:xfrm>
        </p:spPr>
        <p:txBody>
          <a:bodyPr>
            <a:normAutofit/>
          </a:bodyPr>
          <a:lstStyle/>
          <a:p>
            <a:pPr>
              <a:buSzPts val="2800"/>
            </a:pPr>
            <a:r>
              <a:rPr lang="en-US" dirty="0">
                <a:solidFill>
                  <a:srgbClr val="000000"/>
                </a:solidFill>
                <a:latin typeface="Arial"/>
              </a:rPr>
              <a:t>The most common kind of neutralization reaction occurs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between an acid and a base</a:t>
            </a:r>
          </a:p>
          <a:p>
            <a:pPr lvl="1">
              <a:buSzPts val="2800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to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yield water and a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salt</a:t>
            </a:r>
            <a:endParaRPr lang="en-US" sz="6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3401854"/>
            <a:ext cx="4810126" cy="15035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064125"/>
            <a:ext cx="8229600" cy="127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800" dirty="0" smtClean="0">
              <a:solidFill>
                <a:srgbClr val="000000"/>
              </a:solidFill>
              <a:latin typeface="Arial"/>
            </a:endParaRPr>
          </a:p>
          <a:p>
            <a:pPr>
              <a:buSzPts val="2800"/>
            </a:pPr>
            <a:r>
              <a:rPr lang="pt-BR" sz="2800" dirty="0" smtClean="0">
                <a:solidFill>
                  <a:srgbClr val="000000"/>
                </a:solidFill>
                <a:latin typeface="Arial"/>
              </a:rPr>
              <a:t>The </a:t>
            </a:r>
            <a:r>
              <a:rPr lang="pt-BR" sz="2800" dirty="0" err="1" smtClean="0">
                <a:solidFill>
                  <a:srgbClr val="000000"/>
                </a:solidFill>
                <a:latin typeface="Arial"/>
              </a:rPr>
              <a:t>mechanism</a:t>
            </a:r>
            <a:r>
              <a:rPr lang="pt-BR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800" dirty="0" err="1" smtClean="0">
                <a:solidFill>
                  <a:srgbClr val="000000"/>
                </a:solidFill>
                <a:latin typeface="Arial"/>
              </a:rPr>
              <a:t>of</a:t>
            </a:r>
            <a:r>
              <a:rPr lang="pt-BR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800" dirty="0" err="1" smtClean="0">
                <a:solidFill>
                  <a:srgbClr val="000000"/>
                </a:solidFill>
                <a:latin typeface="Arial"/>
              </a:rPr>
              <a:t>acid</a:t>
            </a:r>
            <a:r>
              <a:rPr lang="pt-BR" sz="2800" dirty="0" smtClean="0">
                <a:solidFill>
                  <a:srgbClr val="000000"/>
                </a:solidFill>
                <a:latin typeface="Arial"/>
              </a:rPr>
              <a:t> base </a:t>
            </a:r>
            <a:r>
              <a:rPr lang="pt-BR" sz="2800" dirty="0" err="1" smtClean="0">
                <a:solidFill>
                  <a:srgbClr val="000000"/>
                </a:solidFill>
                <a:latin typeface="Arial"/>
              </a:rPr>
              <a:t>neutralization</a:t>
            </a:r>
            <a:r>
              <a:rPr lang="pt-BR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800" dirty="0" err="1" smtClean="0">
                <a:solidFill>
                  <a:srgbClr val="000000"/>
                </a:solidFill>
                <a:latin typeface="Arial"/>
              </a:rPr>
              <a:t>is</a:t>
            </a:r>
            <a:r>
              <a:rPr lang="pt-BR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pt-BR" sz="2800" dirty="0" err="1" smtClean="0">
                <a:solidFill>
                  <a:srgbClr val="000000"/>
                </a:solidFill>
                <a:latin typeface="Arial"/>
              </a:rPr>
              <a:t>also</a:t>
            </a:r>
            <a:r>
              <a:rPr lang="pt-BR" sz="2800" dirty="0" smtClean="0">
                <a:solidFill>
                  <a:srgbClr val="000000"/>
                </a:solidFill>
                <a:latin typeface="Arial"/>
              </a:rPr>
              <a:t> ‘</a:t>
            </a:r>
            <a:r>
              <a:rPr lang="pt-BR" sz="2800" dirty="0" err="1" smtClean="0">
                <a:solidFill>
                  <a:srgbClr val="FF0000"/>
                </a:solidFill>
                <a:latin typeface="Arial"/>
              </a:rPr>
              <a:t>double</a:t>
            </a:r>
            <a:r>
              <a:rPr lang="pt-BR" sz="28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pt-BR" sz="2800" dirty="0" err="1" smtClean="0">
                <a:solidFill>
                  <a:srgbClr val="FF0000"/>
                </a:solidFill>
                <a:latin typeface="Arial"/>
              </a:rPr>
              <a:t>displacement</a:t>
            </a:r>
            <a:r>
              <a:rPr lang="pt-BR" sz="2800" dirty="0" smtClean="0">
                <a:solidFill>
                  <a:srgbClr val="000000"/>
                </a:solidFill>
                <a:latin typeface="Arial"/>
              </a:rPr>
              <a:t>’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7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12" y="3371390"/>
            <a:ext cx="7055555" cy="21748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040525"/>
            <a:ext cx="8229600" cy="1875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2800"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n acid HA (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</a:rPr>
              <a:t>eg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</a:rPr>
              <a:t>HCl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buSzPts val="2800"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nd a metal hydroxide base MOH (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</a:rPr>
              <a:t>eg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"/>
              </a:rPr>
              <a:t>NaOH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buSzPts val="2800"/>
            </a:pPr>
            <a:endParaRPr lang="en-US" sz="800" dirty="0" smtClean="0">
              <a:solidFill>
                <a:srgbClr val="000000"/>
              </a:solidFill>
              <a:latin typeface="Arial"/>
            </a:endParaRPr>
          </a:p>
          <a:p>
            <a:pPr marL="0" indent="0" algn="ctr">
              <a:buSzPts val="2800"/>
              <a:buNone/>
            </a:pPr>
            <a:r>
              <a:rPr lang="pt-BR" sz="2800" dirty="0">
                <a:solidFill>
                  <a:srgbClr val="000000"/>
                </a:solidFill>
                <a:latin typeface="Arial"/>
              </a:rPr>
              <a:t>HA (</a:t>
            </a:r>
            <a:r>
              <a:rPr lang="pt-BR" sz="2800" i="1" dirty="0" err="1">
                <a:solidFill>
                  <a:srgbClr val="000000"/>
                </a:solidFill>
                <a:latin typeface="Arial"/>
              </a:rPr>
              <a:t>aq</a:t>
            </a:r>
            <a:r>
              <a:rPr lang="pt-BR" sz="2800" dirty="0">
                <a:solidFill>
                  <a:srgbClr val="000000"/>
                </a:solidFill>
                <a:latin typeface="Arial"/>
              </a:rPr>
              <a:t>) + MOH (</a:t>
            </a:r>
            <a:r>
              <a:rPr lang="pt-BR" sz="2800" i="1" dirty="0" err="1">
                <a:solidFill>
                  <a:srgbClr val="000000"/>
                </a:solidFill>
                <a:latin typeface="Arial"/>
              </a:rPr>
              <a:t>aq</a:t>
            </a:r>
            <a:r>
              <a:rPr lang="pt-BR" sz="2800" dirty="0">
                <a:solidFill>
                  <a:srgbClr val="000000"/>
                </a:solidFill>
                <a:latin typeface="Arial"/>
              </a:rPr>
              <a:t>) → H</a:t>
            </a:r>
            <a:r>
              <a:rPr lang="pt-BR" sz="2800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pt-BR" sz="2800" dirty="0">
                <a:solidFill>
                  <a:srgbClr val="000000"/>
                </a:solidFill>
                <a:latin typeface="Arial"/>
              </a:rPr>
              <a:t>O (</a:t>
            </a:r>
            <a:r>
              <a:rPr lang="pt-BR" sz="2800" i="1" dirty="0">
                <a:solidFill>
                  <a:srgbClr val="000000"/>
                </a:solidFill>
                <a:latin typeface="Arial"/>
              </a:rPr>
              <a:t>l</a:t>
            </a:r>
            <a:r>
              <a:rPr lang="pt-BR" sz="2800" dirty="0">
                <a:solidFill>
                  <a:srgbClr val="000000"/>
                </a:solidFill>
                <a:latin typeface="Arial"/>
              </a:rPr>
              <a:t>) + MA (</a:t>
            </a:r>
            <a:r>
              <a:rPr lang="pt-BR" sz="2800" i="1" dirty="0" err="1">
                <a:solidFill>
                  <a:srgbClr val="000000"/>
                </a:solidFill>
                <a:latin typeface="Arial"/>
              </a:rPr>
              <a:t>aq</a:t>
            </a:r>
            <a:r>
              <a:rPr lang="pt-BR" sz="280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28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319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fyi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write HA as generic for acids in Intro </a:t>
            </a:r>
            <a:r>
              <a:rPr lang="en-US" dirty="0" err="1" smtClean="0"/>
              <a:t>Chem</a:t>
            </a:r>
            <a:endParaRPr lang="en-US" dirty="0" smtClean="0"/>
          </a:p>
          <a:p>
            <a:r>
              <a:rPr lang="en-US" dirty="0" smtClean="0"/>
              <a:t>But we cannot write BOH</a:t>
            </a:r>
            <a:r>
              <a:rPr lang="en-US" dirty="0"/>
              <a:t> </a:t>
            </a:r>
            <a:r>
              <a:rPr lang="en-US" dirty="0" smtClean="0"/>
              <a:t>as generic for a base because there are bases in Intro </a:t>
            </a:r>
            <a:r>
              <a:rPr lang="en-US" dirty="0" err="1" smtClean="0"/>
              <a:t>Chem</a:t>
            </a:r>
            <a:r>
              <a:rPr lang="en-US" dirty="0" smtClean="0"/>
              <a:t> that do not have –OH as part of their formula, such as NH</a:t>
            </a:r>
            <a:r>
              <a:rPr lang="en-US" baseline="-25000" dirty="0" smtClean="0"/>
              <a:t>3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Instead, they form –OH ions in situ (in solution)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1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65125" y="1510176"/>
            <a:ext cx="8508546" cy="4461884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Ammonia </a:t>
            </a:r>
            <a:r>
              <a:rPr lang="en-US" dirty="0"/>
              <a:t>produces OH</a:t>
            </a:r>
            <a:r>
              <a:rPr lang="en-US" sz="2800" baseline="30000" dirty="0">
                <a:cs typeface="Arial" charset="0"/>
              </a:rPr>
              <a:t>−</a:t>
            </a:r>
            <a:r>
              <a:rPr lang="en-US" dirty="0"/>
              <a:t> ions when dissolved in </a:t>
            </a:r>
            <a:r>
              <a:rPr lang="en-US" dirty="0" smtClean="0"/>
              <a:t>water, and </a:t>
            </a:r>
            <a:r>
              <a:rPr lang="en-US" dirty="0" smtClean="0"/>
              <a:t>is </a:t>
            </a:r>
            <a:r>
              <a:rPr lang="en-US" dirty="0" smtClean="0"/>
              <a:t>a (weak) base </a:t>
            </a:r>
          </a:p>
          <a:p>
            <a:pPr marL="457200" lvl="1" indent="0" algn="ctr">
              <a:buNone/>
            </a:pPr>
            <a:endParaRPr lang="en-US" sz="800" dirty="0"/>
          </a:p>
          <a:p>
            <a:pPr marL="457200" lvl="1" indent="0" algn="ctr">
              <a:buNone/>
            </a:pP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 (</a:t>
            </a:r>
            <a:r>
              <a:rPr lang="en-US" i="1" dirty="0" smtClean="0"/>
              <a:t>g</a:t>
            </a:r>
            <a:r>
              <a:rPr lang="en-US" dirty="0" smtClean="0"/>
              <a:t>)+ H</a:t>
            </a:r>
            <a:r>
              <a:rPr lang="en-US" baseline="-25000" dirty="0" smtClean="0"/>
              <a:t>2</a:t>
            </a:r>
            <a:r>
              <a:rPr lang="en-US" dirty="0" smtClean="0"/>
              <a:t>O (</a:t>
            </a:r>
            <a:r>
              <a:rPr lang="en-US" i="1" dirty="0" smtClean="0"/>
              <a:t>l</a:t>
            </a:r>
            <a:r>
              <a:rPr lang="en-US" dirty="0" smtClean="0"/>
              <a:t>)  </a:t>
            </a:r>
            <a:r>
              <a:rPr lang="en-US" dirty="0" smtClean="0">
                <a:sym typeface="Wingdings"/>
              </a:rPr>
              <a:t>        NH</a:t>
            </a:r>
            <a:r>
              <a:rPr lang="en-US" baseline="-25000" dirty="0" smtClean="0">
                <a:sym typeface="Wingdings"/>
              </a:rPr>
              <a:t>4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(</a:t>
            </a:r>
            <a:r>
              <a:rPr lang="en-US" i="1" dirty="0" err="1" smtClean="0">
                <a:sym typeface="Wingdings"/>
              </a:rPr>
              <a:t>aq</a:t>
            </a:r>
            <a:r>
              <a:rPr lang="en-US" dirty="0" smtClean="0">
                <a:sym typeface="Wingdings"/>
              </a:rPr>
              <a:t>) + </a:t>
            </a:r>
            <a:r>
              <a:rPr lang="en-US" dirty="0"/>
              <a:t>OH</a:t>
            </a:r>
            <a:r>
              <a:rPr lang="en-US" sz="2400" baseline="30000" dirty="0">
                <a:cs typeface="Arial" charset="0"/>
              </a:rPr>
              <a:t>−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aq</a:t>
            </a:r>
            <a:r>
              <a:rPr lang="en-US" dirty="0" smtClean="0"/>
              <a:t>)</a:t>
            </a:r>
          </a:p>
          <a:p>
            <a:pPr marL="457200" lvl="1" indent="0" algn="ctr">
              <a:buNone/>
            </a:pPr>
            <a:endParaRPr lang="en-US" sz="1400" dirty="0" smtClean="0"/>
          </a:p>
          <a:p>
            <a:r>
              <a:rPr lang="en-US" dirty="0" smtClean="0"/>
              <a:t>Carbonate </a:t>
            </a:r>
            <a:r>
              <a:rPr lang="en-US" dirty="0" smtClean="0"/>
              <a:t>such as Na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 </a:t>
            </a:r>
            <a:r>
              <a:rPr lang="en-US" dirty="0" smtClean="0"/>
              <a:t>also </a:t>
            </a:r>
            <a:r>
              <a:rPr lang="en-US" dirty="0" smtClean="0"/>
              <a:t>yields </a:t>
            </a:r>
            <a:r>
              <a:rPr lang="en-US" dirty="0"/>
              <a:t>OH</a:t>
            </a:r>
            <a:r>
              <a:rPr lang="en-US" sz="2800" baseline="30000" dirty="0">
                <a:cs typeface="Arial" charset="0"/>
              </a:rPr>
              <a:t>−</a:t>
            </a:r>
            <a:r>
              <a:rPr lang="en-US" dirty="0"/>
              <a:t> ions when dissolved in </a:t>
            </a:r>
            <a:r>
              <a:rPr lang="en-US" dirty="0" smtClean="0"/>
              <a:t>water – and is a weak base</a:t>
            </a:r>
          </a:p>
          <a:p>
            <a:endParaRPr lang="en-US" sz="800" dirty="0"/>
          </a:p>
          <a:p>
            <a:pPr algn="ctr">
              <a:buFontTx/>
              <a:buNone/>
            </a:pPr>
            <a:r>
              <a:rPr lang="en-US" sz="2400" dirty="0" smtClean="0"/>
              <a:t>Na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</a:t>
            </a:r>
            <a:r>
              <a:rPr lang="en-US" sz="2400" dirty="0" smtClean="0"/>
              <a:t>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en-US" sz="2400" dirty="0"/>
              <a:t>(</a:t>
            </a:r>
            <a:r>
              <a:rPr lang="en-US" sz="2400" i="1" dirty="0"/>
              <a:t>l</a:t>
            </a:r>
            <a:r>
              <a:rPr lang="en-US" sz="2400" dirty="0"/>
              <a:t>) </a:t>
            </a:r>
            <a:r>
              <a:rPr lang="en-US" sz="2400" dirty="0" smtClean="0"/>
              <a:t>         2Na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 + </a:t>
            </a:r>
            <a:r>
              <a:rPr lang="en-US" sz="2400" dirty="0" smtClean="0"/>
              <a:t>HCO</a:t>
            </a:r>
            <a:r>
              <a:rPr lang="en-US" sz="2400" baseline="-25000" dirty="0" smtClean="0"/>
              <a:t>3</a:t>
            </a:r>
            <a:r>
              <a:rPr lang="en-US" sz="2400" baseline="30000" dirty="0">
                <a:cs typeface="Arial" charset="0"/>
              </a:rPr>
              <a:t>−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 + </a:t>
            </a:r>
            <a:r>
              <a:rPr lang="en-US" sz="2400" dirty="0" smtClean="0"/>
              <a:t>OH</a:t>
            </a:r>
            <a:r>
              <a:rPr lang="en-US" sz="2400" baseline="30000" dirty="0">
                <a:cs typeface="Arial" charset="0"/>
              </a:rPr>
              <a:t>−</a:t>
            </a:r>
            <a:r>
              <a:rPr lang="en-US" sz="2400" dirty="0"/>
              <a:t> (</a:t>
            </a:r>
            <a:r>
              <a:rPr lang="en-US" sz="2400" i="1" dirty="0" err="1"/>
              <a:t>aq</a:t>
            </a:r>
            <a:r>
              <a:rPr lang="en-US" sz="2400" dirty="0" smtClean="0"/>
              <a:t>)</a:t>
            </a:r>
            <a:endParaRPr lang="en-US" sz="28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15410"/>
          </a:xfrm>
        </p:spPr>
        <p:txBody>
          <a:bodyPr>
            <a:normAutofit/>
          </a:bodyPr>
          <a:lstStyle/>
          <a:p>
            <a:r>
              <a:rPr lang="en-US" dirty="0" smtClean="0"/>
              <a:t>Two </a:t>
            </a:r>
            <a:r>
              <a:rPr lang="en-US" dirty="0" smtClean="0"/>
              <a:t>non-metal hydroxide </a:t>
            </a:r>
            <a:r>
              <a:rPr lang="en-US" dirty="0" smtClean="0"/>
              <a:t>bases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3" y="3270251"/>
            <a:ext cx="454342" cy="31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6" y="5216526"/>
            <a:ext cx="454342" cy="319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77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8" y="411866"/>
            <a:ext cx="8719196" cy="6143670"/>
          </a:xfrm>
        </p:spPr>
        <p:txBody>
          <a:bodyPr>
            <a:normAutofit/>
          </a:bodyPr>
          <a:lstStyle/>
          <a:p>
            <a:pPr>
              <a:buSzPts val="2400"/>
            </a:pPr>
            <a:r>
              <a:rPr lang="en-US" dirty="0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eutralization between </a:t>
            </a:r>
            <a:r>
              <a:rPr lang="en-US" dirty="0" smtClean="0">
                <a:solidFill>
                  <a:srgbClr val="000000"/>
                </a:solidFill>
              </a:rPr>
              <a:t>an acid (</a:t>
            </a:r>
            <a:r>
              <a:rPr lang="en-US" dirty="0" err="1" smtClean="0">
                <a:solidFill>
                  <a:srgbClr val="000000"/>
                </a:solidFill>
              </a:rPr>
              <a:t>eg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HCl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sodium carbonate (Na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CO</a:t>
            </a:r>
            <a:r>
              <a:rPr lang="en-US" baseline="-25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) yields water</a:t>
            </a:r>
            <a:r>
              <a:rPr lang="en-US" dirty="0">
                <a:solidFill>
                  <a:srgbClr val="000000"/>
                </a:solidFill>
              </a:rPr>
              <a:t>, a salt, and carbon dioxide 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buSzPts val="2400"/>
            </a:pPr>
            <a:r>
              <a:rPr lang="en-US" dirty="0">
                <a:solidFill>
                  <a:srgbClr val="000000"/>
                </a:solidFill>
              </a:rPr>
              <a:t>The carbonate </a:t>
            </a:r>
            <a:r>
              <a:rPr lang="en-US" dirty="0" smtClean="0">
                <a:solidFill>
                  <a:srgbClr val="000000"/>
                </a:solidFill>
              </a:rPr>
              <a:t>ion first </a:t>
            </a:r>
            <a:r>
              <a:rPr lang="en-US" dirty="0">
                <a:solidFill>
                  <a:srgbClr val="000000"/>
                </a:solidFill>
              </a:rPr>
              <a:t>reacts with H</a:t>
            </a:r>
            <a:r>
              <a:rPr lang="en-US" baseline="30000" dirty="0">
                <a:solidFill>
                  <a:srgbClr val="000000"/>
                </a:solidFill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 to yield 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CO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  </a:t>
            </a:r>
          </a:p>
          <a:p>
            <a:pPr lvl="1">
              <a:buSzPts val="2400"/>
            </a:pPr>
            <a:r>
              <a:rPr lang="en-US" dirty="0">
                <a:solidFill>
                  <a:srgbClr val="000000"/>
                </a:solidFill>
              </a:rPr>
              <a:t>This </a:t>
            </a:r>
            <a:r>
              <a:rPr lang="en-US" dirty="0" smtClean="0">
                <a:solidFill>
                  <a:srgbClr val="000000"/>
                </a:solidFill>
              </a:rPr>
              <a:t>immediately </a:t>
            </a:r>
            <a:r>
              <a:rPr lang="en-US" dirty="0">
                <a:solidFill>
                  <a:srgbClr val="000000"/>
                </a:solidFill>
              </a:rPr>
              <a:t>decomposes to give 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 plus CO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pt-BR" sz="2800" dirty="0">
                <a:solidFill>
                  <a:srgbClr val="000000"/>
                </a:solidFill>
              </a:rPr>
              <a:t> 2 </a:t>
            </a:r>
            <a:r>
              <a:rPr lang="pt-BR" sz="2800" dirty="0" err="1" smtClean="0">
                <a:solidFill>
                  <a:srgbClr val="000000"/>
                </a:solidFill>
              </a:rPr>
              <a:t>HCl</a:t>
            </a:r>
            <a:r>
              <a:rPr lang="pt-BR" sz="2800" dirty="0" smtClean="0">
                <a:solidFill>
                  <a:srgbClr val="000000"/>
                </a:solidFill>
              </a:rPr>
              <a:t> </a:t>
            </a:r>
            <a:r>
              <a:rPr lang="pt-BR" sz="2800" dirty="0">
                <a:solidFill>
                  <a:srgbClr val="000000"/>
                </a:solidFill>
              </a:rPr>
              <a:t>(</a:t>
            </a:r>
            <a:r>
              <a:rPr lang="pt-BR" sz="2800" i="1" dirty="0" err="1">
                <a:solidFill>
                  <a:srgbClr val="000000"/>
                </a:solidFill>
              </a:rPr>
              <a:t>aq</a:t>
            </a:r>
            <a:r>
              <a:rPr lang="pt-BR" sz="2800" dirty="0">
                <a:solidFill>
                  <a:srgbClr val="000000"/>
                </a:solidFill>
              </a:rPr>
              <a:t>) + </a:t>
            </a:r>
            <a:r>
              <a:rPr lang="pt-BR" sz="2800" dirty="0" smtClean="0">
                <a:solidFill>
                  <a:srgbClr val="000000"/>
                </a:solidFill>
              </a:rPr>
              <a:t>Na</a:t>
            </a:r>
            <a:r>
              <a:rPr lang="pt-BR" sz="2800" baseline="-25000" dirty="0" smtClean="0">
                <a:solidFill>
                  <a:srgbClr val="000000"/>
                </a:solidFill>
              </a:rPr>
              <a:t>2</a:t>
            </a:r>
            <a:r>
              <a:rPr lang="pt-BR" sz="2800" dirty="0" smtClean="0">
                <a:solidFill>
                  <a:srgbClr val="000000"/>
                </a:solidFill>
              </a:rPr>
              <a:t>CO</a:t>
            </a:r>
            <a:r>
              <a:rPr lang="pt-BR" sz="2800" baseline="-25000" dirty="0" smtClean="0">
                <a:solidFill>
                  <a:srgbClr val="000000"/>
                </a:solidFill>
              </a:rPr>
              <a:t>3</a:t>
            </a:r>
            <a:r>
              <a:rPr lang="pt-BR" sz="2800" dirty="0" smtClean="0">
                <a:solidFill>
                  <a:srgbClr val="000000"/>
                </a:solidFill>
              </a:rPr>
              <a:t> </a:t>
            </a:r>
            <a:r>
              <a:rPr lang="pt-BR" sz="2800" dirty="0">
                <a:solidFill>
                  <a:srgbClr val="000000"/>
                </a:solidFill>
              </a:rPr>
              <a:t>(</a:t>
            </a:r>
            <a:r>
              <a:rPr lang="pt-BR" sz="2800" i="1" dirty="0" err="1">
                <a:solidFill>
                  <a:srgbClr val="000000"/>
                </a:solidFill>
              </a:rPr>
              <a:t>aq</a:t>
            </a:r>
            <a:r>
              <a:rPr lang="pt-BR" sz="2800" dirty="0">
                <a:solidFill>
                  <a:srgbClr val="000000"/>
                </a:solidFill>
              </a:rPr>
              <a:t>) → H</a:t>
            </a:r>
            <a:r>
              <a:rPr lang="pt-BR" sz="2800" baseline="-25000" dirty="0">
                <a:solidFill>
                  <a:srgbClr val="000000"/>
                </a:solidFill>
              </a:rPr>
              <a:t>2</a:t>
            </a:r>
            <a:r>
              <a:rPr lang="pt-BR" sz="2800" dirty="0">
                <a:solidFill>
                  <a:srgbClr val="000000"/>
                </a:solidFill>
              </a:rPr>
              <a:t>O (</a:t>
            </a:r>
            <a:r>
              <a:rPr lang="pt-BR" sz="2800" i="1" dirty="0">
                <a:solidFill>
                  <a:srgbClr val="000000"/>
                </a:solidFill>
              </a:rPr>
              <a:t>l</a:t>
            </a:r>
            <a:r>
              <a:rPr lang="pt-BR" sz="2800" dirty="0">
                <a:solidFill>
                  <a:srgbClr val="000000"/>
                </a:solidFill>
              </a:rPr>
              <a:t>) + 2 </a:t>
            </a:r>
            <a:r>
              <a:rPr lang="pt-BR" sz="2800" dirty="0" err="1" smtClean="0">
                <a:solidFill>
                  <a:srgbClr val="000000"/>
                </a:solidFill>
              </a:rPr>
              <a:t>NaCl</a:t>
            </a:r>
            <a:r>
              <a:rPr lang="pt-BR" sz="2800" dirty="0" smtClean="0">
                <a:solidFill>
                  <a:srgbClr val="000000"/>
                </a:solidFill>
              </a:rPr>
              <a:t> </a:t>
            </a:r>
            <a:r>
              <a:rPr lang="pt-BR" sz="2800" dirty="0">
                <a:solidFill>
                  <a:srgbClr val="000000"/>
                </a:solidFill>
              </a:rPr>
              <a:t>(</a:t>
            </a:r>
            <a:r>
              <a:rPr lang="pt-BR" sz="2800" i="1" dirty="0" err="1">
                <a:solidFill>
                  <a:srgbClr val="000000"/>
                </a:solidFill>
              </a:rPr>
              <a:t>aq</a:t>
            </a:r>
            <a:r>
              <a:rPr lang="pt-BR" sz="2800" dirty="0">
                <a:solidFill>
                  <a:srgbClr val="000000"/>
                </a:solidFill>
              </a:rPr>
              <a:t>) + CO</a:t>
            </a:r>
            <a:r>
              <a:rPr lang="pt-BR" sz="2800" baseline="-25000" dirty="0">
                <a:solidFill>
                  <a:srgbClr val="000000"/>
                </a:solidFill>
              </a:rPr>
              <a:t>2</a:t>
            </a:r>
            <a:r>
              <a:rPr lang="pt-BR" sz="2800" dirty="0">
                <a:solidFill>
                  <a:srgbClr val="000000"/>
                </a:solidFill>
              </a:rPr>
              <a:t> (</a:t>
            </a:r>
            <a:r>
              <a:rPr lang="pt-BR" sz="2800" i="1" dirty="0" err="1">
                <a:solidFill>
                  <a:srgbClr val="000000"/>
                </a:solidFill>
              </a:rPr>
              <a:t>g</a:t>
            </a:r>
            <a:r>
              <a:rPr lang="pt-BR" sz="2800" dirty="0" smtClean="0">
                <a:solidFill>
                  <a:srgbClr val="000000"/>
                </a:solidFill>
              </a:rPr>
              <a:t>)</a:t>
            </a: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396" y="3157482"/>
            <a:ext cx="2673467" cy="200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48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rgbClr val="FFFFFF"/>
                </a:solidFill>
                <a:cs typeface="Arial" charset="0"/>
              </a:rPr>
              <a:t>© 2013 Pearson Education, Inc.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2438400"/>
          </a:xfrm>
        </p:spPr>
        <p:txBody>
          <a:bodyPr/>
          <a:lstStyle/>
          <a:p>
            <a:pPr marL="609600" indent="-609600" algn="l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are the correct product formulas for the reaction between nitric acid and sodium carbonate?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8458200" cy="2819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endParaRPr lang="en-US" sz="2800" i="1" baseline="-25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O, NaNO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endParaRPr lang="en-US" sz="2800" baseline="-250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CO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, NaNO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O, CO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NaNO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endParaRPr lang="en-US" sz="2800" baseline="-250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AutoNum type="alphaLcPeriod"/>
            </a:pP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4624388" y="5381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4270375"/>
            <a:ext cx="3938588" cy="5618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3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rgbClr val="FFFFFF"/>
                </a:solidFill>
                <a:cs typeface="Arial" charset="0"/>
              </a:rPr>
              <a:t>© 2013 Pearson Education, Inc.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2438400"/>
          </a:xfrm>
        </p:spPr>
        <p:txBody>
          <a:bodyPr/>
          <a:lstStyle/>
          <a:p>
            <a:pPr marL="609600" indent="-609600" algn="l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are the correct product formulas for the reaction between sulfuric acid and sodium hydroxide?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8458200" cy="2819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S, 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endParaRPr lang="en-US" sz="2800" i="1" baseline="-25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O, SO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, Na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endParaRPr lang="en-US" sz="2800" baseline="-250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,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endParaRPr lang="en-US" sz="2800" baseline="-250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O, Na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SO</a:t>
            </a:r>
            <a:r>
              <a:rPr lang="en-US" sz="2800" baseline="-25000" dirty="0">
                <a:latin typeface="Arial" charset="0"/>
                <a:ea typeface="ＭＳ Ｐゴシック" charset="0"/>
                <a:cs typeface="ＭＳ Ｐゴシック" charset="0"/>
              </a:rPr>
              <a:t>4</a:t>
            </a:r>
            <a:endParaRPr lang="en-US" sz="2800" baseline="-250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AutoNum type="alphaLcPeriod"/>
            </a:pP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624388" y="5381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181" y="4351279"/>
            <a:ext cx="3407443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2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193" y="1517976"/>
            <a:ext cx="3794672" cy="4535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Perhaps our oldest ‘chemical’ is sulfuric acid, prepared by heating vitriol, a pretty green mineral found in the desert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800" dirty="0" smtClean="0"/>
              <a:t>A very </a:t>
            </a:r>
            <a:r>
              <a:rPr lang="en-US" sz="2800" b="1" dirty="0" smtClean="0"/>
              <a:t>toxic</a:t>
            </a:r>
            <a:r>
              <a:rPr lang="en-US" sz="2800" dirty="0" smtClean="0"/>
              <a:t> gas is given off which is then bubbled through water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41" y="1816439"/>
            <a:ext cx="2499588" cy="36374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41544"/>
            <a:ext cx="8229600" cy="57889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fyi</a:t>
            </a:r>
            <a:r>
              <a:rPr lang="en-US" dirty="0" smtClean="0"/>
              <a:t>: Ancient battery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0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5.1 Chemical Equations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83" y="1982662"/>
            <a:ext cx="4683163" cy="35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5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5.6 Redox Reactions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753" y="2745068"/>
            <a:ext cx="5038916" cy="22212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0705" y="1887720"/>
            <a:ext cx="5747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Redox = oxidation / reduction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728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659"/>
            <a:ext cx="8229600" cy="4324249"/>
          </a:xfrm>
        </p:spPr>
        <p:txBody>
          <a:bodyPr/>
          <a:lstStyle/>
          <a:p>
            <a:r>
              <a:rPr lang="en-US" dirty="0"/>
              <a:t>Historically, the word </a:t>
            </a:r>
            <a:r>
              <a:rPr lang="en-US" b="1" dirty="0"/>
              <a:t>oxidation</a:t>
            </a:r>
            <a:r>
              <a:rPr lang="en-US" dirty="0"/>
              <a:t> referred to the combination of a pure metal element with oxygen to give its oxide </a:t>
            </a:r>
            <a:endParaRPr lang="en-US" dirty="0" smtClean="0"/>
          </a:p>
          <a:p>
            <a:endParaRPr lang="en-US" sz="800" dirty="0"/>
          </a:p>
          <a:p>
            <a:r>
              <a:rPr lang="en-US" dirty="0" smtClean="0"/>
              <a:t>Historically, the word </a:t>
            </a:r>
            <a:r>
              <a:rPr lang="en-US" b="1" dirty="0" smtClean="0"/>
              <a:t>reduction</a:t>
            </a:r>
            <a:r>
              <a:rPr lang="en-US" dirty="0" smtClean="0"/>
              <a:t> </a:t>
            </a:r>
            <a:r>
              <a:rPr lang="en-US" dirty="0"/>
              <a:t>referred to the removal of oxygen from an oxide (</a:t>
            </a:r>
            <a:r>
              <a:rPr lang="en-US" dirty="0" err="1"/>
              <a:t>eg</a:t>
            </a:r>
            <a:r>
              <a:rPr lang="en-US" dirty="0"/>
              <a:t>, iron ore) to yield the free element  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The words are often combined as </a:t>
            </a:r>
            <a:r>
              <a:rPr lang="en-US" b="1" dirty="0" smtClean="0"/>
              <a:t>redox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642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65125" y="703830"/>
            <a:ext cx="8229600" cy="348590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</a:rPr>
              <a:t>Today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these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words have taken on a much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more general application 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  <a:p>
            <a:pPr lvl="1"/>
            <a:r>
              <a:rPr lang="en-US" sz="2400" b="1" dirty="0">
                <a:solidFill>
                  <a:srgbClr val="000000"/>
                </a:solidFill>
                <a:latin typeface="Arial"/>
              </a:rPr>
              <a:t>Oxidation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is the loss of one or more electrons</a:t>
            </a:r>
          </a:p>
          <a:p>
            <a:pPr lvl="1"/>
            <a:r>
              <a:rPr lang="en-US" sz="2400" b="1" dirty="0">
                <a:solidFill>
                  <a:srgbClr val="000000"/>
                </a:solidFill>
                <a:latin typeface="Arial"/>
              </a:rPr>
              <a:t>Reduction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is the gain of one or more electrons</a:t>
            </a:r>
          </a:p>
          <a:p>
            <a:endParaRPr lang="en-US" sz="800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2800" dirty="0" smtClean="0">
                <a:solidFill>
                  <a:srgbClr val="000000"/>
                </a:solidFill>
                <a:latin typeface="Arial"/>
              </a:rPr>
              <a:t>A </a:t>
            </a:r>
            <a:r>
              <a:rPr lang="en-US" sz="2800" b="1" dirty="0">
                <a:solidFill>
                  <a:srgbClr val="000000"/>
                </a:solidFill>
                <a:latin typeface="Arial"/>
              </a:rPr>
              <a:t>redox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 reaction, is one in which electrons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(or shares of electrons) are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transferred from one atom to another </a:t>
            </a:r>
          </a:p>
          <a:p>
            <a:endParaRPr lang="en-US" sz="2800" dirty="0">
              <a:solidFill>
                <a:srgbClr val="000000"/>
              </a:solidFill>
              <a:latin typeface="Arial"/>
            </a:endParaRPr>
          </a:p>
          <a:p>
            <a:pPr marL="0" indent="0">
              <a:spcAft>
                <a:spcPts val="3600"/>
              </a:spcAft>
              <a:buNone/>
            </a:pPr>
            <a:endParaRPr lang="en-US" sz="2800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791" y="4246181"/>
            <a:ext cx="3772454" cy="16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3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Times New Roman" charset="0"/>
              </a:rPr>
              <a:t>Redox </a:t>
            </a:r>
            <a:r>
              <a:rPr lang="en-US" dirty="0">
                <a:latin typeface="Arial" charset="0"/>
                <a:cs typeface="Times New Roman" charset="0"/>
              </a:rPr>
              <a:t>Reactions</a:t>
            </a: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09738"/>
            <a:ext cx="85344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7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srgbClr val="FFFFFF"/>
                </a:solidFill>
                <a:latin typeface="Arial"/>
              </a:rPr>
              <a:t>© 2013 Pearson Education, Inc.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305800" cy="2590800"/>
          </a:xfrm>
        </p:spPr>
        <p:txBody>
          <a:bodyPr/>
          <a:lstStyle/>
          <a:p>
            <a:pPr algn="l" eaLnBrk="1" hangingPunct="1">
              <a:spcAft>
                <a:spcPts val="1800"/>
              </a:spcAft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Which of the following pairs of reactants, when they react, will result in a redox reaction?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1)   Mg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(s)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+  O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(g)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2)  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HCl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+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NaOH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>
                <a:latin typeface="Arial" charset="0"/>
                <a:ea typeface="ＭＳ Ｐゴシック" charset="0"/>
                <a:cs typeface="ＭＳ Ｐゴシック" charset="0"/>
              </a:rPr>
              <a:t>aq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3)   Na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(s)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+ Cl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(g)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886200"/>
            <a:ext cx="7315200" cy="19050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All of the above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1 and 3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2 and 3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1 only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181" y="4351279"/>
            <a:ext cx="3407443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5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78" y="1425518"/>
            <a:ext cx="5821363" cy="483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Let’s start with </a:t>
            </a:r>
            <a:r>
              <a:rPr lang="en-US" b="1" dirty="0" smtClean="0"/>
              <a:t>metals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b="1" dirty="0" smtClean="0"/>
              <a:t>metals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9740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31788" y="1698948"/>
            <a:ext cx="4706989" cy="454945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Arial" charset="0"/>
              </a:rPr>
              <a:t>In this reaction, copper </a:t>
            </a:r>
            <a:r>
              <a:rPr lang="en-US" sz="2800" dirty="0">
                <a:latin typeface="Arial" charset="0"/>
              </a:rPr>
              <a:t>metal </a:t>
            </a:r>
            <a:r>
              <a:rPr lang="en-US" sz="2800" dirty="0" smtClean="0">
                <a:latin typeface="Arial" charset="0"/>
              </a:rPr>
              <a:t>looses electrons </a:t>
            </a:r>
            <a:r>
              <a:rPr lang="en-US" sz="2800" dirty="0">
                <a:latin typeface="Arial" charset="0"/>
              </a:rPr>
              <a:t>to </a:t>
            </a:r>
            <a:r>
              <a:rPr lang="en-US" sz="2800" dirty="0" smtClean="0">
                <a:latin typeface="Arial" charset="0"/>
              </a:rPr>
              <a:t>silver ions [as in AgNO</a:t>
            </a:r>
            <a:r>
              <a:rPr lang="en-US" sz="2800" baseline="-25000" dirty="0" smtClean="0">
                <a:latin typeface="Arial" charset="0"/>
              </a:rPr>
              <a:t>3</a:t>
            </a:r>
            <a:r>
              <a:rPr lang="en-US" sz="2800" dirty="0">
                <a:latin typeface="Arial" charset="0"/>
              </a:rPr>
              <a:t>]</a:t>
            </a:r>
            <a:r>
              <a:rPr lang="en-US" sz="2800" dirty="0" smtClean="0">
                <a:latin typeface="Arial" charset="0"/>
              </a:rPr>
              <a:t>, </a:t>
            </a:r>
            <a:r>
              <a:rPr lang="en-US" sz="2800" dirty="0">
                <a:latin typeface="Arial" charset="0"/>
              </a:rPr>
              <a:t>forming copper ions </a:t>
            </a:r>
            <a:r>
              <a:rPr lang="en-US" sz="2800" dirty="0" smtClean="0">
                <a:latin typeface="Arial" charset="0"/>
              </a:rPr>
              <a:t>[as in </a:t>
            </a:r>
            <a:r>
              <a:rPr lang="en-US" sz="2800" dirty="0" smtClean="0">
                <a:latin typeface="Arial" charset="0"/>
              </a:rPr>
              <a:t>Cu(NO3)</a:t>
            </a:r>
            <a:r>
              <a:rPr lang="en-US" sz="2800" baseline="-25000" dirty="0" smtClean="0">
                <a:latin typeface="Arial" charset="0"/>
              </a:rPr>
              <a:t>2</a:t>
            </a:r>
            <a:r>
              <a:rPr lang="en-US" sz="2800" dirty="0">
                <a:latin typeface="Arial" charset="0"/>
              </a:rPr>
              <a:t>]</a:t>
            </a:r>
            <a:r>
              <a:rPr lang="en-US" sz="2800" dirty="0" smtClean="0">
                <a:latin typeface="Arial" charset="0"/>
              </a:rPr>
              <a:t> </a:t>
            </a:r>
            <a:r>
              <a:rPr lang="en-US" sz="2800" dirty="0" smtClean="0">
                <a:latin typeface="Arial" charset="0"/>
              </a:rPr>
              <a:t>and reduced silver </a:t>
            </a:r>
            <a:r>
              <a:rPr lang="en-US" sz="2800" dirty="0" smtClean="0">
                <a:latin typeface="Arial" charset="0"/>
              </a:rPr>
              <a:t>metal </a:t>
            </a:r>
            <a:endParaRPr lang="en-US" sz="2800" dirty="0">
              <a:latin typeface="Arial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Arial" charset="0"/>
              </a:rPr>
              <a:t>Copper is oxidized, and silver ions are </a:t>
            </a:r>
            <a:r>
              <a:rPr lang="en-US" sz="2800" dirty="0" smtClean="0">
                <a:latin typeface="Arial" charset="0"/>
              </a:rPr>
              <a:t>reduced </a:t>
            </a:r>
            <a:endParaRPr lang="en-US" sz="2800" dirty="0">
              <a:latin typeface="Arial" charset="0"/>
            </a:endParaRPr>
          </a:p>
        </p:txBody>
      </p:sp>
      <p:pic>
        <p:nvPicPr>
          <p:cNvPr id="2765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924050"/>
            <a:ext cx="38560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49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31788" y="1698948"/>
            <a:ext cx="4954654" cy="454945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Copper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is oxidized, and silver ions are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reduced        </a:t>
            </a:r>
            <a:endParaRPr lang="en-US" sz="2800" dirty="0">
              <a:solidFill>
                <a:srgbClr val="0000FF"/>
              </a:solidFill>
              <a:latin typeface="Arial" charset="0"/>
            </a:endParaRPr>
          </a:p>
          <a:p>
            <a:pPr lvl="1">
              <a:spcAft>
                <a:spcPts val="1200"/>
              </a:spcAft>
            </a:pPr>
            <a:r>
              <a:rPr lang="en-US" sz="2600" dirty="0">
                <a:latin typeface="Arial" charset="0"/>
              </a:rPr>
              <a:t>The charge on the copper increases from 0 to +2, when it loses two </a:t>
            </a:r>
            <a:r>
              <a:rPr lang="en-US" sz="2600" dirty="0" smtClean="0">
                <a:latin typeface="Arial" charset="0"/>
              </a:rPr>
              <a:t>electrons </a:t>
            </a:r>
            <a:endParaRPr lang="en-US" sz="2600" dirty="0">
              <a:latin typeface="Arial" charset="0"/>
            </a:endParaRPr>
          </a:p>
          <a:p>
            <a:pPr lvl="1">
              <a:spcAft>
                <a:spcPts val="1200"/>
              </a:spcAft>
            </a:pPr>
            <a:r>
              <a:rPr lang="en-US" sz="2600" dirty="0">
                <a:latin typeface="Arial" charset="0"/>
              </a:rPr>
              <a:t>The charge on the silver decreases from +1 to 0, when it gains an </a:t>
            </a:r>
            <a:r>
              <a:rPr lang="en-US" sz="2600" dirty="0" smtClean="0">
                <a:latin typeface="Arial" charset="0"/>
              </a:rPr>
              <a:t>electron </a:t>
            </a:r>
            <a:endParaRPr lang="en-US" sz="2600" dirty="0">
              <a:latin typeface="Arial" charset="0"/>
            </a:endParaRPr>
          </a:p>
        </p:txBody>
      </p:sp>
      <p:pic>
        <p:nvPicPr>
          <p:cNvPr id="2765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924050"/>
            <a:ext cx="38560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6761" y="270384"/>
            <a:ext cx="640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fyi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4794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4443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How do we know which </a:t>
            </a:r>
            <a:r>
              <a:rPr lang="en-US" sz="4000" b="1" dirty="0" smtClean="0"/>
              <a:t>metal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will lose the electron?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3780"/>
            <a:ext cx="5440916" cy="42216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66922" y="2856017"/>
            <a:ext cx="2646878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They follow this </a:t>
            </a:r>
          </a:p>
          <a:p>
            <a:r>
              <a:rPr lang="en-US" sz="2800" dirty="0" smtClean="0"/>
              <a:t>electronegativity</a:t>
            </a:r>
          </a:p>
          <a:p>
            <a:r>
              <a:rPr lang="en-US" sz="2800" dirty="0" smtClean="0"/>
              <a:t>trend for metals.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You don’t have</a:t>
            </a:r>
          </a:p>
          <a:p>
            <a:r>
              <a:rPr lang="en-US" sz="2800" dirty="0" smtClean="0"/>
              <a:t>to memorize </a:t>
            </a:r>
          </a:p>
          <a:p>
            <a:r>
              <a:rPr lang="en-US" sz="2800" dirty="0" smtClean="0"/>
              <a:t>this table.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374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086073" y="3483701"/>
            <a:ext cx="6917000" cy="2875051"/>
          </a:xfrm>
        </p:spPr>
        <p:txBody>
          <a:bodyPr>
            <a:noAutofit/>
          </a:bodyPr>
          <a:lstStyle/>
          <a:p>
            <a:pPr>
              <a:buSzPts val="2800"/>
            </a:pPr>
            <a:r>
              <a:rPr lang="en-US" sz="2800" dirty="0" smtClean="0">
                <a:solidFill>
                  <a:srgbClr val="000000"/>
                </a:solidFill>
              </a:rPr>
              <a:t>Here, an </a:t>
            </a:r>
            <a:r>
              <a:rPr lang="en-US" sz="2800" dirty="0">
                <a:solidFill>
                  <a:srgbClr val="000000"/>
                </a:solidFill>
              </a:rPr>
              <a:t>iodine ion </a:t>
            </a:r>
            <a:r>
              <a:rPr lang="en-US" sz="2800" dirty="0" smtClean="0">
                <a:solidFill>
                  <a:srgbClr val="000000"/>
                </a:solidFill>
              </a:rPr>
              <a:t>(as in </a:t>
            </a:r>
            <a:r>
              <a:rPr lang="en-US" sz="2800" dirty="0" err="1" smtClean="0">
                <a:solidFill>
                  <a:srgbClr val="000000"/>
                </a:solidFill>
              </a:rPr>
              <a:t>NaI</a:t>
            </a:r>
            <a:r>
              <a:rPr lang="en-US" sz="2800" dirty="0" smtClean="0">
                <a:solidFill>
                  <a:srgbClr val="000000"/>
                </a:solidFill>
              </a:rPr>
              <a:t>) gives </a:t>
            </a:r>
            <a:r>
              <a:rPr lang="en-US" sz="2800" dirty="0">
                <a:solidFill>
                  <a:srgbClr val="000000"/>
                </a:solidFill>
              </a:rPr>
              <a:t>an electron to bromine, </a:t>
            </a:r>
            <a:r>
              <a:rPr lang="en-US" sz="2800" dirty="0" smtClean="0">
                <a:solidFill>
                  <a:srgbClr val="000000"/>
                </a:solidFill>
              </a:rPr>
              <a:t>forming bromide ions (as in </a:t>
            </a:r>
            <a:r>
              <a:rPr lang="en-US" sz="2800" dirty="0" err="1" smtClean="0">
                <a:solidFill>
                  <a:srgbClr val="000000"/>
                </a:solidFill>
              </a:rPr>
              <a:t>NaBr</a:t>
            </a:r>
            <a:r>
              <a:rPr lang="en-US" sz="2800" dirty="0" smtClean="0">
                <a:solidFill>
                  <a:srgbClr val="000000"/>
                </a:solidFill>
              </a:rPr>
              <a:t>) and liberating free </a:t>
            </a:r>
            <a:r>
              <a:rPr lang="en-US" sz="2800" dirty="0">
                <a:solidFill>
                  <a:srgbClr val="000000"/>
                </a:solidFill>
              </a:rPr>
              <a:t>iodine </a:t>
            </a:r>
            <a:endParaRPr lang="en-US" sz="2800" dirty="0" smtClean="0">
              <a:solidFill>
                <a:srgbClr val="000000"/>
              </a:solidFill>
            </a:endParaRPr>
          </a:p>
          <a:p>
            <a:pPr lvl="1">
              <a:buSzPts val="2800"/>
            </a:pPr>
            <a:r>
              <a:rPr lang="en-US" sz="2400" dirty="0" smtClean="0">
                <a:solidFill>
                  <a:srgbClr val="000000"/>
                </a:solidFill>
              </a:rPr>
              <a:t>An iodide ion is oxidized as its charge increases from −1 to 0 </a:t>
            </a:r>
          </a:p>
          <a:p>
            <a:pPr lvl="1">
              <a:buSzPts val="2800"/>
            </a:pPr>
            <a:r>
              <a:rPr lang="en-US" sz="2400" dirty="0" smtClean="0">
                <a:solidFill>
                  <a:srgbClr val="000000"/>
                </a:solidFill>
              </a:rPr>
              <a:t>Bromine </a:t>
            </a:r>
            <a:r>
              <a:rPr lang="en-US" sz="2400" dirty="0">
                <a:solidFill>
                  <a:srgbClr val="000000"/>
                </a:solidFill>
              </a:rPr>
              <a:t>is reduced as its charge decreases from 0 to −1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40" y="1296961"/>
            <a:ext cx="5891930" cy="203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636" y="377544"/>
            <a:ext cx="808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Let’s move on to </a:t>
            </a:r>
            <a:r>
              <a:rPr lang="en-US" sz="3600" b="1" dirty="0" smtClean="0"/>
              <a:t>nonmetals</a:t>
            </a:r>
            <a:r>
              <a:rPr lang="en-US" sz="3600" dirty="0" smtClean="0"/>
              <a:t> </a:t>
            </a:r>
            <a:r>
              <a:rPr lang="en-US" sz="3600" dirty="0" err="1" smtClean="0"/>
              <a:t>vs</a:t>
            </a:r>
            <a:r>
              <a:rPr lang="en-US" sz="3600" dirty="0" smtClean="0"/>
              <a:t> </a:t>
            </a:r>
            <a:r>
              <a:rPr lang="en-US" sz="3600" b="1" dirty="0" smtClean="0"/>
              <a:t>nonmetals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8714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732"/>
            <a:ext cx="8229600" cy="3037514"/>
          </a:xfrm>
        </p:spPr>
        <p:txBody>
          <a:bodyPr>
            <a:normAutofit/>
          </a:bodyPr>
          <a:lstStyle/>
          <a:p>
            <a:r>
              <a:rPr lang="en-US" dirty="0"/>
              <a:t>Chemical reactions can be thought of as “recipes”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ames </a:t>
            </a:r>
            <a:r>
              <a:rPr lang="en-US" dirty="0"/>
              <a:t>are replaced with formulas </a:t>
            </a:r>
          </a:p>
          <a:p>
            <a:pPr lvl="1"/>
            <a:r>
              <a:rPr lang="en-US" dirty="0" smtClean="0"/>
              <a:t>Starting materials (reactants) </a:t>
            </a:r>
            <a:r>
              <a:rPr lang="en-US" dirty="0"/>
              <a:t>and </a:t>
            </a:r>
            <a:r>
              <a:rPr lang="en-US" dirty="0" smtClean="0"/>
              <a:t>products are displayed in full symbolic form 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34" y="4211201"/>
            <a:ext cx="6427711" cy="10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6334" y="5611677"/>
            <a:ext cx="647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Heads up: Experiment 13: Thermal Decomposition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352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40" y="1387675"/>
            <a:ext cx="3643964" cy="36477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6853" y="1178117"/>
            <a:ext cx="772579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This </a:t>
            </a:r>
            <a:r>
              <a:rPr lang="en-US" sz="3200" dirty="0" smtClean="0"/>
              <a:t>chart explains </a:t>
            </a:r>
            <a:r>
              <a:rPr lang="en-US" sz="3200" dirty="0" smtClean="0"/>
              <a:t>why </a:t>
            </a:r>
          </a:p>
          <a:p>
            <a:r>
              <a:rPr lang="en-US" sz="3200" dirty="0" smtClean="0"/>
              <a:t>I</a:t>
            </a:r>
            <a:r>
              <a:rPr lang="en-US" sz="3200" baseline="30000" dirty="0" smtClean="0"/>
              <a:t>−</a:t>
            </a:r>
            <a:r>
              <a:rPr lang="en-US" sz="3200" dirty="0" smtClean="0"/>
              <a:t> releases an </a:t>
            </a:r>
          </a:p>
          <a:p>
            <a:r>
              <a:rPr lang="en-US" sz="3200" dirty="0" smtClean="0"/>
              <a:t>electron to Br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</a:p>
          <a:p>
            <a:endParaRPr lang="en-US" sz="3200" dirty="0"/>
          </a:p>
          <a:p>
            <a:r>
              <a:rPr lang="en-US" sz="3200" dirty="0" smtClean="0"/>
              <a:t>The ‘taller’ the </a:t>
            </a:r>
          </a:p>
          <a:p>
            <a:r>
              <a:rPr lang="en-US" sz="3200" dirty="0" smtClean="0"/>
              <a:t>element, the more</a:t>
            </a:r>
          </a:p>
          <a:p>
            <a:r>
              <a:rPr lang="en-US" sz="3200" dirty="0" smtClean="0"/>
              <a:t>it wants electrons</a:t>
            </a:r>
          </a:p>
          <a:p>
            <a:endParaRPr lang="en-US" sz="3200" dirty="0"/>
          </a:p>
          <a:p>
            <a:r>
              <a:rPr lang="en-US" sz="3200" dirty="0" smtClean="0"/>
              <a:t>This is identical to the Electronegativity trend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78858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of course, metals </a:t>
            </a:r>
            <a:r>
              <a:rPr lang="en-US" dirty="0" err="1" smtClean="0"/>
              <a:t>vs</a:t>
            </a:r>
            <a:r>
              <a:rPr lang="en-US" dirty="0" smtClean="0"/>
              <a:t> nonmetals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01938"/>
          </a:xfrm>
        </p:spPr>
        <p:txBody>
          <a:bodyPr>
            <a:normAutofit/>
          </a:bodyPr>
          <a:lstStyle/>
          <a:p>
            <a:r>
              <a:rPr lang="en-US" dirty="0" smtClean="0"/>
              <a:t>Metals are always oxidized in the presence of a nonmetal</a:t>
            </a:r>
          </a:p>
          <a:p>
            <a:r>
              <a:rPr lang="en-US" dirty="0" smtClean="0"/>
              <a:t>Nonmetals are always reduced in the presence of a metal</a:t>
            </a:r>
          </a:p>
          <a:p>
            <a:endParaRPr lang="en-US" sz="800" dirty="0"/>
          </a:p>
          <a:p>
            <a:pPr marL="0" indent="0" algn="ctr">
              <a:buNone/>
            </a:pP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 Na(</a:t>
            </a:r>
            <a:r>
              <a:rPr lang="en-US" i="1" dirty="0"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) + Br</a:t>
            </a:r>
            <a:r>
              <a:rPr lang="en-US" baseline="-25000" dirty="0"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i="1" dirty="0">
                <a:ea typeface="ＭＳ Ｐゴシック" charset="0"/>
                <a:cs typeface="ＭＳ Ｐゴシック" charset="0"/>
                <a:sym typeface="Symbol" charset="0"/>
              </a:rPr>
              <a:t>l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)  2 </a:t>
            </a:r>
            <a:r>
              <a:rPr lang="en-US" dirty="0" err="1">
                <a:ea typeface="ＭＳ Ｐゴシック" charset="0"/>
                <a:cs typeface="ＭＳ Ｐゴシック" charset="0"/>
                <a:sym typeface="Symbol" charset="0"/>
              </a:rPr>
              <a:t>NaBr</a:t>
            </a:r>
            <a:r>
              <a:rPr lang="en-US" dirty="0"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i="1" dirty="0"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US" dirty="0" smtClean="0"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29" y="4479045"/>
            <a:ext cx="3079172" cy="1964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859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65125" y="1135383"/>
            <a:ext cx="8229600" cy="5471637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</a:pPr>
            <a:r>
              <a:rPr lang="en-US" dirty="0" smtClean="0"/>
              <a:t>In redox reactions that involve </a:t>
            </a:r>
            <a:r>
              <a:rPr lang="en-US" b="1" dirty="0" smtClean="0"/>
              <a:t>metals</a:t>
            </a:r>
            <a:r>
              <a:rPr lang="en-US" dirty="0" smtClean="0"/>
              <a:t> with </a:t>
            </a:r>
            <a:r>
              <a:rPr lang="en-US" b="1" dirty="0" smtClean="0"/>
              <a:t>nonmetals </a:t>
            </a:r>
          </a:p>
          <a:p>
            <a:pPr marL="914400" lvl="1" indent="-514350">
              <a:spcAft>
                <a:spcPts val="600"/>
              </a:spcAft>
            </a:pPr>
            <a:r>
              <a:rPr lang="en-US" dirty="0" smtClean="0"/>
              <a:t>metals </a:t>
            </a:r>
            <a:r>
              <a:rPr lang="en-US" dirty="0"/>
              <a:t>tend to </a:t>
            </a:r>
            <a:r>
              <a:rPr lang="en-US" dirty="0" smtClean="0"/>
              <a:t>lose ‘whole’ </a:t>
            </a:r>
            <a:r>
              <a:rPr lang="en-US" dirty="0"/>
              <a:t>electrons </a:t>
            </a:r>
            <a:endParaRPr lang="en-US" dirty="0" smtClean="0"/>
          </a:p>
          <a:p>
            <a:pPr marL="914400" lvl="1" indent="-514350">
              <a:spcAft>
                <a:spcPts val="600"/>
              </a:spcAft>
            </a:pPr>
            <a:r>
              <a:rPr lang="en-US" dirty="0" smtClean="0"/>
              <a:t>nonmetals </a:t>
            </a:r>
            <a:r>
              <a:rPr lang="en-US" dirty="0"/>
              <a:t>tend to gain </a:t>
            </a:r>
            <a:r>
              <a:rPr lang="en-US" dirty="0" smtClean="0"/>
              <a:t>‘whole’ electrons </a:t>
            </a:r>
          </a:p>
          <a:p>
            <a:pPr marL="514350" indent="-514350">
              <a:spcAft>
                <a:spcPts val="600"/>
              </a:spcAft>
            </a:pPr>
            <a:r>
              <a:rPr lang="en-US" b="1" dirty="0" smtClean="0"/>
              <a:t>The </a:t>
            </a:r>
            <a:r>
              <a:rPr lang="en-US" b="1" dirty="0"/>
              <a:t>number of electrons lost or gained can </a:t>
            </a:r>
            <a:r>
              <a:rPr lang="en-US" b="1" dirty="0" smtClean="0"/>
              <a:t>be </a:t>
            </a:r>
            <a:r>
              <a:rPr lang="en-US" b="1" dirty="0"/>
              <a:t>predicted based on the position of the element in the periodic </a:t>
            </a:r>
            <a:r>
              <a:rPr lang="en-US" b="1" dirty="0" smtClean="0"/>
              <a:t>table </a:t>
            </a:r>
          </a:p>
          <a:p>
            <a:pPr marL="514350" indent="-514350">
              <a:spcAft>
                <a:spcPts val="600"/>
              </a:spcAft>
            </a:pPr>
            <a:r>
              <a:rPr lang="en-US" dirty="0" smtClean="0"/>
              <a:t>Hopefully this ‘Electronegativity’ trend is familiar to you by now </a:t>
            </a:r>
            <a:endParaRPr lang="en-US" b="1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929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FYI: metals </a:t>
            </a:r>
            <a:r>
              <a:rPr lang="en-US" sz="4000" dirty="0" err="1" smtClean="0"/>
              <a:t>vs</a:t>
            </a:r>
            <a:r>
              <a:rPr lang="en-US" sz="4000" dirty="0" smtClean="0"/>
              <a:t> nonmetals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38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6826"/>
            <a:ext cx="8229600" cy="5319938"/>
          </a:xfrm>
        </p:spPr>
        <p:txBody>
          <a:bodyPr>
            <a:noAutofit/>
          </a:bodyPr>
          <a:lstStyle/>
          <a:p>
            <a:r>
              <a:rPr lang="en-US" dirty="0"/>
              <a:t>All alkali metals </a:t>
            </a:r>
            <a:r>
              <a:rPr lang="en-US" dirty="0" smtClean="0"/>
              <a:t>are especially </a:t>
            </a:r>
            <a:r>
              <a:rPr lang="en-US" b="1" dirty="0" smtClean="0"/>
              <a:t>redox reactive </a:t>
            </a:r>
            <a:endParaRPr lang="en-US" b="1" dirty="0"/>
          </a:p>
          <a:p>
            <a:pPr lvl="1"/>
            <a:r>
              <a:rPr lang="en-US" dirty="0"/>
              <a:t>Some alkaline earths react with water, but some need steam or H</a:t>
            </a:r>
            <a:r>
              <a:rPr lang="en-US" baseline="30000" dirty="0"/>
              <a:t>+</a:t>
            </a:r>
            <a:r>
              <a:rPr lang="en-US" dirty="0"/>
              <a:t> (acid</a:t>
            </a:r>
            <a:r>
              <a:rPr lang="en-US" dirty="0" smtClean="0"/>
              <a:t>) </a:t>
            </a:r>
            <a:endParaRPr lang="en-US" dirty="0"/>
          </a:p>
          <a:p>
            <a:pPr lvl="1"/>
            <a:r>
              <a:rPr lang="en-US" dirty="0"/>
              <a:t>They all have low ionization energy </a:t>
            </a:r>
          </a:p>
          <a:p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Upper right nonmetals are especially </a:t>
            </a:r>
            <a:r>
              <a:rPr lang="en-US" b="1" dirty="0" smtClean="0"/>
              <a:t>redox reactive</a:t>
            </a:r>
            <a:endParaRPr lang="en-US" b="1" dirty="0"/>
          </a:p>
          <a:p>
            <a:pPr lvl="1">
              <a:spcAft>
                <a:spcPts val="600"/>
              </a:spcAft>
            </a:pPr>
            <a:r>
              <a:rPr lang="en-US" dirty="0"/>
              <a:t>They have the </a:t>
            </a:r>
            <a:r>
              <a:rPr lang="en-US" dirty="0" smtClean="0"/>
              <a:t>highest electron affinity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Their </a:t>
            </a:r>
            <a:r>
              <a:rPr lang="en-US" dirty="0"/>
              <a:t>reactions with alkali and alkaline earth metals are particularly violent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9421" y="280408"/>
            <a:ext cx="4202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FYI: Section summary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8785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65125" y="1889125"/>
            <a:ext cx="8229600" cy="4222750"/>
          </a:xfrm>
        </p:spPr>
        <p:txBody>
          <a:bodyPr>
            <a:normAutofit/>
          </a:bodyPr>
          <a:lstStyle/>
          <a:p>
            <a:pPr>
              <a:buSzPts val="2400"/>
            </a:pPr>
            <a:r>
              <a:rPr lang="en-US" dirty="0" smtClean="0">
                <a:solidFill>
                  <a:srgbClr val="000000"/>
                </a:solidFill>
              </a:rPr>
              <a:t>Recall: </a:t>
            </a:r>
          </a:p>
          <a:p>
            <a:pPr lvl="1">
              <a:buSzPts val="2400"/>
            </a:pPr>
            <a:r>
              <a:rPr lang="en-US" dirty="0" smtClean="0">
                <a:solidFill>
                  <a:srgbClr val="000000"/>
                </a:solidFill>
              </a:rPr>
              <a:t>An element that looses electrons is </a:t>
            </a:r>
            <a:r>
              <a:rPr lang="en-US" b="1" dirty="0" smtClean="0">
                <a:solidFill>
                  <a:srgbClr val="000000"/>
                </a:solidFill>
              </a:rPr>
              <a:t>oxidized</a:t>
            </a:r>
          </a:p>
          <a:p>
            <a:pPr>
              <a:buSzPts val="2400"/>
            </a:pPr>
            <a:endParaRPr lang="en-US" sz="800" dirty="0" smtClean="0">
              <a:solidFill>
                <a:srgbClr val="000000"/>
              </a:solidFill>
            </a:endParaRPr>
          </a:p>
          <a:p>
            <a:pPr lvl="1">
              <a:buSzPts val="2400"/>
            </a:pPr>
            <a:r>
              <a:rPr lang="en-US" dirty="0" smtClean="0">
                <a:solidFill>
                  <a:srgbClr val="000000"/>
                </a:solidFill>
              </a:rPr>
              <a:t>An element that gains electrons is </a:t>
            </a:r>
            <a:r>
              <a:rPr lang="en-US" b="1" dirty="0" smtClean="0">
                <a:solidFill>
                  <a:srgbClr val="000000"/>
                </a:solidFill>
              </a:rPr>
              <a:t>reduced </a:t>
            </a:r>
          </a:p>
          <a:p>
            <a:pPr>
              <a:buSzPts val="2400"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SzPts val="2400"/>
            </a:pPr>
            <a:r>
              <a:rPr lang="en-US" b="1" i="1" dirty="0" smtClean="0">
                <a:solidFill>
                  <a:srgbClr val="000000"/>
                </a:solidFill>
              </a:rPr>
              <a:t>Oxidation </a:t>
            </a:r>
            <a:r>
              <a:rPr lang="en-US" b="1" i="1" dirty="0">
                <a:solidFill>
                  <a:srgbClr val="000000"/>
                </a:solidFill>
              </a:rPr>
              <a:t>and reduction </a:t>
            </a:r>
            <a:r>
              <a:rPr lang="en-US" b="1" i="1" dirty="0" smtClean="0">
                <a:solidFill>
                  <a:srgbClr val="000000"/>
                </a:solidFill>
              </a:rPr>
              <a:t>must occur </a:t>
            </a:r>
            <a:r>
              <a:rPr lang="en-US" b="1" i="1" dirty="0">
                <a:solidFill>
                  <a:srgbClr val="000000"/>
                </a:solidFill>
              </a:rPr>
              <a:t>together </a:t>
            </a:r>
            <a:endParaRPr lang="en-US" sz="1000" b="1" i="1" dirty="0">
              <a:solidFill>
                <a:srgbClr val="000000"/>
              </a:solidFill>
            </a:endParaRPr>
          </a:p>
          <a:p>
            <a:pPr>
              <a:buSzPts val="2400"/>
            </a:pPr>
            <a:endParaRPr lang="en-US" sz="800" dirty="0" smtClean="0">
              <a:solidFill>
                <a:srgbClr val="00000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Get ready for tricky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5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65125" y="1537765"/>
            <a:ext cx="8229600" cy="4694237"/>
          </a:xfrm>
        </p:spPr>
        <p:txBody>
          <a:bodyPr>
            <a:normAutofit/>
          </a:bodyPr>
          <a:lstStyle/>
          <a:p>
            <a:pPr>
              <a:buSzPts val="2400"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substance that gives up an electron </a:t>
            </a:r>
            <a:r>
              <a:rPr lang="en-US" dirty="0" smtClean="0">
                <a:solidFill>
                  <a:srgbClr val="000000"/>
                </a:solidFill>
              </a:rPr>
              <a:t>(causing the reduction) </a:t>
            </a:r>
            <a:r>
              <a:rPr lang="en-US" dirty="0">
                <a:solidFill>
                  <a:srgbClr val="000000"/>
                </a:solidFill>
              </a:rPr>
              <a:t>is </a:t>
            </a:r>
            <a:r>
              <a:rPr lang="en-US" dirty="0" smtClean="0">
                <a:solidFill>
                  <a:srgbClr val="000000"/>
                </a:solidFill>
              </a:rPr>
              <a:t>called a </a:t>
            </a:r>
            <a:r>
              <a:rPr lang="en-US" b="1" dirty="0">
                <a:solidFill>
                  <a:srgbClr val="000000"/>
                </a:solidFill>
              </a:rPr>
              <a:t>reducing agent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sz="1000" dirty="0">
              <a:solidFill>
                <a:srgbClr val="000000"/>
              </a:solidFill>
            </a:endParaRPr>
          </a:p>
          <a:p>
            <a:pPr lvl="1">
              <a:buSzPts val="2400"/>
            </a:pPr>
            <a:r>
              <a:rPr lang="en-US" dirty="0" smtClean="0">
                <a:solidFill>
                  <a:srgbClr val="000000"/>
                </a:solidFill>
              </a:rPr>
              <a:t>Note: the reducing agent itself is oxidized</a:t>
            </a:r>
          </a:p>
          <a:p>
            <a:pPr lvl="1">
              <a:buSzPts val="2400"/>
            </a:pPr>
            <a:endParaRPr lang="en-US" sz="900" dirty="0" smtClean="0">
              <a:solidFill>
                <a:srgbClr val="000000"/>
              </a:solidFill>
            </a:endParaRPr>
          </a:p>
          <a:p>
            <a:pPr>
              <a:buSzPts val="2400"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substance that gains an electron </a:t>
            </a:r>
            <a:r>
              <a:rPr lang="en-US" dirty="0" smtClean="0">
                <a:solidFill>
                  <a:srgbClr val="000000"/>
                </a:solidFill>
              </a:rPr>
              <a:t>(causing the oxidation) </a:t>
            </a:r>
            <a:r>
              <a:rPr lang="en-US" dirty="0">
                <a:solidFill>
                  <a:srgbClr val="000000"/>
                </a:solidFill>
              </a:rPr>
              <a:t>is </a:t>
            </a:r>
            <a:r>
              <a:rPr lang="en-US" dirty="0" smtClean="0">
                <a:solidFill>
                  <a:srgbClr val="000000"/>
                </a:solidFill>
              </a:rPr>
              <a:t>called an </a:t>
            </a:r>
            <a:r>
              <a:rPr lang="en-US" b="1" dirty="0">
                <a:solidFill>
                  <a:srgbClr val="000000"/>
                </a:solidFill>
              </a:rPr>
              <a:t>oxidizing agent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SzPts val="2400"/>
            </a:pPr>
            <a:r>
              <a:rPr lang="en-US" dirty="0" smtClean="0">
                <a:solidFill>
                  <a:srgbClr val="000000"/>
                </a:solidFill>
              </a:rPr>
              <a:t>Note: the oxidizing agent itself is reduced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gents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4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65125" y="1453443"/>
            <a:ext cx="8382000" cy="457746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A </a:t>
            </a:r>
            <a:r>
              <a:rPr lang="en-US" sz="2800" b="1" dirty="0"/>
              <a:t>reducing agent</a:t>
            </a:r>
            <a:r>
              <a:rPr lang="en-US" sz="2800" dirty="0"/>
              <a:t> loses one or more </a:t>
            </a:r>
            <a:r>
              <a:rPr lang="en-US" sz="2800" dirty="0" smtClean="0"/>
              <a:t>electrons </a:t>
            </a:r>
            <a:endParaRPr lang="en-US" sz="2800" dirty="0"/>
          </a:p>
          <a:p>
            <a:pPr lvl="1">
              <a:spcAft>
                <a:spcPts val="600"/>
              </a:spcAft>
            </a:pPr>
            <a:r>
              <a:rPr lang="en-US" sz="2400" dirty="0"/>
              <a:t>	Causes reduction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	Undergoes </a:t>
            </a:r>
            <a:r>
              <a:rPr lang="en-US" sz="2400" dirty="0" smtClean="0"/>
              <a:t>oxidation itself 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/>
              <a:t>	Becomes more positive (or less negative)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An </a:t>
            </a:r>
            <a:r>
              <a:rPr lang="en-US" sz="2800" b="1" dirty="0"/>
              <a:t>oxidizing agent</a:t>
            </a:r>
            <a:r>
              <a:rPr lang="en-US" sz="2800" b="1" i="1" dirty="0"/>
              <a:t> </a:t>
            </a:r>
            <a:r>
              <a:rPr lang="en-US" sz="2800" dirty="0"/>
              <a:t>gains one or more </a:t>
            </a:r>
            <a:r>
              <a:rPr lang="en-US" sz="2800" dirty="0" smtClean="0"/>
              <a:t>electrons </a:t>
            </a:r>
            <a:endParaRPr lang="en-US" sz="2800" dirty="0"/>
          </a:p>
          <a:p>
            <a:pPr lvl="1">
              <a:spcAft>
                <a:spcPts val="600"/>
              </a:spcAft>
            </a:pPr>
            <a:r>
              <a:rPr lang="en-US" sz="2400" dirty="0"/>
              <a:t>	Causes oxidation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	Undergoes </a:t>
            </a:r>
            <a:r>
              <a:rPr lang="en-US" sz="2400" dirty="0" smtClean="0"/>
              <a:t>reduction itself 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US" sz="2400" dirty="0"/>
              <a:t>	Becomes more negative (or less positive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From another view</a:t>
            </a:r>
          </a:p>
        </p:txBody>
      </p:sp>
    </p:spTree>
    <p:extLst>
      <p:ext uri="{BB962C8B-B14F-4D97-AF65-F5344CB8AC3E}">
        <p14:creationId xmlns:p14="http://schemas.microsoft.com/office/powerpoint/2010/main" val="425861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372600" cy="3200400"/>
          </a:xfrm>
        </p:spPr>
        <p:txBody>
          <a:bodyPr/>
          <a:lstStyle/>
          <a:p>
            <a:pPr marL="609600" indent="-609600" algn="l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Which one of the following statements describes an oxidizing agent?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010400" cy="28194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It causes reduction to occur.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It becomes more positive.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It undergoes reduction.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r>
              <a:rPr lang="en-US" sz="28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It may gain more oxygen atoms.</a:t>
            </a: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1274" y="3916661"/>
            <a:ext cx="4608566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4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rgbClr val="FFFFFF"/>
                </a:solidFill>
                <a:cs typeface="Arial" charset="0"/>
              </a:rPr>
              <a:t>© 2013 Pearson Education, Inc.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2438400"/>
          </a:xfrm>
        </p:spPr>
        <p:txBody>
          <a:bodyPr/>
          <a:lstStyle/>
          <a:p>
            <a:pPr marL="609600" indent="-609600" algn="l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Where in the periodic table are the best reducing agents found?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8458200" cy="2819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Upper right hand corner</a:t>
            </a:r>
            <a:endParaRPr lang="en-US" sz="2800" i="1" baseline="-25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Lower right hand corner</a:t>
            </a:r>
            <a:endParaRPr lang="en-US" sz="2800" baseline="-2500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Lower left hand corner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Upper left hand corner</a:t>
            </a:r>
            <a:endParaRPr lang="en-US" sz="2800" baseline="-2500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 baseline="-25000">
              <a:solidFill>
                <a:srgbClr val="FF0018"/>
              </a:solidFill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AutoNum type="alphaLcPeriod"/>
            </a:pPr>
            <a:endParaRPr lang="en-US" sz="26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624388" y="5381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181" y="3875063"/>
            <a:ext cx="4811241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4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>
                <a:solidFill>
                  <a:srgbClr val="FFFFFF"/>
                </a:solidFill>
                <a:cs typeface="Arial" charset="0"/>
              </a:rPr>
              <a:t>© 2013 Pearson Education, Inc.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2438400"/>
          </a:xfrm>
        </p:spPr>
        <p:txBody>
          <a:bodyPr/>
          <a:lstStyle/>
          <a:p>
            <a:pPr marL="609600" indent="-609600" algn="l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Sulfur dioxide reacts with molecular oxygen to form sulfur trioxide. Which of the following is the correct balanced chemical equation for this reaction?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8458200" cy="2819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2 SO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3 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+ O 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2 SO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endParaRPr lang="en-US" sz="2800" i="1" baseline="-25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2 SO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+ 2 O 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2 SO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 SO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+ O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 2 SO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SO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+ O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 (SO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3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sz="2800" baseline="-250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AutoNum type="alphaLcPeriod"/>
            </a:pPr>
            <a:endParaRPr lang="en-US" sz="26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4624388" y="5381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9056" y="3880861"/>
            <a:ext cx="4581543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3850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FYI: Note regarding </a:t>
            </a:r>
            <a:r>
              <a:rPr lang="en-US" sz="4000" dirty="0" err="1" smtClean="0"/>
              <a:t>Exp</a:t>
            </a:r>
            <a:r>
              <a:rPr lang="en-US" sz="4000" dirty="0" smtClean="0"/>
              <a:t> 13: </a:t>
            </a:r>
            <a:br>
              <a:rPr lang="en-US" sz="4000" dirty="0" smtClean="0"/>
            </a:br>
            <a:r>
              <a:rPr lang="en-US" sz="4000" dirty="0" smtClean="0"/>
              <a:t>Thermal Decomposition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4754"/>
            <a:ext cx="8229600" cy="4341410"/>
          </a:xfrm>
        </p:spPr>
        <p:txBody>
          <a:bodyPr>
            <a:normAutofit/>
          </a:bodyPr>
          <a:lstStyle/>
          <a:p>
            <a:r>
              <a:rPr lang="en-US" dirty="0" smtClean="0"/>
              <a:t>Heating the sodium bicarbonate in the crucible even further leads to the following reaction: </a:t>
            </a:r>
          </a:p>
          <a:p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Na</a:t>
            </a:r>
            <a:r>
              <a:rPr lang="en-US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CO</a:t>
            </a:r>
            <a:r>
              <a:rPr lang="en-US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3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(s) 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Times New Roman"/>
              </a:rPr>
              <a:t>→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 CO</a:t>
            </a:r>
            <a:r>
              <a:rPr lang="en-US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(g) + Na</a:t>
            </a:r>
            <a:r>
              <a:rPr lang="en-US" baseline="-25000" dirty="0">
                <a:solidFill>
                  <a:srgbClr val="000000"/>
                </a:solidFill>
                <a:ea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ea typeface="Times New Roman"/>
                <a:cs typeface="Times New Roman"/>
              </a:rPr>
              <a:t>O(s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Times New Roman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ea typeface="Times New Roman"/>
                <a:cs typeface="Times New Roman"/>
              </a:rPr>
              <a:t>Would you expect ‘bubbles’ from treating Na</a:t>
            </a:r>
            <a:r>
              <a:rPr lang="en-US" baseline="-25000" dirty="0" smtClean="0">
                <a:solidFill>
                  <a:srgbClr val="000000"/>
                </a:solidFill>
                <a:ea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Times New Roman"/>
              </a:rPr>
              <a:t>O with 2 M </a:t>
            </a:r>
            <a:r>
              <a:rPr lang="en-US" dirty="0" err="1" smtClean="0">
                <a:solidFill>
                  <a:srgbClr val="000000"/>
                </a:solidFill>
                <a:ea typeface="Times New Roman"/>
                <a:cs typeface="Times New Roman"/>
              </a:rPr>
              <a:t>HCl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038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  <a:cs typeface="Times New Roman" charset="0"/>
              </a:rPr>
              <a:t>5.7 Recognizing Redox Reactions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0" y="2413000"/>
            <a:ext cx="40259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6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98310"/>
            <a:ext cx="8364979" cy="5027853"/>
          </a:xfrm>
        </p:spPr>
        <p:txBody>
          <a:bodyPr/>
          <a:lstStyle/>
          <a:p>
            <a:r>
              <a:rPr lang="en-US" dirty="0" smtClean="0"/>
              <a:t>With reactions involving Type I or II metals, simply look </a:t>
            </a:r>
            <a:r>
              <a:rPr lang="en-US" dirty="0"/>
              <a:t>for </a:t>
            </a:r>
            <a:r>
              <a:rPr lang="en-US" dirty="0" smtClean="0"/>
              <a:t>a gain </a:t>
            </a:r>
            <a:r>
              <a:rPr lang="en-US" dirty="0"/>
              <a:t>or loss of </a:t>
            </a:r>
            <a:r>
              <a:rPr lang="en-US" dirty="0" smtClean="0"/>
              <a:t>whole electrons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r>
              <a:rPr lang="en-US" dirty="0" smtClean="0"/>
              <a:t>When Type II metals are </a:t>
            </a:r>
            <a:r>
              <a:rPr lang="en-US" dirty="0"/>
              <a:t>involved, </a:t>
            </a:r>
            <a:r>
              <a:rPr lang="en-US" dirty="0" smtClean="0"/>
              <a:t>be sure to check for a </a:t>
            </a:r>
            <a:r>
              <a:rPr lang="en-US" dirty="0"/>
              <a:t>change in oxidation state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94"/>
            <a:ext cx="8229600" cy="67080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</a:t>
            </a:r>
            <a:r>
              <a:rPr lang="en-US" b="1" dirty="0" smtClean="0"/>
              <a:t>on-molecular substances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511" y="2265403"/>
            <a:ext cx="5537200" cy="147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472" y="4955158"/>
            <a:ext cx="2493433" cy="117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296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M</a:t>
            </a:r>
            <a:r>
              <a:rPr lang="en-US" sz="4800" dirty="0" smtClean="0"/>
              <a:t>olecular substances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466741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137310" y="635000"/>
            <a:ext cx="8805016" cy="3476625"/>
          </a:xfrm>
        </p:spPr>
        <p:txBody>
          <a:bodyPr>
            <a:noAutofit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</a:rPr>
              <a:t>molecules</a:t>
            </a:r>
            <a:r>
              <a:rPr lang="en-US" dirty="0" smtClean="0"/>
              <a:t>, we must ‘stretch’ the idea of whole electron loss or gain to </a:t>
            </a:r>
            <a:r>
              <a:rPr lang="en-US" u="sng" dirty="0" smtClean="0"/>
              <a:t>electron sharing</a:t>
            </a:r>
            <a:r>
              <a:rPr lang="en-US" u="sng" dirty="0"/>
              <a:t> </a:t>
            </a:r>
            <a:endParaRPr lang="en-US" u="sng" dirty="0" smtClean="0"/>
          </a:p>
          <a:p>
            <a:endParaRPr lang="en-US" sz="800" u="sng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atom is oxidized when it loses a </a:t>
            </a:r>
            <a:r>
              <a:rPr lang="en-US" i="1" dirty="0"/>
              <a:t>share</a:t>
            </a:r>
            <a:r>
              <a:rPr lang="en-US" dirty="0"/>
              <a:t> in </a:t>
            </a:r>
            <a:r>
              <a:rPr lang="en-US" dirty="0" smtClean="0"/>
              <a:t>electrons</a:t>
            </a:r>
          </a:p>
          <a:p>
            <a:pPr lvl="2"/>
            <a:r>
              <a:rPr lang="en-US" sz="2800" dirty="0" smtClean="0"/>
              <a:t>Always to a more electronegative atom </a:t>
            </a:r>
            <a:endParaRPr lang="en-US" sz="2800" dirty="0"/>
          </a:p>
          <a:p>
            <a:pPr lvl="1"/>
            <a:r>
              <a:rPr lang="en-US" dirty="0"/>
              <a:t>An atom is reduced when it gains a </a:t>
            </a:r>
            <a:r>
              <a:rPr lang="en-US" i="1" dirty="0"/>
              <a:t>share</a:t>
            </a:r>
            <a:r>
              <a:rPr lang="en-US" dirty="0"/>
              <a:t> in </a:t>
            </a:r>
            <a:r>
              <a:rPr lang="en-US" dirty="0" smtClean="0"/>
              <a:t>electrons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sz="2800" dirty="0"/>
              <a:t>A</a:t>
            </a:r>
            <a:r>
              <a:rPr lang="en-US" sz="2800" dirty="0" smtClean="0"/>
              <a:t>lways from a less electronegative atom 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394" y="4111625"/>
            <a:ext cx="4926659" cy="24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3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611"/>
            <a:ext cx="8229600" cy="128708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General rules </a:t>
            </a:r>
            <a:br>
              <a:rPr lang="en-US" sz="3600" dirty="0" smtClean="0"/>
            </a:br>
            <a:r>
              <a:rPr lang="en-US" sz="3600" dirty="0" smtClean="0"/>
              <a:t>for assigning oxidation states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110"/>
            <a:ext cx="8229600" cy="4410054"/>
          </a:xfrm>
        </p:spPr>
        <p:txBody>
          <a:bodyPr>
            <a:normAutofit/>
          </a:bodyPr>
          <a:lstStyle/>
          <a:p>
            <a:r>
              <a:rPr lang="en-US" dirty="0"/>
              <a:t>For any atom in </a:t>
            </a:r>
            <a:r>
              <a:rPr lang="en-US" dirty="0" smtClean="0"/>
              <a:t>any </a:t>
            </a:r>
            <a:r>
              <a:rPr lang="en-US" dirty="0"/>
              <a:t>compound, a value called an </a:t>
            </a:r>
            <a:r>
              <a:rPr lang="en-US" b="1" dirty="0"/>
              <a:t>oxidation number</a:t>
            </a:r>
            <a:r>
              <a:rPr lang="en-US" dirty="0"/>
              <a:t> (or </a:t>
            </a:r>
            <a:r>
              <a:rPr lang="en-US" i="1" dirty="0"/>
              <a:t>oxidation state</a:t>
            </a:r>
            <a:r>
              <a:rPr lang="en-US" dirty="0" smtClean="0"/>
              <a:t>) is assigned </a:t>
            </a:r>
          </a:p>
          <a:p>
            <a:endParaRPr lang="en-US" sz="800" dirty="0"/>
          </a:p>
          <a:p>
            <a:r>
              <a:rPr lang="en-US" dirty="0" smtClean="0"/>
              <a:t>Ionics of course, are straightforward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NaCl</a:t>
            </a:r>
            <a:r>
              <a:rPr lang="en-US" dirty="0" smtClean="0"/>
              <a:t>, Na</a:t>
            </a:r>
            <a:r>
              <a:rPr lang="en-US" baseline="30000" dirty="0"/>
              <a:t>+</a:t>
            </a:r>
            <a:r>
              <a:rPr lang="en-US" dirty="0"/>
              <a:t> really has a </a:t>
            </a:r>
            <a:r>
              <a:rPr lang="en-US" dirty="0" smtClean="0"/>
              <a:t>whole positive </a:t>
            </a:r>
            <a:r>
              <a:rPr lang="en-US" dirty="0"/>
              <a:t>charge, and </a:t>
            </a:r>
            <a:r>
              <a:rPr lang="en-US" dirty="0" err="1" smtClean="0"/>
              <a:t>Cl</a:t>
            </a:r>
            <a:r>
              <a:rPr lang="en-US" baseline="30000" dirty="0" smtClean="0"/>
              <a:t>−</a:t>
            </a:r>
            <a:r>
              <a:rPr lang="en-US" dirty="0" smtClean="0"/>
              <a:t> </a:t>
            </a:r>
            <a:r>
              <a:rPr lang="en-US" dirty="0"/>
              <a:t>really has a </a:t>
            </a:r>
            <a:r>
              <a:rPr lang="en-US" dirty="0" smtClean="0"/>
              <a:t>whole negative charge 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6464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9946"/>
            <a:ext cx="8533468" cy="3479481"/>
          </a:xfrm>
        </p:spPr>
        <p:txBody>
          <a:bodyPr>
            <a:normAutofit/>
          </a:bodyPr>
          <a:lstStyle/>
          <a:p>
            <a:pPr>
              <a:buSzPts val="3200"/>
            </a:pPr>
            <a:r>
              <a:rPr lang="en-US" dirty="0">
                <a:solidFill>
                  <a:srgbClr val="000000"/>
                </a:solidFill>
              </a:rPr>
              <a:t>But to include </a:t>
            </a:r>
            <a:r>
              <a:rPr lang="en-US" b="1" dirty="0" smtClean="0">
                <a:solidFill>
                  <a:srgbClr val="000000"/>
                </a:solidFill>
              </a:rPr>
              <a:t>covalent molecules</a:t>
            </a:r>
            <a:r>
              <a:rPr lang="en-US" dirty="0">
                <a:solidFill>
                  <a:srgbClr val="000000"/>
                </a:solidFill>
              </a:rPr>
              <a:t>, a </a:t>
            </a:r>
            <a:r>
              <a:rPr lang="en-US" dirty="0" smtClean="0">
                <a:solidFill>
                  <a:srgbClr val="000000"/>
                </a:solidFill>
              </a:rPr>
              <a:t>‘formal’ </a:t>
            </a:r>
            <a:r>
              <a:rPr lang="en-US" dirty="0">
                <a:solidFill>
                  <a:srgbClr val="000000"/>
                </a:solidFill>
              </a:rPr>
              <a:t>bookkeeping system is used </a:t>
            </a:r>
          </a:p>
          <a:p>
            <a:pPr lvl="1">
              <a:buSzPts val="3200"/>
            </a:pPr>
            <a:r>
              <a:rPr lang="en-US" dirty="0" smtClean="0">
                <a:solidFill>
                  <a:srgbClr val="000000"/>
                </a:solidFill>
              </a:rPr>
              <a:t>Recall in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ionic </a:t>
            </a:r>
            <a:r>
              <a:rPr lang="en-US" dirty="0" err="1" smtClean="0">
                <a:solidFill>
                  <a:srgbClr val="000000"/>
                </a:solidFill>
              </a:rPr>
              <a:t>CaO</a:t>
            </a:r>
            <a:r>
              <a:rPr lang="en-US" dirty="0">
                <a:solidFill>
                  <a:srgbClr val="000000"/>
                </a:solidFill>
              </a:rPr>
              <a:t>, oxygen has a </a:t>
            </a:r>
            <a:r>
              <a:rPr lang="en-US" dirty="0" smtClean="0">
                <a:solidFill>
                  <a:srgbClr val="000000"/>
                </a:solidFill>
              </a:rPr>
              <a:t>‘whole’ </a:t>
            </a:r>
            <a:r>
              <a:rPr lang="en-US" dirty="0">
                <a:solidFill>
                  <a:srgbClr val="000000"/>
                </a:solidFill>
              </a:rPr>
              <a:t>-2 charge </a:t>
            </a:r>
          </a:p>
          <a:p>
            <a:pPr lvl="1">
              <a:buSzPts val="3200"/>
            </a:pPr>
            <a:r>
              <a:rPr lang="en-US" dirty="0" smtClean="0">
                <a:solidFill>
                  <a:srgbClr val="000000"/>
                </a:solidFill>
              </a:rPr>
              <a:t>However, in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covalent molecule </a:t>
            </a:r>
            <a:r>
              <a:rPr lang="en-US" dirty="0">
                <a:solidFill>
                  <a:srgbClr val="000000"/>
                </a:solidFill>
              </a:rPr>
              <a:t>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O, oxygen is </a:t>
            </a:r>
            <a:r>
              <a:rPr lang="en-US" dirty="0" smtClean="0">
                <a:solidFill>
                  <a:srgbClr val="000000"/>
                </a:solidFill>
              </a:rPr>
              <a:t>only </a:t>
            </a:r>
            <a:r>
              <a:rPr lang="en-US" i="1" dirty="0" smtClean="0">
                <a:solidFill>
                  <a:srgbClr val="000000"/>
                </a:solidFill>
              </a:rPr>
              <a:t>assigned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dirty="0" smtClean="0">
                <a:solidFill>
                  <a:srgbClr val="000000"/>
                </a:solidFill>
              </a:rPr>
              <a:t>‘formal’ -</a:t>
            </a:r>
            <a:r>
              <a:rPr lang="en-US" dirty="0">
                <a:solidFill>
                  <a:srgbClr val="000000"/>
                </a:solidFill>
              </a:rPr>
              <a:t>2 </a:t>
            </a:r>
            <a:r>
              <a:rPr lang="en-US" dirty="0" smtClean="0">
                <a:solidFill>
                  <a:srgbClr val="000000"/>
                </a:solidFill>
              </a:rPr>
              <a:t>charge</a:t>
            </a:r>
            <a:endParaRPr lang="en-US" sz="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29027"/>
            <a:ext cx="8229600" cy="686444"/>
          </a:xfrm>
        </p:spPr>
        <p:txBody>
          <a:bodyPr>
            <a:normAutofit/>
          </a:bodyPr>
          <a:lstStyle/>
          <a:p>
            <a:r>
              <a:rPr lang="en-US" sz="3600" dirty="0"/>
              <a:t>A</a:t>
            </a:r>
            <a:r>
              <a:rPr lang="en-US" sz="3600" dirty="0" smtClean="0"/>
              <a:t>ssigning oxidation states</a:t>
            </a:r>
            <a:endParaRPr lang="en-US" sz="36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59363"/>
            <a:ext cx="615315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7719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590"/>
            <a:ext cx="8229600" cy="5006818"/>
          </a:xfrm>
        </p:spPr>
        <p:txBody>
          <a:bodyPr>
            <a:normAutofit/>
          </a:bodyPr>
          <a:lstStyle/>
          <a:p>
            <a:pPr>
              <a:buSzPts val="3200"/>
            </a:pPr>
            <a:r>
              <a:rPr lang="en-US" dirty="0" smtClean="0">
                <a:solidFill>
                  <a:srgbClr val="000000"/>
                </a:solidFill>
              </a:rPr>
              <a:t>Oxygen </a:t>
            </a:r>
            <a:r>
              <a:rPr lang="en-US" dirty="0">
                <a:solidFill>
                  <a:srgbClr val="000000"/>
                </a:solidFill>
              </a:rPr>
              <a:t>does not really have a -2 charge in any </a:t>
            </a:r>
            <a:r>
              <a:rPr lang="en-US" u="sng" dirty="0" smtClean="0">
                <a:solidFill>
                  <a:srgbClr val="000000"/>
                </a:solidFill>
              </a:rPr>
              <a:t>molecule</a:t>
            </a:r>
            <a:r>
              <a:rPr lang="en-US" dirty="0" smtClean="0">
                <a:solidFill>
                  <a:srgbClr val="000000"/>
                </a:solidFill>
              </a:rPr>
              <a:t>, but … 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buSzPts val="3200"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system is used because more often than not it does give the right answer 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buSzPts val="3200"/>
            </a:pPr>
            <a:r>
              <a:rPr lang="en-US" dirty="0" smtClean="0">
                <a:solidFill>
                  <a:srgbClr val="000000"/>
                </a:solidFill>
              </a:rPr>
              <a:t>A method called ‘rule of thumb’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29027"/>
            <a:ext cx="8229600" cy="686444"/>
          </a:xfrm>
        </p:spPr>
        <p:txBody>
          <a:bodyPr>
            <a:normAutofit/>
          </a:bodyPr>
          <a:lstStyle/>
          <a:p>
            <a:r>
              <a:rPr lang="en-US" sz="3600" dirty="0"/>
              <a:t>Assigning oxidation states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059363"/>
            <a:ext cx="615315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212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assigning oxidation states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196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65125" y="346388"/>
            <a:ext cx="8229600" cy="6037537"/>
          </a:xfrm>
        </p:spPr>
        <p:txBody>
          <a:bodyPr>
            <a:noAutofit/>
          </a:bodyPr>
          <a:lstStyle/>
          <a:p>
            <a:r>
              <a:rPr lang="en-US" sz="2800" dirty="0" smtClean="0"/>
              <a:t>An </a:t>
            </a:r>
            <a:r>
              <a:rPr lang="en-US" sz="2800" dirty="0"/>
              <a:t>atom in its elemental state has an oxidation number of </a:t>
            </a:r>
            <a:r>
              <a:rPr lang="en-US" sz="2800" dirty="0" smtClean="0"/>
              <a:t>0 (next slide)</a:t>
            </a:r>
            <a:endParaRPr lang="en-US" sz="2800" dirty="0"/>
          </a:p>
          <a:p>
            <a:r>
              <a:rPr lang="en-US" sz="2800" dirty="0"/>
              <a:t>A monatomic ion </a:t>
            </a:r>
            <a:r>
              <a:rPr lang="en-US" sz="2800" dirty="0" smtClean="0"/>
              <a:t>in a salt has </a:t>
            </a:r>
            <a:r>
              <a:rPr lang="en-US" sz="2800" dirty="0"/>
              <a:t>an oxidation number equal to its </a:t>
            </a:r>
            <a:r>
              <a:rPr lang="en-US" sz="2800" dirty="0" smtClean="0"/>
              <a:t>charge  (Na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 or  O</a:t>
            </a:r>
            <a:r>
              <a:rPr lang="en-US" sz="2800" baseline="30000" dirty="0" smtClean="0"/>
              <a:t>2−</a:t>
            </a:r>
            <a:r>
              <a:rPr lang="en-US" sz="2800" dirty="0" smtClean="0"/>
              <a:t>) </a:t>
            </a:r>
            <a:endParaRPr lang="en-US" sz="2800" dirty="0"/>
          </a:p>
          <a:p>
            <a:r>
              <a:rPr lang="en-US" sz="2800" dirty="0"/>
              <a:t>I</a:t>
            </a:r>
            <a:r>
              <a:rPr lang="en-US" sz="2800" dirty="0" smtClean="0"/>
              <a:t>n </a:t>
            </a:r>
            <a:r>
              <a:rPr lang="en-US" sz="2800" dirty="0"/>
              <a:t>a molecular compound, an atom </a:t>
            </a:r>
            <a:r>
              <a:rPr lang="en-US" sz="2800" dirty="0" smtClean="0"/>
              <a:t>is assigned the </a:t>
            </a:r>
            <a:r>
              <a:rPr lang="en-US" sz="2800" dirty="0"/>
              <a:t>same oxidation number it would have if it were a monatomic </a:t>
            </a:r>
            <a:r>
              <a:rPr lang="en-US" sz="2800" dirty="0" smtClean="0"/>
              <a:t>ion </a:t>
            </a:r>
          </a:p>
          <a:p>
            <a:pPr lvl="1"/>
            <a:r>
              <a:rPr lang="en-US" sz="2400" dirty="0" smtClean="0"/>
              <a:t>Thus oxygen in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is assigned a -2 charge </a:t>
            </a:r>
          </a:p>
          <a:p>
            <a:pPr lvl="1"/>
            <a:r>
              <a:rPr lang="en-US" sz="2400" dirty="0" smtClean="0"/>
              <a:t>Thus hydrogen in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is assigned a +1 charge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sum of the oxidation numbers in a neutral compound </a:t>
            </a:r>
            <a:r>
              <a:rPr lang="en-US" sz="2800" dirty="0" smtClean="0"/>
              <a:t>must be 0 </a:t>
            </a:r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a polyatomic ion, the sum of the charges is the charge on the </a:t>
            </a:r>
            <a:r>
              <a:rPr lang="en-US" sz="2400" dirty="0" smtClean="0"/>
              <a:t>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227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835" y="1101707"/>
            <a:ext cx="4860780" cy="2879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613175"/>
            <a:ext cx="6153150" cy="133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88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73063" y="2085129"/>
            <a:ext cx="8221662" cy="461633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</a:rPr>
              <a:t>A </a:t>
            </a:r>
            <a:r>
              <a:rPr lang="en-US" sz="2800" b="1" dirty="0">
                <a:latin typeface="Arial" charset="0"/>
              </a:rPr>
              <a:t>reactant</a:t>
            </a:r>
            <a:r>
              <a:rPr lang="en-US" sz="2800" dirty="0">
                <a:latin typeface="Arial" charset="0"/>
              </a:rPr>
              <a:t> is a substance that undergoes change in a chemical reaction </a:t>
            </a:r>
            <a:endParaRPr lang="en-US" sz="2800" dirty="0" smtClean="0">
              <a:latin typeface="Arial" charset="0"/>
            </a:endParaRPr>
          </a:p>
          <a:p>
            <a:pPr lvl="1"/>
            <a:r>
              <a:rPr lang="en-US" sz="2400" dirty="0" smtClean="0">
                <a:latin typeface="Arial" charset="0"/>
              </a:rPr>
              <a:t>it is always written </a:t>
            </a:r>
            <a:r>
              <a:rPr lang="en-US" sz="2400" dirty="0">
                <a:latin typeface="Arial" charset="0"/>
              </a:rPr>
              <a:t>on the left side </a:t>
            </a:r>
            <a:r>
              <a:rPr lang="en-US" sz="2400" dirty="0" smtClean="0">
                <a:latin typeface="Arial" charset="0"/>
              </a:rPr>
              <a:t>of the arrow </a:t>
            </a:r>
            <a:endParaRPr lang="en-US" sz="2400" dirty="0">
              <a:latin typeface="Arial" charset="0"/>
            </a:endParaRPr>
          </a:p>
          <a:p>
            <a:endParaRPr lang="en-US" sz="9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A </a:t>
            </a:r>
            <a:r>
              <a:rPr lang="en-US" sz="2800" b="1" dirty="0">
                <a:latin typeface="Arial" charset="0"/>
              </a:rPr>
              <a:t>product</a:t>
            </a:r>
            <a:r>
              <a:rPr lang="en-US" sz="2800" dirty="0">
                <a:latin typeface="Arial" charset="0"/>
              </a:rPr>
              <a:t> is a substance </a:t>
            </a:r>
            <a:r>
              <a:rPr lang="en-US" sz="2800" dirty="0" smtClean="0">
                <a:latin typeface="Arial" charset="0"/>
              </a:rPr>
              <a:t>formed </a:t>
            </a:r>
          </a:p>
          <a:p>
            <a:pPr lvl="1"/>
            <a:r>
              <a:rPr lang="en-US" sz="2400" dirty="0" smtClean="0">
                <a:latin typeface="Arial" charset="0"/>
              </a:rPr>
              <a:t>and </a:t>
            </a:r>
            <a:r>
              <a:rPr lang="en-US" sz="2400" dirty="0">
                <a:latin typeface="Arial" charset="0"/>
              </a:rPr>
              <a:t>is written on the right </a:t>
            </a:r>
            <a:r>
              <a:rPr lang="en-US" sz="2400" dirty="0" smtClean="0">
                <a:latin typeface="Arial" charset="0"/>
              </a:rPr>
              <a:t>side</a:t>
            </a:r>
            <a:endParaRPr lang="en-US" sz="500" dirty="0" smtClean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Causes and conditions </a:t>
            </a:r>
            <a:r>
              <a:rPr lang="en-US" sz="2800" dirty="0">
                <a:latin typeface="Arial" charset="0"/>
              </a:rPr>
              <a:t>are </a:t>
            </a:r>
            <a:r>
              <a:rPr lang="en-US" sz="2800" dirty="0" smtClean="0">
                <a:latin typeface="Arial" charset="0"/>
              </a:rPr>
              <a:t>shown over the arrow </a:t>
            </a:r>
            <a:endParaRPr lang="en-US" sz="2800" dirty="0">
              <a:latin typeface="Arial" charset="0"/>
            </a:endParaRPr>
          </a:p>
        </p:txBody>
      </p:sp>
      <p:pic>
        <p:nvPicPr>
          <p:cNvPr id="71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87" y="604460"/>
            <a:ext cx="5904338" cy="100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04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b="1" dirty="0" smtClean="0"/>
              <a:t>ionic</a:t>
            </a:r>
            <a:r>
              <a:rPr lang="en-US" dirty="0" smtClean="0"/>
              <a:t> cases, the transfer occurs in a literal sense to form ions</a:t>
            </a:r>
          </a:p>
          <a:p>
            <a:endParaRPr lang="en-US" sz="800" dirty="0" smtClean="0"/>
          </a:p>
          <a:p>
            <a:pPr marL="457200" lvl="1" indent="0" algn="ctr">
              <a:buNone/>
            </a:pPr>
            <a:r>
              <a:rPr lang="en-US" dirty="0" smtClean="0"/>
              <a:t>2Na(s) + Cl</a:t>
            </a:r>
            <a:r>
              <a:rPr lang="en-US" baseline="-25000" dirty="0" smtClean="0"/>
              <a:t>2</a:t>
            </a:r>
            <a:r>
              <a:rPr lang="en-US" dirty="0" smtClean="0"/>
              <a:t>(g) </a:t>
            </a:r>
            <a:r>
              <a:rPr lang="en-US" dirty="0" smtClean="0">
                <a:sym typeface="Wingdings"/>
              </a:rPr>
              <a:t> 2Na</a:t>
            </a:r>
            <a:r>
              <a:rPr lang="en-US" baseline="30000" dirty="0" smtClean="0">
                <a:solidFill>
                  <a:srgbClr val="FF0000"/>
                </a:solidFill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Cl</a:t>
            </a:r>
            <a:r>
              <a:rPr lang="en-US" baseline="30000" dirty="0" smtClean="0">
                <a:solidFill>
                  <a:srgbClr val="FF0000"/>
                </a:solidFill>
                <a:sym typeface="Wingdings"/>
              </a:rPr>
              <a:t>−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endParaRPr lang="en-US" sz="1200" dirty="0"/>
          </a:p>
          <a:p>
            <a:r>
              <a:rPr lang="en-US" dirty="0" smtClean="0"/>
              <a:t>However, in assigning oxidation states to </a:t>
            </a:r>
            <a:r>
              <a:rPr lang="en-US" b="1" dirty="0" smtClean="0"/>
              <a:t>covalent</a:t>
            </a:r>
            <a:r>
              <a:rPr lang="en-US" dirty="0" smtClean="0"/>
              <a:t> compounds, we cheat </a:t>
            </a:r>
          </a:p>
          <a:p>
            <a:endParaRPr lang="en-US" sz="900" dirty="0" smtClean="0"/>
          </a:p>
          <a:p>
            <a:pPr marL="457200" lvl="1" indent="0" algn="ctr">
              <a:buNone/>
            </a:pP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(g) + 2O</a:t>
            </a:r>
            <a:r>
              <a:rPr lang="en-US" baseline="-25000" dirty="0" smtClean="0"/>
              <a:t>2</a:t>
            </a:r>
            <a:r>
              <a:rPr lang="en-US" dirty="0" smtClean="0"/>
              <a:t>(g) </a:t>
            </a:r>
            <a:r>
              <a:rPr lang="en-US" dirty="0">
                <a:sym typeface="Wingdings"/>
              </a:rPr>
              <a:t> 2H</a:t>
            </a:r>
            <a:r>
              <a:rPr lang="en-US" baseline="-25000" dirty="0">
                <a:sym typeface="Wingdings"/>
              </a:rPr>
              <a:t>2</a:t>
            </a:r>
            <a:r>
              <a:rPr lang="en-US" dirty="0">
                <a:sym typeface="Wingdings"/>
              </a:rPr>
              <a:t>O(g) </a:t>
            </a:r>
            <a:r>
              <a:rPr lang="en-US" dirty="0" smtClean="0">
                <a:sym typeface="Wingdings"/>
              </a:rPr>
              <a:t>+ CO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(g)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136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5626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Like this!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93556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8438"/>
            <a:ext cx="8229600" cy="2488357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charset="0"/>
              </a:rPr>
              <a:t>In all cases, by comparing </a:t>
            </a:r>
            <a:r>
              <a:rPr lang="en-US" sz="2800" dirty="0">
                <a:latin typeface="Arial" charset="0"/>
              </a:rPr>
              <a:t>the oxidation number assigned to an atom </a:t>
            </a:r>
            <a:r>
              <a:rPr lang="en-US" sz="2800" dirty="0" smtClean="0">
                <a:latin typeface="Arial" charset="0"/>
              </a:rPr>
              <a:t>in a compound before </a:t>
            </a:r>
            <a:r>
              <a:rPr lang="en-US" sz="2800" dirty="0">
                <a:latin typeface="Arial" charset="0"/>
              </a:rPr>
              <a:t>and after a </a:t>
            </a:r>
            <a:r>
              <a:rPr lang="en-US" sz="2800" dirty="0" smtClean="0">
                <a:latin typeface="Arial" charset="0"/>
              </a:rPr>
              <a:t>reaction… </a:t>
            </a:r>
          </a:p>
          <a:p>
            <a:r>
              <a:rPr lang="en-US" sz="2800" dirty="0" smtClean="0">
                <a:latin typeface="Arial" charset="0"/>
              </a:rPr>
              <a:t>we </a:t>
            </a:r>
            <a:r>
              <a:rPr lang="en-US" sz="2800" dirty="0">
                <a:latin typeface="Arial" charset="0"/>
              </a:rPr>
              <a:t>can </a:t>
            </a:r>
            <a:r>
              <a:rPr lang="en-US" sz="2800" dirty="0" smtClean="0">
                <a:latin typeface="Arial" charset="0"/>
              </a:rPr>
              <a:t>answer the question whether an atom </a:t>
            </a:r>
            <a:r>
              <a:rPr lang="en-US" sz="2800" dirty="0">
                <a:latin typeface="Arial" charset="0"/>
              </a:rPr>
              <a:t>has gained or lost </a:t>
            </a:r>
            <a:r>
              <a:rPr lang="en-US" sz="2800" dirty="0" smtClean="0">
                <a:latin typeface="Arial" charset="0"/>
              </a:rPr>
              <a:t>(shares in) </a:t>
            </a:r>
            <a:r>
              <a:rPr lang="en-US" sz="2800" dirty="0">
                <a:latin typeface="Arial" charset="0"/>
              </a:rPr>
              <a:t>electrons </a:t>
            </a:r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578"/>
            <a:ext cx="8229600" cy="68644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Using oxidation states</a:t>
            </a:r>
            <a:endParaRPr lang="en-US" sz="36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945" y="3706795"/>
            <a:ext cx="4702874" cy="2745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58645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65125" y="346388"/>
            <a:ext cx="8229600" cy="603753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An </a:t>
            </a:r>
            <a:r>
              <a:rPr lang="en-US" sz="2800" dirty="0">
                <a:solidFill>
                  <a:srgbClr val="0000FF"/>
                </a:solidFill>
              </a:rPr>
              <a:t>atom in its elemental state has an oxidation number of </a:t>
            </a:r>
            <a:r>
              <a:rPr lang="en-US" sz="2800" smtClean="0">
                <a:solidFill>
                  <a:srgbClr val="0000FF"/>
                </a:solidFill>
              </a:rPr>
              <a:t>0 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 monatomic ion </a:t>
            </a:r>
            <a:r>
              <a:rPr lang="en-US" sz="2800" dirty="0" smtClean="0">
                <a:solidFill>
                  <a:srgbClr val="0000FF"/>
                </a:solidFill>
              </a:rPr>
              <a:t>in a salt has </a:t>
            </a:r>
            <a:r>
              <a:rPr lang="en-US" sz="2800" dirty="0">
                <a:solidFill>
                  <a:srgbClr val="0000FF"/>
                </a:solidFill>
              </a:rPr>
              <a:t>an oxidation number equal to its </a:t>
            </a:r>
            <a:r>
              <a:rPr lang="en-US" sz="2800" dirty="0" smtClean="0">
                <a:solidFill>
                  <a:srgbClr val="0000FF"/>
                </a:solidFill>
              </a:rPr>
              <a:t>charge  (Na</a:t>
            </a:r>
            <a:r>
              <a:rPr lang="en-US" sz="2800" baseline="30000" dirty="0" smtClean="0">
                <a:solidFill>
                  <a:srgbClr val="0000FF"/>
                </a:solidFill>
              </a:rPr>
              <a:t>+</a:t>
            </a:r>
            <a:r>
              <a:rPr lang="en-US" sz="2800" dirty="0" smtClean="0">
                <a:solidFill>
                  <a:srgbClr val="0000FF"/>
                </a:solidFill>
              </a:rPr>
              <a:t>  or  O</a:t>
            </a:r>
            <a:r>
              <a:rPr lang="en-US" sz="2800" baseline="30000" dirty="0" smtClean="0">
                <a:solidFill>
                  <a:srgbClr val="0000FF"/>
                </a:solidFill>
              </a:rPr>
              <a:t>2−</a:t>
            </a:r>
            <a:r>
              <a:rPr lang="en-US" sz="2800" dirty="0" smtClean="0">
                <a:solidFill>
                  <a:srgbClr val="0000FF"/>
                </a:solidFill>
              </a:rPr>
              <a:t>) 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n </a:t>
            </a:r>
            <a:r>
              <a:rPr lang="en-US" sz="2800" dirty="0">
                <a:solidFill>
                  <a:srgbClr val="0000FF"/>
                </a:solidFill>
              </a:rPr>
              <a:t>a molecular compound, an atom </a:t>
            </a:r>
            <a:r>
              <a:rPr lang="en-US" sz="2800" dirty="0" smtClean="0">
                <a:solidFill>
                  <a:srgbClr val="0000FF"/>
                </a:solidFill>
              </a:rPr>
              <a:t>is assigned the </a:t>
            </a:r>
            <a:r>
              <a:rPr lang="en-US" sz="2800" dirty="0">
                <a:solidFill>
                  <a:srgbClr val="0000FF"/>
                </a:solidFill>
              </a:rPr>
              <a:t>same oxidation number it would have if it were a monatomic </a:t>
            </a:r>
            <a:r>
              <a:rPr lang="en-US" sz="2800" dirty="0" smtClean="0">
                <a:solidFill>
                  <a:srgbClr val="0000FF"/>
                </a:solidFill>
              </a:rPr>
              <a:t>ion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Thus oxygen in 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 is assigned a -2 charge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Thus hydrogen in 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 is assigned a +1 charge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The </a:t>
            </a:r>
            <a:r>
              <a:rPr lang="en-US" sz="2800" dirty="0">
                <a:solidFill>
                  <a:srgbClr val="0000FF"/>
                </a:solidFill>
              </a:rPr>
              <a:t>sum of the oxidation numbers in a neutral compound </a:t>
            </a:r>
            <a:r>
              <a:rPr lang="en-US" sz="2800" dirty="0" smtClean="0">
                <a:solidFill>
                  <a:srgbClr val="0000FF"/>
                </a:solidFill>
              </a:rPr>
              <a:t>must be 0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In </a:t>
            </a:r>
            <a:r>
              <a:rPr lang="en-US" sz="2400" dirty="0">
                <a:solidFill>
                  <a:srgbClr val="0000FF"/>
                </a:solidFill>
              </a:rPr>
              <a:t>a polyatomic ion, the sum of the charges is the charge on the </a:t>
            </a:r>
            <a:r>
              <a:rPr lang="en-US" sz="2400" dirty="0" smtClean="0">
                <a:solidFill>
                  <a:srgbClr val="0000FF"/>
                </a:solidFill>
              </a:rPr>
              <a:t>ion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4624388" y="5381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990600"/>
            <a:ext cx="9144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609600" indent="-6096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	Identify the oxidizing agent and the reducing agent in the following reaction. </a:t>
            </a:r>
            <a:b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Fe</a:t>
            </a:r>
            <a:r>
              <a:rPr lang="en-US" sz="3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3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30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) + 3 CO(</a:t>
            </a:r>
            <a:r>
              <a:rPr lang="en-US" sz="30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 2 Fe(</a:t>
            </a:r>
            <a:r>
              <a:rPr lang="en-US" sz="30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 + 3 CO</a:t>
            </a:r>
            <a:r>
              <a:rPr lang="en-US" sz="30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(</a:t>
            </a:r>
            <a:r>
              <a:rPr lang="en-US" sz="3000" i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g</a:t>
            </a:r>
            <a:r>
              <a:rPr lang="en-US" sz="3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endParaRPr lang="en-US" sz="3000" baseline="3000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auto">
          <a:xfrm>
            <a:off x="228600" y="3657600"/>
            <a:ext cx="891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AutoNum type="alphaLcPeriod"/>
            </a:pPr>
            <a:r>
              <a:rPr lang="en-US" sz="26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 is the oxidizing agent; Fe</a:t>
            </a:r>
            <a:r>
              <a:rPr lang="en-US" sz="26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6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6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is the reducing agent.</a:t>
            </a:r>
          </a:p>
          <a:p>
            <a:pPr marL="609600" indent="-6096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AutoNum type="alphaLcPeriod"/>
            </a:pPr>
            <a:r>
              <a:rPr lang="en-US" sz="26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 is the reducing agent; Fe</a:t>
            </a:r>
            <a:r>
              <a:rPr lang="en-US" sz="26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26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26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is the oxidizing agent.</a:t>
            </a:r>
          </a:p>
          <a:p>
            <a:pPr marL="609600" indent="-6096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AutoNum type="alphaLcPeriod"/>
            </a:pPr>
            <a:r>
              <a:rPr lang="en-US" sz="26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</a:t>
            </a:r>
            <a:r>
              <a:rPr lang="en-US" sz="26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is the oxidizing agent; Fe is the reducing agent.</a:t>
            </a:r>
          </a:p>
          <a:p>
            <a:pPr marL="609600" indent="-6096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AutoNum type="alphaLcPeriod"/>
            </a:pPr>
            <a:r>
              <a:rPr lang="en-US" sz="26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</a:t>
            </a:r>
            <a:r>
              <a:rPr lang="en-US" sz="2600" baseline="-250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60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is the reducing agent; Fe is the oxidizing agent.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1" y="4126681"/>
            <a:ext cx="8797172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4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372600" cy="2438400"/>
          </a:xfrm>
        </p:spPr>
        <p:txBody>
          <a:bodyPr/>
          <a:lstStyle/>
          <a:p>
            <a:pPr marL="609600" indent="-609600" algn="l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is the oxidation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state of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Cr in Na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Cr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7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924800" cy="3200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+2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+3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+6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+12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4624388" y="5381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1" y="3581211"/>
            <a:ext cx="2284564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8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2438400"/>
          </a:xfrm>
        </p:spPr>
        <p:txBody>
          <a:bodyPr/>
          <a:lstStyle/>
          <a:p>
            <a:pPr marL="609600" indent="-609600" algn="l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is the oxidation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state of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 the ionic compounds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MnO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and MnO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respectively?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924800" cy="3200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+1, +2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+2, +3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+2, +4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+1, +3</a:t>
            </a: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endParaRPr lang="en-US" sz="26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4624388" y="5381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182" y="3621741"/>
            <a:ext cx="2311588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65125" y="346388"/>
            <a:ext cx="8229600" cy="603753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An </a:t>
            </a:r>
            <a:r>
              <a:rPr lang="en-US" sz="2800" dirty="0">
                <a:solidFill>
                  <a:srgbClr val="0000FF"/>
                </a:solidFill>
              </a:rPr>
              <a:t>atom in its elemental state has an oxidation number of </a:t>
            </a:r>
            <a:r>
              <a:rPr lang="en-US" sz="2800" smtClean="0">
                <a:solidFill>
                  <a:srgbClr val="0000FF"/>
                </a:solidFill>
              </a:rPr>
              <a:t>0 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 monatomic ion </a:t>
            </a:r>
            <a:r>
              <a:rPr lang="en-US" sz="2800" dirty="0" smtClean="0">
                <a:solidFill>
                  <a:srgbClr val="0000FF"/>
                </a:solidFill>
              </a:rPr>
              <a:t>in a salt has </a:t>
            </a:r>
            <a:r>
              <a:rPr lang="en-US" sz="2800" dirty="0">
                <a:solidFill>
                  <a:srgbClr val="0000FF"/>
                </a:solidFill>
              </a:rPr>
              <a:t>an oxidation number equal to its </a:t>
            </a:r>
            <a:r>
              <a:rPr lang="en-US" sz="2800" dirty="0" smtClean="0">
                <a:solidFill>
                  <a:srgbClr val="0000FF"/>
                </a:solidFill>
              </a:rPr>
              <a:t>charge  (Na</a:t>
            </a:r>
            <a:r>
              <a:rPr lang="en-US" sz="2800" baseline="30000" dirty="0" smtClean="0">
                <a:solidFill>
                  <a:srgbClr val="0000FF"/>
                </a:solidFill>
              </a:rPr>
              <a:t>+</a:t>
            </a:r>
            <a:r>
              <a:rPr lang="en-US" sz="2800" dirty="0" smtClean="0">
                <a:solidFill>
                  <a:srgbClr val="0000FF"/>
                </a:solidFill>
              </a:rPr>
              <a:t>  or  O</a:t>
            </a:r>
            <a:r>
              <a:rPr lang="en-US" sz="2800" baseline="30000" dirty="0" smtClean="0">
                <a:solidFill>
                  <a:srgbClr val="0000FF"/>
                </a:solidFill>
              </a:rPr>
              <a:t>2−</a:t>
            </a:r>
            <a:r>
              <a:rPr lang="en-US" sz="2800" dirty="0" smtClean="0">
                <a:solidFill>
                  <a:srgbClr val="0000FF"/>
                </a:solidFill>
              </a:rPr>
              <a:t>) 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n </a:t>
            </a:r>
            <a:r>
              <a:rPr lang="en-US" sz="2800" dirty="0">
                <a:solidFill>
                  <a:srgbClr val="0000FF"/>
                </a:solidFill>
              </a:rPr>
              <a:t>a molecular compound, an atom </a:t>
            </a:r>
            <a:r>
              <a:rPr lang="en-US" sz="2800" dirty="0" smtClean="0">
                <a:solidFill>
                  <a:srgbClr val="0000FF"/>
                </a:solidFill>
              </a:rPr>
              <a:t>is assigned the </a:t>
            </a:r>
            <a:r>
              <a:rPr lang="en-US" sz="2800" dirty="0">
                <a:solidFill>
                  <a:srgbClr val="0000FF"/>
                </a:solidFill>
              </a:rPr>
              <a:t>same oxidation number it would have if it were a monatomic </a:t>
            </a:r>
            <a:r>
              <a:rPr lang="en-US" sz="2800" dirty="0" smtClean="0">
                <a:solidFill>
                  <a:srgbClr val="0000FF"/>
                </a:solidFill>
              </a:rPr>
              <a:t>ion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Thus oxygen in 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 is assigned a -2 charge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Thus hydrogen in H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 is assigned a +1 charge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The </a:t>
            </a:r>
            <a:r>
              <a:rPr lang="en-US" sz="2800" dirty="0">
                <a:solidFill>
                  <a:srgbClr val="0000FF"/>
                </a:solidFill>
              </a:rPr>
              <a:t>sum of the oxidation numbers in a neutral compound </a:t>
            </a:r>
            <a:r>
              <a:rPr lang="en-US" sz="2800" dirty="0" smtClean="0">
                <a:solidFill>
                  <a:srgbClr val="0000FF"/>
                </a:solidFill>
              </a:rPr>
              <a:t>must be 0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In </a:t>
            </a:r>
            <a:r>
              <a:rPr lang="en-US" sz="2400" dirty="0">
                <a:solidFill>
                  <a:srgbClr val="0000FF"/>
                </a:solidFill>
              </a:rPr>
              <a:t>a polyatomic ion, the sum of the charges is the charge on the </a:t>
            </a:r>
            <a:r>
              <a:rPr lang="en-US" sz="2400" dirty="0" smtClean="0">
                <a:solidFill>
                  <a:srgbClr val="0000FF"/>
                </a:solidFill>
              </a:rPr>
              <a:t>ion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4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srgbClr val="FFFFFF"/>
                </a:solidFill>
              </a:rPr>
              <a:t>© 2013 Pearson Education, Inc.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2438400"/>
          </a:xfrm>
        </p:spPr>
        <p:txBody>
          <a:bodyPr/>
          <a:lstStyle/>
          <a:p>
            <a:pPr marL="609600" indent="-609600" algn="l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is the oxidation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state of sulfur in the molecule H</a:t>
            </a:r>
            <a:r>
              <a:rPr lang="en-US" baseline="-25000" dirty="0" smtClean="0">
                <a:latin typeface="Arial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S?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924800" cy="32004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+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1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+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−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</a:p>
          <a:p>
            <a:pPr marL="609600" indent="-609600" eaLnBrk="1" hangingPunct="1">
              <a:buFont typeface="Arial" charset="0"/>
              <a:buAutoNum type="alphaLcPeriod"/>
            </a:pP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−1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Times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0"/>
              </a:spcBef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buFont typeface="Arial" charset="0"/>
              <a:buAutoNum type="alphaLcPeriod"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4624388" y="5381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182" y="3621741"/>
            <a:ext cx="2311588" cy="449196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5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Times New Roman" charset="0"/>
              </a:rPr>
              <a:t>5.8 Net Ionic Equations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784" y="1630988"/>
            <a:ext cx="3995941" cy="31306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6464" y="5220427"/>
            <a:ext cx="6841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In reactions involving ions, it is more accurate </a:t>
            </a:r>
            <a:endParaRPr lang="en-US" sz="2800" dirty="0" smtClean="0"/>
          </a:p>
          <a:p>
            <a:pPr algn="ctr"/>
            <a:r>
              <a:rPr lang="en-US" sz="2800" dirty="0" smtClean="0"/>
              <a:t>to </a:t>
            </a:r>
            <a:r>
              <a:rPr lang="en-US" sz="2800" dirty="0"/>
              <a:t>write the reaction as an ionic equation </a:t>
            </a:r>
          </a:p>
        </p:txBody>
      </p:sp>
    </p:spTree>
    <p:extLst>
      <p:ext uri="{BB962C8B-B14F-4D97-AF65-F5344CB8AC3E}">
        <p14:creationId xmlns:p14="http://schemas.microsoft.com/office/powerpoint/2010/main" val="207107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65125" y="583477"/>
            <a:ext cx="8229600" cy="3329251"/>
          </a:xfrm>
        </p:spPr>
        <p:txBody>
          <a:bodyPr>
            <a:no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law of </a:t>
            </a:r>
            <a:r>
              <a:rPr lang="en-US" sz="2800" b="1" dirty="0" smtClean="0"/>
              <a:t>the conservation </a:t>
            </a:r>
            <a:r>
              <a:rPr lang="en-US" sz="2800" b="1" dirty="0"/>
              <a:t>of mass</a:t>
            </a:r>
            <a:r>
              <a:rPr lang="en-US" sz="2800" dirty="0"/>
              <a:t> states that matter can neither be created nor destroyed </a:t>
            </a:r>
            <a:r>
              <a:rPr lang="en-US" sz="2800" u="sng" dirty="0"/>
              <a:t>in a chemical </a:t>
            </a:r>
            <a:r>
              <a:rPr lang="en-US" sz="2800" u="sng" dirty="0" smtClean="0"/>
              <a:t>reaction </a:t>
            </a:r>
            <a:endParaRPr lang="en-US" sz="2800" u="sng" dirty="0"/>
          </a:p>
          <a:p>
            <a:endParaRPr lang="en-US" sz="900" dirty="0" smtClean="0"/>
          </a:p>
          <a:p>
            <a:r>
              <a:rPr lang="en-US" sz="2800" dirty="0" smtClean="0"/>
              <a:t>Bonds </a:t>
            </a:r>
            <a:r>
              <a:rPr lang="en-US" sz="2800" dirty="0"/>
              <a:t>between atoms in the reactants are rearranged to form new </a:t>
            </a:r>
            <a:r>
              <a:rPr lang="en-US" sz="2800" dirty="0" smtClean="0"/>
              <a:t>compounds -- but </a:t>
            </a:r>
            <a:r>
              <a:rPr lang="en-US" sz="2800" dirty="0"/>
              <a:t>none of the </a:t>
            </a:r>
            <a:r>
              <a:rPr lang="en-US" sz="2800" b="1" dirty="0"/>
              <a:t>atoms</a:t>
            </a:r>
            <a:r>
              <a:rPr lang="en-US" sz="2800" dirty="0"/>
              <a:t> disappear and no new ones are </a:t>
            </a:r>
            <a:r>
              <a:rPr lang="en-US" sz="2800" dirty="0" smtClean="0"/>
              <a:t>formed </a:t>
            </a:r>
            <a:endParaRPr lang="en-US" sz="9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891" y="3758278"/>
            <a:ext cx="4368697" cy="23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4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7889"/>
            <a:ext cx="8229600" cy="4106334"/>
          </a:xfrm>
        </p:spPr>
        <p:txBody>
          <a:bodyPr/>
          <a:lstStyle/>
          <a:p>
            <a:r>
              <a:rPr lang="en-US" dirty="0"/>
              <a:t>1) Formula Equation </a:t>
            </a:r>
            <a:endParaRPr lang="en-US" dirty="0" smtClean="0"/>
          </a:p>
          <a:p>
            <a:r>
              <a:rPr lang="en-US" dirty="0"/>
              <a:t>2) Complete ionic </a:t>
            </a:r>
            <a:r>
              <a:rPr lang="en-US" dirty="0" smtClean="0"/>
              <a:t>equation </a:t>
            </a:r>
          </a:p>
          <a:p>
            <a:r>
              <a:rPr lang="en-US" dirty="0"/>
              <a:t>3) Net ionic equation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</a:t>
            </a:r>
            <a:r>
              <a:rPr lang="en-US" dirty="0" smtClean="0"/>
              <a:t>will </a:t>
            </a:r>
            <a:r>
              <a:rPr lang="en-US" dirty="0" smtClean="0"/>
              <a:t>demonstrate this method by </a:t>
            </a:r>
            <a:r>
              <a:rPr lang="en-US" dirty="0" smtClean="0"/>
              <a:t>combining aqueous salt solutions, and determining whether a precipitate forms.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"/>
            <a:ext cx="3581400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00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Formula Equation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combination of aqueous solutions of silver nitrate and sodium chloride</a:t>
            </a:r>
          </a:p>
          <a:p>
            <a:r>
              <a:rPr lang="en-US" dirty="0" smtClean="0"/>
              <a:t>We begin by writing the FORMULA EQUATION 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AgNO</a:t>
            </a:r>
            <a:r>
              <a:rPr lang="en-US" baseline="-25000" dirty="0" smtClean="0"/>
              <a:t>3</a:t>
            </a:r>
            <a:r>
              <a:rPr lang="en-US" dirty="0" smtClean="0"/>
              <a:t>(?) + </a:t>
            </a:r>
            <a:r>
              <a:rPr lang="en-US" dirty="0" err="1" smtClean="0"/>
              <a:t>NaCl</a:t>
            </a:r>
            <a:r>
              <a:rPr lang="en-US" dirty="0" smtClean="0"/>
              <a:t>(?) </a:t>
            </a:r>
            <a:r>
              <a:rPr lang="en-US" dirty="0">
                <a:latin typeface="Symbol" pitchFamily="18" charset="2"/>
              </a:rPr>
              <a:t> </a:t>
            </a:r>
            <a:r>
              <a:rPr lang="en-US" dirty="0" err="1" smtClean="0">
                <a:sym typeface="Wingdings"/>
              </a:rPr>
              <a:t>AgCl</a:t>
            </a:r>
            <a:r>
              <a:rPr lang="en-US" dirty="0" smtClean="0">
                <a:sym typeface="Wingdings"/>
              </a:rPr>
              <a:t>(?) </a:t>
            </a:r>
            <a:r>
              <a:rPr lang="en-US" dirty="0">
                <a:sym typeface="Wingdings"/>
              </a:rPr>
              <a:t>+ </a:t>
            </a:r>
            <a:r>
              <a:rPr lang="en-US" dirty="0" smtClean="0">
                <a:sym typeface="Wingdings"/>
              </a:rPr>
              <a:t>NaNO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(?)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0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1DE5BC-AFC5-41E9-9982-91E87B918DB4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9575" y="592667"/>
            <a:ext cx="8229600" cy="7337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AgNO</a:t>
            </a:r>
            <a:r>
              <a:rPr lang="en-US" baseline="-25000" dirty="0"/>
              <a:t>3</a:t>
            </a:r>
            <a:r>
              <a:rPr lang="en-US" dirty="0"/>
              <a:t>(?) + </a:t>
            </a:r>
            <a:r>
              <a:rPr lang="en-US" dirty="0" err="1"/>
              <a:t>NaCl</a:t>
            </a:r>
            <a:r>
              <a:rPr lang="en-US" dirty="0"/>
              <a:t>(?) </a:t>
            </a:r>
            <a:r>
              <a:rPr lang="en-US" dirty="0">
                <a:latin typeface="Symbol" pitchFamily="18" charset="2"/>
              </a:rPr>
              <a:t> </a:t>
            </a:r>
            <a:r>
              <a:rPr lang="en-US" dirty="0" err="1">
                <a:sym typeface="Wingdings"/>
              </a:rPr>
              <a:t>AgCl</a:t>
            </a:r>
            <a:r>
              <a:rPr lang="en-US" dirty="0">
                <a:sym typeface="Wingdings"/>
              </a:rPr>
              <a:t>(?) + NaNO</a:t>
            </a:r>
            <a:r>
              <a:rPr lang="en-US" baseline="-25000" dirty="0">
                <a:sym typeface="Wingdings"/>
              </a:rPr>
              <a:t>3</a:t>
            </a:r>
            <a:r>
              <a:rPr lang="en-US" dirty="0">
                <a:sym typeface="Wingdings"/>
              </a:rPr>
              <a:t>(?</a:t>
            </a:r>
            <a:r>
              <a:rPr lang="en-US" dirty="0" smtClean="0">
                <a:sym typeface="Wingdings"/>
              </a:rPr>
              <a:t>)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1828800"/>
            <a:ext cx="8305800" cy="461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lvl="0" indent="-533400" defTabSz="914400">
              <a:spcBef>
                <a:spcPct val="20000"/>
              </a:spcBef>
              <a:buFontTx/>
              <a:buAutoNum type="arabi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nitrate (NO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and acetate (C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lang="en-US" sz="2000" baseline="30000" dirty="0">
                <a:solidFill>
                  <a:srgbClr val="669900"/>
                </a:solidFill>
                <a:latin typeface="Symbol" pitchFamily="18" charset="2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salts are soluble.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alkali metal (group 1A) salts and NH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soluble.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Br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I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salts are soluble (except Ag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Pb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Hg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sulfate salts are soluble (except BaSO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PbSO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Hg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CaSO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OH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only slightly soluble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LiOH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NaOH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KOH are soluble, Ba(OH)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(OH)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marginally soluble).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S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 salts are only slightly soluble, except for those containing the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cations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Rule 2. </a:t>
            </a:r>
          </a:p>
        </p:txBody>
      </p:sp>
    </p:spTree>
    <p:extLst>
      <p:ext uri="{BB962C8B-B14F-4D97-AF65-F5344CB8AC3E}">
        <p14:creationId xmlns:p14="http://schemas.microsoft.com/office/powerpoint/2010/main" val="426144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AgNO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</a:t>
            </a:r>
            <a:r>
              <a:rPr lang="en-US" dirty="0" err="1"/>
              <a:t>NaCl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</a:t>
            </a:r>
            <a:r>
              <a:rPr lang="en-US" dirty="0">
                <a:latin typeface="Symbol" pitchFamily="18" charset="2"/>
              </a:rPr>
              <a:t> </a:t>
            </a:r>
            <a:r>
              <a:rPr lang="en-US" dirty="0" err="1">
                <a:sym typeface="Wingdings"/>
              </a:rPr>
              <a:t>AgCl</a:t>
            </a:r>
            <a:r>
              <a:rPr lang="en-US" dirty="0">
                <a:sym typeface="Wingdings"/>
              </a:rPr>
              <a:t>(s) + NaNO</a:t>
            </a:r>
            <a:r>
              <a:rPr lang="en-US" baseline="-25000" dirty="0">
                <a:sym typeface="Wingdings"/>
              </a:rPr>
              <a:t>3</a:t>
            </a:r>
            <a:r>
              <a:rPr lang="en-US" dirty="0">
                <a:sym typeface="Wingdings"/>
              </a:rPr>
              <a:t>(</a:t>
            </a:r>
            <a:r>
              <a:rPr lang="en-US" dirty="0" err="1">
                <a:sym typeface="Wingdings"/>
              </a:rPr>
              <a:t>aq</a:t>
            </a:r>
            <a:r>
              <a:rPr lang="en-US" dirty="0">
                <a:sym typeface="Wingdings"/>
              </a:rPr>
              <a:t>) 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/>
              <a:t>In the next step, we separate soluble salts into the individual ions</a:t>
            </a:r>
          </a:p>
          <a:p>
            <a:r>
              <a:rPr lang="en-US" dirty="0" smtClean="0"/>
              <a:t>This gives the COMPLETE IONIC EQUATION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1143000"/>
          </a:xfrm>
        </p:spPr>
        <p:txBody>
          <a:bodyPr/>
          <a:lstStyle/>
          <a:p>
            <a:r>
              <a:rPr lang="en-US" dirty="0" smtClean="0"/>
              <a:t>1) Formula Equation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7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Complete ionic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1) AgNO</a:t>
            </a:r>
            <a:r>
              <a:rPr lang="en-US" sz="2800" baseline="-25000" dirty="0" smtClean="0"/>
              <a:t>3</a:t>
            </a:r>
            <a:r>
              <a:rPr lang="en-US" sz="2800" dirty="0"/>
              <a:t>(</a:t>
            </a:r>
            <a:r>
              <a:rPr lang="en-US" sz="2800" dirty="0" err="1"/>
              <a:t>aq</a:t>
            </a:r>
            <a:r>
              <a:rPr lang="en-US" sz="2800" dirty="0"/>
              <a:t>) + </a:t>
            </a:r>
            <a:r>
              <a:rPr lang="en-US" sz="2800" dirty="0" err="1"/>
              <a:t>NaCl</a:t>
            </a:r>
            <a:r>
              <a:rPr lang="en-US" sz="2800" dirty="0"/>
              <a:t>(</a:t>
            </a:r>
            <a:r>
              <a:rPr lang="en-US" sz="2800" dirty="0" err="1"/>
              <a:t>aq</a:t>
            </a:r>
            <a:r>
              <a:rPr lang="en-US" sz="2800" dirty="0"/>
              <a:t>) </a:t>
            </a:r>
            <a:r>
              <a:rPr lang="en-US" sz="2800" dirty="0">
                <a:latin typeface="Symbol" pitchFamily="18" charset="2"/>
              </a:rPr>
              <a:t> </a:t>
            </a:r>
            <a:r>
              <a:rPr lang="en-US" sz="2800" dirty="0" err="1">
                <a:sym typeface="Wingdings"/>
              </a:rPr>
              <a:t>AgCl</a:t>
            </a:r>
            <a:r>
              <a:rPr lang="en-US" sz="2800" dirty="0">
                <a:sym typeface="Wingdings"/>
              </a:rPr>
              <a:t>(s) + NaNO</a:t>
            </a:r>
            <a:r>
              <a:rPr lang="en-US" sz="2800" baseline="-25000" dirty="0">
                <a:sym typeface="Wingdings"/>
              </a:rPr>
              <a:t>3</a:t>
            </a:r>
            <a:r>
              <a:rPr lang="en-US" sz="2800" dirty="0">
                <a:sym typeface="Wingdings"/>
              </a:rPr>
              <a:t>(</a:t>
            </a:r>
            <a:r>
              <a:rPr lang="en-US" sz="2800" dirty="0" err="1">
                <a:sym typeface="Wingdings"/>
              </a:rPr>
              <a:t>aq</a:t>
            </a:r>
            <a:r>
              <a:rPr lang="en-US" sz="2800" dirty="0">
                <a:sym typeface="Wingdings"/>
              </a:rPr>
              <a:t>) </a:t>
            </a:r>
            <a:br>
              <a:rPr lang="en-US" sz="2800" dirty="0">
                <a:sym typeface="Wingdings"/>
              </a:rPr>
            </a:br>
            <a:r>
              <a:rPr lang="en-US" sz="2800" dirty="0">
                <a:sym typeface="Wingdings"/>
              </a:rPr>
              <a:t/>
            </a:r>
            <a:br>
              <a:rPr lang="en-US" sz="2800" dirty="0">
                <a:sym typeface="Wingdings"/>
              </a:rPr>
            </a:br>
            <a:r>
              <a:rPr lang="en-US" sz="2800" dirty="0" smtClean="0">
                <a:sym typeface="Wingdings"/>
              </a:rPr>
              <a:t>2) </a:t>
            </a:r>
            <a:r>
              <a:rPr lang="en-US" sz="2800" dirty="0" smtClean="0"/>
              <a:t>Ag</a:t>
            </a:r>
            <a:r>
              <a:rPr lang="en-US" sz="2800" baseline="30000" dirty="0"/>
              <a:t>+</a:t>
            </a:r>
            <a:r>
              <a:rPr lang="en-US" sz="2800" dirty="0"/>
              <a:t>(</a:t>
            </a:r>
            <a:r>
              <a:rPr lang="en-US" sz="2800" i="1" dirty="0" err="1"/>
              <a:t>aq</a:t>
            </a:r>
            <a:r>
              <a:rPr lang="en-US" sz="2800" dirty="0"/>
              <a:t>) + NO</a:t>
            </a:r>
            <a:r>
              <a:rPr lang="en-US" sz="2800" baseline="-25000" dirty="0"/>
              <a:t>3</a:t>
            </a:r>
            <a:r>
              <a:rPr lang="en-US" sz="2800" baseline="30000" dirty="0">
                <a:latin typeface="Symbol" pitchFamily="18" charset="2"/>
              </a:rPr>
              <a:t></a:t>
            </a:r>
            <a:r>
              <a:rPr lang="en-US" sz="2800" dirty="0"/>
              <a:t>(</a:t>
            </a:r>
            <a:r>
              <a:rPr lang="en-US" sz="2800" i="1" dirty="0" err="1"/>
              <a:t>aq</a:t>
            </a:r>
            <a:r>
              <a:rPr lang="en-US" sz="2800" dirty="0"/>
              <a:t>) + Na</a:t>
            </a:r>
            <a:r>
              <a:rPr lang="en-US" sz="2800" baseline="30000" dirty="0"/>
              <a:t>+</a:t>
            </a:r>
            <a:r>
              <a:rPr lang="en-US" sz="2800" dirty="0"/>
              <a:t>(</a:t>
            </a:r>
            <a:r>
              <a:rPr lang="en-US" sz="2800" i="1" dirty="0" err="1"/>
              <a:t>aq</a:t>
            </a:r>
            <a:r>
              <a:rPr lang="en-US" sz="2800" dirty="0"/>
              <a:t>) + </a:t>
            </a:r>
            <a:r>
              <a:rPr lang="en-US" sz="2800" dirty="0" err="1"/>
              <a:t>Cl</a:t>
            </a:r>
            <a:r>
              <a:rPr lang="en-US" sz="2800" baseline="30000" dirty="0">
                <a:latin typeface="Symbol" pitchFamily="18" charset="2"/>
              </a:rPr>
              <a:t></a:t>
            </a:r>
            <a:r>
              <a:rPr lang="en-US" sz="2800" dirty="0"/>
              <a:t>(</a:t>
            </a:r>
            <a:r>
              <a:rPr lang="en-US" sz="2800" i="1" dirty="0" err="1"/>
              <a:t>aq</a:t>
            </a:r>
            <a:r>
              <a:rPr lang="en-US" sz="2800" dirty="0"/>
              <a:t>) </a:t>
            </a:r>
            <a:r>
              <a:rPr lang="en-US" sz="2800" dirty="0" smtClean="0">
                <a:latin typeface="Symbol" pitchFamily="18" charset="2"/>
              </a:rPr>
              <a:t></a:t>
            </a: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  </a:t>
            </a:r>
            <a:r>
              <a:rPr lang="en-US" sz="2800" dirty="0" err="1" smtClean="0"/>
              <a:t>AgCl</a:t>
            </a:r>
            <a:r>
              <a:rPr lang="en-US" sz="2800" dirty="0" smtClean="0"/>
              <a:t>(</a:t>
            </a:r>
            <a:r>
              <a:rPr lang="en-US" sz="2800" i="1" dirty="0" smtClean="0"/>
              <a:t>s</a:t>
            </a:r>
            <a:r>
              <a:rPr lang="en-US" sz="2800" dirty="0" smtClean="0"/>
              <a:t>) + Na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(</a:t>
            </a:r>
            <a:r>
              <a:rPr lang="en-US" sz="2800" i="1" dirty="0" err="1" smtClean="0"/>
              <a:t>aq</a:t>
            </a:r>
            <a:r>
              <a:rPr lang="en-US" sz="2800" dirty="0" smtClean="0"/>
              <a:t>) + NO</a:t>
            </a:r>
            <a:r>
              <a:rPr lang="en-US" sz="2800" baseline="-25000" dirty="0" smtClean="0"/>
              <a:t>3</a:t>
            </a:r>
            <a:r>
              <a:rPr lang="en-US" sz="2800" baseline="30000" dirty="0" smtClean="0">
                <a:latin typeface="Symbol" pitchFamily="18" charset="2"/>
              </a:rPr>
              <a:t></a:t>
            </a:r>
            <a:r>
              <a:rPr lang="en-US" sz="2800" dirty="0" smtClean="0"/>
              <a:t>(</a:t>
            </a:r>
            <a:r>
              <a:rPr lang="en-US" sz="2800" i="1" dirty="0" err="1" smtClean="0"/>
              <a:t>aq</a:t>
            </a:r>
            <a:r>
              <a:rPr lang="en-US" sz="2800" dirty="0" smtClean="0"/>
              <a:t>) 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8062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2) Ag</a:t>
            </a:r>
            <a:r>
              <a:rPr lang="en-US" sz="2000" baseline="30000" dirty="0"/>
              <a:t>+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 + NO</a:t>
            </a:r>
            <a:r>
              <a:rPr lang="en-US" sz="2000" baseline="-25000" dirty="0"/>
              <a:t>3</a:t>
            </a:r>
            <a:r>
              <a:rPr lang="en-US" sz="2000" baseline="30000" dirty="0">
                <a:latin typeface="Symbol" pitchFamily="18" charset="2"/>
              </a:rPr>
              <a:t>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 + Na</a:t>
            </a:r>
            <a:r>
              <a:rPr lang="en-US" sz="2000" baseline="30000" dirty="0"/>
              <a:t>+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 + </a:t>
            </a:r>
            <a:r>
              <a:rPr lang="en-US" sz="2000" dirty="0" err="1"/>
              <a:t>Cl</a:t>
            </a:r>
            <a:r>
              <a:rPr lang="en-US" sz="2000" baseline="30000" dirty="0">
                <a:latin typeface="Symbol" pitchFamily="18" charset="2"/>
              </a:rPr>
              <a:t>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  </a:t>
            </a:r>
            <a:r>
              <a:rPr lang="en-US" sz="2000" dirty="0">
                <a:latin typeface="Symbol" pitchFamily="18" charset="2"/>
              </a:rPr>
              <a:t></a:t>
            </a:r>
            <a:r>
              <a:rPr lang="en-US" sz="2000" dirty="0"/>
              <a:t>  </a:t>
            </a:r>
            <a:r>
              <a:rPr lang="en-US" sz="2000" dirty="0" err="1"/>
              <a:t>AgCl</a:t>
            </a:r>
            <a:r>
              <a:rPr lang="en-US" sz="2000" dirty="0"/>
              <a:t>(</a:t>
            </a:r>
            <a:r>
              <a:rPr lang="en-US" sz="2000" i="1" dirty="0"/>
              <a:t>s</a:t>
            </a:r>
            <a:r>
              <a:rPr lang="en-US" sz="2000" dirty="0"/>
              <a:t>) + Na</a:t>
            </a:r>
            <a:r>
              <a:rPr lang="en-US" sz="2000" baseline="30000" dirty="0"/>
              <a:t>+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 + NO</a:t>
            </a:r>
            <a:r>
              <a:rPr lang="en-US" sz="2000" baseline="-25000" dirty="0"/>
              <a:t>3</a:t>
            </a:r>
            <a:r>
              <a:rPr lang="en-US" sz="2000" baseline="30000" dirty="0">
                <a:latin typeface="Symbol" pitchFamily="18" charset="2"/>
              </a:rPr>
              <a:t>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complete ionic equation is one in which ions are explicitly shown </a:t>
            </a:r>
          </a:p>
          <a:p>
            <a:r>
              <a:rPr lang="en-US" dirty="0"/>
              <a:t>Some ions undergo no change during a reaction – they are called </a:t>
            </a:r>
            <a:r>
              <a:rPr lang="en-US" b="1" dirty="0"/>
              <a:t>spectator ions </a:t>
            </a:r>
          </a:p>
          <a:p>
            <a:pPr lvl="1"/>
            <a:r>
              <a:rPr lang="en-US" dirty="0"/>
              <a:t>They appear on both sides of the reaction but play no role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357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5437"/>
            <a:ext cx="8229600" cy="3368095"/>
          </a:xfrm>
        </p:spPr>
        <p:txBody>
          <a:bodyPr>
            <a:normAutofit/>
          </a:bodyPr>
          <a:lstStyle/>
          <a:p>
            <a:r>
              <a:rPr lang="en-US" dirty="0" smtClean="0"/>
              <a:t>So to write a </a:t>
            </a:r>
            <a:r>
              <a:rPr lang="en-US" b="1" dirty="0" smtClean="0"/>
              <a:t>NET IONIC EQUATION </a:t>
            </a:r>
            <a:r>
              <a:rPr lang="en-US" dirty="0" smtClean="0"/>
              <a:t>we </a:t>
            </a:r>
            <a:r>
              <a:rPr lang="en-US" dirty="0"/>
              <a:t>eliminate the spectator </a:t>
            </a:r>
            <a:r>
              <a:rPr lang="en-US" dirty="0" smtClean="0"/>
              <a:t>ions from the ionic equation </a:t>
            </a:r>
            <a:endParaRPr lang="en-US" sz="9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2) Ag</a:t>
            </a:r>
            <a:r>
              <a:rPr lang="en-US" sz="2000" baseline="30000" dirty="0"/>
              <a:t>+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 + NO</a:t>
            </a:r>
            <a:r>
              <a:rPr lang="en-US" sz="2000" baseline="-25000" dirty="0"/>
              <a:t>3</a:t>
            </a:r>
            <a:r>
              <a:rPr lang="en-US" sz="2000" baseline="30000" dirty="0">
                <a:latin typeface="Symbol" pitchFamily="18" charset="2"/>
              </a:rPr>
              <a:t>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 + Na</a:t>
            </a:r>
            <a:r>
              <a:rPr lang="en-US" sz="2000" baseline="30000" dirty="0"/>
              <a:t>+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 + </a:t>
            </a:r>
            <a:r>
              <a:rPr lang="en-US" sz="2000" dirty="0" err="1"/>
              <a:t>Cl</a:t>
            </a:r>
            <a:r>
              <a:rPr lang="en-US" sz="2000" baseline="30000" dirty="0">
                <a:latin typeface="Symbol" pitchFamily="18" charset="2"/>
              </a:rPr>
              <a:t>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  </a:t>
            </a:r>
            <a:r>
              <a:rPr lang="en-US" sz="2000" dirty="0">
                <a:latin typeface="Symbol" pitchFamily="18" charset="2"/>
              </a:rPr>
              <a:t></a:t>
            </a:r>
            <a:r>
              <a:rPr lang="en-US" sz="2000" dirty="0"/>
              <a:t>  </a:t>
            </a:r>
            <a:r>
              <a:rPr lang="en-US" sz="2000" dirty="0" err="1"/>
              <a:t>AgCl</a:t>
            </a:r>
            <a:r>
              <a:rPr lang="en-US" sz="2000" dirty="0"/>
              <a:t>(</a:t>
            </a:r>
            <a:r>
              <a:rPr lang="en-US" sz="2000" i="1" dirty="0"/>
              <a:t>s</a:t>
            </a:r>
            <a:r>
              <a:rPr lang="en-US" sz="2000" dirty="0"/>
              <a:t>) + Na</a:t>
            </a:r>
            <a:r>
              <a:rPr lang="en-US" sz="2000" baseline="30000" dirty="0"/>
              <a:t>+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 + NO</a:t>
            </a:r>
            <a:r>
              <a:rPr lang="en-US" sz="2000" baseline="-25000" dirty="0"/>
              <a:t>3</a:t>
            </a:r>
            <a:r>
              <a:rPr lang="en-US" sz="2000" baseline="30000" dirty="0">
                <a:latin typeface="Symbol" pitchFamily="18" charset="2"/>
              </a:rPr>
              <a:t>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828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 Net ionic equation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1) AgNO</a:t>
            </a:r>
            <a:r>
              <a:rPr lang="en-US" sz="2400" baseline="-25000" dirty="0" smtClean="0">
                <a:solidFill>
                  <a:prstClr val="black"/>
                </a:solidFill>
              </a:rPr>
              <a:t>3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dirty="0" err="1">
                <a:solidFill>
                  <a:prstClr val="black"/>
                </a:solidFill>
              </a:rPr>
              <a:t>aq</a:t>
            </a:r>
            <a:r>
              <a:rPr lang="en-US" sz="2400" dirty="0">
                <a:solidFill>
                  <a:prstClr val="black"/>
                </a:solidFill>
              </a:rPr>
              <a:t>) + </a:t>
            </a:r>
            <a:r>
              <a:rPr lang="en-US" sz="2400" dirty="0" err="1">
                <a:solidFill>
                  <a:prstClr val="black"/>
                </a:solidFill>
              </a:rPr>
              <a:t>NaCl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dirty="0" err="1">
                <a:solidFill>
                  <a:prstClr val="black"/>
                </a:solidFill>
              </a:rPr>
              <a:t>aq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 </a:t>
            </a:r>
            <a:r>
              <a:rPr lang="en-US" sz="2400" dirty="0" err="1">
                <a:solidFill>
                  <a:prstClr val="black"/>
                </a:solidFill>
                <a:sym typeface="Wingdings"/>
              </a:rPr>
              <a:t>AgCl</a:t>
            </a:r>
            <a:r>
              <a:rPr lang="en-US" sz="2400" dirty="0">
                <a:solidFill>
                  <a:prstClr val="black"/>
                </a:solidFill>
                <a:sym typeface="Wingdings"/>
              </a:rPr>
              <a:t>(s) + NaNO</a:t>
            </a:r>
            <a:r>
              <a:rPr lang="en-US" sz="2400" baseline="-25000" dirty="0">
                <a:solidFill>
                  <a:prstClr val="black"/>
                </a:solidFill>
                <a:sym typeface="Wingdings"/>
              </a:rPr>
              <a:t>3</a:t>
            </a:r>
            <a:r>
              <a:rPr lang="en-US" sz="2400" dirty="0">
                <a:solidFill>
                  <a:prstClr val="black"/>
                </a:solidFill>
                <a:sym typeface="Wingdings"/>
              </a:rPr>
              <a:t>(</a:t>
            </a:r>
            <a:r>
              <a:rPr lang="en-US" sz="2400" dirty="0" err="1">
                <a:solidFill>
                  <a:prstClr val="black"/>
                </a:solidFill>
                <a:sym typeface="Wingdings"/>
              </a:rPr>
              <a:t>aq</a:t>
            </a:r>
            <a:r>
              <a:rPr lang="en-US" sz="2400" dirty="0">
                <a:solidFill>
                  <a:prstClr val="black"/>
                </a:solidFill>
                <a:sym typeface="Wingdings"/>
              </a:rPr>
              <a:t>) </a:t>
            </a:r>
            <a:br>
              <a:rPr lang="en-US" sz="2400" dirty="0">
                <a:solidFill>
                  <a:prstClr val="black"/>
                </a:solidFill>
                <a:sym typeface="Wingdings"/>
              </a:rPr>
            </a:br>
            <a:r>
              <a:rPr lang="en-US" sz="2400" dirty="0">
                <a:solidFill>
                  <a:prstClr val="black"/>
                </a:solidFill>
                <a:sym typeface="Wingdings"/>
              </a:rPr>
              <a:t/>
            </a:r>
            <a:br>
              <a:rPr lang="en-US" sz="2400" dirty="0">
                <a:solidFill>
                  <a:prstClr val="black"/>
                </a:solidFill>
                <a:sym typeface="Wingdings"/>
              </a:rPr>
            </a:br>
            <a:r>
              <a:rPr lang="en-US" sz="2400" dirty="0">
                <a:solidFill>
                  <a:prstClr val="black"/>
                </a:solidFill>
                <a:sym typeface="Wingdings"/>
              </a:rPr>
              <a:t>2) </a:t>
            </a:r>
            <a:r>
              <a:rPr lang="en-US" sz="2000" dirty="0">
                <a:solidFill>
                  <a:prstClr val="black"/>
                </a:solidFill>
              </a:rPr>
              <a:t>Ag</a:t>
            </a:r>
            <a:r>
              <a:rPr lang="en-US" sz="2000" baseline="30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i="1" dirty="0" err="1">
                <a:solidFill>
                  <a:prstClr val="black"/>
                </a:solidFill>
              </a:rPr>
              <a:t>aq</a:t>
            </a:r>
            <a:r>
              <a:rPr lang="en-US" sz="2000" dirty="0">
                <a:solidFill>
                  <a:prstClr val="black"/>
                </a:solidFill>
              </a:rPr>
              <a:t>) + NO</a:t>
            </a:r>
            <a:r>
              <a:rPr lang="en-US" sz="2000" baseline="-25000" dirty="0">
                <a:solidFill>
                  <a:prstClr val="black"/>
                </a:solidFill>
              </a:rPr>
              <a:t>3</a:t>
            </a:r>
            <a:r>
              <a:rPr lang="en-US" sz="2000" baseline="30000" dirty="0">
                <a:solidFill>
                  <a:prstClr val="black"/>
                </a:solidFill>
                <a:latin typeface="Symbol" pitchFamily="18" charset="2"/>
              </a:rPr>
              <a:t>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i="1" dirty="0" err="1">
                <a:solidFill>
                  <a:prstClr val="black"/>
                </a:solidFill>
              </a:rPr>
              <a:t>aq</a:t>
            </a:r>
            <a:r>
              <a:rPr lang="en-US" sz="2000" dirty="0">
                <a:solidFill>
                  <a:prstClr val="black"/>
                </a:solidFill>
              </a:rPr>
              <a:t>) + Na</a:t>
            </a:r>
            <a:r>
              <a:rPr lang="en-US" sz="2000" baseline="30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i="1" dirty="0" err="1">
                <a:solidFill>
                  <a:prstClr val="black"/>
                </a:solidFill>
              </a:rPr>
              <a:t>aq</a:t>
            </a:r>
            <a:r>
              <a:rPr lang="en-US" sz="2000" dirty="0">
                <a:solidFill>
                  <a:prstClr val="black"/>
                </a:solidFill>
              </a:rPr>
              <a:t>) + </a:t>
            </a:r>
            <a:r>
              <a:rPr lang="en-US" sz="2000" dirty="0" err="1">
                <a:solidFill>
                  <a:prstClr val="black"/>
                </a:solidFill>
              </a:rPr>
              <a:t>Cl</a:t>
            </a:r>
            <a:r>
              <a:rPr lang="en-US" sz="2000" baseline="30000" dirty="0">
                <a:solidFill>
                  <a:prstClr val="black"/>
                </a:solidFill>
                <a:latin typeface="Symbol" pitchFamily="18" charset="2"/>
              </a:rPr>
              <a:t>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i="1" dirty="0" err="1">
                <a:solidFill>
                  <a:prstClr val="black"/>
                </a:solidFill>
              </a:rPr>
              <a:t>aq</a:t>
            </a:r>
            <a:r>
              <a:rPr lang="en-US" sz="2000" dirty="0">
                <a:solidFill>
                  <a:prstClr val="black"/>
                </a:solidFill>
              </a:rPr>
              <a:t>)  </a:t>
            </a:r>
            <a:r>
              <a:rPr lang="en-US" sz="2000" dirty="0">
                <a:solidFill>
                  <a:prstClr val="black"/>
                </a:solidFill>
                <a:latin typeface="Symbol" pitchFamily="18" charset="2"/>
              </a:rPr>
              <a:t></a:t>
            </a:r>
            <a:r>
              <a:rPr lang="en-US" sz="2000" dirty="0">
                <a:solidFill>
                  <a:prstClr val="black"/>
                </a:solidFill>
              </a:rPr>
              <a:t>  </a:t>
            </a:r>
            <a:r>
              <a:rPr lang="en-US" sz="2000" dirty="0" err="1">
                <a:solidFill>
                  <a:prstClr val="black"/>
                </a:solidFill>
              </a:rPr>
              <a:t>AgCl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i="1" dirty="0">
                <a:solidFill>
                  <a:prstClr val="black"/>
                </a:solidFill>
              </a:rPr>
              <a:t>s</a:t>
            </a:r>
            <a:r>
              <a:rPr lang="en-US" sz="2000" dirty="0">
                <a:solidFill>
                  <a:prstClr val="black"/>
                </a:solidFill>
              </a:rPr>
              <a:t>) + Na</a:t>
            </a:r>
            <a:r>
              <a:rPr lang="en-US" sz="2000" baseline="30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i="1" dirty="0" err="1">
                <a:solidFill>
                  <a:prstClr val="black"/>
                </a:solidFill>
              </a:rPr>
              <a:t>aq</a:t>
            </a:r>
            <a:r>
              <a:rPr lang="en-US" sz="2000" dirty="0">
                <a:solidFill>
                  <a:prstClr val="black"/>
                </a:solidFill>
              </a:rPr>
              <a:t>) + NO</a:t>
            </a:r>
            <a:r>
              <a:rPr lang="en-US" sz="2000" baseline="-25000" dirty="0">
                <a:solidFill>
                  <a:prstClr val="black"/>
                </a:solidFill>
              </a:rPr>
              <a:t>3</a:t>
            </a:r>
            <a:r>
              <a:rPr lang="en-US" sz="2000" baseline="30000" dirty="0">
                <a:solidFill>
                  <a:prstClr val="black"/>
                </a:solidFill>
                <a:latin typeface="Symbol" pitchFamily="18" charset="2"/>
              </a:rPr>
              <a:t></a:t>
            </a:r>
            <a:r>
              <a:rPr lang="en-US" sz="2000" dirty="0">
                <a:solidFill>
                  <a:prstClr val="black"/>
                </a:solidFill>
              </a:rPr>
              <a:t>(</a:t>
            </a:r>
            <a:r>
              <a:rPr lang="en-US" sz="2000" i="1" dirty="0" err="1">
                <a:solidFill>
                  <a:prstClr val="black"/>
                </a:solidFill>
              </a:rPr>
              <a:t>aq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</a:p>
          <a:p>
            <a:pPr marL="0" lvl="0" indent="0">
              <a:buNone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3) </a:t>
            </a:r>
            <a:r>
              <a:rPr lang="en-US" sz="2400" dirty="0">
                <a:solidFill>
                  <a:prstClr val="black"/>
                </a:solidFill>
              </a:rPr>
              <a:t>Ag</a:t>
            </a:r>
            <a:r>
              <a:rPr lang="en-US" sz="2400" baseline="30000" dirty="0">
                <a:solidFill>
                  <a:prstClr val="black"/>
                </a:solidFill>
              </a:rPr>
              <a:t>+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i="1" dirty="0" err="1">
                <a:solidFill>
                  <a:prstClr val="black"/>
                </a:solidFill>
              </a:rPr>
              <a:t>aq</a:t>
            </a:r>
            <a:r>
              <a:rPr lang="en-US" sz="2400" dirty="0">
                <a:solidFill>
                  <a:prstClr val="black"/>
                </a:solidFill>
              </a:rPr>
              <a:t>) </a:t>
            </a:r>
            <a:r>
              <a:rPr lang="en-US" sz="2400" dirty="0" smtClean="0">
                <a:solidFill>
                  <a:prstClr val="black"/>
                </a:solidFill>
              </a:rPr>
              <a:t>+ </a:t>
            </a:r>
            <a:r>
              <a:rPr lang="en-US" sz="2400" dirty="0" err="1" smtClean="0">
                <a:solidFill>
                  <a:prstClr val="black"/>
                </a:solidFill>
              </a:rPr>
              <a:t>Cl</a:t>
            </a:r>
            <a:r>
              <a:rPr lang="en-US" sz="2400" baseline="30000" dirty="0">
                <a:solidFill>
                  <a:prstClr val="black"/>
                </a:solidFill>
                <a:latin typeface="Symbol" pitchFamily="18" charset="2"/>
              </a:rPr>
              <a:t>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i="1" dirty="0" err="1">
                <a:solidFill>
                  <a:prstClr val="black"/>
                </a:solidFill>
              </a:rPr>
              <a:t>aq</a:t>
            </a:r>
            <a:r>
              <a:rPr lang="en-US" sz="2400" dirty="0">
                <a:solidFill>
                  <a:prstClr val="black"/>
                </a:solidFill>
              </a:rPr>
              <a:t>) 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</a:t>
            </a:r>
            <a:r>
              <a:rPr lang="en-US" sz="2400" dirty="0">
                <a:solidFill>
                  <a:prstClr val="black"/>
                </a:solidFill>
              </a:rPr>
              <a:t>  </a:t>
            </a:r>
            <a:r>
              <a:rPr lang="en-US" sz="2400" dirty="0" err="1">
                <a:solidFill>
                  <a:prstClr val="black"/>
                </a:solidFill>
              </a:rPr>
              <a:t>AgCl</a:t>
            </a:r>
            <a:r>
              <a:rPr lang="en-US" sz="2400" dirty="0">
                <a:solidFill>
                  <a:prstClr val="black"/>
                </a:solidFill>
              </a:rPr>
              <a:t>(</a:t>
            </a:r>
            <a:r>
              <a:rPr lang="en-US" sz="2400" i="1" dirty="0">
                <a:solidFill>
                  <a:prstClr val="black"/>
                </a:solidFill>
              </a:rPr>
              <a:t>s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230927"/>
            <a:ext cx="4035425" cy="3182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478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BA6285-C52D-4625-999C-5087110153B6}" type="slidenum">
              <a:rPr lang="en-US"/>
              <a:pPr>
                <a:defRPr/>
              </a:pPr>
              <a:t>98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7162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Concept Check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1"/>
            <a:ext cx="8915400" cy="4648199"/>
          </a:xfrm>
        </p:spPr>
        <p:txBody>
          <a:bodyPr>
            <a:normAutofit/>
          </a:bodyPr>
          <a:lstStyle/>
          <a:p>
            <a:pPr marL="512763" indent="0" eaLnBrk="1" hangingPunct="1">
              <a:buFontTx/>
              <a:buNone/>
            </a:pPr>
            <a:r>
              <a:rPr lang="en-US" sz="2800" dirty="0" smtClean="0"/>
              <a:t>Write the correct formula equation, complete ionic equation, and net ionic equation for the reaction between cobalt(II) chloride and sodium hydroxide.</a:t>
            </a:r>
            <a:endParaRPr lang="en-US" dirty="0" smtClean="0"/>
          </a:p>
          <a:p>
            <a:pPr marL="512763" indent="0" eaLnBrk="1" hangingPunct="1">
              <a:buFontTx/>
              <a:buNone/>
            </a:pPr>
            <a:endParaRPr lang="en-US" sz="2000" u="sng" dirty="0" smtClean="0"/>
          </a:p>
          <a:p>
            <a:pPr marL="512763" indent="0" eaLnBrk="1" hangingPunct="1">
              <a:buFontTx/>
              <a:buNone/>
            </a:pPr>
            <a:r>
              <a:rPr lang="en-US" sz="2000" u="sng" dirty="0" smtClean="0"/>
              <a:t>Formula Equation</a:t>
            </a:r>
            <a:r>
              <a:rPr lang="en-US" sz="2000" dirty="0" smtClean="0"/>
              <a:t>:</a:t>
            </a:r>
          </a:p>
          <a:p>
            <a:pPr marL="512763" indent="0" algn="ctr"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512763" indent="0" eaLnBrk="1" hangingPunct="1">
              <a:buFontTx/>
              <a:buNone/>
            </a:pPr>
            <a:endParaRPr lang="en-US" sz="2000" dirty="0" smtClean="0"/>
          </a:p>
          <a:p>
            <a:pPr marL="512763" indent="0" eaLnBrk="1" hangingPunct="1">
              <a:buFontTx/>
              <a:buNone/>
            </a:pPr>
            <a:r>
              <a:rPr lang="en-US" sz="2000" u="sng" dirty="0" smtClean="0"/>
              <a:t>Complete Ionic Equation</a:t>
            </a:r>
            <a:r>
              <a:rPr lang="en-US" sz="2000" dirty="0" smtClean="0"/>
              <a:t>:</a:t>
            </a:r>
          </a:p>
          <a:p>
            <a:pPr marL="512763" indent="0" eaLnBrk="1" hangingPunct="1">
              <a:buFontTx/>
              <a:buNone/>
            </a:pPr>
            <a:endParaRPr lang="en-US" sz="2000" dirty="0" smtClean="0"/>
          </a:p>
          <a:p>
            <a:pPr marL="512763" indent="0" eaLnBrk="1" hangingPunct="1">
              <a:buFontTx/>
              <a:buNone/>
            </a:pPr>
            <a:endParaRPr lang="en-US" sz="2000" dirty="0" smtClean="0"/>
          </a:p>
          <a:p>
            <a:pPr marL="512763" indent="0" eaLnBrk="1" hangingPunct="1">
              <a:spcBef>
                <a:spcPct val="40000"/>
              </a:spcBef>
              <a:buFontTx/>
              <a:buNone/>
            </a:pPr>
            <a:r>
              <a:rPr lang="en-US" sz="2000" u="sng" dirty="0" smtClean="0"/>
              <a:t>Net Ionic Equation</a:t>
            </a:r>
            <a:r>
              <a:rPr lang="en-US" sz="2000" dirty="0" smtClean="0"/>
              <a:t>:</a:t>
            </a:r>
          </a:p>
          <a:p>
            <a:pPr marL="512763" indent="0" eaLnBrk="1" hangingPunct="1">
              <a:buFontTx/>
              <a:buNone/>
            </a:pPr>
            <a:endParaRPr lang="en-US" sz="2000" dirty="0" smtClean="0">
              <a:solidFill>
                <a:srgbClr val="0000FF"/>
              </a:solidFill>
            </a:endParaRPr>
          </a:p>
          <a:p>
            <a:pPr marL="512763" indent="0" eaLnBrk="1" hangingPunct="1">
              <a:buFontTx/>
              <a:buNone/>
            </a:pPr>
            <a:endParaRPr lang="en-US" sz="2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58471784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1DE5BC-AFC5-41E9-9982-91E87B918DB4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09575" y="719667"/>
            <a:ext cx="8229600" cy="677333"/>
          </a:xfrm>
        </p:spPr>
        <p:txBody>
          <a:bodyPr>
            <a:normAutofit/>
          </a:bodyPr>
          <a:lstStyle/>
          <a:p>
            <a:pPr marL="512763" indent="0" algn="ctr">
              <a:buNone/>
            </a:pPr>
            <a:r>
              <a:rPr lang="en-US" sz="2800" dirty="0"/>
              <a:t>CoCl</a:t>
            </a:r>
            <a:r>
              <a:rPr lang="en-US" sz="2800" baseline="-25000" dirty="0"/>
              <a:t>2</a:t>
            </a:r>
            <a:r>
              <a:rPr lang="en-US" sz="2800" i="1" dirty="0" smtClean="0"/>
              <a:t>(</a:t>
            </a:r>
            <a:r>
              <a:rPr lang="en-US" sz="2800" i="1" dirty="0"/>
              <a:t>?</a:t>
            </a:r>
            <a:r>
              <a:rPr lang="en-US" sz="2800" i="1" dirty="0" smtClean="0"/>
              <a:t>)</a:t>
            </a:r>
            <a:r>
              <a:rPr lang="en-US" sz="2800" dirty="0" smtClean="0"/>
              <a:t> </a:t>
            </a:r>
            <a:r>
              <a:rPr lang="en-US" sz="2800" dirty="0"/>
              <a:t>+ 2NaOH</a:t>
            </a:r>
            <a:r>
              <a:rPr lang="en-US" sz="2800" i="1" dirty="0" smtClean="0"/>
              <a:t>(</a:t>
            </a:r>
            <a:r>
              <a:rPr lang="en-US" sz="2800" i="1" dirty="0"/>
              <a:t>?</a:t>
            </a:r>
            <a:r>
              <a:rPr lang="en-US" sz="2800" i="1" dirty="0" smtClean="0"/>
              <a:t>)</a:t>
            </a:r>
            <a:r>
              <a:rPr lang="en-US" sz="2800" dirty="0" smtClean="0"/>
              <a:t>  </a:t>
            </a:r>
            <a:r>
              <a:rPr lang="en-US" sz="2800" dirty="0">
                <a:sym typeface="Symbol" pitchFamily="18" charset="2"/>
              </a:rPr>
              <a:t></a:t>
            </a:r>
            <a:r>
              <a:rPr lang="en-US" sz="2800" dirty="0"/>
              <a:t> Co(OH)</a:t>
            </a:r>
            <a:r>
              <a:rPr lang="en-US" sz="2800" baseline="-25000" dirty="0"/>
              <a:t>2</a:t>
            </a:r>
            <a:r>
              <a:rPr lang="en-US" sz="2800" i="1" dirty="0" smtClean="0"/>
              <a:t>(?)</a:t>
            </a:r>
            <a:r>
              <a:rPr lang="en-US" sz="2800" dirty="0" smtClean="0"/>
              <a:t> </a:t>
            </a:r>
            <a:r>
              <a:rPr lang="en-US" sz="2800" dirty="0"/>
              <a:t>+ 2NaCl</a:t>
            </a:r>
            <a:r>
              <a:rPr lang="en-US" sz="2800" i="1" dirty="0" smtClean="0"/>
              <a:t>(</a:t>
            </a:r>
            <a:r>
              <a:rPr lang="en-US" sz="2800" i="1" dirty="0"/>
              <a:t>?</a:t>
            </a:r>
            <a:r>
              <a:rPr lang="en-US" sz="2800" i="1" dirty="0" smtClean="0"/>
              <a:t>)</a:t>
            </a:r>
            <a:endParaRPr lang="en-US" sz="2800" i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1828800"/>
            <a:ext cx="8305800" cy="461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33400" lvl="0" indent="-533400" defTabSz="914400">
              <a:spcBef>
                <a:spcPct val="20000"/>
              </a:spcBef>
              <a:buFontTx/>
              <a:buAutoNum type="arabicPeriod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nitrate (NO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and acetate (C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lang="en-US" sz="2000" baseline="30000" dirty="0">
                <a:solidFill>
                  <a:srgbClr val="669900"/>
                </a:solidFill>
                <a:latin typeface="Symbol" pitchFamily="18" charset="2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salts are soluble.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alkali metal (group 1A) salts and NH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soluble.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Br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I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salts are soluble (except Ag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Pb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Hg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sulfate salts are soluble (except BaSO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PbSO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Hg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CaSO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OH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only slightly soluble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LiOH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NaOH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KOH are soluble, Ba(OH)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(OH)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marginally soluble).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S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CO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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 salts are only slightly soluble, except for those containing the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cations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Rule 2. </a:t>
            </a:r>
          </a:p>
        </p:txBody>
      </p:sp>
    </p:spTree>
    <p:extLst>
      <p:ext uri="{BB962C8B-B14F-4D97-AF65-F5344CB8AC3E}">
        <p14:creationId xmlns:p14="http://schemas.microsoft.com/office/powerpoint/2010/main" val="43629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3866</TotalTime>
  <Words>5257</Words>
  <Application>Microsoft Macintosh PowerPoint</Application>
  <PresentationFormat>On-screen Show (4:3)</PresentationFormat>
  <Paragraphs>713</Paragraphs>
  <Slides>114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31" baseType="lpstr">
      <vt:lpstr>Office Theme</vt:lpstr>
      <vt:lpstr>Default Design</vt:lpstr>
      <vt:lpstr>1_Default Design</vt:lpstr>
      <vt:lpstr>2_Default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1_Office Theme</vt:lpstr>
      <vt:lpstr>Document</vt:lpstr>
      <vt:lpstr>Chapter Five</vt:lpstr>
      <vt:lpstr>PowerPoint Presentation</vt:lpstr>
      <vt:lpstr>Goals</vt:lpstr>
      <vt:lpstr>PowerPoint Presentation</vt:lpstr>
      <vt:lpstr>5.1 Chemical Equations</vt:lpstr>
      <vt:lpstr>PowerPoint Presentation</vt:lpstr>
      <vt:lpstr>FYI: Note regarding Exp 13:  Thermal Decomposition </vt:lpstr>
      <vt:lpstr>PowerPoint Presentation</vt:lpstr>
      <vt:lpstr>PowerPoint Presentation</vt:lpstr>
      <vt:lpstr>PowerPoint Presentation</vt:lpstr>
      <vt:lpstr> Assume the mixture of substances in drawing (a) undergoes a reaction.  Which drawing(s) (b–d) represent(s) a product mixture INCONSISTENT with the law of mass conservation? </vt:lpstr>
      <vt:lpstr>PowerPoint Presentation</vt:lpstr>
      <vt:lpstr>PowerPoint Presentation</vt:lpstr>
      <vt:lpstr>5.2 Balancing Chemical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Which of the equations below are balanced?  1)  CH3CH2OH + 3 O2  2 CO2 + 3 H2O 2)  Ca(OH)2 + Na3PO4  CaPO4 + 3 NaOH   </vt:lpstr>
      <vt:lpstr>  When the equation below is balanced, what should the coefficients be?      C5H12 +     O2      CO2 +       H2O   </vt:lpstr>
      <vt:lpstr>5.3 Classes of Chemical Reactions</vt:lpstr>
      <vt:lpstr>PowerPoint Presentation</vt:lpstr>
      <vt:lpstr>  Which of the following reactions is a precipitation reaction?  1)  AgNO3(aq) + NaBr(aq)  AgBr(s) + NaNO3(aq)  2)  Na(s) + Br2(l)  2 NaBr(s) 3)  H2SO4(aq) + 2 KOH(aq)  2 H2O(l) + K2SO4(aq)    </vt:lpstr>
      <vt:lpstr>PowerPoint Presentation</vt:lpstr>
      <vt:lpstr>  Which of the following reactions is an acid–base (neutralization) reaction?  1)  AgNO3(aq) + NaBr(aq)  AgBr(s) + NaNO3(aq)  2)  Na(s) + Br2(l)  2 NaBr(s) 3)  H2SO4(aq) + 2 KOH(aq)  2 H2O(l) + K2SO4(aq)    </vt:lpstr>
      <vt:lpstr>PowerPoint Presentation</vt:lpstr>
      <vt:lpstr>  Which of the following reactions is a redox reaction?  1)  AgNO3(aq) + NaBr(aq)  AgBr(s) + NaNO3(aq)  2)  Na(s) + Br2(l)  2 NaBr(s) 3)  H2SO4(aq) + 2 KOH(aq)  2 H2O(l) + K2SO4(aq)    </vt:lpstr>
      <vt:lpstr>5.4 Precipitation Reactions and Solubility Guidelines</vt:lpstr>
      <vt:lpstr>Will an insoluble solid  (precipitate) form?</vt:lpstr>
      <vt:lpstr>Will an insoluble solid  (precipitate) form?</vt:lpstr>
      <vt:lpstr>PowerPoint Presentation</vt:lpstr>
      <vt:lpstr>PowerPoint Presentation</vt:lpstr>
      <vt:lpstr>PowerPoint Presentation</vt:lpstr>
      <vt:lpstr>Let’s mix: KCl and AgNO3</vt:lpstr>
      <vt:lpstr>PowerPoint Presentation</vt:lpstr>
      <vt:lpstr>KCl(?) + AgNO3(?)  KNO3(?) + AgCl(?)</vt:lpstr>
      <vt:lpstr>KCl(aq) + AgNO3(aq)  KNO3(aq) + AgCl(s)</vt:lpstr>
      <vt:lpstr>  What is the solubility in water of Na3PO4 and PbI2, respectively?   </vt:lpstr>
      <vt:lpstr>KCl(aq) + AgNO3(aq)  KNO3(aq) + AgCl(s)</vt:lpstr>
      <vt:lpstr>5.5 Acids, Bases, and Neutralization Reactions</vt:lpstr>
      <vt:lpstr>PowerPoint Presentation</vt:lpstr>
      <vt:lpstr>PowerPoint Presentation</vt:lpstr>
      <vt:lpstr>fyi</vt:lpstr>
      <vt:lpstr>Two non-metal hydroxide bases</vt:lpstr>
      <vt:lpstr>PowerPoint Presentation</vt:lpstr>
      <vt:lpstr>  What are the correct product formulas for the reaction between nitric acid and sodium carbonate?     </vt:lpstr>
      <vt:lpstr>  What are the correct product formulas for the reaction between sulfuric acid and sodium hydroxide?     </vt:lpstr>
      <vt:lpstr>fyi: Ancient battery acid</vt:lpstr>
      <vt:lpstr>5.6 Redox Reactions</vt:lpstr>
      <vt:lpstr>History</vt:lpstr>
      <vt:lpstr>PowerPoint Presentation</vt:lpstr>
      <vt:lpstr>Redox Reactions</vt:lpstr>
      <vt:lpstr>  Which of the following pairs of reactants, when they react, will result in a redox reaction?  1)   Mg(s) +  O2(g) 2)   HCl(aq) + NaOH(aq) 3)   Na(s) + Cl2(g)   </vt:lpstr>
      <vt:lpstr>Let’s start with metals vs metals</vt:lpstr>
      <vt:lpstr>PowerPoint Presentation</vt:lpstr>
      <vt:lpstr>PowerPoint Presentation</vt:lpstr>
      <vt:lpstr>How do we know which metal  will lose the electron?</vt:lpstr>
      <vt:lpstr>PowerPoint Presentation</vt:lpstr>
      <vt:lpstr>PowerPoint Presentation</vt:lpstr>
      <vt:lpstr>And of course, metals vs nonmetals</vt:lpstr>
      <vt:lpstr>FYI: metals vs nonmetals</vt:lpstr>
      <vt:lpstr>PowerPoint Presentation</vt:lpstr>
      <vt:lpstr>Get ready for tricky vocabulary</vt:lpstr>
      <vt:lpstr>Agents </vt:lpstr>
      <vt:lpstr>From another view</vt:lpstr>
      <vt:lpstr>   Which one of the following statements describes an oxidizing agent?      </vt:lpstr>
      <vt:lpstr>  Where in the periodic table are the best reducing agents found?      </vt:lpstr>
      <vt:lpstr>  Sulfur dioxide reacts with molecular oxygen to form sulfur trioxide. Which of the following is the correct balanced chemical equation for this reaction?      </vt:lpstr>
      <vt:lpstr>5.7 Recognizing Redox Reactions</vt:lpstr>
      <vt:lpstr>Non-molecular substances </vt:lpstr>
      <vt:lpstr>PowerPoint Presentation</vt:lpstr>
      <vt:lpstr>PowerPoint Presentation</vt:lpstr>
      <vt:lpstr>General rules  for assigning oxidation states</vt:lpstr>
      <vt:lpstr>Assigning oxidation states</vt:lpstr>
      <vt:lpstr>Assigning oxidation states</vt:lpstr>
      <vt:lpstr>The Rules</vt:lpstr>
      <vt:lpstr>PowerPoint Presentation</vt:lpstr>
      <vt:lpstr>PowerPoint Presentation</vt:lpstr>
      <vt:lpstr>One more time</vt:lpstr>
      <vt:lpstr>PowerPoint Presentation</vt:lpstr>
      <vt:lpstr>Using oxidation states</vt:lpstr>
      <vt:lpstr>PowerPoint Presentation</vt:lpstr>
      <vt:lpstr>PowerPoint Presentation</vt:lpstr>
      <vt:lpstr>  What is the oxidation state of Cr in Na2Cr2O7?     </vt:lpstr>
      <vt:lpstr>  What is the oxidation state of Mn in the ionic compounds MnO and MnO2, respectively?     </vt:lpstr>
      <vt:lpstr>PowerPoint Presentation</vt:lpstr>
      <vt:lpstr>  What is the oxidation state of sulfur in the molecule H2S?    </vt:lpstr>
      <vt:lpstr>5.8 Net Ionic Equations</vt:lpstr>
      <vt:lpstr>PowerPoint Presentation</vt:lpstr>
      <vt:lpstr>1) Formula Equation </vt:lpstr>
      <vt:lpstr>PowerPoint Presentation</vt:lpstr>
      <vt:lpstr>1) Formula Equation </vt:lpstr>
      <vt:lpstr>2) Complete ionic equation</vt:lpstr>
      <vt:lpstr>2) Ag+(aq) + NO3(aq) + Na+(aq) + Cl(aq)    AgCl(s) + Na+(aq) + NO3(aq)</vt:lpstr>
      <vt:lpstr>2) Ag+(aq) + NO3(aq) + Na+(aq) + Cl(aq)    AgCl(s) + Na+(aq) + NO3(aq)</vt:lpstr>
      <vt:lpstr>3) Net ionic equation </vt:lpstr>
      <vt:lpstr>Concept Check</vt:lpstr>
      <vt:lpstr>PowerPoint Presentation</vt:lpstr>
      <vt:lpstr>Concept Check</vt:lpstr>
      <vt:lpstr>Concept Check</vt:lpstr>
      <vt:lpstr>Concept Check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Which of the following is the net ionic equation for the reaction between HCl and NaOH?     </vt:lpstr>
      <vt:lpstr>Chapter 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contra costa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Five</dc:title>
  <dc:creator>VERNON SMALL</dc:creator>
  <cp:lastModifiedBy>VERNON SMALL</cp:lastModifiedBy>
  <cp:revision>404</cp:revision>
  <cp:lastPrinted>2014-03-10T18:22:17Z</cp:lastPrinted>
  <dcterms:created xsi:type="dcterms:W3CDTF">2013-12-16T18:19:41Z</dcterms:created>
  <dcterms:modified xsi:type="dcterms:W3CDTF">2014-09-19T22:00:25Z</dcterms:modified>
</cp:coreProperties>
</file>