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4.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708" r:id="rId5"/>
    <p:sldMasterId id="2147483732" r:id="rId6"/>
    <p:sldMasterId id="2147483744" r:id="rId7"/>
    <p:sldMasterId id="2147483756" r:id="rId8"/>
    <p:sldMasterId id="2147483768" r:id="rId9"/>
  </p:sldMasterIdLst>
  <p:notesMasterIdLst>
    <p:notesMasterId r:id="rId183"/>
  </p:notesMasterIdLst>
  <p:sldIdLst>
    <p:sldId id="315" r:id="rId10"/>
    <p:sldId id="531" r:id="rId11"/>
    <p:sldId id="317" r:id="rId12"/>
    <p:sldId id="259" r:id="rId13"/>
    <p:sldId id="318" r:id="rId14"/>
    <p:sldId id="319" r:id="rId15"/>
    <p:sldId id="321" r:id="rId16"/>
    <p:sldId id="322" r:id="rId17"/>
    <p:sldId id="547" r:id="rId18"/>
    <p:sldId id="324" r:id="rId19"/>
    <p:sldId id="323" r:id="rId20"/>
    <p:sldId id="263" r:id="rId21"/>
    <p:sldId id="575" r:id="rId22"/>
    <p:sldId id="327" r:id="rId23"/>
    <p:sldId id="487" r:id="rId24"/>
    <p:sldId id="447" r:id="rId25"/>
    <p:sldId id="264" r:id="rId26"/>
    <p:sldId id="332" r:id="rId27"/>
    <p:sldId id="489" r:id="rId28"/>
    <p:sldId id="334" r:id="rId29"/>
    <p:sldId id="490" r:id="rId30"/>
    <p:sldId id="574" r:id="rId31"/>
    <p:sldId id="565" r:id="rId32"/>
    <p:sldId id="569" r:id="rId33"/>
    <p:sldId id="571" r:id="rId34"/>
    <p:sldId id="570" r:id="rId35"/>
    <p:sldId id="572" r:id="rId36"/>
    <p:sldId id="573" r:id="rId37"/>
    <p:sldId id="566" r:id="rId38"/>
    <p:sldId id="578" r:id="rId39"/>
    <p:sldId id="345" r:id="rId40"/>
    <p:sldId id="577" r:id="rId41"/>
    <p:sldId id="342" r:id="rId42"/>
    <p:sldId id="546" r:id="rId43"/>
    <p:sldId id="567" r:id="rId44"/>
    <p:sldId id="340" r:id="rId45"/>
    <p:sldId id="460" r:id="rId46"/>
    <p:sldId id="448" r:id="rId47"/>
    <p:sldId id="348" r:id="rId48"/>
    <p:sldId id="270" r:id="rId49"/>
    <p:sldId id="356" r:id="rId50"/>
    <p:sldId id="355" r:id="rId51"/>
    <p:sldId id="357" r:id="rId52"/>
    <p:sldId id="456" r:id="rId53"/>
    <p:sldId id="359" r:id="rId54"/>
    <p:sldId id="361" r:id="rId55"/>
    <p:sldId id="461" r:id="rId56"/>
    <p:sldId id="369" r:id="rId57"/>
    <p:sldId id="462" r:id="rId58"/>
    <p:sldId id="464" r:id="rId59"/>
    <p:sldId id="517" r:id="rId60"/>
    <p:sldId id="368" r:id="rId61"/>
    <p:sldId id="370" r:id="rId62"/>
    <p:sldId id="362" r:id="rId63"/>
    <p:sldId id="275" r:id="rId64"/>
    <p:sldId id="468" r:id="rId65"/>
    <p:sldId id="380" r:id="rId66"/>
    <p:sldId id="276" r:id="rId67"/>
    <p:sldId id="466" r:id="rId68"/>
    <p:sldId id="376" r:id="rId69"/>
    <p:sldId id="467" r:id="rId70"/>
    <p:sldId id="277" r:id="rId71"/>
    <p:sldId id="389" r:id="rId72"/>
    <p:sldId id="278" r:id="rId73"/>
    <p:sldId id="279" r:id="rId74"/>
    <p:sldId id="458" r:id="rId75"/>
    <p:sldId id="377" r:id="rId76"/>
    <p:sldId id="280" r:id="rId77"/>
    <p:sldId id="562" r:id="rId78"/>
    <p:sldId id="497" r:id="rId79"/>
    <p:sldId id="518" r:id="rId80"/>
    <p:sldId id="519" r:id="rId81"/>
    <p:sldId id="521" r:id="rId82"/>
    <p:sldId id="520" r:id="rId83"/>
    <p:sldId id="382" r:id="rId84"/>
    <p:sldId id="528" r:id="rId85"/>
    <p:sldId id="383" r:id="rId86"/>
    <p:sldId id="559" r:id="rId87"/>
    <p:sldId id="563" r:id="rId88"/>
    <p:sldId id="560" r:id="rId89"/>
    <p:sldId id="385" r:id="rId90"/>
    <p:sldId id="387" r:id="rId91"/>
    <p:sldId id="469" r:id="rId92"/>
    <p:sldId id="396" r:id="rId93"/>
    <p:sldId id="283" r:id="rId94"/>
    <p:sldId id="284" r:id="rId95"/>
    <p:sldId id="390" r:id="rId96"/>
    <p:sldId id="392" r:id="rId97"/>
    <p:sldId id="415" r:id="rId98"/>
    <p:sldId id="548" r:id="rId99"/>
    <p:sldId id="285" r:id="rId100"/>
    <p:sldId id="286" r:id="rId101"/>
    <p:sldId id="394" r:id="rId102"/>
    <p:sldId id="400" r:id="rId103"/>
    <p:sldId id="472" r:id="rId104"/>
    <p:sldId id="473" r:id="rId105"/>
    <p:sldId id="474" r:id="rId106"/>
    <p:sldId id="550" r:id="rId107"/>
    <p:sldId id="522" r:id="rId108"/>
    <p:sldId id="407" r:id="rId109"/>
    <p:sldId id="408" r:id="rId110"/>
    <p:sldId id="476" r:id="rId111"/>
    <p:sldId id="289" r:id="rId112"/>
    <p:sldId id="477" r:id="rId113"/>
    <p:sldId id="418" r:id="rId114"/>
    <p:sldId id="417" r:id="rId115"/>
    <p:sldId id="419" r:id="rId116"/>
    <p:sldId id="290" r:id="rId117"/>
    <p:sldId id="471" r:id="rId118"/>
    <p:sldId id="409" r:id="rId119"/>
    <p:sldId id="427" r:id="rId120"/>
    <p:sldId id="412" r:id="rId121"/>
    <p:sldId id="410" r:id="rId122"/>
    <p:sldId id="478" r:id="rId123"/>
    <p:sldId id="413" r:id="rId124"/>
    <p:sldId id="296" r:id="rId125"/>
    <p:sldId id="544" r:id="rId126"/>
    <p:sldId id="298" r:id="rId127"/>
    <p:sldId id="297" r:id="rId128"/>
    <p:sldId id="420" r:id="rId129"/>
    <p:sldId id="299" r:id="rId130"/>
    <p:sldId id="300" r:id="rId131"/>
    <p:sldId id="511" r:id="rId132"/>
    <p:sldId id="301" r:id="rId133"/>
    <p:sldId id="509" r:id="rId134"/>
    <p:sldId id="510" r:id="rId135"/>
    <p:sldId id="512" r:id="rId136"/>
    <p:sldId id="503" r:id="rId137"/>
    <p:sldId id="504" r:id="rId138"/>
    <p:sldId id="545" r:id="rId139"/>
    <p:sldId id="538" r:id="rId140"/>
    <p:sldId id="534" r:id="rId141"/>
    <p:sldId id="303" r:id="rId142"/>
    <p:sldId id="439" r:id="rId143"/>
    <p:sldId id="481" r:id="rId144"/>
    <p:sldId id="482" r:id="rId145"/>
    <p:sldId id="483" r:id="rId146"/>
    <p:sldId id="426" r:id="rId147"/>
    <p:sldId id="450" r:id="rId148"/>
    <p:sldId id="433" r:id="rId149"/>
    <p:sldId id="532" r:id="rId150"/>
    <p:sldId id="429" r:id="rId151"/>
    <p:sldId id="551" r:id="rId152"/>
    <p:sldId id="516" r:id="rId153"/>
    <p:sldId id="430" r:id="rId154"/>
    <p:sldId id="555" r:id="rId155"/>
    <p:sldId id="553" r:id="rId156"/>
    <p:sldId id="552" r:id="rId157"/>
    <p:sldId id="543" r:id="rId158"/>
    <p:sldId id="556" r:id="rId159"/>
    <p:sldId id="432" r:id="rId160"/>
    <p:sldId id="523" r:id="rId161"/>
    <p:sldId id="485" r:id="rId162"/>
    <p:sldId id="541" r:id="rId163"/>
    <p:sldId id="557" r:id="rId164"/>
    <p:sldId id="524" r:id="rId165"/>
    <p:sldId id="527" r:id="rId166"/>
    <p:sldId id="525" r:id="rId167"/>
    <p:sldId id="526" r:id="rId168"/>
    <p:sldId id="437" r:id="rId169"/>
    <p:sldId id="441" r:id="rId170"/>
    <p:sldId id="443" r:id="rId171"/>
    <p:sldId id="428" r:id="rId172"/>
    <p:sldId id="438" r:id="rId173"/>
    <p:sldId id="445" r:id="rId174"/>
    <p:sldId id="309" r:id="rId175"/>
    <p:sldId id="310" r:id="rId176"/>
    <p:sldId id="446" r:id="rId177"/>
    <p:sldId id="311" r:id="rId178"/>
    <p:sldId id="312" r:id="rId179"/>
    <p:sldId id="313" r:id="rId180"/>
    <p:sldId id="314" r:id="rId181"/>
    <p:sldId id="488" r:id="rId1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4660"/>
  </p:normalViewPr>
  <p:slideViewPr>
    <p:cSldViewPr snapToGrid="0" snapToObjects="1">
      <p:cViewPr varScale="1">
        <p:scale>
          <a:sx n="31" d="100"/>
          <a:sy n="31" d="100"/>
        </p:scale>
        <p:origin x="-2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3.xml"/><Relationship Id="rId143" Type="http://schemas.openxmlformats.org/officeDocument/2006/relationships/slide" Target="slides/slide134.xml"/><Relationship Id="rId144" Type="http://schemas.openxmlformats.org/officeDocument/2006/relationships/slide" Target="slides/slide135.xml"/><Relationship Id="rId145" Type="http://schemas.openxmlformats.org/officeDocument/2006/relationships/slide" Target="slides/slide136.xml"/><Relationship Id="rId146" Type="http://schemas.openxmlformats.org/officeDocument/2006/relationships/slide" Target="slides/slide137.xml"/><Relationship Id="rId147" Type="http://schemas.openxmlformats.org/officeDocument/2006/relationships/slide" Target="slides/slide138.xml"/><Relationship Id="rId148" Type="http://schemas.openxmlformats.org/officeDocument/2006/relationships/slide" Target="slides/slide139.xml"/><Relationship Id="rId149" Type="http://schemas.openxmlformats.org/officeDocument/2006/relationships/slide" Target="slides/slide140.xml"/><Relationship Id="rId180" Type="http://schemas.openxmlformats.org/officeDocument/2006/relationships/slide" Target="slides/slide171.xml"/><Relationship Id="rId181" Type="http://schemas.openxmlformats.org/officeDocument/2006/relationships/slide" Target="slides/slide172.xml"/><Relationship Id="rId182" Type="http://schemas.openxmlformats.org/officeDocument/2006/relationships/slide" Target="slides/slide173.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83" Type="http://schemas.openxmlformats.org/officeDocument/2006/relationships/notesMaster" Target="notesMasters/notesMaster1.xml"/><Relationship Id="rId184" Type="http://schemas.openxmlformats.org/officeDocument/2006/relationships/printerSettings" Target="printerSettings/printerSettings1.bin"/><Relationship Id="rId185" Type="http://schemas.openxmlformats.org/officeDocument/2006/relationships/presProps" Target="presProps.xml"/><Relationship Id="rId186" Type="http://schemas.openxmlformats.org/officeDocument/2006/relationships/viewProps" Target="viewProps.xml"/><Relationship Id="rId187" Type="http://schemas.openxmlformats.org/officeDocument/2006/relationships/theme" Target="theme/theme1.xml"/><Relationship Id="rId188" Type="http://schemas.openxmlformats.org/officeDocument/2006/relationships/tableStyles" Target="tableStyles.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 Id="rId110" Type="http://schemas.openxmlformats.org/officeDocument/2006/relationships/slide" Target="slides/slide101.xml"/><Relationship Id="rId111" Type="http://schemas.openxmlformats.org/officeDocument/2006/relationships/slide" Target="slides/slide102.xml"/><Relationship Id="rId112" Type="http://schemas.openxmlformats.org/officeDocument/2006/relationships/slide" Target="slides/slide103.xml"/><Relationship Id="rId113" Type="http://schemas.openxmlformats.org/officeDocument/2006/relationships/slide" Target="slides/slide104.xml"/><Relationship Id="rId114" Type="http://schemas.openxmlformats.org/officeDocument/2006/relationships/slide" Target="slides/slide105.xml"/><Relationship Id="rId115" Type="http://schemas.openxmlformats.org/officeDocument/2006/relationships/slide" Target="slides/slide106.xml"/><Relationship Id="rId116" Type="http://schemas.openxmlformats.org/officeDocument/2006/relationships/slide" Target="slides/slide107.xml"/><Relationship Id="rId117" Type="http://schemas.openxmlformats.org/officeDocument/2006/relationships/slide" Target="slides/slide108.xml"/><Relationship Id="rId118" Type="http://schemas.openxmlformats.org/officeDocument/2006/relationships/slide" Target="slides/slide109.xml"/><Relationship Id="rId119" Type="http://schemas.openxmlformats.org/officeDocument/2006/relationships/slide" Target="slides/slide110.xml"/><Relationship Id="rId150" Type="http://schemas.openxmlformats.org/officeDocument/2006/relationships/slide" Target="slides/slide141.xml"/><Relationship Id="rId151" Type="http://schemas.openxmlformats.org/officeDocument/2006/relationships/slide" Target="slides/slide142.xml"/><Relationship Id="rId152" Type="http://schemas.openxmlformats.org/officeDocument/2006/relationships/slide" Target="slides/slide14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53" Type="http://schemas.openxmlformats.org/officeDocument/2006/relationships/slide" Target="slides/slide144.xml"/><Relationship Id="rId154" Type="http://schemas.openxmlformats.org/officeDocument/2006/relationships/slide" Target="slides/slide145.xml"/><Relationship Id="rId155" Type="http://schemas.openxmlformats.org/officeDocument/2006/relationships/slide" Target="slides/slide146.xml"/><Relationship Id="rId156" Type="http://schemas.openxmlformats.org/officeDocument/2006/relationships/slide" Target="slides/slide147.xml"/><Relationship Id="rId157" Type="http://schemas.openxmlformats.org/officeDocument/2006/relationships/slide" Target="slides/slide148.xml"/><Relationship Id="rId158" Type="http://schemas.openxmlformats.org/officeDocument/2006/relationships/slide" Target="slides/slide149.xml"/><Relationship Id="rId159" Type="http://schemas.openxmlformats.org/officeDocument/2006/relationships/slide" Target="slides/slide15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120" Type="http://schemas.openxmlformats.org/officeDocument/2006/relationships/slide" Target="slides/slide111.xml"/><Relationship Id="rId121" Type="http://schemas.openxmlformats.org/officeDocument/2006/relationships/slide" Target="slides/slide112.xml"/><Relationship Id="rId122" Type="http://schemas.openxmlformats.org/officeDocument/2006/relationships/slide" Target="slides/slide113.xml"/><Relationship Id="rId123" Type="http://schemas.openxmlformats.org/officeDocument/2006/relationships/slide" Target="slides/slide114.xml"/><Relationship Id="rId124" Type="http://schemas.openxmlformats.org/officeDocument/2006/relationships/slide" Target="slides/slide115.xml"/><Relationship Id="rId125" Type="http://schemas.openxmlformats.org/officeDocument/2006/relationships/slide" Target="slides/slide116.xml"/><Relationship Id="rId126" Type="http://schemas.openxmlformats.org/officeDocument/2006/relationships/slide" Target="slides/slide117.xml"/><Relationship Id="rId127" Type="http://schemas.openxmlformats.org/officeDocument/2006/relationships/slide" Target="slides/slide118.xml"/><Relationship Id="rId128" Type="http://schemas.openxmlformats.org/officeDocument/2006/relationships/slide" Target="slides/slide119.xml"/><Relationship Id="rId129" Type="http://schemas.openxmlformats.org/officeDocument/2006/relationships/slide" Target="slides/slide120.xml"/><Relationship Id="rId160" Type="http://schemas.openxmlformats.org/officeDocument/2006/relationships/slide" Target="slides/slide151.xml"/><Relationship Id="rId161" Type="http://schemas.openxmlformats.org/officeDocument/2006/relationships/slide" Target="slides/slide152.xml"/><Relationship Id="rId162" Type="http://schemas.openxmlformats.org/officeDocument/2006/relationships/slide" Target="slides/slide153.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63" Type="http://schemas.openxmlformats.org/officeDocument/2006/relationships/slide" Target="slides/slide154.xml"/><Relationship Id="rId164" Type="http://schemas.openxmlformats.org/officeDocument/2006/relationships/slide" Target="slides/slide155.xml"/><Relationship Id="rId165" Type="http://schemas.openxmlformats.org/officeDocument/2006/relationships/slide" Target="slides/slide156.xml"/><Relationship Id="rId166" Type="http://schemas.openxmlformats.org/officeDocument/2006/relationships/slide" Target="slides/slide157.xml"/><Relationship Id="rId167" Type="http://schemas.openxmlformats.org/officeDocument/2006/relationships/slide" Target="slides/slide158.xml"/><Relationship Id="rId168" Type="http://schemas.openxmlformats.org/officeDocument/2006/relationships/slide" Target="slides/slide159.xml"/><Relationship Id="rId169" Type="http://schemas.openxmlformats.org/officeDocument/2006/relationships/slide" Target="slides/slide16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130" Type="http://schemas.openxmlformats.org/officeDocument/2006/relationships/slide" Target="slides/slide121.xml"/><Relationship Id="rId131" Type="http://schemas.openxmlformats.org/officeDocument/2006/relationships/slide" Target="slides/slide122.xml"/><Relationship Id="rId132" Type="http://schemas.openxmlformats.org/officeDocument/2006/relationships/slide" Target="slides/slide123.xml"/><Relationship Id="rId133" Type="http://schemas.openxmlformats.org/officeDocument/2006/relationships/slide" Target="slides/slide124.xml"/><Relationship Id="rId134" Type="http://schemas.openxmlformats.org/officeDocument/2006/relationships/slide" Target="slides/slide125.xml"/><Relationship Id="rId135" Type="http://schemas.openxmlformats.org/officeDocument/2006/relationships/slide" Target="slides/slide126.xml"/><Relationship Id="rId136" Type="http://schemas.openxmlformats.org/officeDocument/2006/relationships/slide" Target="slides/slide127.xml"/><Relationship Id="rId137" Type="http://schemas.openxmlformats.org/officeDocument/2006/relationships/slide" Target="slides/slide128.xml"/><Relationship Id="rId138" Type="http://schemas.openxmlformats.org/officeDocument/2006/relationships/slide" Target="slides/slide129.xml"/><Relationship Id="rId139" Type="http://schemas.openxmlformats.org/officeDocument/2006/relationships/slide" Target="slides/slide130.xml"/><Relationship Id="rId170" Type="http://schemas.openxmlformats.org/officeDocument/2006/relationships/slide" Target="slides/slide161.xml"/><Relationship Id="rId171" Type="http://schemas.openxmlformats.org/officeDocument/2006/relationships/slide" Target="slides/slide162.xml"/><Relationship Id="rId172" Type="http://schemas.openxmlformats.org/officeDocument/2006/relationships/slide" Target="slides/slide163.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173" Type="http://schemas.openxmlformats.org/officeDocument/2006/relationships/slide" Target="slides/slide164.xml"/><Relationship Id="rId174" Type="http://schemas.openxmlformats.org/officeDocument/2006/relationships/slide" Target="slides/slide165.xml"/><Relationship Id="rId175" Type="http://schemas.openxmlformats.org/officeDocument/2006/relationships/slide" Target="slides/slide166.xml"/><Relationship Id="rId176" Type="http://schemas.openxmlformats.org/officeDocument/2006/relationships/slide" Target="slides/slide167.xml"/><Relationship Id="rId177" Type="http://schemas.openxmlformats.org/officeDocument/2006/relationships/slide" Target="slides/slide168.xml"/><Relationship Id="rId178" Type="http://schemas.openxmlformats.org/officeDocument/2006/relationships/slide" Target="slides/slide169.xml"/><Relationship Id="rId179" Type="http://schemas.openxmlformats.org/officeDocument/2006/relationships/slide" Target="slides/slide17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91.xml"/><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slide" Target="slides/slide97.xml"/><Relationship Id="rId107" Type="http://schemas.openxmlformats.org/officeDocument/2006/relationships/slide" Target="slides/slide98.xml"/><Relationship Id="rId108" Type="http://schemas.openxmlformats.org/officeDocument/2006/relationships/slide" Target="slides/slide99.xml"/><Relationship Id="rId109" Type="http://schemas.openxmlformats.org/officeDocument/2006/relationships/slide" Target="slides/slide100.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31.xml"/><Relationship Id="rId141"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E6F5B-E110-9845-BA17-6BF2248598EF}" type="datetimeFigureOut">
              <a:rPr lang="en-US" smtClean="0"/>
              <a:t>10/14/14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817A2-E7FB-3044-96EC-D9D1FCE04525}" type="slidenum">
              <a:rPr lang="en-US" smtClean="0"/>
              <a:t>‹#›</a:t>
            </a:fld>
            <a:endParaRPr lang="en-US"/>
          </a:p>
        </p:txBody>
      </p:sp>
    </p:spTree>
    <p:extLst>
      <p:ext uri="{BB962C8B-B14F-4D97-AF65-F5344CB8AC3E}">
        <p14:creationId xmlns:p14="http://schemas.microsoft.com/office/powerpoint/2010/main" val="3331854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A4C58FF9-78C4-42F6-BC4C-853DA05C56A1}" type="slidenum">
              <a:rPr lang="en-US" smtClean="0"/>
              <a:pPr/>
              <a:t>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9132CDA-5BCE-494C-BE2C-1C3E0772FA9D}" type="slidenum">
              <a:rPr lang="en-US">
                <a:solidFill>
                  <a:prstClr val="black"/>
                </a:solidFill>
              </a:rPr>
              <a:pPr eaLnBrk="1" hangingPunct="1"/>
              <a:t>50</a:t>
            </a:fld>
            <a:endParaRPr lang="en-US">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B6017E-DC86-8D44-9DCF-95A229DAB204}" type="slidenum">
              <a:rPr lang="en-US">
                <a:solidFill>
                  <a:prstClr val="black"/>
                </a:solidFill>
              </a:rPr>
              <a:pPr eaLnBrk="1" hangingPunct="1"/>
              <a:t>52</a:t>
            </a:fld>
            <a:endParaRPr lang="en-US">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2C0F905-13AD-6B45-A604-34ACEEE3C339}" type="slidenum">
              <a:rPr lang="en-US">
                <a:solidFill>
                  <a:prstClr val="black"/>
                </a:solidFill>
              </a:rPr>
              <a:pPr eaLnBrk="1" hangingPunct="1"/>
              <a:t>53</a:t>
            </a:fld>
            <a:endParaRPr lang="en-US">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5AA028-85A6-DE4A-A815-A242E437D4FB}" type="slidenum">
              <a:rPr lang="en-US">
                <a:solidFill>
                  <a:prstClr val="black"/>
                </a:solidFill>
              </a:rPr>
              <a:pPr eaLnBrk="1" hangingPunct="1"/>
              <a:t>81</a:t>
            </a:fld>
            <a:endParaRPr lang="en-US">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784691B-B5DC-3945-B9C6-F5DF7F217211}" type="slidenum">
              <a:rPr lang="en-US">
                <a:solidFill>
                  <a:prstClr val="black"/>
                </a:solidFill>
              </a:rPr>
              <a:pPr eaLnBrk="1" hangingPunct="1"/>
              <a:t>82</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A77ABB-CDBC-C749-BCBF-A3FC413053AC}" type="slidenum">
              <a:rPr lang="en-US" sz="1200">
                <a:solidFill>
                  <a:prstClr val="black"/>
                </a:solidFill>
              </a:rPr>
              <a:pPr eaLnBrk="1" hangingPunct="1"/>
              <a:t>83</a:t>
            </a:fld>
            <a:endParaRPr lang="en-US" sz="1200">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9684F-94E4-8E46-8B46-83434D0E2C0D}" type="slidenum">
              <a:rPr lang="en-US" sz="1200">
                <a:solidFill>
                  <a:prstClr val="black"/>
                </a:solidFill>
              </a:rPr>
              <a:pPr eaLnBrk="1" hangingPunct="1"/>
              <a:t>84</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74F596-07A2-3742-9CF5-480B9A5D8C37}" type="slidenum">
              <a:rPr lang="en-US" sz="1200">
                <a:solidFill>
                  <a:prstClr val="black"/>
                </a:solidFill>
              </a:rPr>
              <a:pPr eaLnBrk="1" hangingPunct="1"/>
              <a:t>94</a:t>
            </a:fld>
            <a:endParaRPr lang="en-US" sz="1200">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BB94B5-6DE4-6B4E-924B-4AB2F4A5F2B8}" type="slidenum">
              <a:rPr lang="en-US" sz="1200">
                <a:solidFill>
                  <a:prstClr val="black"/>
                </a:solidFill>
              </a:rPr>
              <a:pPr eaLnBrk="1" hangingPunct="1"/>
              <a:t>113</a:t>
            </a:fld>
            <a:endParaRPr lang="en-US" sz="1200">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62B204-2ADF-8C46-8087-33F5DAD56742}" type="slidenum">
              <a:rPr lang="en-US" sz="1200">
                <a:solidFill>
                  <a:prstClr val="black"/>
                </a:solidFill>
              </a:rPr>
              <a:pPr eaLnBrk="1" hangingPunct="1"/>
              <a:t>134</a:t>
            </a:fld>
            <a:endParaRPr lang="en-US" sz="1200">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723C3-4C3C-4BA2-BB99-54B950CD3F04}"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7D184C-8DA1-9D4E-9B77-6586A70CD7A1}" type="slidenum">
              <a:rPr lang="en-US" sz="1200">
                <a:solidFill>
                  <a:prstClr val="black"/>
                </a:solidFill>
              </a:rPr>
              <a:pPr eaLnBrk="1" hangingPunct="1"/>
              <a:t>161</a:t>
            </a:fld>
            <a:endParaRPr lang="en-US" sz="1200">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8C4D3E-7CF5-ED4F-9295-3200E3D3B0B4}" type="slidenum">
              <a:rPr lang="en-US" sz="1200">
                <a:solidFill>
                  <a:prstClr val="black"/>
                </a:solidFill>
              </a:rPr>
              <a:pPr eaLnBrk="1" hangingPunct="1"/>
              <a:t>162</a:t>
            </a:fld>
            <a:endParaRPr lang="en-US" sz="1200">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E145F-3D1E-0946-B7C1-B4B2B06676F7}" type="slidenum">
              <a:rPr lang="en-US"/>
              <a:pPr/>
              <a:t>164</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E145F-3D1E-0946-B7C1-B4B2B06676F7}" type="slidenum">
              <a:rPr lang="en-US"/>
              <a:pPr/>
              <a:t>165</a:t>
            </a:fld>
            <a:endParaRPr lang="en-US"/>
          </a:p>
        </p:txBody>
      </p:sp>
      <p:sp>
        <p:nvSpPr>
          <p:cNvPr id="29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723C3-4C3C-4BA2-BB99-54B950CD3F04}"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817A2-E7FB-3044-96EC-D9D1FCE04525}" type="slidenum">
              <a:rPr lang="en-US" smtClean="0"/>
              <a:t>33</a:t>
            </a:fld>
            <a:endParaRPr lang="en-US"/>
          </a:p>
        </p:txBody>
      </p:sp>
    </p:spTree>
    <p:extLst>
      <p:ext uri="{BB962C8B-B14F-4D97-AF65-F5344CB8AC3E}">
        <p14:creationId xmlns:p14="http://schemas.microsoft.com/office/powerpoint/2010/main" val="2353788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723C3-4C3C-4BA2-BB99-54B950CD3F04}" type="slidenum">
              <a:rPr lang="en-US" smtClean="0"/>
              <a:pPr/>
              <a:t>34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487877B-5EF6-B546-9854-F95C1E28E5EE}" type="slidenum">
              <a:rPr lang="en-US">
                <a:solidFill>
                  <a:prstClr val="black"/>
                </a:solidFill>
              </a:rPr>
              <a:pPr eaLnBrk="1" hangingPunct="1"/>
              <a:t>39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09572" name="Slide Number Placeholder 3"/>
          <p:cNvSpPr>
            <a:spLocks noGrp="1"/>
          </p:cNvSpPr>
          <p:nvPr>
            <p:ph type="sldNum" sz="quarter" idx="5"/>
          </p:nvPr>
        </p:nvSpPr>
        <p:spPr>
          <a:noFill/>
        </p:spPr>
        <p:txBody>
          <a:bodyPr/>
          <a:lstStyle/>
          <a:p>
            <a:fld id="{199B36D6-1181-4E13-9A85-4217DFD3526B}" type="slidenum">
              <a:rPr lang="en-US" smtClean="0"/>
              <a:pPr/>
              <a:t>41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10596" name="Slide Number Placeholder 3"/>
          <p:cNvSpPr>
            <a:spLocks noGrp="1"/>
          </p:cNvSpPr>
          <p:nvPr>
            <p:ph type="sldNum" sz="quarter" idx="5"/>
          </p:nvPr>
        </p:nvSpPr>
        <p:spPr>
          <a:noFill/>
        </p:spPr>
        <p:txBody>
          <a:bodyPr/>
          <a:lstStyle/>
          <a:p>
            <a:fld id="{968AC092-B631-43BB-A7C4-FE63F10C1B5C}" type="slidenum">
              <a:rPr lang="en-US" smtClean="0"/>
              <a:pPr/>
              <a:t>42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008F247-92B3-784A-B326-4FF47E800B8E}" type="slidenum">
              <a:rPr lang="en-US">
                <a:solidFill>
                  <a:prstClr val="black"/>
                </a:solidFill>
              </a:rPr>
              <a:pPr eaLnBrk="1" hangingPunct="1"/>
              <a:t>49</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emf"/><Relationship Id="rId3"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275511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182075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247615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512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2111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0690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107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910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8320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1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61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841340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004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3995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6042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23567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899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86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278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543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831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74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5B8D2-62F1-0C4B-9CB8-65B3BA21EC5E}" type="datetimeFigureOut">
              <a:rPr lang="en-US" smtClean="0"/>
              <a:t>10/14/14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4247499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5027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1289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342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1763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1417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5829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8160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0204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52054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609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5B8D2-62F1-0C4B-9CB8-65B3BA21EC5E}"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7195855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03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105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854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5979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107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55313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716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490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308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69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5B8D2-62F1-0C4B-9CB8-65B3BA21EC5E}" type="datetimeFigureOut">
              <a:rPr lang="en-US" smtClean="0"/>
              <a:t>10/14/14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2230947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3545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609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4657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9362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790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500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27140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5988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1664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5B8D2-62F1-0C4B-9CB8-65B3BA21EC5E}" type="datetimeFigureOut">
              <a:rPr lang="en-US" smtClean="0"/>
              <a:t>10/14/14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916062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299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77960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1916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8180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1098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9387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04502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72388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937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094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5B8D2-62F1-0C4B-9CB8-65B3BA21EC5E}" type="datetimeFigureOut">
              <a:rPr lang="en-US" smtClean="0"/>
              <a:t>10/14/14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1800877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991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287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81679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93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260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5770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21934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5641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 name="Rectangle 5"/>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4" name="Picture 6" descr="Pearson_Bound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9825" y="6356350"/>
            <a:ext cx="1655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earson_Strap_Bound_Whit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381000" y="0"/>
            <a:ext cx="31083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base">
              <a:spcBef>
                <a:spcPct val="50000"/>
              </a:spcBef>
              <a:spcAft>
                <a:spcPct val="0"/>
              </a:spcAft>
            </a:pPr>
            <a:r>
              <a:rPr lang="en-US" sz="2800" smtClean="0">
                <a:solidFill>
                  <a:srgbClr val="FFFFFF"/>
                </a:solidFill>
                <a:latin typeface="Arial" charset="0"/>
                <a:ea typeface="ＭＳ Ｐゴシック" charset="0"/>
                <a:cs typeface="Arial" charset="0"/>
              </a:rPr>
              <a:t>Chapter 1 Clickers</a:t>
            </a:r>
            <a:endParaRPr lang="en-US" sz="1000" smtClean="0">
              <a:solidFill>
                <a:srgbClr val="FFFFFF"/>
              </a:solidFill>
              <a:latin typeface="Verdana" charset="0"/>
              <a:ea typeface="ＭＳ Ｐゴシック" charset="0"/>
              <a:cs typeface="Arial" charset="0"/>
            </a:endParaRPr>
          </a:p>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7" name="Line 1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19955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5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5B8D2-62F1-0C4B-9CB8-65B3BA21EC5E}"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3764306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99230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78443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03684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7211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88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84788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54754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997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2424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40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5B8D2-62F1-0C4B-9CB8-65B3BA21EC5E}" type="datetimeFigureOut">
              <a:rPr lang="en-US" smtClean="0"/>
              <a:t>10/14/14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97A34-A49A-724D-B663-21674EA7777B}" type="slidenum">
              <a:rPr lang="en-US" smtClean="0"/>
              <a:t>‹#›</a:t>
            </a:fld>
            <a:endParaRPr lang="en-US"/>
          </a:p>
        </p:txBody>
      </p:sp>
    </p:spTree>
    <p:extLst>
      <p:ext uri="{BB962C8B-B14F-4D97-AF65-F5344CB8AC3E}">
        <p14:creationId xmlns:p14="http://schemas.microsoft.com/office/powerpoint/2010/main" val="8267557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043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5419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79172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71619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3337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73229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2109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46153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8636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1482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5B8D2-62F1-0C4B-9CB8-65B3BA21EC5E}" type="datetimeFigureOut">
              <a:rPr lang="en-US" smtClean="0"/>
              <a:t>10/14/14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97A34-A49A-724D-B663-21674EA7777B}" type="slidenum">
              <a:rPr lang="en-US" smtClean="0"/>
              <a:t>‹#›</a:t>
            </a:fld>
            <a:endParaRPr lang="en-US"/>
          </a:p>
        </p:txBody>
      </p:sp>
    </p:spTree>
    <p:extLst>
      <p:ext uri="{BB962C8B-B14F-4D97-AF65-F5344CB8AC3E}">
        <p14:creationId xmlns:p14="http://schemas.microsoft.com/office/powerpoint/2010/main" val="107369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56775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92391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629674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334880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403556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623319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400800"/>
            <a:ext cx="9144000" cy="457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 name="Rectangle 15"/>
          <p:cNvSpPr txBox="1">
            <a:spLocks noChangeArrowheads="1"/>
          </p:cNvSpPr>
          <p:nvPr userDrawn="1"/>
        </p:nvSpPr>
        <p:spPr bwMode="gray">
          <a:xfrm>
            <a:off x="228600" y="6553200"/>
            <a:ext cx="5399088" cy="179388"/>
          </a:xfrm>
          <a:prstGeom prst="rect">
            <a:avLst/>
          </a:prstGeom>
          <a:noFill/>
          <a:ln w="9525">
            <a:noFill/>
            <a:miter lim="800000"/>
            <a:headEnd/>
            <a:tailEnd/>
          </a:ln>
          <a:effectLst/>
        </p:spPr>
        <p:txBody>
          <a:bodyPr lIns="0" tIns="0" rIns="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defRPr/>
            </a:pPr>
            <a:r>
              <a:rPr lang="en-GB" sz="900" smtClean="0">
                <a:solidFill>
                  <a:srgbClr val="FFFFFF"/>
                </a:solidFill>
                <a:cs typeface="Arial" charset="0"/>
              </a:rPr>
              <a:t>© 2013 Pearson Education, Inc.</a:t>
            </a:r>
          </a:p>
        </p:txBody>
      </p:sp>
      <p:sp>
        <p:nvSpPr>
          <p:cNvPr id="1028" name="Rectangle 2"/>
          <p:cNvSpPr>
            <a:spLocks noGrp="1" noChangeArrowheads="1"/>
          </p:cNvSpPr>
          <p:nvPr>
            <p:ph type="title"/>
          </p:nvPr>
        </p:nvSpPr>
        <p:spPr bwMode="auto">
          <a:xfrm>
            <a:off x="457200" y="609600"/>
            <a:ext cx="82296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29718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7"/>
          <p:cNvSpPr>
            <a:spLocks noChangeArrowheads="1"/>
          </p:cNvSpPr>
          <p:nvPr userDrawn="1"/>
        </p:nvSpPr>
        <p:spPr bwMode="auto">
          <a:xfrm>
            <a:off x="0" y="0"/>
            <a:ext cx="9144000" cy="5334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24"/>
          <p:cNvSpPr>
            <a:spLocks noChangeShapeType="1"/>
          </p:cNvSpPr>
          <p:nvPr userDrawn="1"/>
        </p:nvSpPr>
        <p:spPr bwMode="gray">
          <a:xfrm>
            <a:off x="1588" y="6399213"/>
            <a:ext cx="9139237"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9662325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rtl="0" eaLnBrk="0" fontAlgn="base" hangingPunct="0">
        <a:spcBef>
          <a:spcPct val="0"/>
        </a:spcBef>
        <a:spcAft>
          <a:spcPct val="0"/>
        </a:spcAft>
        <a:defRPr sz="3000">
          <a:solidFill>
            <a:schemeClr val="tx2"/>
          </a:solidFill>
          <a:latin typeface="Arial"/>
          <a:ea typeface="ＭＳ Ｐゴシック" pitchFamily="-108" charset="-128"/>
          <a:cs typeface="ＭＳ Ｐゴシック" charset="0"/>
        </a:defRPr>
      </a:lvl1pPr>
      <a:lvl2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0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3000">
          <a:solidFill>
            <a:schemeClr val="tx2"/>
          </a:solidFill>
          <a:latin typeface="Arial" pitchFamily="-108" charset="0"/>
        </a:defRPr>
      </a:lvl6pPr>
      <a:lvl7pPr marL="914400" algn="ctr" rtl="0" fontAlgn="base">
        <a:spcBef>
          <a:spcPct val="0"/>
        </a:spcBef>
        <a:spcAft>
          <a:spcPct val="0"/>
        </a:spcAft>
        <a:defRPr sz="3000">
          <a:solidFill>
            <a:schemeClr val="tx2"/>
          </a:solidFill>
          <a:latin typeface="Arial" pitchFamily="-108" charset="0"/>
        </a:defRPr>
      </a:lvl7pPr>
      <a:lvl8pPr marL="1371600" algn="ctr" rtl="0" fontAlgn="base">
        <a:spcBef>
          <a:spcPct val="0"/>
        </a:spcBef>
        <a:spcAft>
          <a:spcPct val="0"/>
        </a:spcAft>
        <a:defRPr sz="3000">
          <a:solidFill>
            <a:schemeClr val="tx2"/>
          </a:solidFill>
          <a:latin typeface="Arial" pitchFamily="-108" charset="0"/>
        </a:defRPr>
      </a:lvl8pPr>
      <a:lvl9pPr marL="1828800" algn="ctr" rtl="0" fontAlgn="base">
        <a:spcBef>
          <a:spcPct val="0"/>
        </a:spcBef>
        <a:spcAft>
          <a:spcPct val="0"/>
        </a:spcAft>
        <a:defRPr sz="3000">
          <a:solidFill>
            <a:schemeClr val="tx2"/>
          </a:solidFill>
          <a:latin typeface="Arial" pitchFamily="-108" charset="0"/>
        </a:defRPr>
      </a:lvl9pPr>
    </p:titleStyle>
    <p:bodyStyle>
      <a:lvl1pPr marL="4953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1pPr>
      <a:lvl2pPr marL="9525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2pPr>
      <a:lvl3pPr marL="14097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3pPr>
      <a:lvl4pPr marL="18669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4pPr>
      <a:lvl5pPr marL="2324100" indent="-495300" algn="l" rtl="0" eaLnBrk="0" fontAlgn="base" hangingPunct="0">
        <a:spcBef>
          <a:spcPct val="20000"/>
        </a:spcBef>
        <a:spcAft>
          <a:spcPct val="0"/>
        </a:spcAft>
        <a:buFont typeface="Arial" charset="0"/>
        <a:buAutoNum type="alphaLcPeriod"/>
        <a:defRPr sz="2800">
          <a:solidFill>
            <a:schemeClr val="tx1"/>
          </a:solidFill>
          <a:latin typeface="Arial"/>
          <a:ea typeface="ＭＳ Ｐゴシック" pitchFamily="-108" charset="-128"/>
          <a:cs typeface="ＭＳ Ｐゴシック" charset="0"/>
        </a:defRPr>
      </a:lvl5pPr>
      <a:lvl6pPr marL="27813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6pPr>
      <a:lvl7pPr marL="32385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7pPr>
      <a:lvl8pPr marL="36957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8pPr>
      <a:lvl9pPr marL="4152900" indent="-495300" algn="l" rtl="0" fontAlgn="base">
        <a:spcBef>
          <a:spcPct val="20000"/>
        </a:spcBef>
        <a:spcAft>
          <a:spcPct val="0"/>
        </a:spcAft>
        <a:buFont typeface="Arial" pitchFamily="-108" charset="0"/>
        <a:buAutoNum type="alphaLcParenR"/>
        <a:defRPr sz="26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5B8D2-62F1-0C4B-9CB8-65B3BA21EC5E}" type="datetimeFigureOut">
              <a:rPr lang="en-US" smtClean="0">
                <a:solidFill>
                  <a:prstClr val="black">
                    <a:tint val="75000"/>
                  </a:prstClr>
                </a:solidFill>
                <a:latin typeface="Calibri"/>
              </a:rPr>
              <a:pPr/>
              <a:t>10/14/14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97A34-A49A-724D-B663-21674EA77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74606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58.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1.png"/></Relationships>
</file>

<file path=ppt/slides/_rels/slide129.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oleObject" Target="../embeddings/oleObject5.bin"/><Relationship Id="rId5" Type="http://schemas.openxmlformats.org/officeDocument/2006/relationships/package" Target="../embeddings/Microsoft_Word_Document1.docx"/><Relationship Id="rId6" Type="http://schemas.openxmlformats.org/officeDocument/2006/relationships/image" Target="../media/image6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Word_Document2.docx"/><Relationship Id="rId5" Type="http://schemas.openxmlformats.org/officeDocument/2006/relationships/image" Target="../media/image64.emf"/><Relationship Id="rId6" Type="http://schemas.openxmlformats.org/officeDocument/2006/relationships/image" Target="../media/image65.jpeg"/><Relationship Id="rId7" Type="http://schemas.openxmlformats.org/officeDocument/2006/relationships/image" Target="../media/image6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59.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 Id="rId3" Type="http://schemas.openxmlformats.org/officeDocument/2006/relationships/image" Target="../media/image68.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jpe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e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165.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oleObject" Target="../embeddings/oleObject3.bin"/><Relationship Id="rId5" Type="http://schemas.openxmlformats.org/officeDocument/2006/relationships/image" Target="../media/image2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oleObject" Target="../embeddings/oleObject4.bin"/><Relationship Id="rId5"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9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2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2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37.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9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43400" y="3281363"/>
            <a:ext cx="4191000" cy="641350"/>
          </a:xfrm>
          <a:noFill/>
          <a:extLst>
            <a:ext uri="{909E8E84-426E-40dd-AFC4-6F175D3DCCD1}">
              <a14:hiddenFill xmlns:a14="http://schemas.microsoft.com/office/drawing/2010/main">
                <a:solidFill>
                  <a:srgbClr val="333399"/>
                </a:solidFill>
              </a14:hiddenFill>
            </a:ext>
          </a:extLst>
        </p:spPr>
        <p:txBody>
          <a:bodyPr>
            <a:normAutofit fontScale="90000"/>
          </a:bodyPr>
          <a:lstStyle/>
          <a:p>
            <a:pPr eaLnBrk="1" hangingPunct="1"/>
            <a:r>
              <a:rPr lang="en-US">
                <a:latin typeface="Verdana" charset="0"/>
                <a:cs typeface="Times New Roman" charset="0"/>
              </a:rPr>
              <a:t>Chapter Seven</a:t>
            </a:r>
          </a:p>
        </p:txBody>
      </p:sp>
      <p:sp>
        <p:nvSpPr>
          <p:cNvPr id="3075" name="Rectangle 3"/>
          <p:cNvSpPr>
            <a:spLocks noGrp="1" noChangeArrowheads="1"/>
          </p:cNvSpPr>
          <p:nvPr>
            <p:ph type="subTitle" idx="1"/>
          </p:nvPr>
        </p:nvSpPr>
        <p:spPr>
          <a:xfrm>
            <a:off x="4343400" y="3975100"/>
            <a:ext cx="4800600" cy="822325"/>
          </a:xfrm>
        </p:spPr>
        <p:txBody>
          <a:bodyPr>
            <a:normAutofit fontScale="77500" lnSpcReduction="20000"/>
          </a:bodyPr>
          <a:lstStyle/>
          <a:p>
            <a:pPr eaLnBrk="1" hangingPunct="1">
              <a:spcBef>
                <a:spcPct val="0"/>
              </a:spcBef>
            </a:pPr>
            <a:r>
              <a:rPr lang="en-US" dirty="0">
                <a:latin typeface="Arial" charset="0"/>
              </a:rPr>
              <a:t>Chemical Reactions:</a:t>
            </a:r>
          </a:p>
          <a:p>
            <a:pPr eaLnBrk="1" hangingPunct="1">
              <a:spcBef>
                <a:spcPct val="0"/>
              </a:spcBef>
            </a:pPr>
            <a:r>
              <a:rPr lang="en-US" dirty="0">
                <a:latin typeface="Arial" charset="0"/>
              </a:rPr>
              <a:t>Energy, Rates, and Equilibrium</a:t>
            </a:r>
          </a:p>
        </p:txBody>
      </p:sp>
      <p:sp>
        <p:nvSpPr>
          <p:cNvPr id="3076" name="Rectangle 4"/>
          <p:cNvSpPr>
            <a:spLocks noChangeArrowheads="1"/>
          </p:cNvSpPr>
          <p:nvPr/>
        </p:nvSpPr>
        <p:spPr bwMode="auto">
          <a:xfrm>
            <a:off x="1090613" y="63960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77" name="Text Box 7"/>
          <p:cNvSpPr txBox="1">
            <a:spLocks noChangeArrowheads="1"/>
          </p:cNvSpPr>
          <p:nvPr/>
        </p:nvSpPr>
        <p:spPr bwMode="auto">
          <a:xfrm>
            <a:off x="4181475" y="881063"/>
            <a:ext cx="47244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eaLnBrk="1" hangingPunct="1">
              <a:spcBef>
                <a:spcPct val="50000"/>
              </a:spcBef>
            </a:pPr>
            <a:r>
              <a:rPr lang="en-US" sz="2800" b="1">
                <a:latin typeface="Arial" charset="0"/>
              </a:rPr>
              <a:t>Fundamentals of General, Organic, and Biological Chemistry</a:t>
            </a:r>
          </a:p>
          <a:p>
            <a:pPr algn="r" eaLnBrk="1" hangingPunct="1">
              <a:spcBef>
                <a:spcPct val="10000"/>
              </a:spcBef>
            </a:pPr>
            <a:r>
              <a:rPr lang="en-US" sz="1800">
                <a:latin typeface="Arial" charset="0"/>
              </a:rPr>
              <a:t>7th Edition</a:t>
            </a:r>
            <a:endParaRPr lang="en-US" b="1">
              <a:latin typeface="Palatino" charset="0"/>
            </a:endParaRPr>
          </a:p>
        </p:txBody>
      </p:sp>
      <p:sp>
        <p:nvSpPr>
          <p:cNvPr id="3078" name="Rectangle 2"/>
          <p:cNvSpPr txBox="1">
            <a:spLocks noChangeArrowheads="1"/>
          </p:cNvSpPr>
          <p:nvPr/>
        </p:nvSpPr>
        <p:spPr bwMode="auto">
          <a:xfrm>
            <a:off x="0" y="0"/>
            <a:ext cx="9144000" cy="579438"/>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0">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spcBef>
                <a:spcPct val="50000"/>
              </a:spcBef>
            </a:pPr>
            <a:r>
              <a:rPr lang="en-US" sz="3200" b="1">
                <a:solidFill>
                  <a:schemeClr val="bg1"/>
                </a:solidFill>
                <a:latin typeface="Arial" charset="0"/>
                <a:cs typeface="Times New Roman" charset="0"/>
              </a:rPr>
              <a:t>Chapter 7 Lecture</a:t>
            </a:r>
          </a:p>
        </p:txBody>
      </p:sp>
      <p:pic>
        <p:nvPicPr>
          <p:cNvPr id="30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23925"/>
            <a:ext cx="40211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p:cNvSpPr txBox="1">
            <a:spLocks noChangeArrowheads="1"/>
          </p:cNvSpPr>
          <p:nvPr/>
        </p:nvSpPr>
        <p:spPr bwMode="auto">
          <a:xfrm>
            <a:off x="152400" y="6134100"/>
            <a:ext cx="2200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hangingPunct="1"/>
            <a:r>
              <a:rPr lang="en-US" sz="1000">
                <a:solidFill>
                  <a:srgbClr val="000000"/>
                </a:solidFill>
                <a:latin typeface="Arial" charset="0"/>
              </a:rPr>
              <a:t>© 2013 Pearson Education, Inc.</a:t>
            </a:r>
            <a:endParaRPr lang="en-US" sz="1000" b="1">
              <a:solidFill>
                <a:srgbClr val="000000"/>
              </a:solidFill>
              <a:latin typeface="Arial" charset="0"/>
            </a:endParaRPr>
          </a:p>
        </p:txBody>
      </p:sp>
      <p:sp>
        <p:nvSpPr>
          <p:cNvPr id="3081" name="Rectangle 9"/>
          <p:cNvSpPr>
            <a:spLocks noChangeArrowheads="1"/>
          </p:cNvSpPr>
          <p:nvPr/>
        </p:nvSpPr>
        <p:spPr bwMode="auto">
          <a:xfrm>
            <a:off x="4343400" y="5145088"/>
            <a:ext cx="2343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a:latin typeface="Arial" charset="0"/>
              </a:rPr>
              <a:t>Julie Klare</a:t>
            </a:r>
          </a:p>
          <a:p>
            <a:pPr eaLnBrk="0" hangingPunct="0"/>
            <a:r>
              <a:rPr lang="en-US" sz="1400">
                <a:latin typeface="Arial" charset="0"/>
              </a:rPr>
              <a:t>Gwinnett Technical College</a:t>
            </a:r>
          </a:p>
        </p:txBody>
      </p:sp>
      <p:sp>
        <p:nvSpPr>
          <p:cNvPr id="3082" name="Rectangle 10"/>
          <p:cNvSpPr>
            <a:spLocks noChangeArrowheads="1"/>
          </p:cNvSpPr>
          <p:nvPr/>
        </p:nvSpPr>
        <p:spPr bwMode="auto">
          <a:xfrm>
            <a:off x="4789488" y="2503488"/>
            <a:ext cx="4122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a:latin typeface="Arial" charset="0"/>
              </a:rPr>
              <a:t>McMurry, Ballantine, Hoeger, Peterson</a:t>
            </a:r>
          </a:p>
        </p:txBody>
      </p:sp>
    </p:spTree>
    <p:extLst>
      <p:ext uri="{BB962C8B-B14F-4D97-AF65-F5344CB8AC3E}">
        <p14:creationId xmlns:p14="http://schemas.microsoft.com/office/powerpoint/2010/main" val="17928973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475CF26-C741-1B42-88F7-0B3A714B3854}" type="slidenum">
              <a:rPr lang="en-US"/>
              <a:pPr/>
              <a:t>10</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7134" y="2891154"/>
            <a:ext cx="5019122" cy="37653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6389" y="966402"/>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457200" y="773121"/>
            <a:ext cx="8229600" cy="54313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a:t>
            </a:r>
            <a:r>
              <a:rPr lang="en-US" dirty="0" smtClean="0"/>
              <a:t>he attractive forces existing between </a:t>
            </a:r>
            <a:r>
              <a:rPr lang="en-US" i="1" dirty="0" smtClean="0"/>
              <a:t>nearby</a:t>
            </a:r>
            <a:r>
              <a:rPr lang="en-US" dirty="0" smtClean="0"/>
              <a:t> atoms are a type of potential energy </a:t>
            </a:r>
          </a:p>
          <a:p>
            <a:endParaRPr lang="en-US" sz="500" dirty="0" smtClean="0"/>
          </a:p>
          <a:p>
            <a:r>
              <a:rPr lang="en-US" dirty="0" smtClean="0"/>
              <a:t>When these attractive forces result in bond </a:t>
            </a:r>
            <a:r>
              <a:rPr lang="en-US" i="1" dirty="0" smtClean="0"/>
              <a:t>formation</a:t>
            </a:r>
            <a:r>
              <a:rPr lang="en-US" dirty="0" smtClean="0"/>
              <a:t>, the potential energy is released as </a:t>
            </a:r>
            <a:r>
              <a:rPr lang="en-US" b="1" dirty="0" smtClean="0"/>
              <a:t>heat</a:t>
            </a:r>
            <a:r>
              <a:rPr lang="en-US" dirty="0" smtClean="0"/>
              <a:t> (a kind of kinetic energy) </a:t>
            </a:r>
            <a:endParaRPr lang="en-US" sz="500" dirty="0" smtClean="0"/>
          </a:p>
        </p:txBody>
      </p:sp>
    </p:spTree>
    <p:extLst>
      <p:ext uri="{BB962C8B-B14F-4D97-AF65-F5344CB8AC3E}">
        <p14:creationId xmlns:p14="http://schemas.microsoft.com/office/powerpoint/2010/main" val="795108131"/>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883567"/>
            <a:ext cx="9144000" cy="1077913"/>
          </a:xfrm>
        </p:spPr>
        <p:txBody>
          <a:bodyPr>
            <a:noAutofit/>
          </a:bodyPr>
          <a:lstStyle/>
          <a:p>
            <a:r>
              <a:rPr lang="en-US" sz="3200" dirty="0">
                <a:latin typeface="Arial" charset="0"/>
                <a:cs typeface="Times New Roman" charset="0"/>
              </a:rPr>
              <a:t>7.6 Effects of Temperature, Concentration, and Catalysts on Reaction Rates </a:t>
            </a:r>
          </a:p>
        </p:txBody>
      </p:sp>
      <p:pic>
        <p:nvPicPr>
          <p:cNvPr id="3" name="Picture 2"/>
          <p:cNvPicPr>
            <a:picLocks noChangeAspect="1"/>
          </p:cNvPicPr>
          <p:nvPr/>
        </p:nvPicPr>
        <p:blipFill>
          <a:blip r:embed="rId2"/>
          <a:stretch>
            <a:fillRect/>
          </a:stretch>
        </p:blipFill>
        <p:spPr>
          <a:xfrm>
            <a:off x="859643" y="3092485"/>
            <a:ext cx="2082469" cy="2600496"/>
          </a:xfrm>
          <a:prstGeom prst="rect">
            <a:avLst/>
          </a:prstGeom>
        </p:spPr>
      </p:pic>
      <p:pic>
        <p:nvPicPr>
          <p:cNvPr id="7" name="Picture 3" descr="024_07_Pg193_UnFigu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03" y="3548075"/>
            <a:ext cx="5284332" cy="169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5452158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312443" y="2328420"/>
            <a:ext cx="8461529" cy="3939386"/>
          </a:xfrm>
        </p:spPr>
        <p:txBody>
          <a:bodyPr>
            <a:noAutofit/>
          </a:bodyPr>
          <a:lstStyle/>
          <a:p>
            <a:r>
              <a:rPr lang="en-US" b="1" dirty="0" smtClean="0">
                <a:cs typeface="Arial" charset="0"/>
              </a:rPr>
              <a:t>Higher temperatures </a:t>
            </a:r>
            <a:r>
              <a:rPr lang="en-US" sz="2800" dirty="0" smtClean="0">
                <a:cs typeface="Arial" charset="0"/>
              </a:rPr>
              <a:t>add </a:t>
            </a:r>
            <a:r>
              <a:rPr lang="en-US" sz="2800" dirty="0">
                <a:cs typeface="Arial" charset="0"/>
              </a:rPr>
              <a:t>energy to the </a:t>
            </a:r>
            <a:r>
              <a:rPr lang="en-US" sz="2800" dirty="0" smtClean="0">
                <a:cs typeface="Arial" charset="0"/>
              </a:rPr>
              <a:t>reactants </a:t>
            </a:r>
            <a:endParaRPr lang="en-US" sz="2800" dirty="0">
              <a:cs typeface="Arial" charset="0"/>
            </a:endParaRPr>
          </a:p>
          <a:p>
            <a:endParaRPr lang="en-US" sz="400" dirty="0" smtClean="0">
              <a:cs typeface="Arial" charset="0"/>
            </a:endParaRPr>
          </a:p>
          <a:p>
            <a:r>
              <a:rPr lang="en-US" sz="2800" dirty="0" smtClean="0">
                <a:cs typeface="Arial" charset="0"/>
              </a:rPr>
              <a:t>With </a:t>
            </a:r>
            <a:r>
              <a:rPr lang="en-US" sz="2800" dirty="0">
                <a:cs typeface="Arial" charset="0"/>
              </a:rPr>
              <a:t>more energy in the </a:t>
            </a:r>
            <a:r>
              <a:rPr lang="en-US" sz="2800" dirty="0" smtClean="0">
                <a:cs typeface="Arial" charset="0"/>
              </a:rPr>
              <a:t>system</a:t>
            </a:r>
            <a:r>
              <a:rPr lang="en-US" sz="2800" dirty="0">
                <a:cs typeface="Arial" charset="0"/>
              </a:rPr>
              <a:t> </a:t>
            </a:r>
            <a:endParaRPr lang="en-US" sz="2800" dirty="0" smtClean="0">
              <a:cs typeface="Arial" charset="0"/>
            </a:endParaRPr>
          </a:p>
          <a:p>
            <a:pPr lvl="1"/>
            <a:r>
              <a:rPr lang="en-US" sz="2400" dirty="0" smtClean="0">
                <a:cs typeface="Arial" charset="0"/>
              </a:rPr>
              <a:t>reactants </a:t>
            </a:r>
            <a:r>
              <a:rPr lang="en-US" sz="2400" dirty="0">
                <a:cs typeface="Arial" charset="0"/>
              </a:rPr>
              <a:t>move </a:t>
            </a:r>
            <a:r>
              <a:rPr lang="en-US" sz="2400" dirty="0" smtClean="0">
                <a:cs typeface="Arial" charset="0"/>
              </a:rPr>
              <a:t>faster </a:t>
            </a:r>
            <a:endParaRPr lang="en-US" sz="2400" dirty="0">
              <a:cs typeface="Arial" charset="0"/>
            </a:endParaRPr>
          </a:p>
          <a:p>
            <a:pPr lvl="1"/>
            <a:r>
              <a:rPr lang="en-US" sz="2400" dirty="0" smtClean="0">
                <a:cs typeface="Arial" charset="0"/>
              </a:rPr>
              <a:t>increasing </a:t>
            </a:r>
            <a:r>
              <a:rPr lang="en-US" sz="2400" dirty="0">
                <a:cs typeface="Arial" charset="0"/>
              </a:rPr>
              <a:t>the frequency of </a:t>
            </a:r>
            <a:r>
              <a:rPr lang="en-US" sz="2400" dirty="0" smtClean="0">
                <a:cs typeface="Arial" charset="0"/>
              </a:rPr>
              <a:t>collisions </a:t>
            </a:r>
            <a:endParaRPr lang="en-US" sz="2400" dirty="0">
              <a:cs typeface="Arial" charset="0"/>
            </a:endParaRPr>
          </a:p>
          <a:p>
            <a:endParaRPr lang="en-US" sz="900" dirty="0" smtClean="0">
              <a:cs typeface="Arial" charset="0"/>
            </a:endParaRPr>
          </a:p>
          <a:p>
            <a:r>
              <a:rPr lang="en-US" sz="2800" dirty="0" smtClean="0">
                <a:cs typeface="Arial" charset="0"/>
              </a:rPr>
              <a:t>The </a:t>
            </a:r>
            <a:r>
              <a:rPr lang="en-US" sz="2800" dirty="0">
                <a:cs typeface="Arial" charset="0"/>
              </a:rPr>
              <a:t>force of collisions also </a:t>
            </a:r>
            <a:r>
              <a:rPr lang="en-US" sz="2800" dirty="0" smtClean="0">
                <a:cs typeface="Arial" charset="0"/>
              </a:rPr>
              <a:t>increases </a:t>
            </a:r>
          </a:p>
          <a:p>
            <a:pPr lvl="1"/>
            <a:r>
              <a:rPr lang="en-US" sz="2400" dirty="0" smtClean="0">
                <a:cs typeface="Arial" charset="0"/>
              </a:rPr>
              <a:t>making </a:t>
            </a:r>
            <a:r>
              <a:rPr lang="en-US" sz="2400" dirty="0">
                <a:cs typeface="Arial" charset="0"/>
              </a:rPr>
              <a:t>them more likely to overcome the activation </a:t>
            </a:r>
            <a:r>
              <a:rPr lang="en-US" sz="2400" dirty="0" smtClean="0">
                <a:cs typeface="Arial" charset="0"/>
              </a:rPr>
              <a:t>barrier </a:t>
            </a:r>
            <a:endParaRPr lang="en-US" sz="2400" dirty="0">
              <a:cs typeface="Arial" charset="0"/>
            </a:endParaRPr>
          </a:p>
          <a:p>
            <a:endParaRPr lang="en-US" sz="400" dirty="0" smtClean="0">
              <a:cs typeface="Arial" charset="0"/>
            </a:endParaRPr>
          </a:p>
          <a:p>
            <a:r>
              <a:rPr lang="en-US" sz="2800" dirty="0" smtClean="0">
                <a:cs typeface="Arial" charset="0"/>
              </a:rPr>
              <a:t>A 10°</a:t>
            </a:r>
            <a:r>
              <a:rPr lang="en-US" sz="2800" dirty="0">
                <a:cs typeface="Arial" charset="0"/>
              </a:rPr>
              <a:t>C rise in temperature will double a reaction </a:t>
            </a:r>
            <a:r>
              <a:rPr lang="en-US" sz="2800" dirty="0" smtClean="0">
                <a:cs typeface="Arial" charset="0"/>
              </a:rPr>
              <a:t>rate </a:t>
            </a:r>
            <a:endParaRPr lang="en-US" sz="2800" dirty="0">
              <a:cs typeface="Arial" charset="0"/>
            </a:endParaRP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7224" y="396339"/>
            <a:ext cx="5535347" cy="158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110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9" end="9"/>
                                            </p:txEl>
                                          </p:spTgt>
                                        </p:tgtEl>
                                        <p:attrNameLst>
                                          <p:attrName>style.visibility</p:attrName>
                                        </p:attrNameLst>
                                      </p:cBhvr>
                                      <p:to>
                                        <p:strVal val="visible"/>
                                      </p:to>
                                    </p:set>
                                    <p:anim calcmode="lin" valueType="num">
                                      <p:cBhvr additive="base">
                                        <p:cTn id="7" dur="500" fill="hold"/>
                                        <p:tgtEl>
                                          <p:spTgt spid="3584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6312" y="2011739"/>
            <a:ext cx="2408845" cy="4014742"/>
          </a:xfrm>
          <a:prstGeom prst="rect">
            <a:avLst/>
          </a:prstGeom>
        </p:spPr>
      </p:pic>
      <p:sp>
        <p:nvSpPr>
          <p:cNvPr id="5" name="Title 1"/>
          <p:cNvSpPr>
            <a:spLocks noGrp="1"/>
          </p:cNvSpPr>
          <p:nvPr>
            <p:ph type="title"/>
          </p:nvPr>
        </p:nvSpPr>
        <p:spPr>
          <a:xfrm>
            <a:off x="457200" y="274638"/>
            <a:ext cx="8229600" cy="1469156"/>
          </a:xfrm>
        </p:spPr>
        <p:txBody>
          <a:bodyPr>
            <a:normAutofit/>
          </a:bodyPr>
          <a:lstStyle/>
          <a:p>
            <a:r>
              <a:rPr lang="en-US" dirty="0" smtClean="0"/>
              <a:t>Higher temperatures increase the frequency </a:t>
            </a:r>
            <a:r>
              <a:rPr lang="en-US" i="1" dirty="0" smtClean="0"/>
              <a:t>and</a:t>
            </a:r>
            <a:r>
              <a:rPr lang="en-US" dirty="0" smtClean="0"/>
              <a:t> force of collisions </a:t>
            </a:r>
            <a:endParaRPr lang="en-US" dirty="0"/>
          </a:p>
        </p:txBody>
      </p:sp>
    </p:spTree>
    <p:extLst>
      <p:ext uri="{BB962C8B-B14F-4D97-AF65-F5344CB8AC3E}">
        <p14:creationId xmlns:p14="http://schemas.microsoft.com/office/powerpoint/2010/main" val="43673858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12443" y="2338499"/>
            <a:ext cx="8294860" cy="3916251"/>
          </a:xfrm>
        </p:spPr>
        <p:txBody>
          <a:bodyPr>
            <a:noAutofit/>
          </a:bodyPr>
          <a:lstStyle/>
          <a:p>
            <a:r>
              <a:rPr lang="en-US" sz="3600" dirty="0"/>
              <a:t>As </a:t>
            </a:r>
            <a:r>
              <a:rPr lang="en-US" sz="3600" b="1" dirty="0"/>
              <a:t>concentration </a:t>
            </a:r>
            <a:r>
              <a:rPr lang="en-US" sz="3600" b="1" dirty="0" smtClean="0"/>
              <a:t>increases </a:t>
            </a:r>
            <a:endParaRPr lang="en-US" b="1" dirty="0" smtClean="0"/>
          </a:p>
          <a:p>
            <a:pPr lvl="1"/>
            <a:r>
              <a:rPr lang="en-US" dirty="0" smtClean="0"/>
              <a:t>collisions </a:t>
            </a:r>
            <a:r>
              <a:rPr lang="en-US" dirty="0"/>
              <a:t>between reactant molecules </a:t>
            </a:r>
            <a:r>
              <a:rPr lang="en-US" dirty="0" smtClean="0"/>
              <a:t>increase</a:t>
            </a:r>
            <a:endParaRPr lang="en-US" dirty="0"/>
          </a:p>
          <a:p>
            <a:endParaRPr lang="en-US" sz="400" dirty="0" smtClean="0"/>
          </a:p>
          <a:p>
            <a:r>
              <a:rPr lang="en-US" dirty="0" smtClean="0"/>
              <a:t>As </a:t>
            </a:r>
            <a:r>
              <a:rPr lang="en-US" dirty="0"/>
              <a:t>the frequency of collisions </a:t>
            </a:r>
            <a:r>
              <a:rPr lang="en-US" dirty="0" smtClean="0"/>
              <a:t>increases</a:t>
            </a:r>
            <a:r>
              <a:rPr lang="en-US" dirty="0"/>
              <a:t> </a:t>
            </a:r>
            <a:endParaRPr lang="en-US" dirty="0" smtClean="0"/>
          </a:p>
          <a:p>
            <a:pPr lvl="1"/>
            <a:r>
              <a:rPr lang="en-US" dirty="0" smtClean="0"/>
              <a:t>reactions </a:t>
            </a:r>
            <a:r>
              <a:rPr lang="en-US" dirty="0"/>
              <a:t>between molecules become more </a:t>
            </a:r>
            <a:r>
              <a:rPr lang="en-US" dirty="0" smtClean="0"/>
              <a:t>likely </a:t>
            </a:r>
            <a:endParaRPr lang="en-US" dirty="0"/>
          </a:p>
          <a:p>
            <a:endParaRPr lang="en-US" sz="400" dirty="0" smtClean="0"/>
          </a:p>
          <a:p>
            <a:r>
              <a:rPr lang="en-US" dirty="0"/>
              <a:t>D</a:t>
            </a:r>
            <a:r>
              <a:rPr lang="en-US" dirty="0" smtClean="0"/>
              <a:t>oubling </a:t>
            </a:r>
            <a:r>
              <a:rPr lang="en-US" dirty="0"/>
              <a:t>or tripling a reactant </a:t>
            </a:r>
            <a:r>
              <a:rPr lang="en-US" dirty="0" smtClean="0"/>
              <a:t>concentration </a:t>
            </a:r>
            <a:r>
              <a:rPr lang="en-US" i="1" dirty="0" smtClean="0"/>
              <a:t>often</a:t>
            </a:r>
            <a:r>
              <a:rPr lang="en-US" dirty="0" smtClean="0"/>
              <a:t> </a:t>
            </a:r>
            <a:r>
              <a:rPr lang="en-US" dirty="0"/>
              <a:t>doubles or triples the reaction </a:t>
            </a:r>
            <a:r>
              <a:rPr lang="en-US" dirty="0" smtClean="0"/>
              <a:t>rate</a:t>
            </a:r>
            <a:r>
              <a:rPr lang="en-US" dirty="0"/>
              <a:t> </a:t>
            </a:r>
            <a:endParaRPr lang="en-US" dirty="0">
              <a:cs typeface="Arial" charset="0"/>
            </a:endParaRPr>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5079" y="967655"/>
            <a:ext cx="6909131" cy="84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394424"/>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6312" y="2011739"/>
            <a:ext cx="2408845" cy="4014742"/>
          </a:xfrm>
          <a:prstGeom prst="rect">
            <a:avLst/>
          </a:prstGeom>
        </p:spPr>
      </p:pic>
      <p:sp>
        <p:nvSpPr>
          <p:cNvPr id="5" name="Title 1"/>
          <p:cNvSpPr>
            <a:spLocks noGrp="1"/>
          </p:cNvSpPr>
          <p:nvPr>
            <p:ph type="title"/>
          </p:nvPr>
        </p:nvSpPr>
        <p:spPr>
          <a:xfrm>
            <a:off x="457200" y="274638"/>
            <a:ext cx="8229600" cy="1469156"/>
          </a:xfrm>
        </p:spPr>
        <p:txBody>
          <a:bodyPr>
            <a:normAutofit/>
          </a:bodyPr>
          <a:lstStyle/>
          <a:p>
            <a:r>
              <a:rPr lang="en-US" dirty="0" smtClean="0"/>
              <a:t>Higher Concentration increase the frequency of collisions </a:t>
            </a:r>
            <a:endParaRPr lang="en-US" dirty="0"/>
          </a:p>
        </p:txBody>
      </p:sp>
    </p:spTree>
    <p:extLst>
      <p:ext uri="{BB962C8B-B14F-4D97-AF65-F5344CB8AC3E}">
        <p14:creationId xmlns:p14="http://schemas.microsoft.com/office/powerpoint/2010/main" val="2427718037"/>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4F8733E-5E42-2B43-9AEC-DA89AF2ED111}" type="slidenum">
              <a:rPr lang="en-US"/>
              <a:pPr/>
              <a:t>105</a:t>
            </a:fld>
            <a:endParaRPr lang="en-US"/>
          </a:p>
        </p:txBody>
      </p:sp>
      <p:sp>
        <p:nvSpPr>
          <p:cNvPr id="67586" name="Rectangle 2"/>
          <p:cNvSpPr>
            <a:spLocks noGrp="1" noChangeArrowheads="1"/>
          </p:cNvSpPr>
          <p:nvPr>
            <p:ph type="title"/>
          </p:nvPr>
        </p:nvSpPr>
        <p:spPr>
          <a:xfrm>
            <a:off x="457200" y="536711"/>
            <a:ext cx="8229600" cy="1580033"/>
          </a:xfrm>
        </p:spPr>
        <p:txBody>
          <a:bodyPr>
            <a:normAutofit/>
          </a:bodyPr>
          <a:lstStyle/>
          <a:p>
            <a:r>
              <a:rPr lang="en-US" dirty="0" smtClean="0"/>
              <a:t>Two ways to increase concentration</a:t>
            </a:r>
            <a:endParaRPr lang="en-US" dirty="0"/>
          </a:p>
        </p:txBody>
      </p:sp>
      <p:sp>
        <p:nvSpPr>
          <p:cNvPr id="67587" name="Rectangle 3"/>
          <p:cNvSpPr>
            <a:spLocks noGrp="1" noChangeArrowheads="1"/>
          </p:cNvSpPr>
          <p:nvPr>
            <p:ph type="body" idx="1"/>
          </p:nvPr>
        </p:nvSpPr>
        <p:spPr>
          <a:xfrm>
            <a:off x="457200" y="2651125"/>
            <a:ext cx="8229600" cy="3320230"/>
          </a:xfrm>
        </p:spPr>
        <p:txBody>
          <a:bodyPr>
            <a:normAutofit/>
          </a:bodyPr>
          <a:lstStyle/>
          <a:p>
            <a:pPr>
              <a:lnSpc>
                <a:spcPct val="90000"/>
              </a:lnSpc>
            </a:pPr>
            <a:r>
              <a:rPr lang="en-US" dirty="0"/>
              <a:t>There are two ways we can increase </a:t>
            </a:r>
            <a:r>
              <a:rPr lang="en-US" dirty="0" smtClean="0"/>
              <a:t>concentration …</a:t>
            </a:r>
          </a:p>
          <a:p>
            <a:pPr lvl="1">
              <a:lnSpc>
                <a:spcPct val="90000"/>
              </a:lnSpc>
            </a:pPr>
            <a:r>
              <a:rPr lang="en-US" dirty="0"/>
              <a:t>w</a:t>
            </a:r>
            <a:r>
              <a:rPr lang="en-US" dirty="0" smtClean="0"/>
              <a:t>e </a:t>
            </a:r>
            <a:r>
              <a:rPr lang="en-US" dirty="0"/>
              <a:t>can put more molecules in the </a:t>
            </a:r>
            <a:r>
              <a:rPr lang="en-US" dirty="0" smtClean="0"/>
              <a:t>box </a:t>
            </a:r>
            <a:endParaRPr lang="en-US" dirty="0"/>
          </a:p>
          <a:p>
            <a:pPr lvl="1">
              <a:lnSpc>
                <a:spcPct val="90000"/>
              </a:lnSpc>
            </a:pPr>
            <a:r>
              <a:rPr lang="en-US" dirty="0"/>
              <a:t>w</a:t>
            </a:r>
            <a:r>
              <a:rPr lang="en-US" dirty="0" smtClean="0"/>
              <a:t>e </a:t>
            </a:r>
            <a:r>
              <a:rPr lang="en-US" dirty="0"/>
              <a:t>can make the box </a:t>
            </a:r>
            <a:r>
              <a:rPr lang="en-US" dirty="0" smtClean="0"/>
              <a:t>smaller</a:t>
            </a:r>
          </a:p>
          <a:p>
            <a:pPr lvl="1">
              <a:lnSpc>
                <a:spcPct val="90000"/>
              </a:lnSpc>
            </a:pPr>
            <a:endParaRPr lang="en-US" sz="900" dirty="0"/>
          </a:p>
        </p:txBody>
      </p:sp>
    </p:spTree>
    <p:extLst>
      <p:ext uri="{BB962C8B-B14F-4D97-AF65-F5344CB8AC3E}">
        <p14:creationId xmlns:p14="http://schemas.microsoft.com/office/powerpoint/2010/main" val="3769223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animEffect transition="in" filter="fade">
                                      <p:cBhvr>
                                        <p:cTn id="7" dur="500"/>
                                        <p:tgtEl>
                                          <p:spTgt spid="675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fade">
                                      <p:cBhvr>
                                        <p:cTn id="12" dur="500"/>
                                        <p:tgtEl>
                                          <p:spTgt spid="67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B55857F-9508-7A47-82B8-3E65C88F164D}" type="slidenum">
              <a:rPr lang="en-US">
                <a:solidFill>
                  <a:srgbClr val="000000"/>
                </a:solidFill>
              </a:rPr>
              <a:pPr/>
              <a:t>106</a:t>
            </a:fld>
            <a:endParaRPr lang="en-US">
              <a:solidFill>
                <a:srgbClr val="000000"/>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8128000" cy="60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203356"/>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1C2159F-6D3D-F446-8536-DB6515B26170}" type="slidenum">
              <a:rPr lang="en-US"/>
              <a:pPr/>
              <a:t>107</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8128000" cy="609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04789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65125" y="1975629"/>
            <a:ext cx="8229600" cy="4189794"/>
          </a:xfrm>
        </p:spPr>
        <p:txBody>
          <a:bodyPr>
            <a:noAutofit/>
          </a:bodyPr>
          <a:lstStyle/>
          <a:p>
            <a:pPr>
              <a:buSzPts val="2500"/>
            </a:pPr>
            <a:r>
              <a:rPr lang="en-US" dirty="0">
                <a:solidFill>
                  <a:srgbClr val="000000"/>
                </a:solidFill>
              </a:rPr>
              <a:t>A </a:t>
            </a:r>
            <a:r>
              <a:rPr lang="en-US" b="1" dirty="0">
                <a:solidFill>
                  <a:srgbClr val="000000"/>
                </a:solidFill>
              </a:rPr>
              <a:t>catalyst</a:t>
            </a:r>
            <a:r>
              <a:rPr lang="en-US" dirty="0">
                <a:solidFill>
                  <a:srgbClr val="000000"/>
                </a:solidFill>
              </a:rPr>
              <a:t> increases reaction rate either by letting a reaction take place through an alternative pathway </a:t>
            </a:r>
            <a:endParaRPr lang="en-US" dirty="0" smtClean="0">
              <a:solidFill>
                <a:srgbClr val="000000"/>
              </a:solidFill>
            </a:endParaRPr>
          </a:p>
          <a:p>
            <a:pPr lvl="1">
              <a:buSzPts val="2500"/>
            </a:pPr>
            <a:r>
              <a:rPr lang="en-US" dirty="0" smtClean="0">
                <a:solidFill>
                  <a:srgbClr val="000000"/>
                </a:solidFill>
              </a:rPr>
              <a:t>one with </a:t>
            </a:r>
            <a:r>
              <a:rPr lang="en-US" dirty="0">
                <a:solidFill>
                  <a:srgbClr val="000000"/>
                </a:solidFill>
              </a:rPr>
              <a:t>a lower energy </a:t>
            </a:r>
            <a:r>
              <a:rPr lang="en-US" dirty="0" smtClean="0">
                <a:solidFill>
                  <a:srgbClr val="000000"/>
                </a:solidFill>
              </a:rPr>
              <a:t>barrier, </a:t>
            </a:r>
            <a:r>
              <a:rPr lang="en-US" dirty="0" err="1" smtClean="0">
                <a:solidFill>
                  <a:srgbClr val="000000"/>
                </a:solidFill>
              </a:rPr>
              <a:t>E</a:t>
            </a:r>
            <a:r>
              <a:rPr lang="en-US" baseline="-25000" dirty="0" err="1" smtClean="0">
                <a:solidFill>
                  <a:srgbClr val="000000"/>
                </a:solidFill>
              </a:rPr>
              <a:t>act</a:t>
            </a:r>
            <a:r>
              <a:rPr lang="en-US" dirty="0" smtClean="0">
                <a:solidFill>
                  <a:srgbClr val="000000"/>
                </a:solidFill>
              </a:rPr>
              <a:t> </a:t>
            </a:r>
          </a:p>
          <a:p>
            <a:pPr>
              <a:buSzPts val="2500"/>
            </a:pPr>
            <a:endParaRPr lang="en-US" sz="400" dirty="0" smtClean="0">
              <a:solidFill>
                <a:srgbClr val="000000"/>
              </a:solidFill>
            </a:endParaRPr>
          </a:p>
          <a:p>
            <a:pPr>
              <a:buSzPts val="2500"/>
            </a:pPr>
            <a:r>
              <a:rPr lang="en-US" dirty="0" smtClean="0">
                <a:solidFill>
                  <a:srgbClr val="000000"/>
                </a:solidFill>
              </a:rPr>
              <a:t>Or </a:t>
            </a:r>
            <a:r>
              <a:rPr lang="en-US" dirty="0">
                <a:solidFill>
                  <a:srgbClr val="000000"/>
                </a:solidFill>
              </a:rPr>
              <a:t>by </a:t>
            </a:r>
            <a:r>
              <a:rPr lang="en-US" dirty="0" smtClean="0">
                <a:solidFill>
                  <a:srgbClr val="000000"/>
                </a:solidFill>
              </a:rPr>
              <a:t>‘forcibly’ orienting </a:t>
            </a:r>
            <a:r>
              <a:rPr lang="en-US" dirty="0">
                <a:solidFill>
                  <a:srgbClr val="000000"/>
                </a:solidFill>
              </a:rPr>
              <a:t>the reacting molecules </a:t>
            </a:r>
            <a:r>
              <a:rPr lang="en-US" dirty="0" smtClean="0">
                <a:solidFill>
                  <a:srgbClr val="000000"/>
                </a:solidFill>
              </a:rPr>
              <a:t>appropriately </a:t>
            </a:r>
            <a:endParaRPr lang="en-US" sz="1400" dirty="0" smtClean="0">
              <a:solidFill>
                <a:srgbClr val="000000"/>
              </a:solidFill>
            </a:endParaRPr>
          </a:p>
        </p:txBody>
      </p:sp>
      <p:pic>
        <p:nvPicPr>
          <p:cNvPr id="3" name="Picture 2"/>
          <p:cNvPicPr>
            <a:picLocks noChangeAspect="1"/>
          </p:cNvPicPr>
          <p:nvPr/>
        </p:nvPicPr>
        <p:blipFill>
          <a:blip r:embed="rId2"/>
          <a:stretch>
            <a:fillRect/>
          </a:stretch>
        </p:blipFill>
        <p:spPr>
          <a:xfrm>
            <a:off x="1927075" y="345490"/>
            <a:ext cx="1532341" cy="1401929"/>
          </a:xfrm>
          <a:prstGeom prst="rect">
            <a:avLst/>
          </a:prstGeom>
        </p:spPr>
      </p:pic>
      <p:pic>
        <p:nvPicPr>
          <p:cNvPr id="4" name="Picture 3"/>
          <p:cNvPicPr>
            <a:picLocks noChangeAspect="1"/>
          </p:cNvPicPr>
          <p:nvPr/>
        </p:nvPicPr>
        <p:blipFill>
          <a:blip r:embed="rId3"/>
          <a:stretch>
            <a:fillRect/>
          </a:stretch>
        </p:blipFill>
        <p:spPr>
          <a:xfrm>
            <a:off x="4979848" y="4996845"/>
            <a:ext cx="3332582" cy="1299614"/>
          </a:xfrm>
          <a:prstGeom prst="rect">
            <a:avLst/>
          </a:prstGeom>
        </p:spPr>
      </p:pic>
    </p:spTree>
    <p:extLst>
      <p:ext uri="{BB962C8B-B14F-4D97-AF65-F5344CB8AC3E}">
        <p14:creationId xmlns:p14="http://schemas.microsoft.com/office/powerpoint/2010/main" val="16000591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7E5B0D4-C3E0-1944-8804-AF62A9A0B6DE}" type="slidenum">
              <a:rPr lang="en-US"/>
              <a:pPr/>
              <a:t>109</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8128000" cy="60975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5053" y="379413"/>
            <a:ext cx="5515385" cy="584776"/>
          </a:xfrm>
          <a:prstGeom prst="rect">
            <a:avLst/>
          </a:prstGeom>
          <a:noFill/>
        </p:spPr>
        <p:txBody>
          <a:bodyPr wrap="none" rtlCol="0">
            <a:spAutoFit/>
          </a:bodyPr>
          <a:lstStyle/>
          <a:p>
            <a:r>
              <a:rPr lang="en-US" sz="3200" dirty="0" smtClean="0"/>
              <a:t>A catalyst lowers the </a:t>
            </a:r>
            <a:r>
              <a:rPr lang="en-US" sz="3200" dirty="0" err="1" smtClean="0"/>
              <a:t>E</a:t>
            </a:r>
            <a:r>
              <a:rPr lang="en-US" sz="3200" baseline="-25000" dirty="0" err="1" smtClean="0"/>
              <a:t>act</a:t>
            </a:r>
            <a:r>
              <a:rPr lang="en-US" sz="3200" dirty="0" smtClean="0"/>
              <a:t> barrier </a:t>
            </a:r>
            <a:endParaRPr lang="en-US" sz="3200" dirty="0"/>
          </a:p>
        </p:txBody>
      </p:sp>
    </p:spTree>
    <p:extLst>
      <p:ext uri="{BB962C8B-B14F-4D97-AF65-F5344CB8AC3E}">
        <p14:creationId xmlns:p14="http://schemas.microsoft.com/office/powerpoint/2010/main" val="26036900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CF3B93CA-2815-754E-BEA3-618AFD8360E2}" type="slidenum">
              <a:rPr lang="en-US"/>
              <a:pPr/>
              <a:t>11</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877" y="2545974"/>
            <a:ext cx="5240002" cy="39310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132070"/>
            <a:ext cx="8229600" cy="21398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900" dirty="0" smtClean="0"/>
          </a:p>
          <a:p>
            <a:r>
              <a:rPr lang="en-US" dirty="0" smtClean="0"/>
              <a:t>Logically then, </a:t>
            </a:r>
            <a:r>
              <a:rPr lang="en-US" i="1" dirty="0" smtClean="0"/>
              <a:t>breaking</a:t>
            </a:r>
            <a:r>
              <a:rPr lang="en-US" dirty="0" smtClean="0"/>
              <a:t> bonds must require putting the ‘lost’ energy back into the system</a:t>
            </a:r>
          </a:p>
          <a:p>
            <a:pPr lvl="1"/>
            <a:r>
              <a:rPr lang="en-US" dirty="0" smtClean="0"/>
              <a:t>breaking up is hard to do </a:t>
            </a:r>
            <a:endParaRPr lang="en-US" sz="3600" dirty="0"/>
          </a:p>
        </p:txBody>
      </p:sp>
    </p:spTree>
    <p:extLst>
      <p:ext uri="{BB962C8B-B14F-4D97-AF65-F5344CB8AC3E}">
        <p14:creationId xmlns:p14="http://schemas.microsoft.com/office/powerpoint/2010/main" val="404330404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65125" y="2230943"/>
            <a:ext cx="8229600" cy="4273110"/>
          </a:xfrm>
        </p:spPr>
        <p:txBody>
          <a:bodyPr>
            <a:noAutofit/>
          </a:bodyPr>
          <a:lstStyle/>
          <a:p>
            <a:pPr>
              <a:buSzPts val="2500"/>
            </a:pPr>
            <a:r>
              <a:rPr lang="en-US" dirty="0" smtClean="0">
                <a:solidFill>
                  <a:srgbClr val="000000"/>
                </a:solidFill>
              </a:rPr>
              <a:t>The </a:t>
            </a:r>
            <a:r>
              <a:rPr lang="en-US" dirty="0">
                <a:solidFill>
                  <a:srgbClr val="000000"/>
                </a:solidFill>
              </a:rPr>
              <a:t>free-energy change </a:t>
            </a:r>
            <a:r>
              <a:rPr lang="en-US" dirty="0" smtClean="0">
                <a:solidFill>
                  <a:srgbClr val="000000"/>
                </a:solidFill>
              </a:rPr>
              <a:t>(</a:t>
            </a:r>
            <a:r>
              <a:rPr lang="en-US" dirty="0">
                <a:solidFill>
                  <a:srgbClr val="000000"/>
                </a:solidFill>
                <a:ea typeface="ＭＳ Ｐゴシック"/>
                <a:cs typeface="ＭＳ Ｐゴシック"/>
              </a:rPr>
              <a:t>Δ</a:t>
            </a:r>
            <a:r>
              <a:rPr lang="en-US" i="1" dirty="0">
                <a:solidFill>
                  <a:srgbClr val="000000"/>
                </a:solidFill>
                <a:ea typeface="ＭＳ Ｐゴシック"/>
                <a:cs typeface="ＭＳ Ｐゴシック"/>
              </a:rPr>
              <a:t>G</a:t>
            </a:r>
            <a:r>
              <a:rPr lang="en-US" dirty="0" smtClean="0">
                <a:solidFill>
                  <a:srgbClr val="000000"/>
                </a:solidFill>
              </a:rPr>
              <a:t>) for </a:t>
            </a:r>
            <a:r>
              <a:rPr lang="en-US" dirty="0">
                <a:solidFill>
                  <a:srgbClr val="000000"/>
                </a:solidFill>
              </a:rPr>
              <a:t>a reaction depends </a:t>
            </a:r>
            <a:r>
              <a:rPr lang="en-US" i="1" dirty="0">
                <a:solidFill>
                  <a:srgbClr val="000000"/>
                </a:solidFill>
              </a:rPr>
              <a:t>only</a:t>
            </a:r>
            <a:r>
              <a:rPr lang="en-US" dirty="0">
                <a:solidFill>
                  <a:srgbClr val="000000"/>
                </a:solidFill>
              </a:rPr>
              <a:t> on the difference in the energy levels of the reactants and </a:t>
            </a:r>
            <a:r>
              <a:rPr lang="en-US" dirty="0" smtClean="0">
                <a:solidFill>
                  <a:srgbClr val="000000"/>
                </a:solidFill>
              </a:rPr>
              <a:t>products</a:t>
            </a:r>
            <a:r>
              <a:rPr lang="en-US" dirty="0">
                <a:solidFill>
                  <a:srgbClr val="000000"/>
                </a:solidFill>
              </a:rPr>
              <a:t> </a:t>
            </a:r>
            <a:endParaRPr lang="en-US" dirty="0" smtClean="0">
              <a:solidFill>
                <a:srgbClr val="000000"/>
              </a:solidFill>
            </a:endParaRPr>
          </a:p>
          <a:p>
            <a:pPr lvl="1">
              <a:buSzPts val="2500"/>
            </a:pPr>
            <a:r>
              <a:rPr lang="en-US" dirty="0" smtClean="0">
                <a:solidFill>
                  <a:srgbClr val="000000"/>
                </a:solidFill>
              </a:rPr>
              <a:t>and </a:t>
            </a:r>
            <a:r>
              <a:rPr lang="en-US" i="1" dirty="0">
                <a:solidFill>
                  <a:srgbClr val="000000"/>
                </a:solidFill>
              </a:rPr>
              <a:t>not</a:t>
            </a:r>
            <a:r>
              <a:rPr lang="en-US" dirty="0">
                <a:solidFill>
                  <a:srgbClr val="000000"/>
                </a:solidFill>
              </a:rPr>
              <a:t> on the pathway of the </a:t>
            </a:r>
            <a:r>
              <a:rPr lang="en-US" dirty="0" smtClean="0">
                <a:solidFill>
                  <a:srgbClr val="000000"/>
                </a:solidFill>
              </a:rPr>
              <a:t>reaction </a:t>
            </a:r>
            <a:endParaRPr lang="en-US" dirty="0">
              <a:solidFill>
                <a:srgbClr val="000000"/>
              </a:solidFill>
            </a:endParaRPr>
          </a:p>
          <a:p>
            <a:pPr>
              <a:buSzPts val="2500"/>
            </a:pPr>
            <a:endParaRPr lang="en-US" sz="500" dirty="0" smtClean="0">
              <a:solidFill>
                <a:srgbClr val="000000"/>
              </a:solidFill>
            </a:endParaRPr>
          </a:p>
          <a:p>
            <a:pPr>
              <a:buSzPts val="2500"/>
            </a:pPr>
            <a:r>
              <a:rPr lang="en-US" dirty="0" smtClean="0">
                <a:solidFill>
                  <a:srgbClr val="000000"/>
                </a:solidFill>
              </a:rPr>
              <a:t>So a </a:t>
            </a:r>
            <a:r>
              <a:rPr lang="en-US" dirty="0">
                <a:solidFill>
                  <a:srgbClr val="000000"/>
                </a:solidFill>
              </a:rPr>
              <a:t>catalyzed reaction releases (or absorbs) the same amount of energy as an </a:t>
            </a:r>
            <a:r>
              <a:rPr lang="en-US" dirty="0" err="1">
                <a:solidFill>
                  <a:srgbClr val="000000"/>
                </a:solidFill>
              </a:rPr>
              <a:t>uncatalyzed</a:t>
            </a:r>
            <a:r>
              <a:rPr lang="en-US" dirty="0">
                <a:solidFill>
                  <a:srgbClr val="000000"/>
                </a:solidFill>
              </a:rPr>
              <a:t> </a:t>
            </a:r>
            <a:r>
              <a:rPr lang="en-US" dirty="0" smtClean="0">
                <a:solidFill>
                  <a:srgbClr val="000000"/>
                </a:solidFill>
              </a:rPr>
              <a:t>reaction</a:t>
            </a:r>
            <a:r>
              <a:rPr lang="en-US" dirty="0">
                <a:solidFill>
                  <a:srgbClr val="000000"/>
                </a:solidFill>
              </a:rPr>
              <a:t> </a:t>
            </a:r>
            <a:endParaRPr lang="en-US" dirty="0" smtClean="0">
              <a:solidFill>
                <a:srgbClr val="000000"/>
              </a:solidFill>
            </a:endParaRPr>
          </a:p>
          <a:p>
            <a:pPr lvl="1">
              <a:buSzPts val="2500"/>
            </a:pPr>
            <a:r>
              <a:rPr lang="en-US" dirty="0" smtClean="0">
                <a:solidFill>
                  <a:srgbClr val="000000"/>
                </a:solidFill>
              </a:rPr>
              <a:t>but </a:t>
            </a:r>
            <a:r>
              <a:rPr lang="en-US" dirty="0">
                <a:solidFill>
                  <a:srgbClr val="000000"/>
                </a:solidFill>
              </a:rPr>
              <a:t>occurs more </a:t>
            </a:r>
            <a:r>
              <a:rPr lang="en-US" dirty="0" smtClean="0">
                <a:solidFill>
                  <a:srgbClr val="000000"/>
                </a:solidFill>
              </a:rPr>
              <a:t>rapidly</a:t>
            </a:r>
            <a:r>
              <a:rPr lang="en-US" dirty="0">
                <a:solidFill>
                  <a:srgbClr val="000000"/>
                </a:solidFill>
              </a:rPr>
              <a:t> </a:t>
            </a:r>
            <a:endParaRPr lang="en-US" sz="3200" dirty="0">
              <a:cs typeface="Arial" charset="0"/>
            </a:endParaRPr>
          </a:p>
        </p:txBody>
      </p:sp>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5833" y="133780"/>
            <a:ext cx="2432540" cy="175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520606"/>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Reaction rates are affected by changes in:</a:t>
            </a:r>
          </a:p>
          <a:p>
            <a:pPr lvl="1"/>
            <a:r>
              <a:rPr lang="en-US" dirty="0" smtClean="0"/>
              <a:t>temperature </a:t>
            </a:r>
          </a:p>
          <a:p>
            <a:pPr lvl="1"/>
            <a:r>
              <a:rPr lang="en-US" dirty="0" smtClean="0"/>
              <a:t>concentration</a:t>
            </a:r>
          </a:p>
          <a:p>
            <a:pPr lvl="1"/>
            <a:r>
              <a:rPr lang="en-US" dirty="0" smtClean="0"/>
              <a:t>addition of a catalyst</a:t>
            </a:r>
            <a:endParaRPr lang="en-US" dirty="0"/>
          </a:p>
        </p:txBody>
      </p:sp>
    </p:spTree>
    <p:extLst>
      <p:ext uri="{BB962C8B-B14F-4D97-AF65-F5344CB8AC3E}">
        <p14:creationId xmlns:p14="http://schemas.microsoft.com/office/powerpoint/2010/main" val="663934460"/>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331788" y="3843338"/>
            <a:ext cx="8229600" cy="2417762"/>
          </a:xfrm>
        </p:spPr>
        <p:txBody>
          <a:bodyPr>
            <a:normAutofit lnSpcReduction="10000"/>
          </a:bodyPr>
          <a:lstStyle/>
          <a:p>
            <a:pPr>
              <a:buFontTx/>
              <a:buNone/>
            </a:pPr>
            <a:r>
              <a:rPr lang="en-US" sz="2800" b="1" dirty="0">
                <a:latin typeface="Arial" charset="0"/>
              </a:rPr>
              <a:t>Looking Ahead</a:t>
            </a:r>
            <a:endParaRPr lang="en-US" sz="2800" dirty="0">
              <a:latin typeface="Arial" charset="0"/>
            </a:endParaRPr>
          </a:p>
          <a:p>
            <a:pPr lvl="1"/>
            <a:r>
              <a:rPr lang="en-US" sz="2400" dirty="0">
                <a:latin typeface="Arial" charset="0"/>
              </a:rPr>
              <a:t>The thousands of biochemical reactions continually taking place in our bodies are catalyzed by large protein molecules called </a:t>
            </a:r>
            <a:r>
              <a:rPr lang="en-US" sz="2400" i="1" dirty="0">
                <a:latin typeface="Arial" charset="0"/>
              </a:rPr>
              <a:t>enzymes</a:t>
            </a:r>
            <a:r>
              <a:rPr lang="en-US" sz="2400" dirty="0">
                <a:latin typeface="Arial" charset="0"/>
              </a:rPr>
              <a:t>, which control the orientation of the reacting molecules. The study of enzymes is a central part of biochemistry. </a:t>
            </a:r>
            <a:endParaRPr lang="en-US" sz="2100" dirty="0">
              <a:latin typeface="Arial" charset="0"/>
              <a:ea typeface="ＭＳ Ｐゴシック" charset="0"/>
              <a:cs typeface="Arial" charset="0"/>
            </a:endParaRPr>
          </a:p>
        </p:txBody>
      </p:sp>
      <p:pic>
        <p:nvPicPr>
          <p:cNvPr id="399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005876"/>
            <a:ext cx="85344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36349" y="191515"/>
            <a:ext cx="589825" cy="584776"/>
          </a:xfrm>
          <a:prstGeom prst="rect">
            <a:avLst/>
          </a:prstGeom>
          <a:noFill/>
        </p:spPr>
        <p:txBody>
          <a:bodyPr wrap="none" rtlCol="0">
            <a:spAutoFit/>
          </a:bodyPr>
          <a:lstStyle/>
          <a:p>
            <a:r>
              <a:rPr lang="en-US" sz="3200" dirty="0" err="1" smtClean="0"/>
              <a:t>fyi</a:t>
            </a:r>
            <a:endParaRPr lang="en-US" sz="3200" dirty="0"/>
          </a:p>
        </p:txBody>
      </p:sp>
    </p:spTree>
    <p:extLst>
      <p:ext uri="{BB962C8B-B14F-4D97-AF65-F5344CB8AC3E}">
        <p14:creationId xmlns:p14="http://schemas.microsoft.com/office/powerpoint/2010/main" val="190321569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62000" y="1066800"/>
            <a:ext cx="8382000" cy="914400"/>
          </a:xfrm>
        </p:spPr>
        <p:txBody>
          <a:bodyPr/>
          <a:lstStyle/>
          <a:p>
            <a:pPr algn="l" eaLnBrk="1" hangingPunct="1"/>
            <a:r>
              <a:rPr lang="en-US">
                <a:latin typeface="Arial" charset="0"/>
                <a:ea typeface="ＭＳ Ｐゴシック" charset="0"/>
              </a:rPr>
              <a:t>What happens when a catalyst is added to a reaction to increase its rate?</a:t>
            </a:r>
            <a:r>
              <a:rPr lang="en-US">
                <a:latin typeface="Times" charset="0"/>
                <a:ea typeface="ＭＳ Ｐゴシック" charset="0"/>
              </a:rPr>
              <a:t> 	</a:t>
            </a:r>
            <a:endParaRPr lang="en-US" baseline="30000">
              <a:latin typeface="Arial" charset="0"/>
              <a:ea typeface="ＭＳ Ｐゴシック" charset="0"/>
            </a:endParaRPr>
          </a:p>
        </p:txBody>
      </p:sp>
      <p:sp>
        <p:nvSpPr>
          <p:cNvPr id="20482" name="Rectangle 3"/>
          <p:cNvSpPr>
            <a:spLocks noGrp="1" noChangeArrowheads="1"/>
          </p:cNvSpPr>
          <p:nvPr>
            <p:ph type="body" idx="1"/>
          </p:nvPr>
        </p:nvSpPr>
        <p:spPr>
          <a:xfrm>
            <a:off x="152400" y="2438400"/>
            <a:ext cx="8991600" cy="1981200"/>
          </a:xfrm>
        </p:spPr>
        <p:txBody>
          <a:bodyPr/>
          <a:lstStyle/>
          <a:p>
            <a:pPr eaLnBrk="1" hangingPunct="1"/>
            <a:r>
              <a:rPr lang="en-US" sz="2600">
                <a:latin typeface="Arial" charset="0"/>
                <a:ea typeface="ＭＳ Ｐゴシック" charset="0"/>
              </a:rPr>
              <a:t>Activation energy is lowered and </a:t>
            </a:r>
            <a:r>
              <a:rPr lang="en-US" sz="2600">
                <a:latin typeface="Arial" charset="0"/>
                <a:ea typeface="ＭＳ Ｐゴシック" charset="0"/>
                <a:sym typeface="Symbol" charset="0"/>
              </a:rPr>
              <a:t></a:t>
            </a:r>
            <a:r>
              <a:rPr lang="en-US" sz="2600" i="1">
                <a:latin typeface="Arial" charset="0"/>
                <a:ea typeface="ＭＳ Ｐゴシック" charset="0"/>
                <a:sym typeface="Symbol" charset="0"/>
              </a:rPr>
              <a:t>G</a:t>
            </a:r>
            <a:r>
              <a:rPr lang="en-US" sz="2600">
                <a:latin typeface="Arial" charset="0"/>
                <a:ea typeface="ＭＳ Ｐゴシック" charset="0"/>
                <a:sym typeface="Symbol" charset="0"/>
              </a:rPr>
              <a:t> becomes more negative.</a:t>
            </a:r>
          </a:p>
          <a:p>
            <a:pPr eaLnBrk="1" hangingPunct="1"/>
            <a:r>
              <a:rPr lang="en-US" sz="2600">
                <a:latin typeface="Arial" charset="0"/>
                <a:ea typeface="ＭＳ Ｐゴシック" charset="0"/>
              </a:rPr>
              <a:t>Activation energy is lowered and </a:t>
            </a:r>
            <a:r>
              <a:rPr lang="en-US" sz="2600">
                <a:latin typeface="Arial" charset="0"/>
                <a:ea typeface="ＭＳ Ｐゴシック" charset="0"/>
                <a:sym typeface="Symbol" charset="0"/>
              </a:rPr>
              <a:t></a:t>
            </a:r>
            <a:r>
              <a:rPr lang="en-US" sz="2600" i="1">
                <a:latin typeface="Arial" charset="0"/>
                <a:ea typeface="ＭＳ Ｐゴシック" charset="0"/>
                <a:sym typeface="Symbol" charset="0"/>
              </a:rPr>
              <a:t>G</a:t>
            </a:r>
            <a:r>
              <a:rPr lang="en-US" sz="2600">
                <a:latin typeface="Arial" charset="0"/>
                <a:ea typeface="ＭＳ Ｐゴシック" charset="0"/>
                <a:sym typeface="Symbol" charset="0"/>
              </a:rPr>
              <a:t> remains unchanged.</a:t>
            </a:r>
          </a:p>
          <a:p>
            <a:pPr eaLnBrk="1" hangingPunct="1"/>
            <a:r>
              <a:rPr lang="en-US" sz="2600">
                <a:latin typeface="Arial" charset="0"/>
                <a:ea typeface="ＭＳ Ｐゴシック" charset="0"/>
              </a:rPr>
              <a:t>Activation energy is raised and </a:t>
            </a:r>
            <a:r>
              <a:rPr lang="en-US" sz="2600">
                <a:latin typeface="Arial" charset="0"/>
                <a:ea typeface="ＭＳ Ｐゴシック" charset="0"/>
                <a:sym typeface="Symbol" charset="0"/>
              </a:rPr>
              <a:t></a:t>
            </a:r>
            <a:r>
              <a:rPr lang="en-US" sz="2600" i="1">
                <a:latin typeface="Arial" charset="0"/>
                <a:ea typeface="ＭＳ Ｐゴシック" charset="0"/>
                <a:sym typeface="Symbol" charset="0"/>
              </a:rPr>
              <a:t>G</a:t>
            </a:r>
            <a:r>
              <a:rPr lang="en-US" sz="2600">
                <a:latin typeface="Arial" charset="0"/>
                <a:ea typeface="ＭＳ Ｐゴシック" charset="0"/>
                <a:sym typeface="Symbol" charset="0"/>
              </a:rPr>
              <a:t> becomes more positive.</a:t>
            </a:r>
          </a:p>
          <a:p>
            <a:pPr eaLnBrk="1" hangingPunct="1"/>
            <a:r>
              <a:rPr lang="en-US" sz="2600">
                <a:latin typeface="Arial" charset="0"/>
                <a:ea typeface="ＭＳ Ｐゴシック" charset="0"/>
              </a:rPr>
              <a:t>Activation energy is raised and </a:t>
            </a:r>
            <a:r>
              <a:rPr lang="en-US" sz="2600">
                <a:latin typeface="Arial" charset="0"/>
                <a:ea typeface="ＭＳ Ｐゴシック" charset="0"/>
                <a:sym typeface="Symbol" charset="0"/>
              </a:rPr>
              <a:t></a:t>
            </a:r>
            <a:r>
              <a:rPr lang="en-US" sz="2600" i="1">
                <a:latin typeface="Arial" charset="0"/>
                <a:ea typeface="ＭＳ Ｐゴシック" charset="0"/>
                <a:sym typeface="Symbol" charset="0"/>
              </a:rPr>
              <a:t>G</a:t>
            </a:r>
            <a:r>
              <a:rPr lang="en-US" sz="2600">
                <a:latin typeface="Arial" charset="0"/>
                <a:ea typeface="ＭＳ Ｐゴシック" charset="0"/>
                <a:sym typeface="Symbol" charset="0"/>
              </a:rPr>
              <a:t> remains unchanged.</a:t>
            </a:r>
            <a:endParaRPr lang="en-US">
              <a:latin typeface="Arial" charset="0"/>
              <a:ea typeface="ＭＳ Ｐゴシック" charset="0"/>
            </a:endParaRPr>
          </a:p>
        </p:txBody>
      </p:sp>
      <p:sp>
        <p:nvSpPr>
          <p:cNvPr id="20483"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20484" name="TextBox 2"/>
          <p:cNvSpPr txBox="1">
            <a:spLocks noChangeArrowheads="1"/>
          </p:cNvSpPr>
          <p:nvPr/>
        </p:nvSpPr>
        <p:spPr bwMode="auto">
          <a:xfrm>
            <a:off x="6705600" y="37338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152400" y="3301727"/>
            <a:ext cx="7594600" cy="936897"/>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64494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817" y="5756856"/>
            <a:ext cx="7439130" cy="632078"/>
          </a:xfrm>
        </p:spPr>
        <p:txBody>
          <a:bodyPr>
            <a:normAutofit fontScale="85000" lnSpcReduction="10000"/>
          </a:bodyPr>
          <a:lstStyle/>
          <a:p>
            <a:pPr marL="0" indent="0" algn="ctr">
              <a:buNone/>
            </a:pPr>
            <a:r>
              <a:rPr lang="en-US" dirty="0" smtClean="0"/>
              <a:t>Few chemical reactions actually go to completion</a:t>
            </a:r>
            <a:endParaRPr lang="en-US" dirty="0"/>
          </a:p>
        </p:txBody>
      </p:sp>
      <p:sp>
        <p:nvSpPr>
          <p:cNvPr id="4" name="Title 1"/>
          <p:cNvSpPr>
            <a:spLocks noGrp="1"/>
          </p:cNvSpPr>
          <p:nvPr>
            <p:ph type="title"/>
          </p:nvPr>
        </p:nvSpPr>
        <p:spPr>
          <a:xfrm>
            <a:off x="469366" y="542466"/>
            <a:ext cx="8191463" cy="492125"/>
          </a:xfrm>
        </p:spPr>
        <p:txBody>
          <a:bodyPr/>
          <a:lstStyle/>
          <a:p>
            <a:r>
              <a:rPr lang="en-US" sz="2600" dirty="0">
                <a:latin typeface="Arial" charset="0"/>
                <a:cs typeface="Times New Roman" charset="0"/>
              </a:rPr>
              <a:t>7.7 Reversible Reactions and Chemical </a:t>
            </a:r>
            <a:r>
              <a:rPr lang="en-US" sz="2600" b="1" dirty="0">
                <a:latin typeface="Arial" charset="0"/>
                <a:cs typeface="Times New Roman" charset="0"/>
              </a:rPr>
              <a:t>Equilibrium</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39240" y="1085850"/>
            <a:ext cx="6065520" cy="4686300"/>
          </a:xfrm>
          <a:prstGeom prst="rect">
            <a:avLst/>
          </a:prstGeom>
          <a:noFill/>
          <a:ln>
            <a:noFill/>
          </a:ln>
        </p:spPr>
      </p:pic>
    </p:spTree>
    <p:extLst>
      <p:ext uri="{BB962C8B-B14F-4D97-AF65-F5344CB8AC3E}">
        <p14:creationId xmlns:p14="http://schemas.microsoft.com/office/powerpoint/2010/main" val="23344919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65125" y="2832405"/>
            <a:ext cx="8229600" cy="3346471"/>
          </a:xfrm>
        </p:spPr>
        <p:txBody>
          <a:bodyPr>
            <a:noAutofit/>
          </a:bodyPr>
          <a:lstStyle/>
          <a:p>
            <a:endParaRPr lang="en-US" sz="400" dirty="0" smtClean="0"/>
          </a:p>
          <a:p>
            <a:r>
              <a:rPr lang="en-US" dirty="0" smtClean="0"/>
              <a:t>Where reactants </a:t>
            </a:r>
            <a:r>
              <a:rPr lang="en-US" dirty="0"/>
              <a:t>and products are of </a:t>
            </a:r>
            <a:r>
              <a:rPr lang="en-US" dirty="0" smtClean="0"/>
              <a:t>almost </a:t>
            </a:r>
            <a:r>
              <a:rPr lang="en-US" i="1" dirty="0" smtClean="0"/>
              <a:t>equal</a:t>
            </a:r>
            <a:r>
              <a:rPr lang="en-US" dirty="0" smtClean="0"/>
              <a:t> stability</a:t>
            </a:r>
            <a:r>
              <a:rPr lang="en-US" dirty="0"/>
              <a:t> </a:t>
            </a:r>
            <a:r>
              <a:rPr lang="en-US" dirty="0" smtClean="0"/>
              <a:t>…</a:t>
            </a:r>
          </a:p>
          <a:p>
            <a:pPr lvl="1"/>
            <a:r>
              <a:rPr lang="en-US" dirty="0"/>
              <a:t>t</a:t>
            </a:r>
            <a:r>
              <a:rPr lang="en-US" dirty="0" smtClean="0"/>
              <a:t>he reaction is observed to be </a:t>
            </a:r>
            <a:r>
              <a:rPr lang="en-US" i="1" dirty="0" smtClean="0"/>
              <a:t>reversible</a:t>
            </a:r>
            <a:r>
              <a:rPr lang="en-US" dirty="0" smtClean="0"/>
              <a:t>  </a:t>
            </a:r>
            <a:endParaRPr lang="en-US" dirty="0"/>
          </a:p>
          <a:p>
            <a:endParaRPr lang="en-US" sz="400" dirty="0" smtClean="0"/>
          </a:p>
          <a:p>
            <a:r>
              <a:rPr lang="en-US" dirty="0" smtClean="0"/>
              <a:t>A </a:t>
            </a:r>
            <a:r>
              <a:rPr lang="en-US" b="1" dirty="0"/>
              <a:t>reversible reaction</a:t>
            </a:r>
            <a:r>
              <a:rPr lang="en-US" dirty="0"/>
              <a:t> is one that </a:t>
            </a:r>
            <a:r>
              <a:rPr lang="en-US" dirty="0" smtClean="0"/>
              <a:t>constantly goes in both directions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66950" y="729490"/>
            <a:ext cx="4610100" cy="1765300"/>
          </a:xfrm>
          <a:prstGeom prst="rect">
            <a:avLst/>
          </a:prstGeom>
          <a:noFill/>
          <a:ln>
            <a:noFill/>
          </a:ln>
        </p:spPr>
      </p:pic>
    </p:spTree>
    <p:extLst>
      <p:ext uri="{BB962C8B-B14F-4D97-AF65-F5344CB8AC3E}">
        <p14:creationId xmlns:p14="http://schemas.microsoft.com/office/powerpoint/2010/main" val="173374524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98463" y="1985708"/>
            <a:ext cx="8229600" cy="4407155"/>
          </a:xfrm>
        </p:spPr>
        <p:txBody>
          <a:bodyPr>
            <a:noAutofit/>
          </a:bodyPr>
          <a:lstStyle/>
          <a:p>
            <a:r>
              <a:rPr lang="en-US" dirty="0" smtClean="0"/>
              <a:t>Left to right is referred to as the </a:t>
            </a:r>
            <a:r>
              <a:rPr lang="en-US" i="1" dirty="0" smtClean="0"/>
              <a:t>forward reaction</a:t>
            </a:r>
          </a:p>
          <a:p>
            <a:r>
              <a:rPr lang="en-US" dirty="0" smtClean="0"/>
              <a:t>Right to left is referred to as the </a:t>
            </a:r>
            <a:r>
              <a:rPr lang="en-US" i="1" dirty="0" smtClean="0"/>
              <a:t>reverse reaction </a:t>
            </a:r>
          </a:p>
          <a:p>
            <a:endParaRPr lang="en-US" sz="800" dirty="0" smtClean="0"/>
          </a:p>
          <a:p>
            <a:r>
              <a:rPr lang="en-US" dirty="0" smtClean="0"/>
              <a:t>BUT, there is no reason you couldn’t </a:t>
            </a:r>
            <a:r>
              <a:rPr lang="en-US" i="1" dirty="0" smtClean="0"/>
              <a:t>write</a:t>
            </a:r>
            <a:r>
              <a:rPr lang="en-US" dirty="0" smtClean="0"/>
              <a:t> any reversible reaction in the opposite direction </a:t>
            </a:r>
          </a:p>
          <a:p>
            <a:pPr lvl="1"/>
            <a:r>
              <a:rPr lang="en-US" dirty="0" smtClean="0"/>
              <a:t>Then, ethyl acetate will be the reactant instead of product</a:t>
            </a:r>
            <a:endParaRPr lang="en-US" sz="1400" dirty="0" smtClean="0"/>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044" y="268181"/>
            <a:ext cx="7148263" cy="11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37753" y="1208829"/>
            <a:ext cx="1480844" cy="461665"/>
          </a:xfrm>
          <a:prstGeom prst="rect">
            <a:avLst/>
          </a:prstGeom>
          <a:noFill/>
        </p:spPr>
        <p:txBody>
          <a:bodyPr wrap="none" rtlCol="0">
            <a:spAutoFit/>
          </a:bodyPr>
          <a:lstStyle/>
          <a:p>
            <a:r>
              <a:rPr lang="en-US" sz="2400" dirty="0" smtClean="0"/>
              <a:t>Reversible </a:t>
            </a:r>
            <a:endParaRPr lang="en-US" sz="2400" dirty="0"/>
          </a:p>
        </p:txBody>
      </p:sp>
    </p:spTree>
    <p:extLst>
      <p:ext uri="{BB962C8B-B14F-4D97-AF65-F5344CB8AC3E}">
        <p14:creationId xmlns:p14="http://schemas.microsoft.com/office/powerpoint/2010/main" val="33091351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anim calcmode="lin" valueType="num">
                                      <p:cBhvr additive="base">
                                        <p:cTn id="7"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anim calcmode="lin" valueType="num">
                                      <p:cBhvr additive="base">
                                        <p:cTn id="1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98463" y="1985708"/>
            <a:ext cx="8229600" cy="4407155"/>
          </a:xfrm>
        </p:spPr>
        <p:txBody>
          <a:bodyPr>
            <a:noAutofit/>
          </a:bodyPr>
          <a:lstStyle/>
          <a:p>
            <a:r>
              <a:rPr lang="en-US" dirty="0" smtClean="0"/>
              <a:t>Initially, the forward and reverse reactions occur at different rates (next slide)</a:t>
            </a:r>
          </a:p>
          <a:p>
            <a:r>
              <a:rPr lang="en-US" dirty="0" smtClean="0"/>
              <a:t>But eventually, all will settle down to a stable mixture </a:t>
            </a:r>
            <a:r>
              <a:rPr lang="en-US" dirty="0"/>
              <a:t>of </a:t>
            </a:r>
            <a:r>
              <a:rPr lang="en-US" dirty="0" smtClean="0"/>
              <a:t>reactants </a:t>
            </a:r>
            <a:r>
              <a:rPr lang="en-US" dirty="0"/>
              <a:t>and </a:t>
            </a:r>
            <a:r>
              <a:rPr lang="en-US" dirty="0" smtClean="0"/>
              <a:t>products</a:t>
            </a:r>
            <a:r>
              <a:rPr lang="en-US" dirty="0"/>
              <a:t> </a:t>
            </a:r>
            <a:endParaRPr lang="en-US" dirty="0" smtClean="0"/>
          </a:p>
          <a:p>
            <a:pPr lvl="1"/>
            <a:r>
              <a:rPr lang="en-US" dirty="0" smtClean="0"/>
              <a:t>then it is </a:t>
            </a:r>
            <a:r>
              <a:rPr lang="en-US" dirty="0"/>
              <a:t>said to </a:t>
            </a:r>
            <a:r>
              <a:rPr lang="en-US" dirty="0" smtClean="0"/>
              <a:t>reach a </a:t>
            </a:r>
            <a:r>
              <a:rPr lang="en-US" dirty="0"/>
              <a:t>state of </a:t>
            </a:r>
            <a:r>
              <a:rPr lang="en-US" b="1" dirty="0"/>
              <a:t>chemical </a:t>
            </a:r>
            <a:r>
              <a:rPr lang="en-US" b="1" dirty="0" smtClean="0"/>
              <a:t>equilibrium</a:t>
            </a:r>
            <a:r>
              <a:rPr lang="en-US" dirty="0" smtClean="0"/>
              <a:t> </a:t>
            </a:r>
          </a:p>
          <a:p>
            <a:pPr lvl="1"/>
            <a:r>
              <a:rPr lang="en-US" dirty="0" smtClean="0"/>
              <a:t>where it remains until conditions change (</a:t>
            </a:r>
            <a:r>
              <a:rPr lang="en-US" dirty="0" err="1" smtClean="0"/>
              <a:t>eg</a:t>
            </a:r>
            <a:r>
              <a:rPr lang="en-US" dirty="0" smtClean="0"/>
              <a:t> temperature)</a:t>
            </a:r>
            <a:endParaRPr lang="en-US" dirty="0"/>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044" y="268181"/>
            <a:ext cx="7148263" cy="11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37753" y="1208829"/>
            <a:ext cx="1480844" cy="461665"/>
          </a:xfrm>
          <a:prstGeom prst="rect">
            <a:avLst/>
          </a:prstGeom>
          <a:noFill/>
        </p:spPr>
        <p:txBody>
          <a:bodyPr wrap="none" rtlCol="0">
            <a:spAutoFit/>
          </a:bodyPr>
          <a:lstStyle/>
          <a:p>
            <a:r>
              <a:rPr lang="en-US" sz="2400" dirty="0" smtClean="0"/>
              <a:t>Reversible </a:t>
            </a:r>
            <a:endParaRPr lang="en-US" sz="2400" dirty="0"/>
          </a:p>
        </p:txBody>
      </p:sp>
    </p:spTree>
    <p:extLst>
      <p:ext uri="{BB962C8B-B14F-4D97-AF65-F5344CB8AC3E}">
        <p14:creationId xmlns:p14="http://schemas.microsoft.com/office/powerpoint/2010/main" val="1907020689"/>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66875"/>
            <a:ext cx="763587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Content Placeholder 2"/>
          <p:cNvSpPr>
            <a:spLocks noGrp="1"/>
          </p:cNvSpPr>
          <p:nvPr>
            <p:ph idx="1"/>
          </p:nvPr>
        </p:nvSpPr>
        <p:spPr>
          <a:xfrm>
            <a:off x="398463" y="316024"/>
            <a:ext cx="8229600" cy="954087"/>
          </a:xfrm>
        </p:spPr>
        <p:txBody>
          <a:bodyPr>
            <a:normAutofit/>
          </a:bodyPr>
          <a:lstStyle/>
          <a:p>
            <a:pPr algn="ctr">
              <a:buFontTx/>
              <a:buNone/>
            </a:pPr>
            <a:r>
              <a:rPr lang="en-US" dirty="0" smtClean="0"/>
              <a:t>Dynamic chemical equilibrium</a:t>
            </a:r>
            <a:endParaRPr lang="en-US" dirty="0"/>
          </a:p>
        </p:txBody>
      </p:sp>
    </p:spTree>
    <p:extLst>
      <p:ext uri="{BB962C8B-B14F-4D97-AF65-F5344CB8AC3E}">
        <p14:creationId xmlns:p14="http://schemas.microsoft.com/office/powerpoint/2010/main" val="262889221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95098" y="723738"/>
            <a:ext cx="8229600" cy="2776463"/>
          </a:xfrm>
        </p:spPr>
        <p:txBody>
          <a:bodyPr>
            <a:normAutofit/>
          </a:bodyPr>
          <a:lstStyle/>
          <a:p>
            <a:r>
              <a:rPr lang="en-US" sz="2600" dirty="0" smtClean="0"/>
              <a:t>The </a:t>
            </a:r>
            <a:r>
              <a:rPr lang="en-US" sz="2600" dirty="0"/>
              <a:t>forward reaction </a:t>
            </a:r>
            <a:r>
              <a:rPr lang="en-US" sz="2600" dirty="0" smtClean="0"/>
              <a:t>always takes </a:t>
            </a:r>
            <a:r>
              <a:rPr lang="en-US" sz="2600" dirty="0"/>
              <a:t>place rapidly at the </a:t>
            </a:r>
            <a:r>
              <a:rPr lang="en-US" sz="2600" dirty="0" smtClean="0"/>
              <a:t>beginning, </a:t>
            </a:r>
            <a:r>
              <a:rPr lang="en-US" sz="2600" dirty="0"/>
              <a:t>then slows down as reactant concentrations </a:t>
            </a:r>
            <a:r>
              <a:rPr lang="en-US" sz="2600" dirty="0" smtClean="0"/>
              <a:t>decrease </a:t>
            </a:r>
            <a:endParaRPr lang="en-US" sz="2600" dirty="0"/>
          </a:p>
          <a:p>
            <a:r>
              <a:rPr lang="en-US" sz="2600" dirty="0"/>
              <a:t>The reverse reaction takes place slowly at the beginning but then speeds up as product concentrations </a:t>
            </a:r>
            <a:r>
              <a:rPr lang="en-US" sz="2600" dirty="0" smtClean="0"/>
              <a:t>increase </a:t>
            </a:r>
            <a:endParaRPr lang="en-US" sz="2600" dirty="0"/>
          </a:p>
          <a:p>
            <a:r>
              <a:rPr lang="en-US" sz="2600" dirty="0"/>
              <a:t>Ultimately, the forward and reverse rates become </a:t>
            </a:r>
            <a:r>
              <a:rPr lang="en-US" sz="2600" dirty="0" smtClean="0"/>
              <a:t>equal </a:t>
            </a:r>
            <a:endParaRPr lang="en-US" sz="2600"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5602" y="3614470"/>
            <a:ext cx="4792156" cy="289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26185" y="262073"/>
            <a:ext cx="488535" cy="461665"/>
          </a:xfrm>
          <a:prstGeom prst="rect">
            <a:avLst/>
          </a:prstGeom>
          <a:noFill/>
        </p:spPr>
        <p:txBody>
          <a:bodyPr wrap="none" rtlCol="0">
            <a:spAutoFit/>
          </a:bodyPr>
          <a:lstStyle/>
          <a:p>
            <a:r>
              <a:rPr lang="en-US" sz="2400" dirty="0" err="1" smtClean="0"/>
              <a:t>fyi</a:t>
            </a:r>
            <a:endParaRPr lang="en-US" sz="2400" dirty="0"/>
          </a:p>
        </p:txBody>
      </p:sp>
    </p:spTree>
    <p:extLst>
      <p:ext uri="{BB962C8B-B14F-4D97-AF65-F5344CB8AC3E}">
        <p14:creationId xmlns:p14="http://schemas.microsoft.com/office/powerpoint/2010/main" val="18777454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27978"/>
            <a:ext cx="9144000" cy="855956"/>
          </a:xfrm>
        </p:spPr>
        <p:txBody>
          <a:bodyPr/>
          <a:lstStyle/>
          <a:p>
            <a:r>
              <a:rPr lang="en-US" sz="3000" dirty="0">
                <a:latin typeface="Arial" charset="0"/>
                <a:cs typeface="Times New Roman" charset="0"/>
              </a:rPr>
              <a:t>7.2 Heat Changes during Chemical Reactions</a:t>
            </a:r>
          </a:p>
        </p:txBody>
      </p:sp>
      <p:sp>
        <p:nvSpPr>
          <p:cNvPr id="4" name="TextBox 3"/>
          <p:cNvSpPr txBox="1"/>
          <p:nvPr/>
        </p:nvSpPr>
        <p:spPr>
          <a:xfrm>
            <a:off x="3182251" y="1711911"/>
            <a:ext cx="2242095" cy="646331"/>
          </a:xfrm>
          <a:prstGeom prst="rect">
            <a:avLst/>
          </a:prstGeom>
          <a:noFill/>
        </p:spPr>
        <p:txBody>
          <a:bodyPr wrap="none" rtlCol="0">
            <a:spAutoFit/>
          </a:bodyPr>
          <a:lstStyle/>
          <a:p>
            <a:pPr algn="ctr"/>
            <a:r>
              <a:rPr lang="en-US" sz="3600" dirty="0" smtClean="0"/>
              <a:t>Qualitative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662" y="2708622"/>
            <a:ext cx="4604978" cy="345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40485"/>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7CA9E97-1B86-3544-9361-8F5FB6E2A0BB}" type="slidenum">
              <a:rPr lang="en-US"/>
              <a:pPr/>
              <a:t>120</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680" y="1732921"/>
            <a:ext cx="6323793" cy="47440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13680" y="516174"/>
            <a:ext cx="5937443" cy="1200329"/>
          </a:xfrm>
          <a:prstGeom prst="rect">
            <a:avLst/>
          </a:prstGeom>
          <a:noFill/>
        </p:spPr>
        <p:txBody>
          <a:bodyPr wrap="none" rtlCol="0">
            <a:spAutoFit/>
          </a:bodyPr>
          <a:lstStyle/>
          <a:p>
            <a:pPr algn="ctr"/>
            <a:r>
              <a:rPr lang="en-US" sz="3600" dirty="0"/>
              <a:t>Chemical equilibrium </a:t>
            </a:r>
            <a:endParaRPr lang="en-US" sz="3600" dirty="0" smtClean="0"/>
          </a:p>
          <a:p>
            <a:pPr algn="ctr"/>
            <a:r>
              <a:rPr lang="en-US" sz="3600" dirty="0" smtClean="0"/>
              <a:t>is </a:t>
            </a:r>
            <a:r>
              <a:rPr lang="en-US" sz="3600" dirty="0"/>
              <a:t>an active, dynamic condition </a:t>
            </a:r>
          </a:p>
        </p:txBody>
      </p:sp>
    </p:spTree>
    <p:extLst>
      <p:ext uri="{BB962C8B-B14F-4D97-AF65-F5344CB8AC3E}">
        <p14:creationId xmlns:p14="http://schemas.microsoft.com/office/powerpoint/2010/main" val="387550246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4"/>
          <p:cNvSpPr>
            <a:spLocks noGrp="1"/>
          </p:cNvSpPr>
          <p:nvPr>
            <p:ph idx="1"/>
          </p:nvPr>
        </p:nvSpPr>
        <p:spPr>
          <a:xfrm>
            <a:off x="347662" y="1698106"/>
            <a:ext cx="8491681" cy="4810873"/>
          </a:xfrm>
        </p:spPr>
        <p:txBody>
          <a:bodyPr>
            <a:noAutofit/>
          </a:bodyPr>
          <a:lstStyle/>
          <a:p>
            <a:r>
              <a:rPr lang="en-US" dirty="0" smtClean="0"/>
              <a:t>All </a:t>
            </a:r>
            <a:r>
              <a:rPr lang="en-US" dirty="0"/>
              <a:t>substances present </a:t>
            </a:r>
            <a:r>
              <a:rPr lang="en-US" u="sng" dirty="0"/>
              <a:t>at </a:t>
            </a:r>
            <a:r>
              <a:rPr lang="en-US" u="sng" dirty="0" smtClean="0"/>
              <a:t>equilibrium</a:t>
            </a:r>
            <a:r>
              <a:rPr lang="en-US" dirty="0" smtClean="0"/>
              <a:t> are </a:t>
            </a:r>
            <a:r>
              <a:rPr lang="en-US" dirty="0"/>
              <a:t>being made and unmade at the same </a:t>
            </a:r>
            <a:r>
              <a:rPr lang="en-US" dirty="0" smtClean="0"/>
              <a:t>rate</a:t>
            </a:r>
            <a:r>
              <a:rPr lang="en-US" dirty="0"/>
              <a:t> </a:t>
            </a:r>
            <a:endParaRPr lang="en-US" dirty="0" smtClean="0"/>
          </a:p>
          <a:p>
            <a:pPr lvl="1"/>
            <a:r>
              <a:rPr lang="en-US" dirty="0" smtClean="0"/>
              <a:t>so the calculated </a:t>
            </a:r>
            <a:r>
              <a:rPr lang="en-US" b="1" dirty="0" smtClean="0"/>
              <a:t>concentrations</a:t>
            </a:r>
            <a:r>
              <a:rPr lang="en-US" dirty="0" smtClean="0"/>
              <a:t> </a:t>
            </a:r>
            <a:r>
              <a:rPr lang="en-US" dirty="0"/>
              <a:t>are </a:t>
            </a:r>
            <a:r>
              <a:rPr lang="en-US" dirty="0" smtClean="0"/>
              <a:t>constant </a:t>
            </a:r>
            <a:endParaRPr lang="en-US" dirty="0"/>
          </a:p>
          <a:p>
            <a:endParaRPr lang="en-US" sz="400" dirty="0" smtClean="0"/>
          </a:p>
          <a:p>
            <a:r>
              <a:rPr lang="en-US" b="1" dirty="0"/>
              <a:t>T</a:t>
            </a:r>
            <a:r>
              <a:rPr lang="en-US" b="1" dirty="0" smtClean="0"/>
              <a:t>his does not mean that concentrations </a:t>
            </a:r>
            <a:r>
              <a:rPr lang="en-US" b="1" dirty="0"/>
              <a:t>of reactants and products </a:t>
            </a:r>
            <a:r>
              <a:rPr lang="en-US" b="1" dirty="0" smtClean="0"/>
              <a:t>ever become equal </a:t>
            </a:r>
            <a:endParaRPr lang="en-US" b="1" dirty="0"/>
          </a:p>
          <a:p>
            <a:endParaRPr lang="en-US" sz="1400" dirty="0" smtClean="0"/>
          </a:p>
          <a:p>
            <a:r>
              <a:rPr lang="en-US" dirty="0" smtClean="0"/>
              <a:t>The </a:t>
            </a:r>
            <a:r>
              <a:rPr lang="en-US" dirty="0"/>
              <a:t>extent to which the forward or reverse </a:t>
            </a:r>
            <a:r>
              <a:rPr lang="en-US" dirty="0" smtClean="0"/>
              <a:t>is </a:t>
            </a:r>
            <a:r>
              <a:rPr lang="en-US" dirty="0"/>
              <a:t>favored </a:t>
            </a:r>
            <a:r>
              <a:rPr lang="en-US" dirty="0" smtClean="0"/>
              <a:t>… is </a:t>
            </a:r>
            <a:r>
              <a:rPr lang="en-US" dirty="0"/>
              <a:t>a </a:t>
            </a:r>
            <a:r>
              <a:rPr lang="en-US" i="1" dirty="0"/>
              <a:t>characteristic property </a:t>
            </a:r>
            <a:r>
              <a:rPr lang="en-US" dirty="0"/>
              <a:t>of a reaction under given </a:t>
            </a:r>
            <a:r>
              <a:rPr lang="en-US" dirty="0" smtClean="0"/>
              <a:t>conditions – </a:t>
            </a:r>
            <a:r>
              <a:rPr lang="en-US" dirty="0" smtClean="0">
                <a:solidFill>
                  <a:srgbClr val="3366FF"/>
                </a:solidFill>
              </a:rPr>
              <a:t>next section </a:t>
            </a:r>
            <a:endParaRPr lang="en-US" dirty="0">
              <a:solidFill>
                <a:srgbClr val="3366FF"/>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044" y="378627"/>
            <a:ext cx="7148263" cy="11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13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7107">
                                            <p:txEl>
                                              <p:pRg st="5" end="5"/>
                                            </p:txEl>
                                          </p:spTgt>
                                        </p:tgtEl>
                                        <p:attrNameLst>
                                          <p:attrName>style.visibility</p:attrName>
                                        </p:attrNameLst>
                                      </p:cBhvr>
                                      <p:to>
                                        <p:strVal val="visible"/>
                                      </p:to>
                                    </p:set>
                                    <p:anim calcmode="lin" valueType="num">
                                      <p:cBhvr additive="base">
                                        <p:cTn id="7" dur="500"/>
                                        <p:tgtEl>
                                          <p:spTgt spid="47107">
                                            <p:txEl>
                                              <p:pRg st="5" end="5"/>
                                            </p:txEl>
                                          </p:spTgt>
                                        </p:tgtEl>
                                        <p:attrNameLst>
                                          <p:attrName>ppt_y</p:attrName>
                                        </p:attrNameLst>
                                      </p:cBhvr>
                                      <p:tavLst>
                                        <p:tav tm="0">
                                          <p:val>
                                            <p:strVal val="#ppt_y+#ppt_h*1.125000"/>
                                          </p:val>
                                        </p:tav>
                                        <p:tav tm="100000">
                                          <p:val>
                                            <p:strVal val="#ppt_y"/>
                                          </p:val>
                                        </p:tav>
                                      </p:tavLst>
                                    </p:anim>
                                    <p:animEffect transition="in" filter="wipe(up)">
                                      <p:cBhvr>
                                        <p:cTn id="8"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854" y="1930401"/>
            <a:ext cx="6036371" cy="36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659630642"/>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93921" y="2762935"/>
            <a:ext cx="7895842" cy="1902219"/>
          </a:xfrm>
        </p:spPr>
        <p:txBody>
          <a:bodyPr>
            <a:normAutofit/>
          </a:bodyPr>
          <a:lstStyle/>
          <a:p>
            <a:r>
              <a:rPr lang="en-US" dirty="0"/>
              <a:t>Is it possible to predict what the </a:t>
            </a:r>
            <a:r>
              <a:rPr lang="en-US" u="sng" dirty="0"/>
              <a:t>equilibrium </a:t>
            </a:r>
            <a:r>
              <a:rPr lang="en-US" u="sng" dirty="0" smtClean="0"/>
              <a:t>positions</a:t>
            </a:r>
            <a:r>
              <a:rPr lang="en-US" dirty="0" smtClean="0"/>
              <a:t> will </a:t>
            </a:r>
            <a:r>
              <a:rPr lang="en-US" dirty="0"/>
              <a:t>be for any given reaction? </a:t>
            </a:r>
          </a:p>
          <a:p>
            <a:endParaRPr lang="en-US" sz="900" dirty="0" smtClean="0"/>
          </a:p>
          <a:p>
            <a:r>
              <a:rPr lang="en-US" dirty="0" smtClean="0"/>
              <a:t>Yes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92912" y="1075873"/>
            <a:ext cx="6454985" cy="577413"/>
          </a:xfrm>
          <a:prstGeom prst="rect">
            <a:avLst/>
          </a:prstGeom>
          <a:noFill/>
          <a:ln>
            <a:noFill/>
          </a:ln>
        </p:spPr>
      </p:pic>
    </p:spTree>
    <p:extLst>
      <p:ext uri="{BB962C8B-B14F-4D97-AF65-F5344CB8AC3E}">
        <p14:creationId xmlns:p14="http://schemas.microsoft.com/office/powerpoint/2010/main" val="2675334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461760" y="1242515"/>
            <a:ext cx="8229600" cy="3465240"/>
          </a:xfrm>
        </p:spPr>
        <p:txBody>
          <a:bodyPr>
            <a:normAutofit/>
          </a:bodyPr>
          <a:lstStyle/>
          <a:p>
            <a:r>
              <a:rPr lang="en-US" sz="2800" dirty="0" smtClean="0"/>
              <a:t>For </a:t>
            </a:r>
            <a:r>
              <a:rPr lang="en-US" sz="2800" dirty="0"/>
              <a:t>the </a:t>
            </a:r>
            <a:r>
              <a:rPr lang="en-US" sz="2800" dirty="0" smtClean="0"/>
              <a:t>above generalized equation</a:t>
            </a:r>
            <a:r>
              <a:rPr lang="en-US" sz="2800" dirty="0"/>
              <a:t> </a:t>
            </a:r>
            <a:endParaRPr lang="en-US" sz="2800" dirty="0" smtClean="0"/>
          </a:p>
          <a:p>
            <a:pPr lvl="1"/>
            <a:r>
              <a:rPr lang="en-US" sz="2400" dirty="0" smtClean="0"/>
              <a:t>A </a:t>
            </a:r>
            <a:r>
              <a:rPr lang="en-US" sz="2400" dirty="0"/>
              <a:t>and B are reactants, M and N are products, and </a:t>
            </a:r>
            <a:r>
              <a:rPr lang="en-US" sz="2400" i="1" dirty="0"/>
              <a:t>a</a:t>
            </a:r>
            <a:r>
              <a:rPr lang="en-US" sz="2400" dirty="0"/>
              <a:t>,</a:t>
            </a:r>
            <a:r>
              <a:rPr lang="en-US" sz="2400" i="1" dirty="0"/>
              <a:t> b</a:t>
            </a:r>
            <a:r>
              <a:rPr lang="en-US" sz="2400" dirty="0"/>
              <a:t>,</a:t>
            </a:r>
            <a:r>
              <a:rPr lang="en-US" sz="2400" i="1" dirty="0"/>
              <a:t> m</a:t>
            </a:r>
            <a:r>
              <a:rPr lang="en-US" sz="2400" dirty="0"/>
              <a:t>,</a:t>
            </a:r>
            <a:r>
              <a:rPr lang="en-US" sz="2400" i="1" dirty="0"/>
              <a:t> and n</a:t>
            </a:r>
            <a:r>
              <a:rPr lang="en-US" sz="2400" dirty="0"/>
              <a:t> are </a:t>
            </a:r>
            <a:r>
              <a:rPr lang="en-US" sz="2400" dirty="0" smtClean="0"/>
              <a:t>coefficients </a:t>
            </a:r>
          </a:p>
          <a:p>
            <a:endParaRPr lang="en-US" sz="800" dirty="0" smtClean="0"/>
          </a:p>
          <a:p>
            <a:r>
              <a:rPr lang="en-US" sz="2800" u="sng" dirty="0" smtClean="0"/>
              <a:t>Once equilibrium is reached </a:t>
            </a:r>
          </a:p>
          <a:p>
            <a:pPr lvl="1"/>
            <a:r>
              <a:rPr lang="en-US" sz="2400" dirty="0" smtClean="0"/>
              <a:t>the </a:t>
            </a:r>
            <a:r>
              <a:rPr lang="en-US" sz="2400" dirty="0"/>
              <a:t>composition of the reaction mixture obeys the </a:t>
            </a:r>
            <a:r>
              <a:rPr lang="en-US" sz="2400" i="1" dirty="0"/>
              <a:t>equilibrium </a:t>
            </a:r>
            <a:r>
              <a:rPr lang="en-US" sz="2400" i="1" dirty="0" smtClean="0"/>
              <a:t>equation</a:t>
            </a:r>
            <a:r>
              <a:rPr lang="en-US" sz="2400" dirty="0"/>
              <a:t> </a:t>
            </a:r>
            <a:endParaRPr lang="en-US" sz="2400" dirty="0" smtClean="0"/>
          </a:p>
          <a:p>
            <a:pPr lvl="1"/>
            <a:r>
              <a:rPr lang="en-US" sz="2400" dirty="0" smtClean="0"/>
              <a:t>where </a:t>
            </a:r>
            <a:r>
              <a:rPr lang="en-US" sz="2400" i="1" dirty="0"/>
              <a:t>K</a:t>
            </a:r>
            <a:r>
              <a:rPr lang="en-US" sz="2400" dirty="0"/>
              <a:t> is the </a:t>
            </a:r>
            <a:r>
              <a:rPr lang="en-US" sz="2400" b="1" dirty="0"/>
              <a:t>equilibrium </a:t>
            </a:r>
            <a:r>
              <a:rPr lang="en-US" sz="2400" b="1" dirty="0" smtClean="0"/>
              <a:t>constant</a:t>
            </a:r>
            <a:r>
              <a:rPr lang="en-US" sz="2400" dirty="0"/>
              <a:t> </a:t>
            </a:r>
          </a:p>
        </p:txBody>
      </p:sp>
      <p:pic>
        <p:nvPicPr>
          <p:cNvPr id="491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096" y="4969413"/>
            <a:ext cx="5288907" cy="113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74638"/>
            <a:ext cx="8229600" cy="705569"/>
          </a:xfrm>
        </p:spPr>
        <p:txBody>
          <a:bodyPr>
            <a:normAutofit/>
          </a:bodyPr>
          <a:lstStyle/>
          <a:p>
            <a:r>
              <a:rPr lang="en-US" sz="3200" i="1" dirty="0" err="1">
                <a:latin typeface="Arial" charset="0"/>
              </a:rPr>
              <a:t>a</a:t>
            </a:r>
            <a:r>
              <a:rPr lang="en-US" sz="3200" dirty="0" err="1">
                <a:latin typeface="Arial" charset="0"/>
              </a:rPr>
              <a:t>A</a:t>
            </a:r>
            <a:r>
              <a:rPr lang="en-US" sz="3200" dirty="0">
                <a:latin typeface="Arial" charset="0"/>
              </a:rPr>
              <a:t> </a:t>
            </a:r>
            <a:r>
              <a:rPr lang="en-US" sz="3200" i="1" dirty="0">
                <a:latin typeface="Arial" charset="0"/>
              </a:rPr>
              <a:t>+ </a:t>
            </a:r>
            <a:r>
              <a:rPr lang="en-US" sz="3200" i="1" dirty="0" err="1">
                <a:latin typeface="Arial" charset="0"/>
              </a:rPr>
              <a:t>b</a:t>
            </a:r>
            <a:r>
              <a:rPr lang="en-US" sz="3200" dirty="0" err="1">
                <a:latin typeface="Arial" charset="0"/>
              </a:rPr>
              <a:t>B</a:t>
            </a:r>
            <a:r>
              <a:rPr lang="en-US" sz="3200" dirty="0">
                <a:latin typeface="Arial" charset="0"/>
              </a:rPr>
              <a:t> +… </a:t>
            </a:r>
            <a:r>
              <a:rPr lang="en-US" sz="3200" dirty="0">
                <a:latin typeface="Wingdings 3" charset="0"/>
              </a:rPr>
              <a:t>D</a:t>
            </a:r>
            <a:r>
              <a:rPr lang="en-US" sz="3200" dirty="0">
                <a:latin typeface="Arial" charset="0"/>
                <a:cs typeface="Arial" charset="0"/>
              </a:rPr>
              <a:t> </a:t>
            </a:r>
            <a:r>
              <a:rPr lang="en-US" sz="3200" i="1" dirty="0" err="1">
                <a:latin typeface="Arial" charset="0"/>
              </a:rPr>
              <a:t>m</a:t>
            </a:r>
            <a:r>
              <a:rPr lang="en-US" sz="3200" dirty="0" err="1">
                <a:latin typeface="Arial" charset="0"/>
              </a:rPr>
              <a:t>M</a:t>
            </a:r>
            <a:r>
              <a:rPr lang="en-US" sz="3200" dirty="0">
                <a:latin typeface="Arial" charset="0"/>
              </a:rPr>
              <a:t> </a:t>
            </a:r>
            <a:r>
              <a:rPr lang="en-US" sz="3200" i="1" dirty="0">
                <a:latin typeface="Arial" charset="0"/>
              </a:rPr>
              <a:t>+ </a:t>
            </a:r>
            <a:r>
              <a:rPr lang="en-US" sz="3200" i="1" dirty="0" err="1">
                <a:latin typeface="Arial" charset="0"/>
              </a:rPr>
              <a:t>n</a:t>
            </a:r>
            <a:r>
              <a:rPr lang="en-US" sz="3200" dirty="0" err="1">
                <a:latin typeface="Arial" charset="0"/>
              </a:rPr>
              <a:t>N</a:t>
            </a:r>
            <a:r>
              <a:rPr lang="en-US" sz="3200" dirty="0">
                <a:latin typeface="Arial" charset="0"/>
              </a:rPr>
              <a:t> +… </a:t>
            </a:r>
            <a:endParaRPr lang="en-US" sz="3200" dirty="0"/>
          </a:p>
        </p:txBody>
      </p:sp>
      <p:sp>
        <p:nvSpPr>
          <p:cNvPr id="2" name="TextBox 1"/>
          <p:cNvSpPr txBox="1"/>
          <p:nvPr/>
        </p:nvSpPr>
        <p:spPr>
          <a:xfrm>
            <a:off x="5698373" y="5998642"/>
            <a:ext cx="2418300" cy="461665"/>
          </a:xfrm>
          <a:prstGeom prst="rect">
            <a:avLst/>
          </a:prstGeom>
          <a:noFill/>
        </p:spPr>
        <p:txBody>
          <a:bodyPr wrap="none" rtlCol="0">
            <a:spAutoFit/>
          </a:bodyPr>
          <a:lstStyle/>
          <a:p>
            <a:r>
              <a:rPr lang="en-US" sz="2400" dirty="0" smtClean="0"/>
              <a:t>[] = concentration</a:t>
            </a:r>
            <a:endParaRPr lang="en-US" sz="2400" dirty="0"/>
          </a:p>
        </p:txBody>
      </p:sp>
    </p:spTree>
    <p:extLst>
      <p:ext uri="{BB962C8B-B14F-4D97-AF65-F5344CB8AC3E}">
        <p14:creationId xmlns:p14="http://schemas.microsoft.com/office/powerpoint/2010/main" val="3607017610"/>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3_07_Pg198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536" y="2585266"/>
            <a:ext cx="4295666" cy="224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Content Placeholder 2"/>
          <p:cNvSpPr txBox="1">
            <a:spLocks/>
          </p:cNvSpPr>
          <p:nvPr/>
        </p:nvSpPr>
        <p:spPr>
          <a:xfrm>
            <a:off x="379602" y="1630525"/>
            <a:ext cx="3644877" cy="435534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Before equilibrium, forward and reverse </a:t>
            </a:r>
            <a:r>
              <a:rPr lang="en-US" sz="2800" i="1" dirty="0" smtClean="0"/>
              <a:t>rates</a:t>
            </a:r>
            <a:r>
              <a:rPr lang="en-US" sz="2800" dirty="0" smtClean="0"/>
              <a:t> change with changing concentrations </a:t>
            </a:r>
          </a:p>
          <a:p>
            <a:pPr lvl="1"/>
            <a:r>
              <a:rPr lang="en-US" sz="2400" dirty="0" smtClean="0"/>
              <a:t>next slide</a:t>
            </a:r>
          </a:p>
          <a:p>
            <a:r>
              <a:rPr lang="en-US" sz="2800" dirty="0"/>
              <a:t>But at equilibrium </a:t>
            </a:r>
            <a:r>
              <a:rPr lang="en-US" sz="2800" i="1" dirty="0"/>
              <a:t>K</a:t>
            </a:r>
            <a:r>
              <a:rPr lang="en-US" sz="2800" dirty="0"/>
              <a:t> is a constant—never changes!</a:t>
            </a:r>
          </a:p>
          <a:p>
            <a:pPr lvl="1"/>
            <a:r>
              <a:rPr lang="en-US" sz="2400" dirty="0" smtClean="0">
                <a:solidFill>
                  <a:srgbClr val="FF0000"/>
                </a:solidFill>
              </a:rPr>
              <a:t>and can be calculated</a:t>
            </a:r>
            <a:endParaRPr lang="en-US" sz="2400" dirty="0">
              <a:solidFill>
                <a:srgbClr val="FF0000"/>
              </a:solidFill>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92912" y="652510"/>
            <a:ext cx="6454985" cy="577413"/>
          </a:xfrm>
          <a:prstGeom prst="rect">
            <a:avLst/>
          </a:prstGeom>
          <a:noFill/>
          <a:ln>
            <a:noFill/>
          </a:ln>
        </p:spPr>
      </p:pic>
    </p:spTree>
    <p:extLst>
      <p:ext uri="{BB962C8B-B14F-4D97-AF65-F5344CB8AC3E}">
        <p14:creationId xmlns:p14="http://schemas.microsoft.com/office/powerpoint/2010/main" val="4045677402"/>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854" y="1930401"/>
            <a:ext cx="6036371" cy="36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43215" y="364066"/>
            <a:ext cx="6894235" cy="1077218"/>
          </a:xfrm>
          <a:prstGeom prst="rect">
            <a:avLst/>
          </a:prstGeom>
          <a:noFill/>
        </p:spPr>
        <p:txBody>
          <a:bodyPr wrap="none" rtlCol="0">
            <a:spAutoFit/>
          </a:bodyPr>
          <a:lstStyle/>
          <a:p>
            <a:pPr algn="ctr"/>
            <a:r>
              <a:rPr lang="en-US" sz="3200" dirty="0" smtClean="0"/>
              <a:t>Before equilibrium, forward and reverse</a:t>
            </a:r>
          </a:p>
          <a:p>
            <a:pPr algn="ctr"/>
            <a:r>
              <a:rPr lang="en-US" sz="3200" dirty="0" smtClean="0"/>
              <a:t>reaction rates differ</a:t>
            </a:r>
            <a:endParaRPr lang="en-US" sz="3200" dirty="0"/>
          </a:p>
        </p:txBody>
      </p:sp>
    </p:spTree>
    <p:extLst>
      <p:ext uri="{BB962C8B-B14F-4D97-AF65-F5344CB8AC3E}">
        <p14:creationId xmlns:p14="http://schemas.microsoft.com/office/powerpoint/2010/main" val="2251975504"/>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49792" y="978027"/>
            <a:ext cx="8229600" cy="2666690"/>
          </a:xfrm>
        </p:spPr>
        <p:txBody>
          <a:bodyPr>
            <a:normAutofit/>
          </a:bodyPr>
          <a:lstStyle/>
          <a:p>
            <a:r>
              <a:rPr lang="en-US" sz="2800" dirty="0"/>
              <a:t>T</a:t>
            </a:r>
            <a:r>
              <a:rPr lang="en-US" sz="2800" dirty="0" smtClean="0"/>
              <a:t>he value </a:t>
            </a:r>
            <a:r>
              <a:rPr lang="en-US" sz="2800" dirty="0"/>
              <a:t>of </a:t>
            </a:r>
            <a:r>
              <a:rPr lang="en-US" sz="2800" i="1" dirty="0"/>
              <a:t>K</a:t>
            </a:r>
            <a:r>
              <a:rPr lang="en-US" sz="2800" dirty="0"/>
              <a:t> </a:t>
            </a:r>
            <a:r>
              <a:rPr lang="en-US" sz="2800" b="1" i="1" dirty="0" smtClean="0"/>
              <a:t>does</a:t>
            </a:r>
            <a:r>
              <a:rPr lang="en-US" sz="2800" dirty="0" smtClean="0"/>
              <a:t> vary with temperature </a:t>
            </a:r>
          </a:p>
          <a:p>
            <a:pPr lvl="1"/>
            <a:r>
              <a:rPr lang="en-US" sz="2400" dirty="0" smtClean="0"/>
              <a:t>25 </a:t>
            </a:r>
            <a:r>
              <a:rPr lang="en-US" sz="2400" dirty="0"/>
              <a:t>°C is assumed unless </a:t>
            </a:r>
            <a:r>
              <a:rPr lang="en-US" sz="2400" dirty="0" smtClean="0"/>
              <a:t>specified </a:t>
            </a:r>
            <a:endParaRPr lang="en-US" sz="2400" dirty="0"/>
          </a:p>
          <a:p>
            <a:endParaRPr lang="en-US" sz="800" dirty="0" smtClean="0"/>
          </a:p>
          <a:p>
            <a:r>
              <a:rPr lang="en-US" sz="2800" dirty="0" smtClean="0"/>
              <a:t>For </a:t>
            </a:r>
            <a:r>
              <a:rPr lang="en-US" sz="2800" dirty="0"/>
              <a:t>reactions that involve </a:t>
            </a:r>
            <a:r>
              <a:rPr lang="en-US" sz="2800" dirty="0" smtClean="0"/>
              <a:t>pure solids  </a:t>
            </a:r>
          </a:p>
          <a:p>
            <a:pPr lvl="1"/>
            <a:r>
              <a:rPr lang="en-US" sz="2400" dirty="0" smtClean="0"/>
              <a:t>The concentration of pure solids are omitted when writing the equilibrium constant expression </a:t>
            </a:r>
            <a:endParaRPr lang="en-US" sz="2400" dirty="0"/>
          </a:p>
        </p:txBody>
      </p:sp>
      <p:sp>
        <p:nvSpPr>
          <p:cNvPr id="3" name="Content Placeholder 2"/>
          <p:cNvSpPr txBox="1">
            <a:spLocks/>
          </p:cNvSpPr>
          <p:nvPr/>
        </p:nvSpPr>
        <p:spPr>
          <a:xfrm>
            <a:off x="449792" y="3644717"/>
            <a:ext cx="8229600" cy="229469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If there is no coefficient for a reactant or product in the reaction equation</a:t>
            </a:r>
          </a:p>
          <a:p>
            <a:pPr lvl="1"/>
            <a:r>
              <a:rPr lang="en-US" sz="2400" dirty="0" smtClean="0"/>
              <a:t>it is assumed to be 1 </a:t>
            </a:r>
          </a:p>
          <a:p>
            <a:endParaRPr lang="en-US" sz="800" dirty="0" smtClean="0"/>
          </a:p>
          <a:p>
            <a:r>
              <a:rPr lang="en-US" sz="2800" dirty="0" smtClean="0"/>
              <a:t>Units are usually omitted </a:t>
            </a:r>
            <a:endParaRPr lang="en-US" sz="2800" dirty="0"/>
          </a:p>
        </p:txBody>
      </p:sp>
      <p:sp>
        <p:nvSpPr>
          <p:cNvPr id="2" name="TextBox 1"/>
          <p:cNvSpPr txBox="1"/>
          <p:nvPr/>
        </p:nvSpPr>
        <p:spPr>
          <a:xfrm>
            <a:off x="3782533" y="207785"/>
            <a:ext cx="1461257" cy="584776"/>
          </a:xfrm>
          <a:prstGeom prst="rect">
            <a:avLst/>
          </a:prstGeom>
          <a:noFill/>
        </p:spPr>
        <p:txBody>
          <a:bodyPr wrap="none" rtlCol="0">
            <a:spAutoFit/>
          </a:bodyPr>
          <a:lstStyle/>
          <a:p>
            <a:r>
              <a:rPr lang="en-US" sz="3200" dirty="0" smtClean="0"/>
              <a:t>And </a:t>
            </a:r>
            <a:r>
              <a:rPr lang="en-US" sz="3200" dirty="0" err="1" smtClean="0"/>
              <a:t>etc</a:t>
            </a:r>
            <a:endParaRPr lang="en-US" sz="3200" dirty="0"/>
          </a:p>
        </p:txBody>
      </p:sp>
    </p:spTree>
    <p:extLst>
      <p:ext uri="{BB962C8B-B14F-4D97-AF65-F5344CB8AC3E}">
        <p14:creationId xmlns:p14="http://schemas.microsoft.com/office/powerpoint/2010/main" val="1758768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538"/>
          </a:xfrm>
        </p:spPr>
        <p:txBody>
          <a:bodyPr>
            <a:noAutofit/>
          </a:bodyPr>
          <a:lstStyle/>
          <a:p>
            <a:r>
              <a:rPr lang="en-US" sz="3200" dirty="0" smtClean="0"/>
              <a:t>Worked example 7.8</a:t>
            </a:r>
            <a:endParaRPr lang="en-US" sz="32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096" y="4402648"/>
            <a:ext cx="5288907" cy="113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457200" y="2429216"/>
            <a:ext cx="8229600" cy="1874832"/>
          </a:xfrm>
        </p:spPr>
        <p:txBody>
          <a:bodyPr>
            <a:normAutofit/>
          </a:bodyPr>
          <a:lstStyle/>
          <a:p>
            <a:r>
              <a:rPr lang="en-US" sz="2800" dirty="0" smtClean="0"/>
              <a:t>Hydrogen can be combined with carbon monoxide to give methane and water. Write </a:t>
            </a:r>
            <a:r>
              <a:rPr lang="en-US" sz="2800" dirty="0"/>
              <a:t>the equilibrium equation for the reaction</a:t>
            </a:r>
            <a:r>
              <a:rPr lang="en-US" sz="2800" dirty="0" smtClean="0"/>
              <a:t>.</a:t>
            </a:r>
            <a:endParaRPr lang="en-US" sz="2800" dirty="0"/>
          </a:p>
        </p:txBody>
      </p:sp>
      <p:sp>
        <p:nvSpPr>
          <p:cNvPr id="6" name="Rectangle 5"/>
          <p:cNvSpPr/>
          <p:nvPr/>
        </p:nvSpPr>
        <p:spPr>
          <a:xfrm>
            <a:off x="758712" y="1233357"/>
            <a:ext cx="7918465" cy="523220"/>
          </a:xfrm>
          <a:prstGeom prst="rect">
            <a:avLst/>
          </a:prstGeom>
        </p:spPr>
        <p:txBody>
          <a:bodyPr wrap="square">
            <a:spAutoFit/>
          </a:bodyPr>
          <a:lstStyle/>
          <a:p>
            <a:pPr algn="ctr"/>
            <a:r>
              <a:rPr lang="en-US" sz="2800" dirty="0"/>
              <a:t>CO </a:t>
            </a:r>
            <a:r>
              <a:rPr lang="en-US" sz="2800" i="1" dirty="0"/>
              <a:t>(g) </a:t>
            </a:r>
            <a:r>
              <a:rPr lang="en-US" sz="2800" dirty="0"/>
              <a:t>+ 3H</a:t>
            </a:r>
            <a:r>
              <a:rPr lang="en-US" sz="2800" baseline="-25000" dirty="0"/>
              <a:t>2</a:t>
            </a:r>
            <a:r>
              <a:rPr lang="en-US" sz="2800" dirty="0"/>
              <a:t> </a:t>
            </a:r>
            <a:r>
              <a:rPr lang="en-US" sz="2800" i="1" dirty="0">
                <a:sym typeface="Wingdings"/>
              </a:rPr>
              <a:t>(g</a:t>
            </a:r>
            <a:r>
              <a:rPr lang="en-US" sz="2800" i="1" dirty="0" smtClean="0">
                <a:sym typeface="Wingdings"/>
              </a:rPr>
              <a:t>)</a:t>
            </a:r>
            <a:r>
              <a:rPr lang="en-US" sz="2800" dirty="0" smtClean="0">
                <a:sym typeface="Wingdings"/>
              </a:rPr>
              <a:t>         CH</a:t>
            </a:r>
            <a:r>
              <a:rPr lang="en-US" sz="2800" baseline="-25000" dirty="0" smtClean="0">
                <a:sym typeface="Wingdings"/>
              </a:rPr>
              <a:t>4</a:t>
            </a:r>
            <a:r>
              <a:rPr lang="en-US" sz="2800" dirty="0" smtClean="0">
                <a:sym typeface="Wingdings"/>
              </a:rPr>
              <a:t> </a:t>
            </a:r>
            <a:r>
              <a:rPr lang="en-US" sz="2800" i="1" dirty="0">
                <a:sym typeface="Wingdings"/>
              </a:rPr>
              <a:t>(g) </a:t>
            </a:r>
            <a:r>
              <a:rPr lang="en-US" sz="2800" dirty="0">
                <a:sym typeface="Wingdings"/>
              </a:rPr>
              <a:t>+ H</a:t>
            </a:r>
            <a:r>
              <a:rPr lang="en-US" sz="2800" baseline="-25000" dirty="0">
                <a:sym typeface="Wingdings"/>
              </a:rPr>
              <a:t>2</a:t>
            </a:r>
            <a:r>
              <a:rPr lang="en-US" sz="2800" dirty="0">
                <a:sym typeface="Wingdings"/>
              </a:rPr>
              <a:t>O </a:t>
            </a:r>
            <a:r>
              <a:rPr lang="en-US" sz="2800" i="1" dirty="0">
                <a:sym typeface="Wingdings"/>
              </a:rPr>
              <a:t>(g)</a:t>
            </a:r>
            <a:endParaRPr lang="en-US" sz="2800" i="1"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401818" y="1352013"/>
            <a:ext cx="452210" cy="366076"/>
          </a:xfrm>
          <a:prstGeom prst="rect">
            <a:avLst/>
          </a:prstGeom>
          <a:noFill/>
          <a:ln>
            <a:noFill/>
          </a:ln>
        </p:spPr>
      </p:pic>
    </p:spTree>
    <p:extLst>
      <p:ext uri="{BB962C8B-B14F-4D97-AF65-F5344CB8AC3E}">
        <p14:creationId xmlns:p14="http://schemas.microsoft.com/office/powerpoint/2010/main" val="281183141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538"/>
          </a:xfrm>
        </p:spPr>
        <p:txBody>
          <a:bodyPr>
            <a:noAutofit/>
          </a:bodyPr>
          <a:lstStyle/>
          <a:p>
            <a:r>
              <a:rPr lang="en-US" sz="3200" dirty="0" smtClean="0"/>
              <a:t>Worked example 7.8</a:t>
            </a:r>
            <a:endParaRPr lang="en-US" sz="32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4411439" y="1332197"/>
            <a:ext cx="452210" cy="366076"/>
          </a:xfrm>
          <a:prstGeom prst="rect">
            <a:avLst/>
          </a:prstGeom>
          <a:noFill/>
          <a:ln>
            <a:noFill/>
          </a:ln>
        </p:spPr>
      </p:pic>
      <p:graphicFrame>
        <p:nvGraphicFramePr>
          <p:cNvPr id="8" name="Object 7"/>
          <p:cNvGraphicFramePr>
            <a:graphicFrameLocks noChangeAspect="1"/>
          </p:cNvGraphicFramePr>
          <p:nvPr>
            <p:extLst>
              <p:ext uri="{D42A27DB-BD31-4B8C-83A1-F6EECF244321}">
                <p14:modId xmlns:p14="http://schemas.microsoft.com/office/powerpoint/2010/main" val="2481800691"/>
              </p:ext>
            </p:extLst>
          </p:nvPr>
        </p:nvGraphicFramePr>
        <p:xfrm>
          <a:off x="3057334" y="4714725"/>
          <a:ext cx="5725681" cy="803755"/>
        </p:xfrm>
        <a:graphic>
          <a:graphicData uri="http://schemas.openxmlformats.org/presentationml/2006/ole">
            <mc:AlternateContent xmlns:mc="http://schemas.openxmlformats.org/markup-compatibility/2006">
              <mc:Choice xmlns:v="urn:schemas-microsoft-com:vml" Requires="v">
                <p:oleObj spid="_x0000_s90300" name="Document" r:id="rId5" imgW="5486400" imgH="635000" progId="Word.Document.12">
                  <p:embed/>
                </p:oleObj>
              </mc:Choice>
              <mc:Fallback>
                <p:oleObj name="Document" r:id="rId5" imgW="5486400" imgH="635000" progId="Word.Document.12">
                  <p:embed/>
                  <p:pic>
                    <p:nvPicPr>
                      <p:cNvPr id="0" name=""/>
                      <p:cNvPicPr/>
                      <p:nvPr/>
                    </p:nvPicPr>
                    <p:blipFill>
                      <a:blip r:embed="rId6"/>
                      <a:stretch>
                        <a:fillRect/>
                      </a:stretch>
                    </p:blipFill>
                    <p:spPr>
                      <a:xfrm>
                        <a:off x="3057334" y="4714725"/>
                        <a:ext cx="5725681" cy="803755"/>
                      </a:xfrm>
                      <a:prstGeom prst="rect">
                        <a:avLst/>
                      </a:prstGeom>
                    </p:spPr>
                  </p:pic>
                </p:oleObj>
              </mc:Fallback>
            </mc:AlternateContent>
          </a:graphicData>
        </a:graphic>
      </p:graphicFrame>
      <p:sp>
        <p:nvSpPr>
          <p:cNvPr id="10" name="Content Placeholder 2"/>
          <p:cNvSpPr>
            <a:spLocks noGrp="1"/>
          </p:cNvSpPr>
          <p:nvPr>
            <p:ph idx="1"/>
          </p:nvPr>
        </p:nvSpPr>
        <p:spPr>
          <a:xfrm>
            <a:off x="457200" y="2429216"/>
            <a:ext cx="8229600" cy="1874832"/>
          </a:xfrm>
        </p:spPr>
        <p:txBody>
          <a:bodyPr>
            <a:normAutofit/>
          </a:bodyPr>
          <a:lstStyle/>
          <a:p>
            <a:r>
              <a:rPr lang="en-US" sz="2800" dirty="0" smtClean="0"/>
              <a:t>Hydrogen can be combined with carbon monoxide to give methane and water. Write </a:t>
            </a:r>
            <a:r>
              <a:rPr lang="en-US" sz="2800" dirty="0"/>
              <a:t>the equilibrium equation for the reaction</a:t>
            </a:r>
            <a:r>
              <a:rPr lang="en-US" sz="2800" dirty="0" smtClean="0"/>
              <a:t>.</a:t>
            </a:r>
            <a:endParaRPr lang="en-US" sz="2800" dirty="0"/>
          </a:p>
        </p:txBody>
      </p:sp>
      <p:sp>
        <p:nvSpPr>
          <p:cNvPr id="12" name="Rectangle 11"/>
          <p:cNvSpPr/>
          <p:nvPr/>
        </p:nvSpPr>
        <p:spPr>
          <a:xfrm>
            <a:off x="758712" y="1233357"/>
            <a:ext cx="7918465" cy="523220"/>
          </a:xfrm>
          <a:prstGeom prst="rect">
            <a:avLst/>
          </a:prstGeom>
        </p:spPr>
        <p:txBody>
          <a:bodyPr wrap="square">
            <a:spAutoFit/>
          </a:bodyPr>
          <a:lstStyle/>
          <a:p>
            <a:pPr algn="ctr"/>
            <a:r>
              <a:rPr lang="en-US" sz="2800" dirty="0"/>
              <a:t>CO </a:t>
            </a:r>
            <a:r>
              <a:rPr lang="en-US" sz="2800" i="1" dirty="0"/>
              <a:t>(g) </a:t>
            </a:r>
            <a:r>
              <a:rPr lang="en-US" sz="2800" dirty="0"/>
              <a:t>+ 3H</a:t>
            </a:r>
            <a:r>
              <a:rPr lang="en-US" sz="2800" baseline="-25000" dirty="0"/>
              <a:t>2</a:t>
            </a:r>
            <a:r>
              <a:rPr lang="en-US" sz="2800" dirty="0"/>
              <a:t> </a:t>
            </a:r>
            <a:r>
              <a:rPr lang="en-US" sz="2800" i="1" dirty="0">
                <a:sym typeface="Wingdings"/>
              </a:rPr>
              <a:t>(g</a:t>
            </a:r>
            <a:r>
              <a:rPr lang="en-US" sz="2800" i="1" dirty="0" smtClean="0">
                <a:sym typeface="Wingdings"/>
              </a:rPr>
              <a:t>)</a:t>
            </a:r>
            <a:r>
              <a:rPr lang="en-US" sz="2800" dirty="0" smtClean="0">
                <a:sym typeface="Wingdings"/>
              </a:rPr>
              <a:t>         CH</a:t>
            </a:r>
            <a:r>
              <a:rPr lang="en-US" sz="2800" baseline="-25000" dirty="0" smtClean="0">
                <a:sym typeface="Wingdings"/>
              </a:rPr>
              <a:t>4</a:t>
            </a:r>
            <a:r>
              <a:rPr lang="en-US" sz="2800" dirty="0" smtClean="0">
                <a:sym typeface="Wingdings"/>
              </a:rPr>
              <a:t> </a:t>
            </a:r>
            <a:r>
              <a:rPr lang="en-US" sz="2800" i="1" dirty="0">
                <a:sym typeface="Wingdings"/>
              </a:rPr>
              <a:t>(g) </a:t>
            </a:r>
            <a:r>
              <a:rPr lang="en-US" sz="2800" dirty="0">
                <a:sym typeface="Wingdings"/>
              </a:rPr>
              <a:t>+ H</a:t>
            </a:r>
            <a:r>
              <a:rPr lang="en-US" sz="2800" baseline="-25000" dirty="0">
                <a:sym typeface="Wingdings"/>
              </a:rPr>
              <a:t>2</a:t>
            </a:r>
            <a:r>
              <a:rPr lang="en-US" sz="2800" dirty="0">
                <a:sym typeface="Wingdings"/>
              </a:rPr>
              <a:t>O </a:t>
            </a:r>
            <a:r>
              <a:rPr lang="en-US" sz="2800" i="1" dirty="0">
                <a:sym typeface="Wingdings"/>
              </a:rPr>
              <a:t>(g)</a:t>
            </a:r>
            <a:endParaRPr lang="en-US" sz="2800" i="1" dirty="0"/>
          </a:p>
        </p:txBody>
      </p:sp>
    </p:spTree>
    <p:extLst>
      <p:ext uri="{BB962C8B-B14F-4D97-AF65-F5344CB8AC3E}">
        <p14:creationId xmlns:p14="http://schemas.microsoft.com/office/powerpoint/2010/main" val="135403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174875"/>
            <a:ext cx="8229600" cy="3951288"/>
          </a:xfrm>
        </p:spPr>
        <p:txBody>
          <a:bodyPr>
            <a:normAutofit/>
          </a:bodyPr>
          <a:lstStyle/>
          <a:p>
            <a:pPr marL="0" indent="0" algn="ctr">
              <a:buNone/>
            </a:pPr>
            <a:r>
              <a:rPr lang="en-US" sz="4800" dirty="0" smtClean="0"/>
              <a:t>Chemical Bonds</a:t>
            </a:r>
            <a:endParaRPr lang="en-US" sz="4800" dirty="0"/>
          </a:p>
        </p:txBody>
      </p:sp>
    </p:spTree>
    <p:extLst>
      <p:ext uri="{BB962C8B-B14F-4D97-AF65-F5344CB8AC3E}">
        <p14:creationId xmlns:p14="http://schemas.microsoft.com/office/powerpoint/2010/main" val="1652453416"/>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CH15\la_1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8382000" cy="468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381000" y="228600"/>
            <a:ext cx="8458200" cy="762454"/>
          </a:xfrm>
        </p:spPr>
        <p:txBody>
          <a:bodyPr/>
          <a:lstStyle/>
          <a:p>
            <a:pPr eaLnBrk="1" hangingPunct="1"/>
            <a:r>
              <a:rPr lang="en-US" sz="2800" dirty="0" smtClean="0">
                <a:latin typeface="Calibri" charset="0"/>
              </a:rPr>
              <a:t>data: equilibrium </a:t>
            </a:r>
            <a:r>
              <a:rPr lang="en-US" sz="2800" dirty="0">
                <a:latin typeface="Calibri" charset="0"/>
              </a:rPr>
              <a:t>compositions for the </a:t>
            </a:r>
            <a:r>
              <a:rPr lang="en-US" sz="2800" dirty="0" smtClean="0">
                <a:latin typeface="Calibri" charset="0"/>
              </a:rPr>
              <a:t>worked example</a:t>
            </a:r>
            <a:endParaRPr lang="en-US" sz="2800" dirty="0">
              <a:latin typeface="Calibri" charset="0"/>
            </a:endParaRPr>
          </a:p>
        </p:txBody>
      </p:sp>
    </p:spTree>
    <p:extLst>
      <p:ext uri="{BB962C8B-B14F-4D97-AF65-F5344CB8AC3E}">
        <p14:creationId xmlns:p14="http://schemas.microsoft.com/office/powerpoint/2010/main" val="826781212"/>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5214"/>
            <a:ext cx="8229600" cy="5240949"/>
          </a:xfrm>
        </p:spPr>
        <p:txBody>
          <a:bodyPr>
            <a:normAutofit/>
          </a:bodyPr>
          <a:lstStyle/>
          <a:p>
            <a:r>
              <a:rPr lang="en-US" dirty="0" smtClean="0"/>
              <a:t>So if</a:t>
            </a:r>
          </a:p>
          <a:p>
            <a:pPr lvl="1"/>
            <a:r>
              <a:rPr lang="en-US" sz="2400" dirty="0" smtClean="0"/>
              <a:t>for</a:t>
            </a:r>
            <a:r>
              <a:rPr lang="en-US" dirty="0" smtClean="0"/>
              <a:t> </a:t>
            </a:r>
          </a:p>
          <a:p>
            <a:endParaRPr lang="en-US" sz="800" dirty="0" smtClean="0"/>
          </a:p>
          <a:p>
            <a:endParaRPr lang="en-US" dirty="0" smtClean="0"/>
          </a:p>
          <a:p>
            <a:r>
              <a:rPr lang="en-US" dirty="0" smtClean="0"/>
              <a:t>What does K for the following reaction equal</a:t>
            </a:r>
          </a:p>
          <a:p>
            <a:endParaRPr lang="en-US" dirty="0" smtClean="0"/>
          </a:p>
          <a:p>
            <a:pPr marL="0" indent="0" algn="ctr">
              <a:buNone/>
            </a:pPr>
            <a:r>
              <a:rPr lang="en-US" sz="2800" dirty="0">
                <a:sym typeface="Wingdings"/>
              </a:rPr>
              <a:t>CH</a:t>
            </a:r>
            <a:r>
              <a:rPr lang="en-US" sz="2800" baseline="-25000" dirty="0">
                <a:sym typeface="Wingdings"/>
              </a:rPr>
              <a:t>4</a:t>
            </a:r>
            <a:r>
              <a:rPr lang="en-US" sz="2800" dirty="0">
                <a:sym typeface="Wingdings"/>
              </a:rPr>
              <a:t> (g) + H</a:t>
            </a:r>
            <a:r>
              <a:rPr lang="en-US" sz="2800" baseline="-25000" dirty="0">
                <a:sym typeface="Wingdings"/>
              </a:rPr>
              <a:t>2</a:t>
            </a:r>
            <a:r>
              <a:rPr lang="en-US" sz="2800" dirty="0">
                <a:sym typeface="Wingdings"/>
              </a:rPr>
              <a:t>O (g</a:t>
            </a:r>
            <a:r>
              <a:rPr lang="en-US" sz="2800" dirty="0" smtClean="0">
                <a:sym typeface="Wingdings"/>
              </a:rPr>
              <a:t>)         </a:t>
            </a:r>
            <a:r>
              <a:rPr lang="en-US" sz="2800" dirty="0" smtClean="0"/>
              <a:t>CO </a:t>
            </a:r>
            <a:r>
              <a:rPr lang="en-US" sz="2800" dirty="0"/>
              <a:t>(g) + 3H</a:t>
            </a:r>
            <a:r>
              <a:rPr lang="en-US" sz="2800" baseline="-25000" dirty="0"/>
              <a:t>2</a:t>
            </a:r>
            <a:r>
              <a:rPr lang="en-US" sz="2800" dirty="0"/>
              <a:t> </a:t>
            </a:r>
            <a:r>
              <a:rPr lang="en-US" sz="2800" i="1" dirty="0" smtClean="0"/>
              <a:t>(g)</a:t>
            </a:r>
          </a:p>
          <a:p>
            <a:pPr marL="0" indent="0" algn="ctr">
              <a:buNone/>
            </a:pPr>
            <a:endParaRPr lang="en-US" dirty="0"/>
          </a:p>
          <a:p>
            <a:r>
              <a:rPr lang="en-US" dirty="0" smtClean="0"/>
              <a:t>                           = ? </a:t>
            </a:r>
            <a:endParaRPr lang="en-US" dirty="0"/>
          </a:p>
          <a:p>
            <a:endParaRPr lang="en-US" dirty="0"/>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2760663073"/>
              </p:ext>
            </p:extLst>
          </p:nvPr>
        </p:nvGraphicFramePr>
        <p:xfrm>
          <a:off x="1836618" y="885214"/>
          <a:ext cx="5486400" cy="635000"/>
        </p:xfrm>
        <a:graphic>
          <a:graphicData uri="http://schemas.openxmlformats.org/presentationml/2006/ole">
            <mc:AlternateContent xmlns:mc="http://schemas.openxmlformats.org/markup-compatibility/2006">
              <mc:Choice xmlns:v="urn:schemas-microsoft-com:vml" Requires="v">
                <p:oleObj spid="_x0000_s89277" name="Document" r:id="rId4" imgW="5486400" imgH="635000" progId="Word.Document.12">
                  <p:embed/>
                </p:oleObj>
              </mc:Choice>
              <mc:Fallback>
                <p:oleObj name="Document" r:id="rId4" imgW="5486400" imgH="635000" progId="Word.Document.12">
                  <p:embed/>
                  <p:pic>
                    <p:nvPicPr>
                      <p:cNvPr id="0" name=""/>
                      <p:cNvPicPr/>
                      <p:nvPr/>
                    </p:nvPicPr>
                    <p:blipFill>
                      <a:blip r:embed="rId5"/>
                      <a:stretch>
                        <a:fillRect/>
                      </a:stretch>
                    </p:blipFill>
                    <p:spPr>
                      <a:xfrm>
                        <a:off x="1836618" y="885214"/>
                        <a:ext cx="5486400" cy="635000"/>
                      </a:xfrm>
                      <a:prstGeom prst="rect">
                        <a:avLst/>
                      </a:prstGeom>
                    </p:spPr>
                  </p:pic>
                </p:oleObj>
              </mc:Fallback>
            </mc:AlternateContent>
          </a:graphicData>
        </a:graphic>
      </p:graphicFrame>
      <p:pic>
        <p:nvPicPr>
          <p:cNvPr id="7" name="Picture 16" descr="we7-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470" y="5015093"/>
            <a:ext cx="2116721" cy="634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7">
            <a:extLst>
              <a:ext uri="{28A0092B-C50C-407E-A947-70E740481C1C}">
                <a14:useLocalDpi xmlns:a14="http://schemas.microsoft.com/office/drawing/2010/main" val="0"/>
              </a:ext>
            </a:extLst>
          </a:blip>
          <a:srcRect/>
          <a:stretch>
            <a:fillRect/>
          </a:stretch>
        </p:blipFill>
        <p:spPr bwMode="auto">
          <a:xfrm>
            <a:off x="4203520" y="2070283"/>
            <a:ext cx="452210" cy="366076"/>
          </a:xfrm>
          <a:prstGeom prst="rect">
            <a:avLst/>
          </a:prstGeom>
          <a:noFill/>
          <a:ln>
            <a:noFill/>
          </a:ln>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4425778" y="3995029"/>
            <a:ext cx="452210" cy="366076"/>
          </a:xfrm>
          <a:prstGeom prst="rect">
            <a:avLst/>
          </a:prstGeom>
          <a:noFill/>
          <a:ln>
            <a:noFill/>
          </a:ln>
        </p:spPr>
      </p:pic>
      <p:sp>
        <p:nvSpPr>
          <p:cNvPr id="11" name="Rectangle 10"/>
          <p:cNvSpPr/>
          <p:nvPr/>
        </p:nvSpPr>
        <p:spPr>
          <a:xfrm>
            <a:off x="576990" y="1961912"/>
            <a:ext cx="7918465" cy="523220"/>
          </a:xfrm>
          <a:prstGeom prst="rect">
            <a:avLst/>
          </a:prstGeom>
        </p:spPr>
        <p:txBody>
          <a:bodyPr wrap="square">
            <a:spAutoFit/>
          </a:bodyPr>
          <a:lstStyle/>
          <a:p>
            <a:pPr algn="ctr"/>
            <a:r>
              <a:rPr lang="en-US" sz="2800" dirty="0"/>
              <a:t>CO </a:t>
            </a:r>
            <a:r>
              <a:rPr lang="en-US" sz="2800" i="1" dirty="0"/>
              <a:t>(g) </a:t>
            </a:r>
            <a:r>
              <a:rPr lang="en-US" sz="2800" dirty="0"/>
              <a:t>+ 3H</a:t>
            </a:r>
            <a:r>
              <a:rPr lang="en-US" sz="2800" baseline="-25000" dirty="0"/>
              <a:t>2</a:t>
            </a:r>
            <a:r>
              <a:rPr lang="en-US" sz="2800" dirty="0"/>
              <a:t> </a:t>
            </a:r>
            <a:r>
              <a:rPr lang="en-US" sz="2800" i="1" dirty="0">
                <a:sym typeface="Wingdings"/>
              </a:rPr>
              <a:t>(g</a:t>
            </a:r>
            <a:r>
              <a:rPr lang="en-US" sz="2800" i="1" dirty="0" smtClean="0">
                <a:sym typeface="Wingdings"/>
              </a:rPr>
              <a:t>)</a:t>
            </a:r>
            <a:r>
              <a:rPr lang="en-US" sz="2800" dirty="0" smtClean="0">
                <a:sym typeface="Wingdings"/>
              </a:rPr>
              <a:t>         CH</a:t>
            </a:r>
            <a:r>
              <a:rPr lang="en-US" sz="2800" baseline="-25000" dirty="0" smtClean="0">
                <a:sym typeface="Wingdings"/>
              </a:rPr>
              <a:t>4</a:t>
            </a:r>
            <a:r>
              <a:rPr lang="en-US" sz="2800" dirty="0" smtClean="0">
                <a:sym typeface="Wingdings"/>
              </a:rPr>
              <a:t> </a:t>
            </a:r>
            <a:r>
              <a:rPr lang="en-US" sz="2800" i="1" dirty="0">
                <a:sym typeface="Wingdings"/>
              </a:rPr>
              <a:t>(g) </a:t>
            </a:r>
            <a:r>
              <a:rPr lang="en-US" sz="2800" dirty="0">
                <a:sym typeface="Wingdings"/>
              </a:rPr>
              <a:t>+ H</a:t>
            </a:r>
            <a:r>
              <a:rPr lang="en-US" sz="2800" baseline="-25000" dirty="0">
                <a:sym typeface="Wingdings"/>
              </a:rPr>
              <a:t>2</a:t>
            </a:r>
            <a:r>
              <a:rPr lang="en-US" sz="2800" dirty="0">
                <a:sym typeface="Wingdings"/>
              </a:rPr>
              <a:t>O </a:t>
            </a:r>
            <a:r>
              <a:rPr lang="en-US" sz="2800" i="1" dirty="0">
                <a:sym typeface="Wingdings"/>
              </a:rPr>
              <a:t>(g)</a:t>
            </a:r>
            <a:endParaRPr lang="en-US" sz="2800" i="1" dirty="0"/>
          </a:p>
        </p:txBody>
      </p:sp>
    </p:spTree>
    <p:extLst>
      <p:ext uri="{BB962C8B-B14F-4D97-AF65-F5344CB8AC3E}">
        <p14:creationId xmlns:p14="http://schemas.microsoft.com/office/powerpoint/2010/main" val="3054027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854" y="1930401"/>
            <a:ext cx="6036371" cy="36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43215" y="364066"/>
            <a:ext cx="6894235" cy="1077218"/>
          </a:xfrm>
          <a:prstGeom prst="rect">
            <a:avLst/>
          </a:prstGeom>
          <a:noFill/>
        </p:spPr>
        <p:txBody>
          <a:bodyPr wrap="none" rtlCol="0">
            <a:spAutoFit/>
          </a:bodyPr>
          <a:lstStyle/>
          <a:p>
            <a:pPr algn="ctr"/>
            <a:r>
              <a:rPr lang="en-US" sz="3200" dirty="0" smtClean="0"/>
              <a:t>Before equilibrium, forward and reverse</a:t>
            </a:r>
          </a:p>
          <a:p>
            <a:pPr algn="ctr"/>
            <a:r>
              <a:rPr lang="en-US" sz="3200" dirty="0" smtClean="0"/>
              <a:t>reaction rates differ</a:t>
            </a:r>
            <a:endParaRPr lang="en-US" sz="3200" dirty="0"/>
          </a:p>
        </p:txBody>
      </p:sp>
    </p:spTree>
    <p:extLst>
      <p:ext uri="{BB962C8B-B14F-4D97-AF65-F5344CB8AC3E}">
        <p14:creationId xmlns:p14="http://schemas.microsoft.com/office/powerpoint/2010/main" val="1753057818"/>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65125" y="1960415"/>
            <a:ext cx="8229600" cy="4437209"/>
          </a:xfrm>
        </p:spPr>
        <p:txBody>
          <a:bodyPr>
            <a:normAutofit/>
          </a:bodyPr>
          <a:lstStyle/>
          <a:p>
            <a:r>
              <a:rPr lang="en-US" sz="2800" dirty="0"/>
              <a:t>The value of the equilibrium constant indicates the position of a reaction at </a:t>
            </a:r>
            <a:r>
              <a:rPr lang="en-US" sz="2800" dirty="0" smtClean="0"/>
              <a:t>equilibrium </a:t>
            </a:r>
            <a:endParaRPr lang="en-US" sz="2800" dirty="0"/>
          </a:p>
          <a:p>
            <a:pPr lvl="1"/>
            <a:r>
              <a:rPr lang="en-US" sz="2400" b="1" i="1" dirty="0"/>
              <a:t>K</a:t>
            </a:r>
            <a:r>
              <a:rPr lang="en-US" sz="2400" b="1" dirty="0"/>
              <a:t> much smaller than 0.001</a:t>
            </a:r>
            <a:r>
              <a:rPr lang="en-US" sz="2400" dirty="0"/>
              <a:t>: Only reactants are present at equilibrium; essentially no reaction occurs.</a:t>
            </a:r>
          </a:p>
          <a:p>
            <a:pPr lvl="1"/>
            <a:r>
              <a:rPr lang="en-US" sz="2400" b="1" i="1" dirty="0"/>
              <a:t>K</a:t>
            </a:r>
            <a:r>
              <a:rPr lang="en-US" sz="2400" b="1" dirty="0"/>
              <a:t> between 0.001 and 1</a:t>
            </a:r>
            <a:r>
              <a:rPr lang="en-US" sz="2400" dirty="0"/>
              <a:t>: More reactants than products are present at equilibrium.</a:t>
            </a:r>
          </a:p>
          <a:p>
            <a:pPr lvl="1"/>
            <a:r>
              <a:rPr lang="en-US" sz="2400" b="1" i="1" dirty="0"/>
              <a:t>K</a:t>
            </a:r>
            <a:r>
              <a:rPr lang="en-US" sz="2400" b="1" dirty="0"/>
              <a:t> between 1 and 1000</a:t>
            </a:r>
            <a:r>
              <a:rPr lang="en-US" sz="2400" dirty="0"/>
              <a:t>: More products than reactants are present at equilibrium.</a:t>
            </a:r>
          </a:p>
          <a:p>
            <a:pPr lvl="1"/>
            <a:r>
              <a:rPr lang="en-US" sz="2400" b="1" i="1" dirty="0"/>
              <a:t>K</a:t>
            </a:r>
            <a:r>
              <a:rPr lang="en-US" sz="2400" b="1" dirty="0"/>
              <a:t> much larger than 1000</a:t>
            </a:r>
            <a:r>
              <a:rPr lang="en-US" sz="2400" dirty="0"/>
              <a:t>: Only products are present at equilibrium; reaction goes essentially to completion. </a:t>
            </a:r>
          </a:p>
        </p:txBody>
      </p:sp>
      <p:pic>
        <p:nvPicPr>
          <p:cNvPr id="3" name="Picture 3" descr="034_07_Pg199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058" y="519746"/>
            <a:ext cx="4469742" cy="121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20334985"/>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457200" y="914400"/>
            <a:ext cx="8382000" cy="914400"/>
          </a:xfrm>
        </p:spPr>
        <p:txBody>
          <a:bodyPr/>
          <a:lstStyle/>
          <a:p>
            <a:pPr algn="l" eaLnBrk="1" hangingPunct="1"/>
            <a:r>
              <a:rPr lang="en-US">
                <a:latin typeface="Arial" charset="0"/>
                <a:ea typeface="ＭＳ Ｐゴシック" charset="0"/>
              </a:rPr>
              <a:t>Which of the following statements about the equilibrium constant (K) is false?</a:t>
            </a:r>
            <a:endParaRPr lang="en-US" baseline="30000">
              <a:latin typeface="Arial" charset="0"/>
              <a:ea typeface="ＭＳ Ｐゴシック" charset="0"/>
            </a:endParaRPr>
          </a:p>
        </p:txBody>
      </p:sp>
      <p:sp>
        <p:nvSpPr>
          <p:cNvPr id="12290" name="Rectangle 3"/>
          <p:cNvSpPr>
            <a:spLocks noGrp="1" noChangeArrowheads="1"/>
          </p:cNvSpPr>
          <p:nvPr>
            <p:ph type="body" idx="1"/>
          </p:nvPr>
        </p:nvSpPr>
        <p:spPr>
          <a:xfrm>
            <a:off x="533400" y="2286000"/>
            <a:ext cx="8077200" cy="1981200"/>
          </a:xfrm>
        </p:spPr>
        <p:txBody>
          <a:bodyPr/>
          <a:lstStyle/>
          <a:p>
            <a:pPr eaLnBrk="1" hangingPunct="1"/>
            <a:r>
              <a:rPr lang="en-US" sz="2600">
                <a:latin typeface="Arial" charset="0"/>
                <a:ea typeface="ＭＳ Ｐゴシック" charset="0"/>
              </a:rPr>
              <a:t>When K is much smaller than 0.001, there is virtually no product formed in a reaction.</a:t>
            </a:r>
          </a:p>
          <a:p>
            <a:pPr eaLnBrk="1" hangingPunct="1"/>
            <a:r>
              <a:rPr lang="en-US" sz="2600">
                <a:latin typeface="Arial" charset="0"/>
                <a:ea typeface="ＭＳ Ｐゴシック" charset="0"/>
              </a:rPr>
              <a:t>When K is much smaller than 0.001, there is mostly product present at equilibrium.</a:t>
            </a:r>
          </a:p>
          <a:p>
            <a:pPr eaLnBrk="1" hangingPunct="1"/>
            <a:r>
              <a:rPr lang="en-US" sz="2600">
                <a:latin typeface="Arial" charset="0"/>
                <a:ea typeface="ＭＳ Ｐゴシック" charset="0"/>
              </a:rPr>
              <a:t>When K is much larger than 1000, there is mostly product present at equilibrium.</a:t>
            </a:r>
          </a:p>
          <a:p>
            <a:pPr eaLnBrk="1" hangingPunct="1"/>
            <a:r>
              <a:rPr lang="en-US" sz="2600">
                <a:latin typeface="Arial" charset="0"/>
                <a:ea typeface="ＭＳ Ｐゴシック" charset="0"/>
              </a:rPr>
              <a:t>When K is between 1 and 1000, there are more products than reactants at equilibrium.</a:t>
            </a:r>
            <a:endParaRPr lang="en-US" sz="2600">
              <a:solidFill>
                <a:srgbClr val="FF0018"/>
              </a:solidFill>
              <a:latin typeface="Arial" charset="0"/>
              <a:ea typeface="ＭＳ Ｐゴシック" charset="0"/>
            </a:endParaRPr>
          </a:p>
        </p:txBody>
      </p:sp>
      <p:sp>
        <p:nvSpPr>
          <p:cNvPr id="12291"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12292" name="TextBox 2"/>
          <p:cNvSpPr txBox="1">
            <a:spLocks noChangeArrowheads="1"/>
          </p:cNvSpPr>
          <p:nvPr/>
        </p:nvSpPr>
        <p:spPr bwMode="auto">
          <a:xfrm>
            <a:off x="6705600" y="37338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444793" y="3189353"/>
            <a:ext cx="7730831" cy="820671"/>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101194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7143"/>
            <a:ext cx="8229600" cy="3959020"/>
          </a:xfrm>
        </p:spPr>
        <p:txBody>
          <a:bodyPr>
            <a:normAutofit/>
          </a:bodyPr>
          <a:lstStyle/>
          <a:p>
            <a:r>
              <a:rPr lang="en-US" sz="2800" dirty="0"/>
              <a:t>In the reaction of </a:t>
            </a:r>
            <a:r>
              <a:rPr lang="en-US" sz="2800" dirty="0" smtClean="0"/>
              <a:t>Cl</a:t>
            </a:r>
            <a:r>
              <a:rPr lang="en-US" sz="2800" baseline="-25000" dirty="0" smtClean="0"/>
              <a:t>2</a:t>
            </a:r>
            <a:r>
              <a:rPr lang="en-US" sz="2800" dirty="0" smtClean="0"/>
              <a:t> with PCl</a:t>
            </a:r>
            <a:r>
              <a:rPr lang="en-US" sz="2800" baseline="-25000" dirty="0" smtClean="0"/>
              <a:t>3</a:t>
            </a:r>
            <a:r>
              <a:rPr lang="en-US" sz="2800" dirty="0" smtClean="0"/>
              <a:t>, </a:t>
            </a:r>
            <a:r>
              <a:rPr lang="en-US" sz="2800" dirty="0"/>
              <a:t>the concentrations of reactants and products </a:t>
            </a:r>
            <a:r>
              <a:rPr lang="en-US" sz="2800" u="sng" dirty="0"/>
              <a:t>were </a:t>
            </a:r>
            <a:r>
              <a:rPr lang="en-US" sz="2800" u="sng" dirty="0" smtClean="0"/>
              <a:t>measured at equilibrium</a:t>
            </a:r>
            <a:r>
              <a:rPr lang="en-US" sz="2800" dirty="0" smtClean="0"/>
              <a:t> and </a:t>
            </a:r>
            <a:r>
              <a:rPr lang="en-US" sz="2800" dirty="0"/>
              <a:t>found to be 7.2 </a:t>
            </a:r>
            <a:r>
              <a:rPr lang="en-US" sz="2800" dirty="0" err="1"/>
              <a:t>mol</a:t>
            </a:r>
            <a:r>
              <a:rPr lang="en-US" sz="2800" dirty="0"/>
              <a:t>/L for </a:t>
            </a:r>
            <a:r>
              <a:rPr lang="en-US" sz="2800" dirty="0" smtClean="0"/>
              <a:t>PCl</a:t>
            </a:r>
            <a:r>
              <a:rPr lang="en-US" sz="2800" baseline="-25000" dirty="0" smtClean="0"/>
              <a:t>3</a:t>
            </a:r>
            <a:r>
              <a:rPr lang="en-US" sz="2800" dirty="0" smtClean="0"/>
              <a:t>, </a:t>
            </a:r>
            <a:r>
              <a:rPr lang="en-US" sz="2800" dirty="0"/>
              <a:t>7.2 </a:t>
            </a:r>
            <a:r>
              <a:rPr lang="en-US" sz="2800" dirty="0" err="1"/>
              <a:t>mol</a:t>
            </a:r>
            <a:r>
              <a:rPr lang="en-US" sz="2800" dirty="0"/>
              <a:t>/</a:t>
            </a:r>
            <a:r>
              <a:rPr lang="en-US" sz="2800" dirty="0" smtClean="0"/>
              <a:t>L for Cl</a:t>
            </a:r>
            <a:r>
              <a:rPr lang="en-US" sz="2800" baseline="-25000" dirty="0" smtClean="0"/>
              <a:t>2</a:t>
            </a:r>
            <a:r>
              <a:rPr lang="en-US" sz="2800" dirty="0" smtClean="0"/>
              <a:t>, </a:t>
            </a:r>
            <a:r>
              <a:rPr lang="en-US" sz="2800" dirty="0"/>
              <a:t>and 0.050 </a:t>
            </a:r>
            <a:r>
              <a:rPr lang="en-US" sz="2800" dirty="0" err="1"/>
              <a:t>mol</a:t>
            </a:r>
            <a:r>
              <a:rPr lang="en-US" sz="2800" dirty="0"/>
              <a:t>/L for </a:t>
            </a:r>
            <a:r>
              <a:rPr lang="en-US" sz="2800" dirty="0" smtClean="0"/>
              <a:t>PCl</a:t>
            </a:r>
            <a:r>
              <a:rPr lang="en-US" sz="2800" baseline="-25000" dirty="0" smtClean="0"/>
              <a:t>5</a:t>
            </a:r>
            <a:r>
              <a:rPr lang="en-US" sz="2800" dirty="0" smtClean="0"/>
              <a:t> </a:t>
            </a:r>
          </a:p>
          <a:p>
            <a:endParaRPr lang="en-US" sz="800" dirty="0" smtClean="0"/>
          </a:p>
          <a:p>
            <a:r>
              <a:rPr lang="en-US" sz="2800" dirty="0" smtClean="0"/>
              <a:t>Write </a:t>
            </a:r>
            <a:r>
              <a:rPr lang="en-US" sz="2800" dirty="0"/>
              <a:t>the equilibrium equation, and calculate the equilibrium constant for the reaction. Which reaction is favored, the forward one or the reverse one</a:t>
            </a:r>
            <a:r>
              <a:rPr lang="en-US" sz="2800" dirty="0" smtClean="0"/>
              <a:t>?</a:t>
            </a:r>
            <a:endParaRPr lang="en-US" sz="2800" dirty="0"/>
          </a:p>
        </p:txBody>
      </p:sp>
      <p:sp>
        <p:nvSpPr>
          <p:cNvPr id="4" name="Title 1"/>
          <p:cNvSpPr>
            <a:spLocks noGrp="1"/>
          </p:cNvSpPr>
          <p:nvPr>
            <p:ph type="title"/>
          </p:nvPr>
        </p:nvSpPr>
        <p:spPr>
          <a:xfrm>
            <a:off x="457200" y="274638"/>
            <a:ext cx="8229600" cy="632538"/>
          </a:xfrm>
        </p:spPr>
        <p:txBody>
          <a:bodyPr>
            <a:noAutofit/>
          </a:bodyPr>
          <a:lstStyle/>
          <a:p>
            <a:r>
              <a:rPr lang="en-US" sz="3200" dirty="0" smtClean="0"/>
              <a:t>Worked example 7.9: Calculating K</a:t>
            </a:r>
            <a:endParaRPr lang="en-US" sz="3200" dirty="0"/>
          </a:p>
        </p:txBody>
      </p:sp>
      <p:pic>
        <p:nvPicPr>
          <p:cNvPr id="5" name="Picture 21" descr="we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765" y="1184599"/>
            <a:ext cx="5750206" cy="47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1507"/>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7143"/>
            <a:ext cx="8229600" cy="3959020"/>
          </a:xfrm>
        </p:spPr>
        <p:txBody>
          <a:bodyPr>
            <a:normAutofit/>
          </a:bodyPr>
          <a:lstStyle/>
          <a:p>
            <a:r>
              <a:rPr lang="en-US" sz="2800" dirty="0"/>
              <a:t>In the reaction of </a:t>
            </a:r>
            <a:r>
              <a:rPr lang="en-US" sz="2800" dirty="0" smtClean="0"/>
              <a:t>Cl</a:t>
            </a:r>
            <a:r>
              <a:rPr lang="en-US" sz="2800" baseline="-25000" dirty="0" smtClean="0"/>
              <a:t>2</a:t>
            </a:r>
            <a:r>
              <a:rPr lang="en-US" sz="2800" dirty="0" smtClean="0"/>
              <a:t> with PCl</a:t>
            </a:r>
            <a:r>
              <a:rPr lang="en-US" sz="2800" baseline="-25000" dirty="0" smtClean="0"/>
              <a:t>3</a:t>
            </a:r>
            <a:r>
              <a:rPr lang="en-US" sz="2800" dirty="0" smtClean="0"/>
              <a:t>, </a:t>
            </a:r>
            <a:r>
              <a:rPr lang="en-US" sz="2800" dirty="0"/>
              <a:t>the concentrations of reactants and products were </a:t>
            </a:r>
            <a:r>
              <a:rPr lang="en-US" sz="2800" dirty="0" smtClean="0"/>
              <a:t>measured at </a:t>
            </a:r>
            <a:r>
              <a:rPr lang="en-US" sz="2800" dirty="0"/>
              <a:t>equilibrium and found to be 7.2 </a:t>
            </a:r>
            <a:r>
              <a:rPr lang="en-US" sz="2800" dirty="0" err="1"/>
              <a:t>mol</a:t>
            </a:r>
            <a:r>
              <a:rPr lang="en-US" sz="2800" dirty="0"/>
              <a:t>/L for </a:t>
            </a:r>
            <a:r>
              <a:rPr lang="en-US" sz="2800" dirty="0" smtClean="0"/>
              <a:t>PCl</a:t>
            </a:r>
            <a:r>
              <a:rPr lang="en-US" sz="2800" baseline="-25000" dirty="0" smtClean="0"/>
              <a:t>3</a:t>
            </a:r>
            <a:r>
              <a:rPr lang="en-US" sz="2800" dirty="0" smtClean="0"/>
              <a:t>, </a:t>
            </a:r>
            <a:r>
              <a:rPr lang="en-US" sz="2800" dirty="0"/>
              <a:t>7.2 </a:t>
            </a:r>
            <a:r>
              <a:rPr lang="en-US" sz="2800" dirty="0" err="1"/>
              <a:t>mol</a:t>
            </a:r>
            <a:r>
              <a:rPr lang="en-US" sz="2800" dirty="0"/>
              <a:t>/</a:t>
            </a:r>
            <a:r>
              <a:rPr lang="en-US" sz="2800" dirty="0" smtClean="0"/>
              <a:t>L for Cl</a:t>
            </a:r>
            <a:r>
              <a:rPr lang="en-US" sz="2800" baseline="-25000" dirty="0" smtClean="0"/>
              <a:t>2</a:t>
            </a:r>
            <a:r>
              <a:rPr lang="en-US" sz="2800" dirty="0" smtClean="0"/>
              <a:t>, </a:t>
            </a:r>
            <a:r>
              <a:rPr lang="en-US" sz="2800" dirty="0"/>
              <a:t>and 0.050 </a:t>
            </a:r>
            <a:r>
              <a:rPr lang="en-US" sz="2800" dirty="0" err="1"/>
              <a:t>mol</a:t>
            </a:r>
            <a:r>
              <a:rPr lang="en-US" sz="2800" dirty="0"/>
              <a:t>/L for </a:t>
            </a:r>
            <a:r>
              <a:rPr lang="en-US" sz="2800" dirty="0" smtClean="0"/>
              <a:t>PCl</a:t>
            </a:r>
            <a:r>
              <a:rPr lang="en-US" sz="2800" baseline="-25000" dirty="0" smtClean="0"/>
              <a:t>5</a:t>
            </a:r>
            <a:r>
              <a:rPr lang="en-US" sz="2800" dirty="0" smtClean="0"/>
              <a:t> </a:t>
            </a:r>
          </a:p>
          <a:p>
            <a:endParaRPr lang="en-US" sz="800" dirty="0" smtClean="0"/>
          </a:p>
        </p:txBody>
      </p:sp>
      <p:pic>
        <p:nvPicPr>
          <p:cNvPr id="5" name="Picture 21" descr="we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765" y="1184599"/>
            <a:ext cx="5750206" cy="478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4096" y="4402648"/>
            <a:ext cx="5288907" cy="113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632538"/>
          </a:xfrm>
        </p:spPr>
        <p:txBody>
          <a:bodyPr>
            <a:noAutofit/>
          </a:bodyPr>
          <a:lstStyle/>
          <a:p>
            <a:r>
              <a:rPr lang="en-US" sz="3200" dirty="0" smtClean="0"/>
              <a:t>Worked example 7.9: Calculating K</a:t>
            </a:r>
            <a:endParaRPr lang="en-US" sz="3200" dirty="0"/>
          </a:p>
        </p:txBody>
      </p:sp>
    </p:spTree>
    <p:extLst>
      <p:ext uri="{BB962C8B-B14F-4D97-AF65-F5344CB8AC3E}">
        <p14:creationId xmlns:p14="http://schemas.microsoft.com/office/powerpoint/2010/main" val="1627354813"/>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7143"/>
            <a:ext cx="8229600" cy="3326313"/>
          </a:xfrm>
        </p:spPr>
        <p:txBody>
          <a:bodyPr>
            <a:normAutofit/>
          </a:bodyPr>
          <a:lstStyle/>
          <a:p>
            <a:r>
              <a:rPr lang="en-US" sz="2800" dirty="0"/>
              <a:t>In the reaction of </a:t>
            </a:r>
            <a:r>
              <a:rPr lang="en-US" sz="2800" dirty="0" smtClean="0"/>
              <a:t>Cl</a:t>
            </a:r>
            <a:r>
              <a:rPr lang="en-US" sz="2800" baseline="-25000" dirty="0" smtClean="0"/>
              <a:t>2</a:t>
            </a:r>
            <a:r>
              <a:rPr lang="en-US" sz="2800" dirty="0" smtClean="0"/>
              <a:t> with PCl</a:t>
            </a:r>
            <a:r>
              <a:rPr lang="en-US" sz="2800" baseline="-25000" dirty="0" smtClean="0"/>
              <a:t>3</a:t>
            </a:r>
            <a:r>
              <a:rPr lang="en-US" sz="2800" dirty="0" smtClean="0"/>
              <a:t>, </a:t>
            </a:r>
            <a:r>
              <a:rPr lang="en-US" sz="2800" dirty="0"/>
              <a:t>the concentrations of reactants and products were </a:t>
            </a:r>
            <a:r>
              <a:rPr lang="en-US" sz="2800" dirty="0" smtClean="0"/>
              <a:t>measured at </a:t>
            </a:r>
            <a:r>
              <a:rPr lang="en-US" sz="2800" dirty="0"/>
              <a:t>equilibrium and found to be 7.2 </a:t>
            </a:r>
            <a:r>
              <a:rPr lang="en-US" sz="2800" dirty="0" err="1"/>
              <a:t>mol</a:t>
            </a:r>
            <a:r>
              <a:rPr lang="en-US" sz="2800" dirty="0"/>
              <a:t>/L for </a:t>
            </a:r>
            <a:r>
              <a:rPr lang="en-US" sz="2800" dirty="0" smtClean="0"/>
              <a:t>PCl</a:t>
            </a:r>
            <a:r>
              <a:rPr lang="en-US" sz="2800" baseline="-25000" dirty="0" smtClean="0"/>
              <a:t>3</a:t>
            </a:r>
            <a:r>
              <a:rPr lang="en-US" sz="2800" dirty="0" smtClean="0"/>
              <a:t>, </a:t>
            </a:r>
            <a:r>
              <a:rPr lang="en-US" sz="2800" dirty="0"/>
              <a:t>7.2 </a:t>
            </a:r>
            <a:r>
              <a:rPr lang="en-US" sz="2800" dirty="0" err="1"/>
              <a:t>mol</a:t>
            </a:r>
            <a:r>
              <a:rPr lang="en-US" sz="2800" dirty="0"/>
              <a:t>/</a:t>
            </a:r>
            <a:r>
              <a:rPr lang="en-US" sz="2800" dirty="0" smtClean="0"/>
              <a:t>L for Cl</a:t>
            </a:r>
            <a:r>
              <a:rPr lang="en-US" sz="2800" baseline="-25000" dirty="0" smtClean="0"/>
              <a:t>2</a:t>
            </a:r>
            <a:r>
              <a:rPr lang="en-US" sz="2800" dirty="0" smtClean="0"/>
              <a:t>, </a:t>
            </a:r>
            <a:r>
              <a:rPr lang="en-US" sz="2800" dirty="0"/>
              <a:t>and 0.050 </a:t>
            </a:r>
            <a:r>
              <a:rPr lang="en-US" sz="2800" dirty="0" err="1"/>
              <a:t>mol</a:t>
            </a:r>
            <a:r>
              <a:rPr lang="en-US" sz="2800" dirty="0"/>
              <a:t>/L for </a:t>
            </a:r>
            <a:r>
              <a:rPr lang="en-US" sz="2800" dirty="0" smtClean="0"/>
              <a:t>PCl</a:t>
            </a:r>
            <a:r>
              <a:rPr lang="en-US" sz="2800" baseline="-25000" dirty="0" smtClean="0"/>
              <a:t>5</a:t>
            </a:r>
            <a:r>
              <a:rPr lang="en-US" sz="2800" dirty="0" smtClean="0"/>
              <a:t> </a:t>
            </a:r>
          </a:p>
          <a:p>
            <a:endParaRPr lang="en-US" sz="800" dirty="0" smtClean="0"/>
          </a:p>
        </p:txBody>
      </p:sp>
      <p:pic>
        <p:nvPicPr>
          <p:cNvPr id="5" name="Picture 21" descr="we7-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765" y="1184599"/>
            <a:ext cx="5750206" cy="4785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3" descr="we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894" y="4535072"/>
            <a:ext cx="6657895" cy="707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31"/>
          <p:cNvSpPr txBox="1">
            <a:spLocks noChangeArrowheads="1"/>
          </p:cNvSpPr>
          <p:nvPr/>
        </p:nvSpPr>
        <p:spPr bwMode="auto">
          <a:xfrm>
            <a:off x="355600" y="5740022"/>
            <a:ext cx="83312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763" indent="-4763">
              <a:spcBef>
                <a:spcPct val="0"/>
              </a:spcBef>
              <a:defRPr sz="2400">
                <a:solidFill>
                  <a:schemeClr val="tx1"/>
                </a:solidFill>
                <a:latin typeface="Arial" charset="0"/>
                <a:ea typeface="ＭＳ Ｐゴシック" charset="0"/>
                <a:cs typeface="ＭＳ Ｐゴシック" charset="0"/>
              </a:defRPr>
            </a:lvl1pPr>
            <a:lvl2pPr marL="977900" indent="-457200">
              <a:spcBef>
                <a:spcPct val="0"/>
              </a:spcBef>
              <a:defRPr sz="2400">
                <a:solidFill>
                  <a:schemeClr val="tx1"/>
                </a:solidFill>
                <a:latin typeface="Arial" charset="0"/>
                <a:ea typeface="ＭＳ Ｐゴシック" charset="0"/>
              </a:defRPr>
            </a:lvl2pPr>
            <a:lvl3pPr marL="1549400" indent="-457200">
              <a:spcBef>
                <a:spcPct val="0"/>
              </a:spcBef>
              <a:defRPr sz="2400">
                <a:solidFill>
                  <a:schemeClr val="tx1"/>
                </a:solidFill>
                <a:latin typeface="Arial" charset="0"/>
                <a:ea typeface="ＭＳ Ｐゴシック" charset="0"/>
              </a:defRPr>
            </a:lvl3pPr>
            <a:lvl4pPr marL="2120900" indent="-457200">
              <a:spcBef>
                <a:spcPct val="0"/>
              </a:spcBef>
              <a:defRPr sz="2400">
                <a:solidFill>
                  <a:schemeClr val="tx1"/>
                </a:solidFill>
                <a:latin typeface="Arial" charset="0"/>
                <a:ea typeface="ＭＳ Ｐゴシック" charset="0"/>
              </a:defRPr>
            </a:lvl4pPr>
            <a:lvl5pPr marL="2692400" indent="-457200">
              <a:spcBef>
                <a:spcPct val="0"/>
              </a:spcBef>
              <a:defRPr sz="2400">
                <a:solidFill>
                  <a:schemeClr val="tx1"/>
                </a:solidFill>
                <a:latin typeface="Arial" charset="0"/>
                <a:ea typeface="ＭＳ Ｐゴシック" charset="0"/>
              </a:defRPr>
            </a:lvl5pPr>
            <a:lvl6pPr marL="3149600" indent="-457200" eaLnBrk="0" fontAlgn="base" hangingPunct="0">
              <a:spcBef>
                <a:spcPct val="0"/>
              </a:spcBef>
              <a:spcAft>
                <a:spcPct val="0"/>
              </a:spcAft>
              <a:defRPr sz="2400">
                <a:solidFill>
                  <a:schemeClr val="tx1"/>
                </a:solidFill>
                <a:latin typeface="Arial" charset="0"/>
                <a:ea typeface="ＭＳ Ｐゴシック" charset="0"/>
              </a:defRPr>
            </a:lvl6pPr>
            <a:lvl7pPr marL="3606800" indent="-457200" eaLnBrk="0" fontAlgn="base" hangingPunct="0">
              <a:spcBef>
                <a:spcPct val="0"/>
              </a:spcBef>
              <a:spcAft>
                <a:spcPct val="0"/>
              </a:spcAft>
              <a:defRPr sz="2400">
                <a:solidFill>
                  <a:schemeClr val="tx1"/>
                </a:solidFill>
                <a:latin typeface="Arial" charset="0"/>
                <a:ea typeface="ＭＳ Ｐゴシック" charset="0"/>
              </a:defRPr>
            </a:lvl7pPr>
            <a:lvl8pPr marL="4064000" indent="-457200" eaLnBrk="0" fontAlgn="base" hangingPunct="0">
              <a:spcBef>
                <a:spcPct val="0"/>
              </a:spcBef>
              <a:spcAft>
                <a:spcPct val="0"/>
              </a:spcAft>
              <a:defRPr sz="2400">
                <a:solidFill>
                  <a:schemeClr val="tx1"/>
                </a:solidFill>
                <a:latin typeface="Arial" charset="0"/>
                <a:ea typeface="ＭＳ Ｐゴシック" charset="0"/>
              </a:defRPr>
            </a:lvl8pPr>
            <a:lvl9pPr marL="4521200" indent="-4572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Arial"/>
              <a:buChar char="•"/>
            </a:pPr>
            <a:r>
              <a:rPr lang="en-US" sz="2800" dirty="0" smtClean="0">
                <a:latin typeface="+mn-lt"/>
              </a:rPr>
              <a:t>K </a:t>
            </a:r>
            <a:r>
              <a:rPr lang="en-US" sz="2800" dirty="0">
                <a:latin typeface="+mn-lt"/>
              </a:rPr>
              <a:t>is less than 1, </a:t>
            </a:r>
            <a:r>
              <a:rPr lang="en-US" sz="2800" dirty="0" smtClean="0">
                <a:latin typeface="+mn-lt"/>
              </a:rPr>
              <a:t>so the </a:t>
            </a:r>
            <a:r>
              <a:rPr lang="en-US" sz="2800" dirty="0">
                <a:latin typeface="+mn-lt"/>
              </a:rPr>
              <a:t>reverse reaction is </a:t>
            </a:r>
            <a:r>
              <a:rPr lang="en-US" sz="2800" dirty="0" smtClean="0">
                <a:latin typeface="+mn-lt"/>
              </a:rPr>
              <a:t>favored</a:t>
            </a:r>
            <a:endParaRPr lang="en-US" sz="2800" dirty="0">
              <a:latin typeface="+mn-lt"/>
            </a:endParaRPr>
          </a:p>
        </p:txBody>
      </p:sp>
      <p:sp>
        <p:nvSpPr>
          <p:cNvPr id="9" name="Title 1"/>
          <p:cNvSpPr>
            <a:spLocks noGrp="1"/>
          </p:cNvSpPr>
          <p:nvPr>
            <p:ph type="title"/>
          </p:nvPr>
        </p:nvSpPr>
        <p:spPr>
          <a:xfrm>
            <a:off x="457200" y="274638"/>
            <a:ext cx="8229600" cy="632538"/>
          </a:xfrm>
        </p:spPr>
        <p:txBody>
          <a:bodyPr>
            <a:noAutofit/>
          </a:bodyPr>
          <a:lstStyle/>
          <a:p>
            <a:r>
              <a:rPr lang="en-US" sz="3200" dirty="0" smtClean="0"/>
              <a:t>Worked example 7.9: Calculating K</a:t>
            </a:r>
            <a:endParaRPr lang="en-US" sz="3200" dirty="0"/>
          </a:p>
        </p:txBody>
      </p:sp>
    </p:spTree>
    <p:extLst>
      <p:ext uri="{BB962C8B-B14F-4D97-AF65-F5344CB8AC3E}">
        <p14:creationId xmlns:p14="http://schemas.microsoft.com/office/powerpoint/2010/main" val="379085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386796"/>
            <a:ext cx="9144000" cy="1077913"/>
          </a:xfrm>
        </p:spPr>
        <p:txBody>
          <a:bodyPr>
            <a:noAutofit/>
          </a:bodyPr>
          <a:lstStyle/>
          <a:p>
            <a:r>
              <a:rPr lang="en-US" sz="2800" dirty="0">
                <a:latin typeface="Arial" charset="0"/>
                <a:cs typeface="Times New Roman" charset="0"/>
              </a:rPr>
              <a:t>7.9 Le </a:t>
            </a:r>
            <a:r>
              <a:rPr lang="en-US" sz="2800" dirty="0" err="1">
                <a:latin typeface="Arial" charset="0"/>
                <a:cs typeface="Times New Roman" charset="0"/>
              </a:rPr>
              <a:t>Châtelier</a:t>
            </a:r>
            <a:r>
              <a:rPr lang="ja-JP" altLang="en-US" sz="2800" dirty="0">
                <a:latin typeface="Arial" charset="0"/>
                <a:cs typeface="Times New Roman" charset="0"/>
              </a:rPr>
              <a:t>’</a:t>
            </a:r>
            <a:r>
              <a:rPr lang="en-US" sz="2800" dirty="0">
                <a:latin typeface="Arial" charset="0"/>
                <a:cs typeface="Times New Roman" charset="0"/>
              </a:rPr>
              <a:t>s Principle: </a:t>
            </a:r>
            <a:r>
              <a:rPr lang="en-US" sz="2800" dirty="0" smtClean="0">
                <a:latin typeface="Arial" charset="0"/>
                <a:cs typeface="Times New Roman" charset="0"/>
              </a:rPr>
              <a:t/>
            </a:r>
            <a:br>
              <a:rPr lang="en-US" sz="2800" dirty="0" smtClean="0">
                <a:latin typeface="Arial" charset="0"/>
                <a:cs typeface="Times New Roman" charset="0"/>
              </a:rPr>
            </a:br>
            <a:r>
              <a:rPr lang="en-US" sz="2800" dirty="0" smtClean="0">
                <a:latin typeface="Arial" charset="0"/>
                <a:cs typeface="Times New Roman" charset="0"/>
              </a:rPr>
              <a:t>The </a:t>
            </a:r>
            <a:r>
              <a:rPr lang="en-US" sz="2800" dirty="0">
                <a:latin typeface="Arial" charset="0"/>
                <a:cs typeface="Times New Roman" charset="0"/>
              </a:rPr>
              <a:t>Effect of Changing Conditions on </a:t>
            </a:r>
            <a:r>
              <a:rPr lang="en-US" sz="2800" dirty="0" err="1">
                <a:latin typeface="Arial" charset="0"/>
                <a:cs typeface="Times New Roman" charset="0"/>
              </a:rPr>
              <a:t>Equilibria</a:t>
            </a:r>
            <a:r>
              <a:rPr lang="en-US" sz="2800" dirty="0">
                <a:latin typeface="Arial" charset="0"/>
                <a:cs typeface="Times New Roman" charset="0"/>
              </a:rPr>
              <a:t> </a:t>
            </a:r>
          </a:p>
        </p:txBody>
      </p:sp>
      <p:pic>
        <p:nvPicPr>
          <p:cNvPr id="2" name="Picture 1"/>
          <p:cNvPicPr>
            <a:picLocks noChangeAspect="1"/>
          </p:cNvPicPr>
          <p:nvPr/>
        </p:nvPicPr>
        <p:blipFill>
          <a:blip r:embed="rId2"/>
          <a:stretch>
            <a:fillRect/>
          </a:stretch>
        </p:blipFill>
        <p:spPr>
          <a:xfrm>
            <a:off x="1441270" y="1753874"/>
            <a:ext cx="6108795" cy="4575699"/>
          </a:xfrm>
          <a:prstGeom prst="rect">
            <a:avLst/>
          </a:prstGeom>
        </p:spPr>
      </p:pic>
    </p:spTree>
    <p:extLst>
      <p:ext uri="{BB962C8B-B14F-4D97-AF65-F5344CB8AC3E}">
        <p14:creationId xmlns:p14="http://schemas.microsoft.com/office/powerpoint/2010/main" val="3350493350"/>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5343"/>
            <a:ext cx="8229600" cy="5130820"/>
          </a:xfrm>
        </p:spPr>
        <p:txBody>
          <a:bodyPr>
            <a:noAutofit/>
          </a:bodyPr>
          <a:lstStyle/>
          <a:p>
            <a:pPr>
              <a:buSzPts val="2800"/>
            </a:pPr>
            <a:r>
              <a:rPr lang="en-US" b="1" dirty="0" smtClean="0">
                <a:solidFill>
                  <a:srgbClr val="000000"/>
                </a:solidFill>
              </a:rPr>
              <a:t>Le </a:t>
            </a:r>
            <a:r>
              <a:rPr lang="en-US" b="1" dirty="0" err="1" smtClean="0">
                <a:solidFill>
                  <a:srgbClr val="000000"/>
                </a:solidFill>
              </a:rPr>
              <a:t>Châtelier</a:t>
            </a:r>
            <a:r>
              <a:rPr lang="fr-FR" altLang="ja-JP" b="1" dirty="0" smtClean="0">
                <a:solidFill>
                  <a:srgbClr val="000000"/>
                </a:solidFill>
              </a:rPr>
              <a:t>’s </a:t>
            </a:r>
            <a:r>
              <a:rPr lang="fr-FR" altLang="ja-JP" b="1" dirty="0" err="1" smtClean="0">
                <a:solidFill>
                  <a:srgbClr val="000000"/>
                </a:solidFill>
              </a:rPr>
              <a:t>principle</a:t>
            </a:r>
            <a:r>
              <a:rPr lang="fr-FR" altLang="ja-JP" dirty="0" smtClean="0">
                <a:solidFill>
                  <a:srgbClr val="000000"/>
                </a:solidFill>
              </a:rPr>
              <a:t>—</a:t>
            </a:r>
            <a:r>
              <a:rPr lang="fr-FR" altLang="ja-JP" dirty="0" err="1" smtClean="0">
                <a:solidFill>
                  <a:srgbClr val="000000"/>
                </a:solidFill>
              </a:rPr>
              <a:t>When</a:t>
            </a:r>
            <a:r>
              <a:rPr lang="fr-FR" altLang="ja-JP" dirty="0" smtClean="0">
                <a:solidFill>
                  <a:srgbClr val="000000"/>
                </a:solidFill>
              </a:rPr>
              <a:t> a stress </a:t>
            </a:r>
            <a:r>
              <a:rPr lang="fr-FR" altLang="ja-JP" dirty="0" err="1" smtClean="0">
                <a:solidFill>
                  <a:srgbClr val="000000"/>
                </a:solidFill>
              </a:rPr>
              <a:t>is</a:t>
            </a:r>
            <a:r>
              <a:rPr lang="fr-FR" altLang="ja-JP" dirty="0" smtClean="0">
                <a:solidFill>
                  <a:srgbClr val="000000"/>
                </a:solidFill>
              </a:rPr>
              <a:t> </a:t>
            </a:r>
            <a:r>
              <a:rPr lang="fr-FR" altLang="ja-JP" dirty="0" err="1" smtClean="0">
                <a:solidFill>
                  <a:srgbClr val="000000"/>
                </a:solidFill>
              </a:rPr>
              <a:t>applied</a:t>
            </a:r>
            <a:r>
              <a:rPr lang="fr-FR" altLang="ja-JP" dirty="0" smtClean="0">
                <a:solidFill>
                  <a:srgbClr val="000000"/>
                </a:solidFill>
              </a:rPr>
              <a:t> to a system </a:t>
            </a:r>
            <a:r>
              <a:rPr lang="fr-FR" altLang="ja-JP" dirty="0" err="1" smtClean="0">
                <a:solidFill>
                  <a:srgbClr val="000000"/>
                </a:solidFill>
              </a:rPr>
              <a:t>at</a:t>
            </a:r>
            <a:r>
              <a:rPr lang="fr-FR" altLang="ja-JP" dirty="0" smtClean="0">
                <a:solidFill>
                  <a:srgbClr val="000000"/>
                </a:solidFill>
              </a:rPr>
              <a:t> </a:t>
            </a:r>
            <a:r>
              <a:rPr lang="fr-FR" altLang="ja-JP" dirty="0" err="1" smtClean="0">
                <a:solidFill>
                  <a:srgbClr val="000000"/>
                </a:solidFill>
              </a:rPr>
              <a:t>equilibrium</a:t>
            </a:r>
            <a:r>
              <a:rPr lang="fr-FR" altLang="ja-JP" dirty="0" smtClean="0">
                <a:solidFill>
                  <a:srgbClr val="000000"/>
                </a:solidFill>
              </a:rPr>
              <a:t>, the </a:t>
            </a:r>
            <a:r>
              <a:rPr lang="fr-FR" altLang="ja-JP" dirty="0" err="1" smtClean="0">
                <a:solidFill>
                  <a:srgbClr val="000000"/>
                </a:solidFill>
              </a:rPr>
              <a:t>equilibrium</a:t>
            </a:r>
            <a:r>
              <a:rPr lang="fr-FR" altLang="ja-JP" dirty="0" smtClean="0">
                <a:solidFill>
                  <a:srgbClr val="000000"/>
                </a:solidFill>
              </a:rPr>
              <a:t> shifts to </a:t>
            </a:r>
            <a:r>
              <a:rPr lang="fr-FR" altLang="ja-JP" dirty="0" err="1" smtClean="0">
                <a:solidFill>
                  <a:srgbClr val="000000"/>
                </a:solidFill>
              </a:rPr>
              <a:t>relieve</a:t>
            </a:r>
            <a:r>
              <a:rPr lang="fr-FR" altLang="ja-JP" dirty="0" smtClean="0">
                <a:solidFill>
                  <a:srgbClr val="000000"/>
                </a:solidFill>
              </a:rPr>
              <a:t> the stress </a:t>
            </a:r>
          </a:p>
          <a:p>
            <a:endParaRPr lang="fr-FR" sz="800" dirty="0" smtClean="0">
              <a:solidFill>
                <a:srgbClr val="000000"/>
              </a:solidFill>
            </a:endParaRPr>
          </a:p>
          <a:p>
            <a:pPr>
              <a:buSzPts val="2800"/>
            </a:pPr>
            <a:r>
              <a:rPr lang="fr-FR" dirty="0" smtClean="0">
                <a:solidFill>
                  <a:srgbClr val="000000"/>
                </a:solidFill>
              </a:rPr>
              <a:t>Common ‘stressers’ are: changes in </a:t>
            </a:r>
            <a:r>
              <a:rPr lang="fr-FR" i="1" dirty="0" smtClean="0">
                <a:solidFill>
                  <a:srgbClr val="000000"/>
                </a:solidFill>
              </a:rPr>
              <a:t>concentration</a:t>
            </a:r>
            <a:r>
              <a:rPr lang="fr-FR" dirty="0" smtClean="0">
                <a:solidFill>
                  <a:srgbClr val="000000"/>
                </a:solidFill>
              </a:rPr>
              <a:t>, </a:t>
            </a:r>
            <a:r>
              <a:rPr lang="fr-FR" i="1" dirty="0" smtClean="0">
                <a:solidFill>
                  <a:srgbClr val="000000"/>
                </a:solidFill>
              </a:rPr>
              <a:t>pressure</a:t>
            </a:r>
            <a:r>
              <a:rPr lang="fr-FR" dirty="0" smtClean="0">
                <a:solidFill>
                  <a:srgbClr val="000000"/>
                </a:solidFill>
              </a:rPr>
              <a:t>, and </a:t>
            </a:r>
            <a:r>
              <a:rPr lang="fr-FR" i="1" dirty="0" err="1" smtClean="0">
                <a:solidFill>
                  <a:srgbClr val="000000"/>
                </a:solidFill>
              </a:rPr>
              <a:t>temperature</a:t>
            </a:r>
            <a:endParaRPr lang="fr-FR" i="1" dirty="0" smtClean="0">
              <a:solidFill>
                <a:srgbClr val="000000"/>
              </a:solidFill>
            </a:endParaRPr>
          </a:p>
          <a:p>
            <a:pPr lvl="1">
              <a:buSzPts val="2400"/>
            </a:pPr>
            <a:r>
              <a:rPr lang="fr-FR" dirty="0" smtClean="0">
                <a:solidFill>
                  <a:srgbClr val="000000"/>
                </a:solidFill>
              </a:rPr>
              <a:t>but addition of a </a:t>
            </a:r>
            <a:r>
              <a:rPr lang="fr-FR" dirty="0" err="1" smtClean="0">
                <a:solidFill>
                  <a:srgbClr val="000000"/>
                </a:solidFill>
              </a:rPr>
              <a:t>catalyst</a:t>
            </a:r>
            <a:r>
              <a:rPr lang="fr-FR" dirty="0" smtClean="0">
                <a:solidFill>
                  <a:srgbClr val="000000"/>
                </a:solidFill>
              </a:rPr>
              <a:t> </a:t>
            </a:r>
            <a:r>
              <a:rPr lang="fr-FR" dirty="0" err="1" smtClean="0">
                <a:solidFill>
                  <a:srgbClr val="000000"/>
                </a:solidFill>
              </a:rPr>
              <a:t>does</a:t>
            </a:r>
            <a:r>
              <a:rPr lang="fr-FR" dirty="0" smtClean="0">
                <a:solidFill>
                  <a:srgbClr val="000000"/>
                </a:solidFill>
              </a:rPr>
              <a:t> not affect the </a:t>
            </a:r>
            <a:r>
              <a:rPr lang="fr-FR" dirty="0" err="1" smtClean="0">
                <a:solidFill>
                  <a:srgbClr val="000000"/>
                </a:solidFill>
              </a:rPr>
              <a:t>equilibrium</a:t>
            </a:r>
            <a:r>
              <a:rPr lang="fr-FR" dirty="0" smtClean="0">
                <a:solidFill>
                  <a:srgbClr val="000000"/>
                </a:solidFill>
              </a:rPr>
              <a:t> </a:t>
            </a:r>
          </a:p>
          <a:p>
            <a:pPr lvl="1">
              <a:buSzPts val="2400"/>
            </a:pPr>
            <a:r>
              <a:rPr lang="fr-FR" dirty="0" smtClean="0">
                <a:solidFill>
                  <a:srgbClr val="000000"/>
                </a:solidFill>
              </a:rPr>
              <a:t>a </a:t>
            </a:r>
            <a:r>
              <a:rPr lang="fr-FR" dirty="0" err="1" smtClean="0">
                <a:solidFill>
                  <a:srgbClr val="000000"/>
                </a:solidFill>
              </a:rPr>
              <a:t>catalyst</a:t>
            </a:r>
            <a:r>
              <a:rPr lang="fr-FR" dirty="0" smtClean="0">
                <a:solidFill>
                  <a:srgbClr val="000000"/>
                </a:solidFill>
              </a:rPr>
              <a:t> affects </a:t>
            </a:r>
            <a:r>
              <a:rPr lang="fr-FR" dirty="0" err="1" smtClean="0">
                <a:solidFill>
                  <a:srgbClr val="000000"/>
                </a:solidFill>
              </a:rPr>
              <a:t>only</a:t>
            </a:r>
            <a:r>
              <a:rPr lang="fr-FR" dirty="0" smtClean="0">
                <a:solidFill>
                  <a:srgbClr val="000000"/>
                </a:solidFill>
              </a:rPr>
              <a:t> the time </a:t>
            </a:r>
            <a:r>
              <a:rPr lang="fr-FR" dirty="0" err="1" smtClean="0">
                <a:solidFill>
                  <a:srgbClr val="000000"/>
                </a:solidFill>
              </a:rPr>
              <a:t>it</a:t>
            </a:r>
            <a:r>
              <a:rPr lang="fr-FR" dirty="0" smtClean="0">
                <a:solidFill>
                  <a:srgbClr val="000000"/>
                </a:solidFill>
              </a:rPr>
              <a:t> </a:t>
            </a:r>
            <a:r>
              <a:rPr lang="fr-FR" dirty="0" err="1" smtClean="0">
                <a:solidFill>
                  <a:srgbClr val="000000"/>
                </a:solidFill>
              </a:rPr>
              <a:t>takes</a:t>
            </a:r>
            <a:r>
              <a:rPr lang="fr-FR" dirty="0" smtClean="0">
                <a:solidFill>
                  <a:srgbClr val="000000"/>
                </a:solidFill>
              </a:rPr>
              <a:t> to </a:t>
            </a:r>
            <a:r>
              <a:rPr lang="fr-FR" dirty="0" err="1" smtClean="0">
                <a:solidFill>
                  <a:srgbClr val="000000"/>
                </a:solidFill>
              </a:rPr>
              <a:t>reach</a:t>
            </a:r>
            <a:r>
              <a:rPr lang="fr-FR" dirty="0" smtClean="0">
                <a:solidFill>
                  <a:srgbClr val="000000"/>
                </a:solidFill>
              </a:rPr>
              <a:t> </a:t>
            </a:r>
            <a:r>
              <a:rPr lang="fr-FR" dirty="0" err="1" smtClean="0">
                <a:solidFill>
                  <a:srgbClr val="000000"/>
                </a:solidFill>
              </a:rPr>
              <a:t>equilibrium</a:t>
            </a:r>
            <a:r>
              <a:rPr lang="fr-FR" dirty="0" smtClean="0">
                <a:solidFill>
                  <a:srgbClr val="000000"/>
                </a:solidFill>
              </a:rPr>
              <a:t> </a:t>
            </a:r>
            <a:endParaRPr lang="en-US" dirty="0"/>
          </a:p>
        </p:txBody>
      </p:sp>
    </p:spTree>
    <p:extLst>
      <p:ext uri="{BB962C8B-B14F-4D97-AF65-F5344CB8AC3E}">
        <p14:creationId xmlns:p14="http://schemas.microsoft.com/office/powerpoint/2010/main" val="771083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71906" y="1187293"/>
            <a:ext cx="8515063" cy="2761148"/>
          </a:xfrm>
        </p:spPr>
        <p:txBody>
          <a:bodyPr>
            <a:normAutofit/>
          </a:bodyPr>
          <a:lstStyle/>
          <a:p>
            <a:r>
              <a:rPr lang="en-US" b="1" dirty="0" smtClean="0"/>
              <a:t>Bond </a:t>
            </a:r>
            <a:r>
              <a:rPr lang="en-US" b="1" dirty="0"/>
              <a:t>dissociation energy</a:t>
            </a:r>
            <a:r>
              <a:rPr lang="en-US" dirty="0"/>
              <a:t> </a:t>
            </a:r>
            <a:r>
              <a:rPr lang="en-US" dirty="0" smtClean="0"/>
              <a:t>(</a:t>
            </a:r>
            <a:r>
              <a:rPr lang="en-US" b="1" dirty="0" smtClean="0"/>
              <a:t>BDE</a:t>
            </a:r>
            <a:r>
              <a:rPr lang="en-US" dirty="0" smtClean="0"/>
              <a:t>)is </a:t>
            </a:r>
            <a:r>
              <a:rPr lang="en-US" dirty="0"/>
              <a:t>the amount of energy that must be supplied to break a bond </a:t>
            </a:r>
            <a:r>
              <a:rPr lang="en-US" dirty="0" smtClean="0"/>
              <a:t>…</a:t>
            </a:r>
          </a:p>
          <a:p>
            <a:pPr lvl="1"/>
            <a:r>
              <a:rPr lang="en-US" dirty="0" smtClean="0"/>
              <a:t>and divide the molecule into separate atoms </a:t>
            </a:r>
          </a:p>
          <a:p>
            <a:pPr lvl="1"/>
            <a:r>
              <a:rPr lang="en-US" dirty="0" smtClean="0"/>
              <a:t>Note that BDE is always measured in the gas phase</a:t>
            </a:r>
          </a:p>
          <a:p>
            <a:pPr lvl="1"/>
            <a:r>
              <a:rPr lang="en-US" dirty="0" smtClean="0"/>
              <a:t>This prevents the separate atoms from recombining</a:t>
            </a:r>
          </a:p>
        </p:txBody>
      </p:sp>
      <p:pic>
        <p:nvPicPr>
          <p:cNvPr id="2" name="Picture 1"/>
          <p:cNvPicPr>
            <a:picLocks noChangeAspect="1"/>
          </p:cNvPicPr>
          <p:nvPr/>
        </p:nvPicPr>
        <p:blipFill>
          <a:blip r:embed="rId2"/>
          <a:stretch>
            <a:fillRect/>
          </a:stretch>
        </p:blipFill>
        <p:spPr>
          <a:xfrm>
            <a:off x="1974096" y="4514475"/>
            <a:ext cx="5348585" cy="1397927"/>
          </a:xfrm>
          <a:prstGeom prst="rect">
            <a:avLst/>
          </a:prstGeom>
        </p:spPr>
      </p:pic>
    </p:spTree>
    <p:extLst>
      <p:ext uri="{BB962C8B-B14F-4D97-AF65-F5344CB8AC3E}">
        <p14:creationId xmlns:p14="http://schemas.microsoft.com/office/powerpoint/2010/main" val="1264970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anim calcmode="lin" valueType="num">
                                      <p:cBhvr additive="base">
                                        <p:cTn id="1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61"/>
            <a:ext cx="8229600" cy="1192925"/>
          </a:xfrm>
        </p:spPr>
        <p:txBody>
          <a:bodyPr>
            <a:normAutofit/>
          </a:bodyPr>
          <a:lstStyle/>
          <a:p>
            <a:r>
              <a:rPr lang="en-US" sz="3200" dirty="0">
                <a:latin typeface="Arial" charset="0"/>
              </a:rPr>
              <a:t>Effect of Changes in </a:t>
            </a:r>
            <a:r>
              <a:rPr lang="en-US" sz="3200" dirty="0" smtClean="0">
                <a:latin typeface="Arial" charset="0"/>
              </a:rPr>
              <a:t>Concentration:</a:t>
            </a:r>
            <a:br>
              <a:rPr lang="en-US" sz="3200" dirty="0" smtClean="0">
                <a:latin typeface="Arial" charset="0"/>
              </a:rPr>
            </a:br>
            <a:r>
              <a:rPr lang="en-US" sz="3200" dirty="0" smtClean="0">
                <a:latin typeface="Arial" charset="0"/>
              </a:rPr>
              <a:t>Adding more </a:t>
            </a:r>
            <a:r>
              <a:rPr lang="en-US" sz="3200" b="1" dirty="0" smtClean="0">
                <a:latin typeface="Arial" charset="0"/>
              </a:rPr>
              <a:t>reactant</a:t>
            </a:r>
            <a:endParaRPr lang="en-US" sz="3200" b="1" dirty="0"/>
          </a:p>
        </p:txBody>
      </p:sp>
      <p:sp>
        <p:nvSpPr>
          <p:cNvPr id="3" name="Content Placeholder 2"/>
          <p:cNvSpPr>
            <a:spLocks noGrp="1"/>
          </p:cNvSpPr>
          <p:nvPr>
            <p:ph idx="1"/>
          </p:nvPr>
        </p:nvSpPr>
        <p:spPr>
          <a:xfrm>
            <a:off x="348781" y="1538286"/>
            <a:ext cx="8495130" cy="3426607"/>
          </a:xfrm>
        </p:spPr>
        <p:txBody>
          <a:bodyPr>
            <a:noAutofit/>
          </a:bodyPr>
          <a:lstStyle/>
          <a:p>
            <a:pPr>
              <a:buSzPts val="2600"/>
            </a:pPr>
            <a:r>
              <a:rPr lang="en-US" sz="2800" dirty="0">
                <a:solidFill>
                  <a:srgbClr val="000000"/>
                </a:solidFill>
              </a:rPr>
              <a:t>Once equilibrium is </a:t>
            </a:r>
            <a:r>
              <a:rPr lang="en-US" sz="2800" dirty="0" smtClean="0">
                <a:solidFill>
                  <a:srgbClr val="000000"/>
                </a:solidFill>
              </a:rPr>
              <a:t>reached</a:t>
            </a:r>
            <a:r>
              <a:rPr lang="en-US" sz="2800" dirty="0">
                <a:solidFill>
                  <a:srgbClr val="000000"/>
                </a:solidFill>
              </a:rPr>
              <a:t> </a:t>
            </a:r>
            <a:endParaRPr lang="en-US" sz="2800" dirty="0" smtClean="0">
              <a:solidFill>
                <a:srgbClr val="000000"/>
              </a:solidFill>
            </a:endParaRPr>
          </a:p>
          <a:p>
            <a:pPr lvl="1">
              <a:buSzPts val="2600"/>
            </a:pPr>
            <a:r>
              <a:rPr lang="en-US" sz="2400" dirty="0" smtClean="0">
                <a:solidFill>
                  <a:srgbClr val="000000"/>
                </a:solidFill>
              </a:rPr>
              <a:t>the </a:t>
            </a:r>
            <a:r>
              <a:rPr lang="en-US" sz="2400" dirty="0">
                <a:solidFill>
                  <a:srgbClr val="000000"/>
                </a:solidFill>
              </a:rPr>
              <a:t>concentrations of reactants and products are </a:t>
            </a:r>
            <a:r>
              <a:rPr lang="en-US" sz="2400" dirty="0" smtClean="0">
                <a:solidFill>
                  <a:srgbClr val="000000"/>
                </a:solidFill>
              </a:rPr>
              <a:t>constant</a:t>
            </a:r>
            <a:r>
              <a:rPr lang="en-US" sz="2400" dirty="0">
                <a:solidFill>
                  <a:srgbClr val="000000"/>
                </a:solidFill>
              </a:rPr>
              <a:t> </a:t>
            </a:r>
            <a:endParaRPr lang="en-US" sz="2400" dirty="0" smtClean="0">
              <a:solidFill>
                <a:srgbClr val="000000"/>
              </a:solidFill>
            </a:endParaRPr>
          </a:p>
          <a:p>
            <a:pPr lvl="1">
              <a:buSzPts val="2600"/>
            </a:pPr>
            <a:r>
              <a:rPr lang="en-US" sz="2400" dirty="0" smtClean="0">
                <a:solidFill>
                  <a:srgbClr val="000000"/>
                </a:solidFill>
              </a:rPr>
              <a:t>the </a:t>
            </a:r>
            <a:r>
              <a:rPr lang="en-US" sz="2400" dirty="0">
                <a:solidFill>
                  <a:srgbClr val="000000"/>
                </a:solidFill>
              </a:rPr>
              <a:t>forward and reverse reaction rates are </a:t>
            </a:r>
            <a:r>
              <a:rPr lang="en-US" sz="2400" dirty="0" smtClean="0">
                <a:solidFill>
                  <a:srgbClr val="000000"/>
                </a:solidFill>
              </a:rPr>
              <a:t>equal (next slide)</a:t>
            </a:r>
            <a:endParaRPr lang="en-US" sz="500" dirty="0" smtClean="0">
              <a:solidFill>
                <a:srgbClr val="000000"/>
              </a:solidFill>
            </a:endParaRPr>
          </a:p>
          <a:p>
            <a:pPr>
              <a:buSzPts val="2600"/>
            </a:pPr>
            <a:r>
              <a:rPr lang="en-US" sz="2800" dirty="0" smtClean="0">
                <a:solidFill>
                  <a:srgbClr val="000000"/>
                </a:solidFill>
              </a:rPr>
              <a:t>If </a:t>
            </a:r>
            <a:r>
              <a:rPr lang="en-US" sz="2800" dirty="0">
                <a:solidFill>
                  <a:srgbClr val="000000"/>
                </a:solidFill>
              </a:rPr>
              <a:t>the concentration of a reactant is </a:t>
            </a:r>
            <a:r>
              <a:rPr lang="en-US" sz="2800" dirty="0" smtClean="0">
                <a:solidFill>
                  <a:srgbClr val="000000"/>
                </a:solidFill>
              </a:rPr>
              <a:t>suddenly increased </a:t>
            </a:r>
          </a:p>
          <a:p>
            <a:pPr lvl="1">
              <a:buSzPts val="2600"/>
            </a:pPr>
            <a:r>
              <a:rPr lang="en-US" sz="2400" dirty="0" smtClean="0">
                <a:solidFill>
                  <a:srgbClr val="000000"/>
                </a:solidFill>
              </a:rPr>
              <a:t>the </a:t>
            </a:r>
            <a:r>
              <a:rPr lang="en-US" sz="2400" dirty="0">
                <a:solidFill>
                  <a:srgbClr val="000000"/>
                </a:solidFill>
              </a:rPr>
              <a:t>rate of the forward reaction must </a:t>
            </a:r>
            <a:r>
              <a:rPr lang="en-US" sz="2400" dirty="0" smtClean="0">
                <a:solidFill>
                  <a:srgbClr val="000000"/>
                </a:solidFill>
              </a:rPr>
              <a:t>increase </a:t>
            </a:r>
          </a:p>
          <a:p>
            <a:pPr lvl="1">
              <a:buSzPts val="2600"/>
            </a:pPr>
            <a:r>
              <a:rPr lang="en-US" sz="2400" dirty="0" smtClean="0">
                <a:solidFill>
                  <a:srgbClr val="000000"/>
                </a:solidFill>
              </a:rPr>
              <a:t>so the </a:t>
            </a:r>
            <a:r>
              <a:rPr lang="en-US" sz="2400" dirty="0">
                <a:solidFill>
                  <a:srgbClr val="000000"/>
                </a:solidFill>
              </a:rPr>
              <a:t>equilibrium is </a:t>
            </a:r>
            <a:r>
              <a:rPr lang="en-US" altLang="ja-JP" sz="2400" dirty="0">
                <a:solidFill>
                  <a:srgbClr val="000000"/>
                </a:solidFill>
              </a:rPr>
              <a:t>“pushed” to the </a:t>
            </a:r>
            <a:r>
              <a:rPr lang="en-US" altLang="ja-JP" sz="2400" dirty="0" smtClean="0">
                <a:solidFill>
                  <a:srgbClr val="000000"/>
                </a:solidFill>
              </a:rPr>
              <a:t>right</a:t>
            </a:r>
          </a:p>
          <a:p>
            <a:pPr lvl="1">
              <a:buSzPts val="2600"/>
            </a:pPr>
            <a:r>
              <a:rPr lang="en-US" altLang="ja-JP" sz="2400" dirty="0" err="1" smtClean="0">
                <a:solidFill>
                  <a:srgbClr val="000000"/>
                </a:solidFill>
              </a:rPr>
              <a:t>ie</a:t>
            </a:r>
            <a:r>
              <a:rPr lang="en-US" altLang="ja-JP" sz="2400" dirty="0" smtClean="0">
                <a:solidFill>
                  <a:srgbClr val="000000"/>
                </a:solidFill>
              </a:rPr>
              <a:t>, ‘equilibrium’ is suspended temporarily </a:t>
            </a:r>
            <a:endParaRPr lang="en-US" sz="3200" dirty="0"/>
          </a:p>
        </p:txBody>
      </p:sp>
      <p:pic>
        <p:nvPicPr>
          <p:cNvPr id="4" name="Picture 3" descr="036_07_Pg201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91" y="5126969"/>
            <a:ext cx="6143168" cy="105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54391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1854" y="1930401"/>
            <a:ext cx="6036371" cy="36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5147" y="364066"/>
            <a:ext cx="6970378" cy="1077218"/>
          </a:xfrm>
          <a:prstGeom prst="rect">
            <a:avLst/>
          </a:prstGeom>
          <a:noFill/>
        </p:spPr>
        <p:txBody>
          <a:bodyPr wrap="none" rtlCol="0">
            <a:spAutoFit/>
          </a:bodyPr>
          <a:lstStyle/>
          <a:p>
            <a:pPr algn="ctr"/>
            <a:r>
              <a:rPr lang="en-US" sz="3200" dirty="0" smtClean="0"/>
              <a:t>Before equilibrium is re-established, </a:t>
            </a:r>
          </a:p>
          <a:p>
            <a:pPr algn="ctr"/>
            <a:r>
              <a:rPr lang="en-US" sz="3200" dirty="0" smtClean="0"/>
              <a:t>forward and reverse reaction rates differ</a:t>
            </a:r>
            <a:endParaRPr lang="en-US" sz="3200" dirty="0"/>
          </a:p>
        </p:txBody>
      </p:sp>
    </p:spTree>
    <p:extLst>
      <p:ext uri="{BB962C8B-B14F-4D97-AF65-F5344CB8AC3E}">
        <p14:creationId xmlns:p14="http://schemas.microsoft.com/office/powerpoint/2010/main" val="2025024032"/>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0727"/>
            <a:ext cx="8229600" cy="2748643"/>
          </a:xfrm>
        </p:spPr>
        <p:txBody>
          <a:bodyPr>
            <a:normAutofit/>
          </a:bodyPr>
          <a:lstStyle/>
          <a:p>
            <a:pPr>
              <a:buSzPts val="2600"/>
            </a:pPr>
            <a:r>
              <a:rPr lang="en-US" sz="2800" dirty="0" smtClean="0">
                <a:solidFill>
                  <a:srgbClr val="000000"/>
                </a:solidFill>
              </a:rPr>
              <a:t>But ultimately</a:t>
            </a:r>
            <a:r>
              <a:rPr lang="en-US" sz="2800" dirty="0">
                <a:solidFill>
                  <a:srgbClr val="000000"/>
                </a:solidFill>
              </a:rPr>
              <a:t>, the forward and reverse reaction rates adjust until they are again equal, and </a:t>
            </a:r>
            <a:r>
              <a:rPr lang="en-US" sz="2800" dirty="0" smtClean="0">
                <a:solidFill>
                  <a:srgbClr val="000000"/>
                </a:solidFill>
              </a:rPr>
              <a:t>the old equilibrium </a:t>
            </a:r>
            <a:r>
              <a:rPr lang="en-US" sz="2800" dirty="0">
                <a:solidFill>
                  <a:srgbClr val="000000"/>
                </a:solidFill>
              </a:rPr>
              <a:t>is </a:t>
            </a:r>
            <a:r>
              <a:rPr lang="en-US" sz="2800" dirty="0" smtClean="0">
                <a:solidFill>
                  <a:srgbClr val="000000"/>
                </a:solidFill>
              </a:rPr>
              <a:t>reestablished </a:t>
            </a:r>
            <a:endParaRPr lang="en-US" sz="2800" dirty="0">
              <a:solidFill>
                <a:srgbClr val="000000"/>
              </a:solidFill>
            </a:endParaRPr>
          </a:p>
          <a:p>
            <a:pPr>
              <a:buSzPts val="2600"/>
            </a:pPr>
            <a:endParaRPr lang="en-US" sz="1000" dirty="0" smtClean="0">
              <a:solidFill>
                <a:srgbClr val="000000"/>
              </a:solidFill>
            </a:endParaRPr>
          </a:p>
          <a:p>
            <a:pPr>
              <a:buSzPts val="2600"/>
            </a:pPr>
            <a:r>
              <a:rPr lang="en-US" sz="2800" dirty="0" smtClean="0">
                <a:solidFill>
                  <a:srgbClr val="000000"/>
                </a:solidFill>
              </a:rPr>
              <a:t>The </a:t>
            </a:r>
            <a:r>
              <a:rPr lang="en-US" sz="2800" dirty="0">
                <a:solidFill>
                  <a:srgbClr val="000000"/>
                </a:solidFill>
              </a:rPr>
              <a:t>value of </a:t>
            </a:r>
            <a:r>
              <a:rPr lang="en-US" sz="2800" i="1" dirty="0" smtClean="0">
                <a:solidFill>
                  <a:srgbClr val="000000"/>
                </a:solidFill>
              </a:rPr>
              <a:t>K</a:t>
            </a:r>
            <a:r>
              <a:rPr lang="en-US" sz="2800" dirty="0" smtClean="0">
                <a:solidFill>
                  <a:srgbClr val="000000"/>
                </a:solidFill>
              </a:rPr>
              <a:t> </a:t>
            </a:r>
            <a:r>
              <a:rPr lang="en-US" sz="2800" i="1" dirty="0" smtClean="0">
                <a:solidFill>
                  <a:srgbClr val="000000"/>
                </a:solidFill>
              </a:rPr>
              <a:t>at equilibrium </a:t>
            </a:r>
            <a:r>
              <a:rPr lang="en-US" sz="2800" dirty="0" smtClean="0">
                <a:solidFill>
                  <a:srgbClr val="000000"/>
                </a:solidFill>
              </a:rPr>
              <a:t>never changes </a:t>
            </a:r>
            <a:r>
              <a:rPr lang="en-US" sz="2800" u="sng" dirty="0" smtClean="0">
                <a:solidFill>
                  <a:srgbClr val="000000"/>
                </a:solidFill>
              </a:rPr>
              <a:t>when only concentrations are altered</a:t>
            </a:r>
            <a:endParaRPr lang="en-US" sz="3600" u="sng" dirty="0"/>
          </a:p>
        </p:txBody>
      </p:sp>
      <p:pic>
        <p:nvPicPr>
          <p:cNvPr id="4" name="Picture 3" descr="037_07_Pg201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18" y="4464296"/>
            <a:ext cx="7537486" cy="188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itle 1"/>
          <p:cNvSpPr>
            <a:spLocks noGrp="1"/>
          </p:cNvSpPr>
          <p:nvPr>
            <p:ph type="title"/>
          </p:nvPr>
        </p:nvSpPr>
        <p:spPr>
          <a:xfrm>
            <a:off x="457200" y="163761"/>
            <a:ext cx="8229600" cy="1192925"/>
          </a:xfrm>
        </p:spPr>
        <p:txBody>
          <a:bodyPr>
            <a:normAutofit/>
          </a:bodyPr>
          <a:lstStyle/>
          <a:p>
            <a:r>
              <a:rPr lang="en-US" sz="3200" dirty="0">
                <a:latin typeface="Arial" charset="0"/>
              </a:rPr>
              <a:t>Effect of Changes in </a:t>
            </a:r>
            <a:r>
              <a:rPr lang="en-US" sz="3200" dirty="0" smtClean="0">
                <a:latin typeface="Arial" charset="0"/>
              </a:rPr>
              <a:t>Concentration:</a:t>
            </a:r>
            <a:br>
              <a:rPr lang="en-US" sz="3200" dirty="0" smtClean="0">
                <a:latin typeface="Arial" charset="0"/>
              </a:rPr>
            </a:br>
            <a:r>
              <a:rPr lang="en-US" sz="3200" dirty="0" smtClean="0">
                <a:latin typeface="Arial" charset="0"/>
              </a:rPr>
              <a:t>Adding more </a:t>
            </a:r>
            <a:r>
              <a:rPr lang="en-US" sz="3200" b="1" dirty="0" smtClean="0">
                <a:latin typeface="Arial" charset="0"/>
              </a:rPr>
              <a:t>reactant</a:t>
            </a:r>
            <a:endParaRPr lang="en-US" sz="3200" b="1" dirty="0"/>
          </a:p>
        </p:txBody>
      </p:sp>
    </p:spTree>
    <p:extLst>
      <p:ext uri="{BB962C8B-B14F-4D97-AF65-F5344CB8AC3E}">
        <p14:creationId xmlns:p14="http://schemas.microsoft.com/office/powerpoint/2010/main" val="4027991463"/>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CH15\la_15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85900"/>
            <a:ext cx="8382000" cy="468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381000" y="228600"/>
            <a:ext cx="8458200" cy="762454"/>
          </a:xfrm>
        </p:spPr>
        <p:txBody>
          <a:bodyPr/>
          <a:lstStyle/>
          <a:p>
            <a:pPr eaLnBrk="1" hangingPunct="1"/>
            <a:r>
              <a:rPr lang="en-US" sz="2800" dirty="0" smtClean="0">
                <a:latin typeface="Calibri" charset="0"/>
              </a:rPr>
              <a:t>Remember this?</a:t>
            </a:r>
            <a:endParaRPr lang="en-US" sz="2800" dirty="0">
              <a:latin typeface="Calibri" charset="0"/>
            </a:endParaRPr>
          </a:p>
        </p:txBody>
      </p:sp>
    </p:spTree>
    <p:extLst>
      <p:ext uri="{BB962C8B-B14F-4D97-AF65-F5344CB8AC3E}">
        <p14:creationId xmlns:p14="http://schemas.microsoft.com/office/powerpoint/2010/main" val="1859102215"/>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8_07_Pg201_UnFigur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148" y="2511798"/>
            <a:ext cx="5422277" cy="200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2"/>
          <p:cNvSpPr>
            <a:spLocks noGrp="1"/>
          </p:cNvSpPr>
          <p:nvPr>
            <p:ph idx="1"/>
          </p:nvPr>
        </p:nvSpPr>
        <p:spPr>
          <a:xfrm>
            <a:off x="457199" y="1540137"/>
            <a:ext cx="8514527" cy="1080798"/>
          </a:xfrm>
        </p:spPr>
        <p:txBody>
          <a:bodyPr>
            <a:noAutofit/>
          </a:bodyPr>
          <a:lstStyle/>
          <a:p>
            <a:r>
              <a:rPr lang="en-US" dirty="0" smtClean="0"/>
              <a:t>So what happens if we add more </a:t>
            </a:r>
            <a:r>
              <a:rPr lang="en-US" b="1" i="1" dirty="0" smtClean="0"/>
              <a:t>product</a:t>
            </a:r>
            <a:r>
              <a:rPr lang="en-US" dirty="0" smtClean="0"/>
              <a:t> to a reaction that has already reached equilibrium?</a:t>
            </a:r>
            <a:endParaRPr lang="en-US" dirty="0"/>
          </a:p>
        </p:txBody>
      </p:sp>
      <p:sp>
        <p:nvSpPr>
          <p:cNvPr id="7" name="Content Placeholder 2"/>
          <p:cNvSpPr txBox="1">
            <a:spLocks/>
          </p:cNvSpPr>
          <p:nvPr/>
        </p:nvSpPr>
        <p:spPr>
          <a:xfrm>
            <a:off x="457200" y="4467453"/>
            <a:ext cx="8229600" cy="21712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ts val="2600"/>
            </a:pPr>
            <a:r>
              <a:rPr lang="en-US" dirty="0" smtClean="0">
                <a:solidFill>
                  <a:srgbClr val="000000"/>
                </a:solidFill>
              </a:rPr>
              <a:t>If more product is added to the reaction at equilibrium </a:t>
            </a:r>
          </a:p>
          <a:p>
            <a:pPr lvl="1">
              <a:buSzPts val="2600"/>
            </a:pPr>
            <a:r>
              <a:rPr lang="en-US" dirty="0" smtClean="0">
                <a:solidFill>
                  <a:srgbClr val="000000"/>
                </a:solidFill>
              </a:rPr>
              <a:t>the rate of the reverse reaction will increase </a:t>
            </a:r>
            <a:r>
              <a:rPr lang="en-US" i="1" dirty="0" smtClean="0">
                <a:solidFill>
                  <a:srgbClr val="000000"/>
                </a:solidFill>
              </a:rPr>
              <a:t>until</a:t>
            </a:r>
            <a:r>
              <a:rPr lang="en-US" dirty="0" smtClean="0">
                <a:solidFill>
                  <a:srgbClr val="000000"/>
                </a:solidFill>
              </a:rPr>
              <a:t> equilibrium is reestablished </a:t>
            </a:r>
            <a:endParaRPr lang="en-US" dirty="0"/>
          </a:p>
        </p:txBody>
      </p:sp>
      <p:sp>
        <p:nvSpPr>
          <p:cNvPr id="6" name="Title 1"/>
          <p:cNvSpPr>
            <a:spLocks noGrp="1"/>
          </p:cNvSpPr>
          <p:nvPr>
            <p:ph type="title"/>
          </p:nvPr>
        </p:nvSpPr>
        <p:spPr>
          <a:xfrm>
            <a:off x="457200" y="163761"/>
            <a:ext cx="8229600" cy="1192925"/>
          </a:xfrm>
        </p:spPr>
        <p:txBody>
          <a:bodyPr>
            <a:normAutofit/>
          </a:bodyPr>
          <a:lstStyle/>
          <a:p>
            <a:r>
              <a:rPr lang="en-US" sz="3200" dirty="0">
                <a:latin typeface="Arial" charset="0"/>
              </a:rPr>
              <a:t>Effect of Changes in </a:t>
            </a:r>
            <a:r>
              <a:rPr lang="en-US" sz="3200" dirty="0" smtClean="0">
                <a:latin typeface="Arial" charset="0"/>
              </a:rPr>
              <a:t>Concentration:</a:t>
            </a:r>
            <a:br>
              <a:rPr lang="en-US" sz="3200" dirty="0" smtClean="0">
                <a:latin typeface="Arial" charset="0"/>
              </a:rPr>
            </a:br>
            <a:r>
              <a:rPr lang="en-US" sz="3200" dirty="0" smtClean="0">
                <a:latin typeface="Arial" charset="0"/>
              </a:rPr>
              <a:t>Adding more </a:t>
            </a:r>
            <a:r>
              <a:rPr lang="en-US" sz="3200" b="1" dirty="0" smtClean="0">
                <a:latin typeface="Arial" charset="0"/>
              </a:rPr>
              <a:t>product</a:t>
            </a:r>
            <a:endParaRPr lang="en-US" sz="3200" b="1" dirty="0"/>
          </a:p>
        </p:txBody>
      </p:sp>
    </p:spTree>
    <p:extLst>
      <p:ext uri="{BB962C8B-B14F-4D97-AF65-F5344CB8AC3E}">
        <p14:creationId xmlns:p14="http://schemas.microsoft.com/office/powerpoint/2010/main" val="2847883439"/>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109"/>
            <a:ext cx="8229600" cy="5987363"/>
          </a:xfrm>
        </p:spPr>
        <p:txBody>
          <a:bodyPr>
            <a:noAutofit/>
          </a:bodyPr>
          <a:lstStyle/>
          <a:p>
            <a:pPr>
              <a:buSzPts val="2600"/>
            </a:pPr>
            <a:r>
              <a:rPr lang="en-US" dirty="0">
                <a:solidFill>
                  <a:srgbClr val="000000"/>
                </a:solidFill>
              </a:rPr>
              <a:t>I</a:t>
            </a:r>
            <a:r>
              <a:rPr lang="en-US" dirty="0" smtClean="0">
                <a:solidFill>
                  <a:srgbClr val="000000"/>
                </a:solidFill>
              </a:rPr>
              <a:t>f </a:t>
            </a:r>
            <a:r>
              <a:rPr lang="en-US" dirty="0">
                <a:solidFill>
                  <a:srgbClr val="000000"/>
                </a:solidFill>
              </a:rPr>
              <a:t>a reactant is continuously supplied or a product is continuously </a:t>
            </a:r>
            <a:r>
              <a:rPr lang="en-US" dirty="0" smtClean="0">
                <a:solidFill>
                  <a:srgbClr val="000000"/>
                </a:solidFill>
              </a:rPr>
              <a:t>removed </a:t>
            </a:r>
          </a:p>
          <a:p>
            <a:pPr lvl="1">
              <a:buSzPts val="2600"/>
            </a:pPr>
            <a:r>
              <a:rPr lang="en-US" dirty="0" smtClean="0">
                <a:solidFill>
                  <a:srgbClr val="000000"/>
                </a:solidFill>
              </a:rPr>
              <a:t>then equilibrium </a:t>
            </a:r>
            <a:r>
              <a:rPr lang="en-US" dirty="0">
                <a:solidFill>
                  <a:srgbClr val="000000"/>
                </a:solidFill>
              </a:rPr>
              <a:t>can never be </a:t>
            </a:r>
            <a:r>
              <a:rPr lang="en-US" dirty="0" smtClean="0">
                <a:solidFill>
                  <a:srgbClr val="000000"/>
                </a:solidFill>
              </a:rPr>
              <a:t>reached </a:t>
            </a:r>
            <a:endParaRPr lang="en-US" dirty="0">
              <a:solidFill>
                <a:srgbClr val="000000"/>
              </a:solidFill>
            </a:endParaRPr>
          </a:p>
          <a:p>
            <a:pPr>
              <a:buSzPts val="2600"/>
            </a:pPr>
            <a:endParaRPr lang="en-US" dirty="0" smtClean="0">
              <a:solidFill>
                <a:srgbClr val="000000"/>
              </a:solidFill>
            </a:endParaRPr>
          </a:p>
          <a:p>
            <a:pPr>
              <a:buSzPts val="2600"/>
            </a:pPr>
            <a:endParaRPr lang="en-US" dirty="0">
              <a:solidFill>
                <a:srgbClr val="000000"/>
              </a:solidFill>
            </a:endParaRPr>
          </a:p>
          <a:p>
            <a:pPr>
              <a:buSzPts val="2600"/>
            </a:pPr>
            <a:endParaRPr lang="en-US" dirty="0">
              <a:solidFill>
                <a:srgbClr val="000000"/>
              </a:solidFill>
            </a:endParaRPr>
          </a:p>
          <a:p>
            <a:pPr>
              <a:buSzPts val="2600"/>
            </a:pPr>
            <a:endParaRPr lang="en-US" sz="400" dirty="0" smtClean="0">
              <a:solidFill>
                <a:srgbClr val="000000"/>
              </a:solidFill>
            </a:endParaRPr>
          </a:p>
          <a:p>
            <a:pPr>
              <a:buSzPts val="2600"/>
            </a:pPr>
            <a:r>
              <a:rPr lang="en-US" dirty="0" smtClean="0">
                <a:solidFill>
                  <a:srgbClr val="000000"/>
                </a:solidFill>
              </a:rPr>
              <a:t>Metabolic </a:t>
            </a:r>
            <a:r>
              <a:rPr lang="en-US" dirty="0">
                <a:solidFill>
                  <a:srgbClr val="000000"/>
                </a:solidFill>
              </a:rPr>
              <a:t>reactions sometimes take advantage of this effect, with one reaction prevented from reaching equilibrium by the continuous consumption of its product in a further </a:t>
            </a:r>
            <a:r>
              <a:rPr lang="en-US" dirty="0" smtClean="0">
                <a:solidFill>
                  <a:srgbClr val="000000"/>
                </a:solidFill>
              </a:rPr>
              <a:t>reaction </a:t>
            </a:r>
            <a:endParaRPr lang="en-US" dirty="0"/>
          </a:p>
        </p:txBody>
      </p:sp>
      <p:pic>
        <p:nvPicPr>
          <p:cNvPr id="4" name="Picture 3" descr="040_07_Pg202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78" y="2056266"/>
            <a:ext cx="7151983" cy="161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9113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000" dirty="0" smtClean="0"/>
              <a:t>‘Adding’ pressure and temperature</a:t>
            </a:r>
          </a:p>
          <a:p>
            <a:pPr marL="0" indent="0" algn="ctr">
              <a:buNone/>
            </a:pPr>
            <a:r>
              <a:rPr lang="en-US" sz="4000" dirty="0" smtClean="0"/>
              <a:t>to a reaction already at equilibrium </a:t>
            </a:r>
            <a:endParaRPr lang="en-US" sz="4000" dirty="0"/>
          </a:p>
        </p:txBody>
      </p:sp>
    </p:spTree>
    <p:extLst>
      <p:ext uri="{BB962C8B-B14F-4D97-AF65-F5344CB8AC3E}">
        <p14:creationId xmlns:p14="http://schemas.microsoft.com/office/powerpoint/2010/main" val="2491098040"/>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730374"/>
            <a:ext cx="8636000" cy="4586289"/>
          </a:xfrm>
        </p:spPr>
        <p:txBody>
          <a:bodyPr>
            <a:normAutofit/>
          </a:bodyPr>
          <a:lstStyle/>
          <a:p>
            <a:r>
              <a:rPr lang="en-US" dirty="0" smtClean="0"/>
              <a:t>It is easy to visualize what happens when a </a:t>
            </a:r>
            <a:r>
              <a:rPr lang="en-US" i="1" dirty="0" smtClean="0"/>
              <a:t>physical</a:t>
            </a:r>
            <a:r>
              <a:rPr lang="en-US" dirty="0" smtClean="0"/>
              <a:t> stressor (reactant / product) is added to a reaction already at equilibrium </a:t>
            </a:r>
          </a:p>
          <a:p>
            <a:endParaRPr lang="en-US" sz="800" dirty="0"/>
          </a:p>
          <a:p>
            <a:r>
              <a:rPr lang="en-US" dirty="0"/>
              <a:t>W</a:t>
            </a:r>
            <a:r>
              <a:rPr lang="en-US" dirty="0" smtClean="0"/>
              <a:t>e move now to ‘adding’ non physical stressors</a:t>
            </a:r>
          </a:p>
          <a:p>
            <a:pPr lvl="1"/>
            <a:r>
              <a:rPr lang="en-US" dirty="0" smtClean="0"/>
              <a:t>pressure and temperature </a:t>
            </a:r>
          </a:p>
          <a:p>
            <a:r>
              <a:rPr lang="en-US" dirty="0" smtClean="0"/>
              <a:t>Many students find the impact of changing pressure or temperature more difficult to visualize</a:t>
            </a:r>
            <a:endParaRPr lang="en-US" dirty="0"/>
          </a:p>
        </p:txBody>
      </p:sp>
      <p:pic>
        <p:nvPicPr>
          <p:cNvPr id="4" name="Picture 3" descr="036_07_Pg201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91" y="408431"/>
            <a:ext cx="6143168" cy="105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1459842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2500"/>
            <a:ext cx="8229600" cy="3587750"/>
          </a:xfrm>
        </p:spPr>
        <p:txBody>
          <a:bodyPr>
            <a:normAutofit lnSpcReduction="10000"/>
          </a:bodyPr>
          <a:lstStyle/>
          <a:p>
            <a:r>
              <a:rPr lang="en-US" dirty="0" smtClean="0"/>
              <a:t>Our next examples (changing pressure and temperature) obey the same logic as does the addition of physical stressors to a reaction already at equilibrium </a:t>
            </a:r>
          </a:p>
          <a:p>
            <a:r>
              <a:rPr lang="en-US" dirty="0" smtClean="0"/>
              <a:t>But the examples are more difficult to visualize because temperature and pressure are not physical ‘things’ </a:t>
            </a:r>
            <a:endParaRPr lang="en-US" dirty="0"/>
          </a:p>
        </p:txBody>
      </p:sp>
      <p:pic>
        <p:nvPicPr>
          <p:cNvPr id="4" name="Picture 3" descr="036_07_Pg201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91" y="408431"/>
            <a:ext cx="6143168" cy="105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2753016"/>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4367"/>
            <a:ext cx="8229600" cy="3217492"/>
          </a:xfrm>
        </p:spPr>
        <p:txBody>
          <a:bodyPr>
            <a:noAutofit/>
          </a:bodyPr>
          <a:lstStyle/>
          <a:p>
            <a:r>
              <a:rPr lang="en-US" dirty="0" smtClean="0"/>
              <a:t>Metaphorically we may say: </a:t>
            </a:r>
            <a:r>
              <a:rPr lang="en-US" dirty="0"/>
              <a:t>P</a:t>
            </a:r>
            <a:r>
              <a:rPr lang="en-US" dirty="0" smtClean="0"/>
              <a:t>ressure is a reactant (in the direction the reaction is written) </a:t>
            </a:r>
          </a:p>
          <a:p>
            <a:r>
              <a:rPr lang="en-US" dirty="0" smtClean="0"/>
              <a:t>Bottom line: you have to completely understand the previous slides before you can hope to understand where we are going </a:t>
            </a:r>
            <a:endParaRPr lang="en-US" dirty="0"/>
          </a:p>
        </p:txBody>
      </p:sp>
      <p:pic>
        <p:nvPicPr>
          <p:cNvPr id="4" name="Picture 3" descr="042_07_Pg203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265" y="4811302"/>
            <a:ext cx="5712595" cy="172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861263" y="281026"/>
            <a:ext cx="5744832" cy="707886"/>
          </a:xfrm>
          <a:prstGeom prst="rect">
            <a:avLst/>
          </a:prstGeom>
          <a:noFill/>
        </p:spPr>
        <p:txBody>
          <a:bodyPr wrap="none" rtlCol="0">
            <a:spAutoFit/>
          </a:bodyPr>
          <a:lstStyle/>
          <a:p>
            <a:r>
              <a:rPr lang="en-US" sz="4000" dirty="0" smtClean="0"/>
              <a:t>Pressure and Temperature</a:t>
            </a:r>
            <a:endParaRPr lang="en-US" sz="4000" dirty="0"/>
          </a:p>
        </p:txBody>
      </p:sp>
    </p:spTree>
    <p:extLst>
      <p:ext uri="{BB962C8B-B14F-4D97-AF65-F5344CB8AC3E}">
        <p14:creationId xmlns:p14="http://schemas.microsoft.com/office/powerpoint/2010/main" val="15760793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71906" y="1156033"/>
            <a:ext cx="8515063" cy="3009651"/>
          </a:xfrm>
        </p:spPr>
        <p:txBody>
          <a:bodyPr>
            <a:normAutofit/>
          </a:bodyPr>
          <a:lstStyle/>
          <a:p>
            <a:r>
              <a:rPr lang="en-US" dirty="0" smtClean="0"/>
              <a:t>The larger the </a:t>
            </a:r>
            <a:r>
              <a:rPr lang="en-US" b="1" dirty="0"/>
              <a:t>bond dissociation </a:t>
            </a:r>
            <a:r>
              <a:rPr lang="en-US" b="1" dirty="0" smtClean="0"/>
              <a:t>energy </a:t>
            </a:r>
            <a:r>
              <a:rPr lang="en-US" dirty="0" smtClean="0"/>
              <a:t>…</a:t>
            </a:r>
          </a:p>
          <a:p>
            <a:pPr lvl="1"/>
            <a:r>
              <a:rPr lang="en-US" dirty="0" smtClean="0"/>
              <a:t>(meaning the more energy it takes to break a bond)</a:t>
            </a:r>
          </a:p>
          <a:p>
            <a:pPr lvl="1"/>
            <a:r>
              <a:rPr lang="en-US" dirty="0" smtClean="0"/>
              <a:t>the </a:t>
            </a:r>
            <a:r>
              <a:rPr lang="en-US" dirty="0"/>
              <a:t>more stable the </a:t>
            </a:r>
            <a:r>
              <a:rPr lang="en-US" dirty="0" smtClean="0"/>
              <a:t>bond is </a:t>
            </a:r>
          </a:p>
          <a:p>
            <a:pPr lvl="1"/>
            <a:r>
              <a:rPr lang="en-US" dirty="0" smtClean="0"/>
              <a:t>and thus the more stable the original molecule</a:t>
            </a:r>
          </a:p>
        </p:txBody>
      </p:sp>
      <p:pic>
        <p:nvPicPr>
          <p:cNvPr id="4" name="Picture 3"/>
          <p:cNvPicPr>
            <a:picLocks noChangeAspect="1"/>
          </p:cNvPicPr>
          <p:nvPr/>
        </p:nvPicPr>
        <p:blipFill>
          <a:blip r:embed="rId2"/>
          <a:stretch>
            <a:fillRect/>
          </a:stretch>
        </p:blipFill>
        <p:spPr>
          <a:xfrm>
            <a:off x="1974096" y="4514475"/>
            <a:ext cx="5348585" cy="1397927"/>
          </a:xfrm>
          <a:prstGeom prst="rect">
            <a:avLst/>
          </a:prstGeom>
        </p:spPr>
      </p:pic>
    </p:spTree>
    <p:extLst>
      <p:ext uri="{BB962C8B-B14F-4D97-AF65-F5344CB8AC3E}">
        <p14:creationId xmlns:p14="http://schemas.microsoft.com/office/powerpoint/2010/main" val="969514085"/>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Autofit/>
          </a:bodyPr>
          <a:lstStyle/>
          <a:p>
            <a:pPr marL="0" indent="0" algn="ctr">
              <a:buNone/>
            </a:pPr>
            <a:r>
              <a:rPr lang="en-US" sz="3600" dirty="0" smtClean="0">
                <a:latin typeface="Arial" charset="0"/>
              </a:rPr>
              <a:t>Changes </a:t>
            </a:r>
            <a:r>
              <a:rPr lang="en-US" sz="3600" dirty="0">
                <a:latin typeface="Arial" charset="0"/>
              </a:rPr>
              <a:t>in </a:t>
            </a:r>
            <a:r>
              <a:rPr lang="en-US" sz="3600" dirty="0" smtClean="0">
                <a:solidFill>
                  <a:srgbClr val="FF0000"/>
                </a:solidFill>
                <a:latin typeface="Arial" charset="0"/>
              </a:rPr>
              <a:t>Pressure </a:t>
            </a:r>
            <a:r>
              <a:rPr lang="en-US" sz="3600" dirty="0" smtClean="0">
                <a:latin typeface="Arial" charset="0"/>
              </a:rPr>
              <a:t>on equilibrium</a:t>
            </a:r>
            <a:endParaRPr lang="en-US" sz="3600" dirty="0"/>
          </a:p>
        </p:txBody>
      </p:sp>
    </p:spTree>
    <p:extLst>
      <p:ext uri="{BB962C8B-B14F-4D97-AF65-F5344CB8AC3E}">
        <p14:creationId xmlns:p14="http://schemas.microsoft.com/office/powerpoint/2010/main" val="2540680244"/>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367"/>
            <a:ext cx="8229600" cy="2311474"/>
          </a:xfrm>
        </p:spPr>
        <p:txBody>
          <a:bodyPr>
            <a:noAutofit/>
          </a:bodyPr>
          <a:lstStyle/>
          <a:p>
            <a:pPr>
              <a:buSzPts val="2400"/>
            </a:pPr>
            <a:r>
              <a:rPr lang="en-US" dirty="0">
                <a:solidFill>
                  <a:srgbClr val="000000"/>
                </a:solidFill>
              </a:rPr>
              <a:t>Pressure influences an equilibrium only if one or more of the substances involved is a </a:t>
            </a:r>
            <a:r>
              <a:rPr lang="en-US" dirty="0" smtClean="0">
                <a:solidFill>
                  <a:srgbClr val="000000"/>
                </a:solidFill>
              </a:rPr>
              <a:t>gas </a:t>
            </a:r>
          </a:p>
          <a:p>
            <a:pPr lvl="1">
              <a:buSzPts val="2400"/>
            </a:pPr>
            <a:r>
              <a:rPr lang="en-US" dirty="0" smtClean="0">
                <a:solidFill>
                  <a:srgbClr val="000000"/>
                </a:solidFill>
              </a:rPr>
              <a:t>pressure has no effect on liquids or solids because they are already fully condensed!</a:t>
            </a:r>
            <a:endParaRPr lang="en-US" dirty="0">
              <a:solidFill>
                <a:srgbClr val="000000"/>
              </a:solidFill>
            </a:endParaRPr>
          </a:p>
        </p:txBody>
      </p:sp>
      <p:sp>
        <p:nvSpPr>
          <p:cNvPr id="7"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latin typeface="Arial" charset="0"/>
              </a:rPr>
              <a:t>Pressure on equilibrium</a:t>
            </a:r>
            <a:endParaRPr lang="en-US" sz="3600" dirty="0"/>
          </a:p>
        </p:txBody>
      </p:sp>
      <p:pic>
        <p:nvPicPr>
          <p:cNvPr id="8" name="Picture 7" descr="Figure-5"/>
          <p:cNvPicPr>
            <a:picLocks noChangeAspect="1" noChangeArrowheads="1"/>
          </p:cNvPicPr>
          <p:nvPr/>
        </p:nvPicPr>
        <p:blipFill>
          <a:blip r:embed="rId2" cstate="print"/>
          <a:srcRect/>
          <a:stretch>
            <a:fillRect/>
          </a:stretch>
        </p:blipFill>
        <p:spPr bwMode="auto">
          <a:xfrm>
            <a:off x="2354855" y="4006841"/>
            <a:ext cx="4576169" cy="1904682"/>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4046964672"/>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367"/>
            <a:ext cx="8229600" cy="1212357"/>
          </a:xfrm>
        </p:spPr>
        <p:txBody>
          <a:bodyPr>
            <a:noAutofit/>
          </a:bodyPr>
          <a:lstStyle/>
          <a:p>
            <a:r>
              <a:rPr lang="en-US" dirty="0"/>
              <a:t>Notice that an increase in </a:t>
            </a:r>
            <a:r>
              <a:rPr lang="en-US" i="1" dirty="0"/>
              <a:t>pressure</a:t>
            </a:r>
            <a:r>
              <a:rPr lang="en-US" dirty="0"/>
              <a:t> has the effect </a:t>
            </a:r>
            <a:r>
              <a:rPr lang="en-US" dirty="0" smtClean="0"/>
              <a:t>of </a:t>
            </a:r>
            <a:r>
              <a:rPr lang="en-US" dirty="0"/>
              <a:t>increasing </a:t>
            </a:r>
            <a:r>
              <a:rPr lang="en-US" i="1" dirty="0"/>
              <a:t>concentration</a:t>
            </a:r>
            <a:r>
              <a:rPr lang="en-US" dirty="0"/>
              <a:t> for </a:t>
            </a:r>
            <a:r>
              <a:rPr lang="en-US" dirty="0" smtClean="0"/>
              <a:t>the </a:t>
            </a:r>
            <a:r>
              <a:rPr lang="en-US" dirty="0"/>
              <a:t>gas</a:t>
            </a:r>
          </a:p>
        </p:txBody>
      </p:sp>
      <p:pic>
        <p:nvPicPr>
          <p:cNvPr id="8" name="Picture 7" descr="Figure-5"/>
          <p:cNvPicPr>
            <a:picLocks noChangeAspect="1" noChangeArrowheads="1"/>
          </p:cNvPicPr>
          <p:nvPr/>
        </p:nvPicPr>
        <p:blipFill>
          <a:blip r:embed="rId2" cstate="print"/>
          <a:srcRect/>
          <a:stretch>
            <a:fillRect/>
          </a:stretch>
        </p:blipFill>
        <p:spPr bwMode="auto">
          <a:xfrm>
            <a:off x="2434230" y="3093316"/>
            <a:ext cx="4576169" cy="1904682"/>
          </a:xfrm>
          <a:prstGeom prst="rect">
            <a:avLst/>
          </a:prstGeom>
          <a:noFill/>
          <a:ln w="12700">
            <a:solidFill>
              <a:srgbClr val="000000"/>
            </a:solidFill>
            <a:miter lim="800000"/>
            <a:headEnd/>
            <a:tailEnd/>
          </a:ln>
        </p:spPr>
      </p:pic>
      <p:sp>
        <p:nvSpPr>
          <p:cNvPr id="6" name="Content Placeholder 2"/>
          <p:cNvSpPr txBox="1">
            <a:spLocks/>
          </p:cNvSpPr>
          <p:nvPr/>
        </p:nvSpPr>
        <p:spPr>
          <a:xfrm>
            <a:off x="609600" y="5182932"/>
            <a:ext cx="8229600" cy="121235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So logically, a change in pressure also has no effect on the </a:t>
            </a:r>
            <a:r>
              <a:rPr lang="en-US" b="1" dirty="0" smtClean="0"/>
              <a:t>final</a:t>
            </a:r>
            <a:r>
              <a:rPr lang="en-US" dirty="0" smtClean="0"/>
              <a:t> equilibrium constant</a:t>
            </a:r>
            <a:r>
              <a:rPr lang="en-US" i="1" dirty="0" smtClean="0"/>
              <a:t> K </a:t>
            </a:r>
            <a:endParaRPr lang="en-US" i="1" dirty="0"/>
          </a:p>
        </p:txBody>
      </p:sp>
      <p:sp>
        <p:nvSpPr>
          <p:cNvPr id="9"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latin typeface="Arial" charset="0"/>
              </a:rPr>
              <a:t>Pressure on equilibrium</a:t>
            </a:r>
            <a:endParaRPr lang="en-US" sz="3600" dirty="0"/>
          </a:p>
        </p:txBody>
      </p:sp>
    </p:spTree>
    <p:extLst>
      <p:ext uri="{BB962C8B-B14F-4D97-AF65-F5344CB8AC3E}">
        <p14:creationId xmlns:p14="http://schemas.microsoft.com/office/powerpoint/2010/main" val="3417066618"/>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9123"/>
            <a:ext cx="8229600" cy="2815989"/>
          </a:xfrm>
        </p:spPr>
        <p:txBody>
          <a:bodyPr>
            <a:noAutofit/>
          </a:bodyPr>
          <a:lstStyle/>
          <a:p>
            <a:pPr>
              <a:buSzPts val="2400"/>
            </a:pPr>
            <a:r>
              <a:rPr lang="en-US" dirty="0" smtClean="0">
                <a:solidFill>
                  <a:srgbClr val="000000"/>
                </a:solidFill>
              </a:rPr>
              <a:t>Increasing the pressure   </a:t>
            </a:r>
            <a:r>
              <a:rPr lang="en-US" dirty="0">
                <a:solidFill>
                  <a:srgbClr val="000000"/>
                </a:solidFill>
              </a:rPr>
              <a:t>shifts the equilibrium in the direction that </a:t>
            </a:r>
            <a:r>
              <a:rPr lang="en-US" u="sng" dirty="0">
                <a:solidFill>
                  <a:srgbClr val="000000"/>
                </a:solidFill>
              </a:rPr>
              <a:t>decreases</a:t>
            </a:r>
            <a:r>
              <a:rPr lang="en-US" dirty="0">
                <a:solidFill>
                  <a:srgbClr val="000000"/>
                </a:solidFill>
              </a:rPr>
              <a:t> the number of molecules in the gas </a:t>
            </a:r>
            <a:r>
              <a:rPr lang="en-US" dirty="0" smtClean="0">
                <a:solidFill>
                  <a:srgbClr val="000000"/>
                </a:solidFill>
              </a:rPr>
              <a:t>phase – until equilibrium is reestablished </a:t>
            </a:r>
            <a:endParaRPr lang="en-US" dirty="0"/>
          </a:p>
        </p:txBody>
      </p:sp>
      <p:pic>
        <p:nvPicPr>
          <p:cNvPr id="6" name="Picture 3" descr="042_07_Pg203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632" y="3937000"/>
            <a:ext cx="7129120" cy="21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latin typeface="Arial" charset="0"/>
              </a:rPr>
              <a:t>Pressure on equilibrium</a:t>
            </a:r>
            <a:endParaRPr lang="en-US" sz="3600" dirty="0"/>
          </a:p>
        </p:txBody>
      </p:sp>
    </p:spTree>
    <p:extLst>
      <p:ext uri="{BB962C8B-B14F-4D97-AF65-F5344CB8AC3E}">
        <p14:creationId xmlns:p14="http://schemas.microsoft.com/office/powerpoint/2010/main" val="451935561"/>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1" y="3508375"/>
            <a:ext cx="8620124" cy="2867956"/>
          </a:xfrm>
        </p:spPr>
        <p:txBody>
          <a:bodyPr>
            <a:normAutofit/>
          </a:bodyPr>
          <a:lstStyle/>
          <a:p>
            <a:r>
              <a:rPr lang="en-US" dirty="0" smtClean="0"/>
              <a:t>So pressure is a </a:t>
            </a:r>
            <a:r>
              <a:rPr lang="en-US" u="sng" dirty="0" smtClean="0"/>
              <a:t>reactant</a:t>
            </a:r>
            <a:r>
              <a:rPr lang="en-US" dirty="0" smtClean="0"/>
              <a:t> in the direction </a:t>
            </a:r>
            <a:r>
              <a:rPr lang="en-US" i="1" dirty="0" smtClean="0"/>
              <a:t>toward fewer moles of gas</a:t>
            </a:r>
          </a:p>
          <a:p>
            <a:pPr lvl="1"/>
            <a:r>
              <a:rPr lang="en-US" dirty="0" smtClean="0"/>
              <a:t>Because going from 4 moles of gas to 2 moles of gas relieves pressure in a fixed container  </a:t>
            </a:r>
            <a:endParaRPr lang="en-US" dirty="0"/>
          </a:p>
        </p:txBody>
      </p:sp>
      <p:pic>
        <p:nvPicPr>
          <p:cNvPr id="4" name="Picture 3" descr="042_07_Pg203_UnFigur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47" y="381651"/>
            <a:ext cx="7509152" cy="226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79774646"/>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600" dirty="0">
                <a:latin typeface="Arial" charset="0"/>
              </a:rPr>
              <a:t>Changes in </a:t>
            </a:r>
            <a:r>
              <a:rPr lang="en-US" sz="3600" dirty="0">
                <a:solidFill>
                  <a:srgbClr val="FF0000"/>
                </a:solidFill>
                <a:latin typeface="Arial" charset="0"/>
              </a:rPr>
              <a:t>Temperature </a:t>
            </a:r>
            <a:r>
              <a:rPr lang="en-US" sz="3600" dirty="0">
                <a:latin typeface="Arial" charset="0"/>
              </a:rPr>
              <a:t>on equilibrium</a:t>
            </a:r>
            <a:endParaRPr lang="en-US" sz="3600" dirty="0"/>
          </a:p>
        </p:txBody>
      </p:sp>
    </p:spTree>
    <p:extLst>
      <p:ext uri="{BB962C8B-B14F-4D97-AF65-F5344CB8AC3E}">
        <p14:creationId xmlns:p14="http://schemas.microsoft.com/office/powerpoint/2010/main" val="2575779410"/>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1_07_Pg203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449" y="4583505"/>
            <a:ext cx="6899399" cy="9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Content Placeholder 5"/>
          <p:cNvSpPr>
            <a:spLocks noGrp="1"/>
          </p:cNvSpPr>
          <p:nvPr>
            <p:ph idx="1"/>
          </p:nvPr>
        </p:nvSpPr>
        <p:spPr>
          <a:xfrm>
            <a:off x="457200" y="2001354"/>
            <a:ext cx="8229600" cy="1834864"/>
          </a:xfrm>
        </p:spPr>
        <p:txBody>
          <a:bodyPr>
            <a:normAutofit fontScale="92500"/>
          </a:bodyPr>
          <a:lstStyle/>
          <a:p>
            <a:r>
              <a:rPr lang="en-US" dirty="0" smtClean="0"/>
              <a:t>Unlike changes in concentration and pressure, a change in temperature </a:t>
            </a:r>
            <a:r>
              <a:rPr lang="en-US" b="1" dirty="0" smtClean="0"/>
              <a:t>DOES</a:t>
            </a:r>
            <a:r>
              <a:rPr lang="en-US" dirty="0" smtClean="0"/>
              <a:t> </a:t>
            </a:r>
            <a:r>
              <a:rPr lang="en-US" i="1" dirty="0" smtClean="0"/>
              <a:t>permanently</a:t>
            </a:r>
            <a:r>
              <a:rPr lang="en-US" dirty="0" smtClean="0"/>
              <a:t> change the value for the equilibrium constant </a:t>
            </a:r>
            <a:r>
              <a:rPr lang="en-US" i="1" dirty="0" smtClean="0"/>
              <a:t>K</a:t>
            </a:r>
            <a:r>
              <a:rPr lang="en-US" dirty="0" smtClean="0"/>
              <a:t> </a:t>
            </a:r>
            <a:endParaRPr lang="en-US" dirty="0"/>
          </a:p>
        </p:txBody>
      </p:sp>
      <p:sp>
        <p:nvSpPr>
          <p:cNvPr id="8"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solidFill>
                  <a:srgbClr val="FF0000"/>
                </a:solidFill>
                <a:latin typeface="Arial" charset="0"/>
              </a:rPr>
              <a:t>Temperature </a:t>
            </a:r>
            <a:r>
              <a:rPr lang="en-US" sz="3600" dirty="0" smtClean="0">
                <a:latin typeface="Arial" charset="0"/>
              </a:rPr>
              <a:t>on equilibrium</a:t>
            </a:r>
            <a:endParaRPr lang="en-US" sz="3600" dirty="0"/>
          </a:p>
        </p:txBody>
      </p:sp>
    </p:spTree>
    <p:extLst>
      <p:ext uri="{BB962C8B-B14F-4D97-AF65-F5344CB8AC3E}">
        <p14:creationId xmlns:p14="http://schemas.microsoft.com/office/powerpoint/2010/main" val="117893059"/>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41_07_Pg203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449" y="4583505"/>
            <a:ext cx="6899399" cy="9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Content Placeholder 5"/>
          <p:cNvSpPr>
            <a:spLocks noGrp="1"/>
          </p:cNvSpPr>
          <p:nvPr>
            <p:ph idx="1"/>
          </p:nvPr>
        </p:nvSpPr>
        <p:spPr>
          <a:xfrm>
            <a:off x="457200" y="2001353"/>
            <a:ext cx="8229600" cy="2136057"/>
          </a:xfrm>
        </p:spPr>
        <p:txBody>
          <a:bodyPr>
            <a:normAutofit fontScale="92500" lnSpcReduction="20000"/>
          </a:bodyPr>
          <a:lstStyle/>
          <a:p>
            <a:r>
              <a:rPr lang="en-US" dirty="0" smtClean="0"/>
              <a:t>Note this </a:t>
            </a:r>
            <a:r>
              <a:rPr lang="en-US" dirty="0"/>
              <a:t>reaction is exothermic to the right and endothermic to the </a:t>
            </a:r>
            <a:r>
              <a:rPr lang="en-US" dirty="0" smtClean="0"/>
              <a:t>left </a:t>
            </a:r>
          </a:p>
          <a:p>
            <a:r>
              <a:rPr lang="en-US" dirty="0" smtClean="0"/>
              <a:t>So we say that </a:t>
            </a:r>
          </a:p>
          <a:p>
            <a:pPr lvl="1"/>
            <a:r>
              <a:rPr lang="en-US" dirty="0" smtClean="0"/>
              <a:t>heat is a product in the exothermic direction </a:t>
            </a:r>
          </a:p>
          <a:p>
            <a:pPr lvl="1"/>
            <a:r>
              <a:rPr lang="en-US" dirty="0" smtClean="0"/>
              <a:t>heat is a reactant in the endothermic direction</a:t>
            </a:r>
            <a:endParaRPr lang="en-US" dirty="0"/>
          </a:p>
        </p:txBody>
      </p:sp>
      <p:sp>
        <p:nvSpPr>
          <p:cNvPr id="7"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solidFill>
                  <a:srgbClr val="FF0000"/>
                </a:solidFill>
                <a:latin typeface="Arial" charset="0"/>
              </a:rPr>
              <a:t>Temperature </a:t>
            </a:r>
            <a:r>
              <a:rPr lang="en-US" sz="3600" dirty="0" smtClean="0">
                <a:latin typeface="Arial" charset="0"/>
              </a:rPr>
              <a:t>on equilibrium</a:t>
            </a:r>
            <a:endParaRPr lang="en-US" sz="3600" dirty="0"/>
          </a:p>
        </p:txBody>
      </p:sp>
    </p:spTree>
    <p:extLst>
      <p:ext uri="{BB962C8B-B14F-4D97-AF65-F5344CB8AC3E}">
        <p14:creationId xmlns:p14="http://schemas.microsoft.com/office/powerpoint/2010/main" val="1992065199"/>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3870"/>
            <a:ext cx="8229600" cy="3781402"/>
          </a:xfrm>
        </p:spPr>
        <p:txBody>
          <a:bodyPr>
            <a:noAutofit/>
          </a:bodyPr>
          <a:lstStyle/>
          <a:p>
            <a:pPr>
              <a:buSzPts val="2400"/>
            </a:pPr>
            <a:r>
              <a:rPr lang="en-US" dirty="0" smtClean="0">
                <a:solidFill>
                  <a:srgbClr val="000000"/>
                </a:solidFill>
              </a:rPr>
              <a:t>Equilibrium </a:t>
            </a:r>
            <a:r>
              <a:rPr lang="en-US" dirty="0">
                <a:solidFill>
                  <a:srgbClr val="000000"/>
                </a:solidFill>
              </a:rPr>
              <a:t>reactions are </a:t>
            </a:r>
            <a:r>
              <a:rPr lang="en-US" dirty="0" smtClean="0">
                <a:solidFill>
                  <a:srgbClr val="000000"/>
                </a:solidFill>
              </a:rPr>
              <a:t>therefore</a:t>
            </a:r>
            <a:r>
              <a:rPr lang="en-US" dirty="0">
                <a:solidFill>
                  <a:srgbClr val="000000"/>
                </a:solidFill>
              </a:rPr>
              <a:t> </a:t>
            </a:r>
            <a:r>
              <a:rPr lang="en-US" dirty="0" smtClean="0">
                <a:solidFill>
                  <a:srgbClr val="000000"/>
                </a:solidFill>
              </a:rPr>
              <a:t>always </a:t>
            </a:r>
          </a:p>
          <a:p>
            <a:pPr lvl="1">
              <a:buSzPts val="2400"/>
            </a:pPr>
            <a:r>
              <a:rPr lang="en-US" dirty="0" smtClean="0">
                <a:solidFill>
                  <a:srgbClr val="000000"/>
                </a:solidFill>
              </a:rPr>
              <a:t>exothermic </a:t>
            </a:r>
            <a:r>
              <a:rPr lang="en-US" dirty="0">
                <a:solidFill>
                  <a:srgbClr val="000000"/>
                </a:solidFill>
              </a:rPr>
              <a:t>in one direction </a:t>
            </a:r>
            <a:endParaRPr lang="en-US" dirty="0" smtClean="0">
              <a:solidFill>
                <a:srgbClr val="000000"/>
              </a:solidFill>
            </a:endParaRPr>
          </a:p>
          <a:p>
            <a:pPr lvl="1">
              <a:buSzPts val="2400"/>
            </a:pPr>
            <a:r>
              <a:rPr lang="en-US" dirty="0" smtClean="0">
                <a:solidFill>
                  <a:srgbClr val="000000"/>
                </a:solidFill>
              </a:rPr>
              <a:t>and </a:t>
            </a:r>
            <a:r>
              <a:rPr lang="en-US" dirty="0">
                <a:solidFill>
                  <a:srgbClr val="000000"/>
                </a:solidFill>
              </a:rPr>
              <a:t>endothermic in the </a:t>
            </a:r>
            <a:r>
              <a:rPr lang="en-US" dirty="0" smtClean="0">
                <a:solidFill>
                  <a:srgbClr val="000000"/>
                </a:solidFill>
              </a:rPr>
              <a:t>other</a:t>
            </a:r>
            <a:r>
              <a:rPr lang="en-US" dirty="0">
                <a:solidFill>
                  <a:srgbClr val="000000"/>
                </a:solidFill>
              </a:rPr>
              <a:t> </a:t>
            </a:r>
          </a:p>
          <a:p>
            <a:pPr>
              <a:buSzPts val="2400"/>
            </a:pPr>
            <a:r>
              <a:rPr lang="en-US" dirty="0">
                <a:solidFill>
                  <a:srgbClr val="000000"/>
                </a:solidFill>
              </a:rPr>
              <a:t>An </a:t>
            </a:r>
            <a:r>
              <a:rPr lang="en-US" u="sng" dirty="0">
                <a:solidFill>
                  <a:srgbClr val="000000"/>
                </a:solidFill>
              </a:rPr>
              <a:t>increase</a:t>
            </a:r>
            <a:r>
              <a:rPr lang="en-US" dirty="0">
                <a:solidFill>
                  <a:srgbClr val="000000"/>
                </a:solidFill>
              </a:rPr>
              <a:t> in temperature will cause an equilibrium to </a:t>
            </a:r>
            <a:r>
              <a:rPr lang="en-US" b="1" i="1" dirty="0" smtClean="0">
                <a:solidFill>
                  <a:srgbClr val="000000"/>
                </a:solidFill>
              </a:rPr>
              <a:t>permanently</a:t>
            </a:r>
            <a:r>
              <a:rPr lang="en-US" dirty="0" smtClean="0">
                <a:solidFill>
                  <a:srgbClr val="000000"/>
                </a:solidFill>
              </a:rPr>
              <a:t> shift </a:t>
            </a:r>
            <a:r>
              <a:rPr lang="en-US" dirty="0">
                <a:solidFill>
                  <a:srgbClr val="000000"/>
                </a:solidFill>
              </a:rPr>
              <a:t>in favor of the endothermic reaction so the additional heat </a:t>
            </a:r>
            <a:r>
              <a:rPr lang="en-US" dirty="0" smtClean="0">
                <a:solidFill>
                  <a:srgbClr val="000000"/>
                </a:solidFill>
              </a:rPr>
              <a:t>can be continually absorbed </a:t>
            </a:r>
            <a:endParaRPr lang="en-US" dirty="0">
              <a:solidFill>
                <a:srgbClr val="000000"/>
              </a:solidFill>
            </a:endParaRPr>
          </a:p>
        </p:txBody>
      </p:sp>
      <p:pic>
        <p:nvPicPr>
          <p:cNvPr id="4" name="Picture 3" descr="041_07_Pg203_UnFigur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449" y="5093465"/>
            <a:ext cx="6899399" cy="97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solidFill>
                  <a:srgbClr val="FF0000"/>
                </a:solidFill>
                <a:latin typeface="Arial" charset="0"/>
              </a:rPr>
              <a:t>Temperature </a:t>
            </a:r>
            <a:r>
              <a:rPr lang="en-US" sz="3600" dirty="0" smtClean="0">
                <a:latin typeface="Arial" charset="0"/>
              </a:rPr>
              <a:t>on equilibrium</a:t>
            </a:r>
            <a:endParaRPr lang="en-US" sz="3600" dirty="0"/>
          </a:p>
        </p:txBody>
      </p:sp>
    </p:spTree>
    <p:extLst>
      <p:ext uri="{BB962C8B-B14F-4D97-AF65-F5344CB8AC3E}">
        <p14:creationId xmlns:p14="http://schemas.microsoft.com/office/powerpoint/2010/main" val="3412597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ts val="2400"/>
            </a:pPr>
            <a:r>
              <a:rPr lang="en-US" dirty="0" smtClean="0">
                <a:solidFill>
                  <a:srgbClr val="000000"/>
                </a:solidFill>
              </a:rPr>
              <a:t>A </a:t>
            </a:r>
            <a:r>
              <a:rPr lang="en-US" u="sng" dirty="0">
                <a:solidFill>
                  <a:srgbClr val="000000"/>
                </a:solidFill>
              </a:rPr>
              <a:t>decrease</a:t>
            </a:r>
            <a:r>
              <a:rPr lang="en-US" dirty="0">
                <a:solidFill>
                  <a:srgbClr val="000000"/>
                </a:solidFill>
              </a:rPr>
              <a:t> in temperature will cause an equilibrium to shift in favor of the exothermic </a:t>
            </a:r>
            <a:r>
              <a:rPr lang="en-US" dirty="0" smtClean="0">
                <a:solidFill>
                  <a:srgbClr val="000000"/>
                </a:solidFill>
              </a:rPr>
              <a:t>reaction, </a:t>
            </a:r>
            <a:r>
              <a:rPr lang="en-US" dirty="0">
                <a:solidFill>
                  <a:srgbClr val="000000"/>
                </a:solidFill>
              </a:rPr>
              <a:t>so additional heat is </a:t>
            </a:r>
            <a:r>
              <a:rPr lang="en-US" dirty="0" smtClean="0">
                <a:solidFill>
                  <a:srgbClr val="000000"/>
                </a:solidFill>
              </a:rPr>
              <a:t>released </a:t>
            </a:r>
            <a:endParaRPr lang="en-US" dirty="0">
              <a:solidFill>
                <a:srgbClr val="000000"/>
              </a:solidFill>
            </a:endParaRPr>
          </a:p>
          <a:p>
            <a:pPr>
              <a:buSzPts val="2400"/>
            </a:pPr>
            <a:endParaRPr lang="en-US" sz="1000" dirty="0" smtClean="0">
              <a:solidFill>
                <a:srgbClr val="000000"/>
              </a:solidFill>
            </a:endParaRPr>
          </a:p>
          <a:p>
            <a:pPr>
              <a:buSzPts val="2400"/>
            </a:pPr>
            <a:r>
              <a:rPr lang="en-US" dirty="0" smtClean="0">
                <a:solidFill>
                  <a:srgbClr val="000000"/>
                </a:solidFill>
              </a:rPr>
              <a:t>Try to think of heat as a reactant or product</a:t>
            </a:r>
          </a:p>
          <a:p>
            <a:pPr lvl="1">
              <a:buSzPts val="2400"/>
            </a:pPr>
            <a:r>
              <a:rPr lang="en-US" dirty="0" smtClean="0">
                <a:solidFill>
                  <a:srgbClr val="000000"/>
                </a:solidFill>
              </a:rPr>
              <a:t>Heat as reactant =&gt; means heat is being applied </a:t>
            </a:r>
          </a:p>
          <a:p>
            <a:pPr lvl="1">
              <a:buSzPts val="2400"/>
            </a:pPr>
            <a:r>
              <a:rPr lang="en-US" dirty="0" smtClean="0">
                <a:solidFill>
                  <a:srgbClr val="000000"/>
                </a:solidFill>
              </a:rPr>
              <a:t>Heat as product =&gt; means heat is being given off</a:t>
            </a:r>
            <a:endParaRPr lang="en-US" sz="900" dirty="0">
              <a:solidFill>
                <a:srgbClr val="000000"/>
              </a:solidFill>
            </a:endParaRPr>
          </a:p>
        </p:txBody>
      </p:sp>
      <p:sp>
        <p:nvSpPr>
          <p:cNvPr id="6" name="Title 1"/>
          <p:cNvSpPr>
            <a:spLocks noGrp="1"/>
          </p:cNvSpPr>
          <p:nvPr>
            <p:ph type="title"/>
          </p:nvPr>
        </p:nvSpPr>
        <p:spPr>
          <a:xfrm>
            <a:off x="457200" y="274638"/>
            <a:ext cx="8229600" cy="793391"/>
          </a:xfrm>
        </p:spPr>
        <p:txBody>
          <a:bodyPr>
            <a:noAutofit/>
          </a:bodyPr>
          <a:lstStyle/>
          <a:p>
            <a:r>
              <a:rPr lang="en-US" sz="3600" dirty="0" smtClean="0">
                <a:latin typeface="Arial" charset="0"/>
              </a:rPr>
              <a:t>Changes </a:t>
            </a:r>
            <a:r>
              <a:rPr lang="en-US" sz="3600" dirty="0">
                <a:latin typeface="Arial" charset="0"/>
              </a:rPr>
              <a:t>in </a:t>
            </a:r>
            <a:r>
              <a:rPr lang="en-US" sz="3600" dirty="0" smtClean="0">
                <a:solidFill>
                  <a:srgbClr val="FF0000"/>
                </a:solidFill>
                <a:latin typeface="Arial" charset="0"/>
              </a:rPr>
              <a:t>Temperature </a:t>
            </a:r>
            <a:r>
              <a:rPr lang="en-US" sz="3600" dirty="0" smtClean="0">
                <a:latin typeface="Arial" charset="0"/>
              </a:rPr>
              <a:t>on equilibrium</a:t>
            </a:r>
            <a:endParaRPr lang="en-US" sz="3600" dirty="0"/>
          </a:p>
        </p:txBody>
      </p:sp>
    </p:spTree>
    <p:extLst>
      <p:ext uri="{BB962C8B-B14F-4D97-AF65-F5344CB8AC3E}">
        <p14:creationId xmlns:p14="http://schemas.microsoft.com/office/powerpoint/2010/main" val="22515012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85778"/>
          </a:xfrm>
        </p:spPr>
        <p:txBody>
          <a:bodyPr>
            <a:noAutofit/>
          </a:bodyPr>
          <a:lstStyle/>
          <a:p>
            <a:r>
              <a:rPr lang="en-US" sz="3600" dirty="0"/>
              <a:t>The </a:t>
            </a:r>
            <a:r>
              <a:rPr lang="en-US" sz="3600" dirty="0" smtClean="0"/>
              <a:t>larger the </a:t>
            </a:r>
            <a:r>
              <a:rPr lang="en-US" sz="3600" dirty="0"/>
              <a:t>bond dissociation energy, the more stable </a:t>
            </a:r>
            <a:r>
              <a:rPr lang="en-US" sz="3600" dirty="0" smtClean="0"/>
              <a:t>original molecule </a:t>
            </a:r>
            <a:endParaRPr lang="en-US" sz="3600" dirty="0"/>
          </a:p>
        </p:txBody>
      </p:sp>
      <p:sp>
        <p:nvSpPr>
          <p:cNvPr id="3" name="Content Placeholder 2"/>
          <p:cNvSpPr>
            <a:spLocks noGrp="1"/>
          </p:cNvSpPr>
          <p:nvPr>
            <p:ph idx="1"/>
          </p:nvPr>
        </p:nvSpPr>
        <p:spPr>
          <a:xfrm>
            <a:off x="566000" y="2112279"/>
            <a:ext cx="7924032" cy="1642882"/>
          </a:xfrm>
        </p:spPr>
        <p:txBody>
          <a:bodyPr>
            <a:normAutofit/>
          </a:bodyPr>
          <a:lstStyle/>
          <a:p>
            <a:r>
              <a:rPr lang="en-US" dirty="0"/>
              <a:t>W</a:t>
            </a:r>
            <a:r>
              <a:rPr lang="en-US" dirty="0" smtClean="0"/>
              <a:t>hich molecule has the most stable bond?</a:t>
            </a:r>
            <a:endParaRPr lang="en-US" dirty="0"/>
          </a:p>
          <a:p>
            <a:r>
              <a:rPr lang="en-US" dirty="0"/>
              <a:t>W</a:t>
            </a:r>
            <a:r>
              <a:rPr lang="en-US" dirty="0" smtClean="0"/>
              <a:t>hy? </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32" y="4436749"/>
            <a:ext cx="8426368" cy="138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pic>
    </p:spTree>
    <p:extLst>
      <p:ext uri="{BB962C8B-B14F-4D97-AF65-F5344CB8AC3E}">
        <p14:creationId xmlns:p14="http://schemas.microsoft.com/office/powerpoint/2010/main" val="1645711923"/>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12278"/>
            <a:ext cx="8113892" cy="345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366790"/>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a:xfrm>
            <a:off x="457200" y="9144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What effects will (1) increasing the temperature and (2) decreasing the pressure have on the concentration of water formed in this reaction at equilibrium?</a:t>
            </a:r>
            <a:br>
              <a:rPr lang="en-US">
                <a:latin typeface="Arial" charset="0"/>
                <a:ea typeface="ＭＳ Ｐゴシック" charset="0"/>
              </a:rPr>
            </a:br>
            <a:r>
              <a:rPr lang="en-US">
                <a:latin typeface="Arial" charset="0"/>
                <a:ea typeface="ＭＳ Ｐゴシック" charset="0"/>
              </a:rPr>
              <a:t> 2 H</a:t>
            </a:r>
            <a:r>
              <a:rPr lang="en-US" baseline="-25000">
                <a:latin typeface="Arial" charset="0"/>
                <a:ea typeface="ＭＳ Ｐゴシック" charset="0"/>
              </a:rPr>
              <a:t>2</a:t>
            </a:r>
            <a:r>
              <a:rPr lang="en-US">
                <a:latin typeface="Arial" charset="0"/>
                <a:ea typeface="ＭＳ Ｐゴシック" charset="0"/>
              </a:rPr>
              <a:t>(</a:t>
            </a:r>
            <a:r>
              <a:rPr lang="en-US" i="1">
                <a:latin typeface="Arial" charset="0"/>
                <a:ea typeface="ＭＳ Ｐゴシック" charset="0"/>
              </a:rPr>
              <a:t>g</a:t>
            </a:r>
            <a:r>
              <a:rPr lang="en-US">
                <a:latin typeface="Arial" charset="0"/>
                <a:ea typeface="ＭＳ Ｐゴシック" charset="0"/>
              </a:rPr>
              <a:t>) + O</a:t>
            </a:r>
            <a:r>
              <a:rPr lang="en-US" baseline="-25000">
                <a:latin typeface="Arial" charset="0"/>
                <a:ea typeface="ＭＳ Ｐゴシック" charset="0"/>
              </a:rPr>
              <a:t>2</a:t>
            </a:r>
            <a:r>
              <a:rPr lang="en-US">
                <a:latin typeface="Arial" charset="0"/>
                <a:ea typeface="ＭＳ Ｐゴシック" charset="0"/>
              </a:rPr>
              <a:t>(</a:t>
            </a:r>
            <a:r>
              <a:rPr lang="en-US" i="1">
                <a:latin typeface="Arial" charset="0"/>
                <a:ea typeface="ＭＳ Ｐゴシック" charset="0"/>
              </a:rPr>
              <a:t>g</a:t>
            </a:r>
            <a:r>
              <a:rPr lang="en-US">
                <a:latin typeface="Arial" charset="0"/>
                <a:ea typeface="ＭＳ Ｐゴシック" charset="0"/>
              </a:rPr>
              <a:t>) </a:t>
            </a:r>
            <a:r>
              <a:rPr lang="en-US">
                <a:latin typeface="Arial" charset="0"/>
                <a:ea typeface="ＭＳ Ｐゴシック" charset="0"/>
                <a:sym typeface="Symbol" charset="0"/>
              </a:rPr>
              <a:t></a:t>
            </a:r>
            <a:r>
              <a:rPr lang="en-US">
                <a:latin typeface="Arial" charset="0"/>
                <a:ea typeface="ＭＳ Ｐゴシック" charset="0"/>
                <a:sym typeface="Wingdings" charset="0"/>
              </a:rPr>
              <a:t> </a:t>
            </a:r>
            <a:r>
              <a:rPr lang="en-US">
                <a:latin typeface="Arial" charset="0"/>
                <a:ea typeface="ＭＳ Ｐゴシック" charset="0"/>
              </a:rPr>
              <a:t>2 H</a:t>
            </a:r>
            <a:r>
              <a:rPr lang="en-US" baseline="-25000">
                <a:latin typeface="Arial" charset="0"/>
                <a:ea typeface="ＭＳ Ｐゴシック" charset="0"/>
              </a:rPr>
              <a:t>2</a:t>
            </a:r>
            <a:r>
              <a:rPr lang="en-US">
                <a:latin typeface="Arial" charset="0"/>
                <a:ea typeface="ＭＳ Ｐゴシック" charset="0"/>
              </a:rPr>
              <a:t>O(</a:t>
            </a:r>
            <a:r>
              <a:rPr lang="en-US" i="1">
                <a:latin typeface="Arial" charset="0"/>
                <a:ea typeface="ＭＳ Ｐゴシック" charset="0"/>
              </a:rPr>
              <a:t>g</a:t>
            </a:r>
            <a:r>
              <a:rPr lang="en-US">
                <a:latin typeface="Arial" charset="0"/>
                <a:ea typeface="ＭＳ Ｐゴシック" charset="0"/>
              </a:rPr>
              <a:t>)   </a:t>
            </a:r>
            <a:r>
              <a:rPr lang="en-US">
                <a:latin typeface="Arial" charset="0"/>
                <a:ea typeface="ＭＳ Ｐゴシック" charset="0"/>
                <a:sym typeface="Symbol" charset="0"/>
              </a:rPr>
              <a:t></a:t>
            </a:r>
            <a:r>
              <a:rPr lang="en-US" i="1">
                <a:latin typeface="Arial" charset="0"/>
                <a:ea typeface="ＭＳ Ｐゴシック" charset="0"/>
              </a:rPr>
              <a:t>H</a:t>
            </a:r>
            <a:r>
              <a:rPr lang="en-US">
                <a:latin typeface="Arial" charset="0"/>
                <a:ea typeface="ＭＳ Ｐゴシック" charset="0"/>
              </a:rPr>
              <a:t> = –58 kcal/mol</a:t>
            </a:r>
            <a:r>
              <a:rPr lang="en-US" sz="2800">
                <a:latin typeface="Arial" charset="0"/>
                <a:ea typeface="ＭＳ Ｐゴシック" charset="0"/>
              </a:rPr>
              <a:t/>
            </a:r>
            <a:br>
              <a:rPr lang="en-US" sz="2800">
                <a:latin typeface="Arial" charset="0"/>
                <a:ea typeface="ＭＳ Ｐゴシック" charset="0"/>
              </a:rPr>
            </a:br>
            <a:endParaRPr lang="en-US" baseline="30000">
              <a:latin typeface="Arial" charset="0"/>
              <a:ea typeface="ＭＳ Ｐゴシック" charset="0"/>
            </a:endParaRPr>
          </a:p>
        </p:txBody>
      </p:sp>
      <p:sp>
        <p:nvSpPr>
          <p:cNvPr id="4098" name="Rectangle 3"/>
          <p:cNvSpPr>
            <a:spLocks noGrp="1" noChangeArrowheads="1"/>
          </p:cNvSpPr>
          <p:nvPr>
            <p:ph type="body" idx="1"/>
          </p:nvPr>
        </p:nvSpPr>
        <p:spPr>
          <a:xfrm>
            <a:off x="533400" y="3657600"/>
            <a:ext cx="8382000" cy="1981200"/>
          </a:xfrm>
        </p:spPr>
        <p:txBody>
          <a:bodyPr/>
          <a:lstStyle/>
          <a:p>
            <a:pPr eaLnBrk="1" hangingPunct="1"/>
            <a:r>
              <a:rPr lang="en-US">
                <a:latin typeface="Arial" charset="0"/>
                <a:ea typeface="ＭＳ Ｐゴシック" charset="0"/>
              </a:rPr>
              <a:t>(1) decrease, (2) increase</a:t>
            </a:r>
          </a:p>
          <a:p>
            <a:pPr eaLnBrk="1" hangingPunct="1"/>
            <a:r>
              <a:rPr lang="en-US">
                <a:latin typeface="Arial" charset="0"/>
                <a:ea typeface="ＭＳ Ｐゴシック" charset="0"/>
              </a:rPr>
              <a:t>(1) increase, (2) decrease</a:t>
            </a:r>
          </a:p>
          <a:p>
            <a:pPr eaLnBrk="1" hangingPunct="1"/>
            <a:r>
              <a:rPr lang="en-US">
                <a:latin typeface="Arial" charset="0"/>
                <a:ea typeface="ＭＳ Ｐゴシック" charset="0"/>
              </a:rPr>
              <a:t>(1) decrease, (2) decrease</a:t>
            </a:r>
          </a:p>
          <a:p>
            <a:pPr eaLnBrk="1" hangingPunct="1"/>
            <a:r>
              <a:rPr lang="en-US">
                <a:latin typeface="Arial" charset="0"/>
                <a:ea typeface="ＭＳ Ｐゴシック" charset="0"/>
              </a:rPr>
              <a:t>(1) increase, (2) increase</a:t>
            </a:r>
          </a:p>
        </p:txBody>
      </p:sp>
      <p:sp>
        <p:nvSpPr>
          <p:cNvPr id="4099"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4100" name="TextBox 2"/>
          <p:cNvSpPr txBox="1">
            <a:spLocks noChangeArrowheads="1"/>
          </p:cNvSpPr>
          <p:nvPr/>
        </p:nvSpPr>
        <p:spPr bwMode="auto">
          <a:xfrm>
            <a:off x="6705600" y="37338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444794" y="4697478"/>
            <a:ext cx="5095582" cy="573021"/>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813071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457200" y="9144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What effects will (1) adding more H</a:t>
            </a:r>
            <a:r>
              <a:rPr lang="en-US" baseline="-25000">
                <a:latin typeface="Arial" charset="0"/>
                <a:ea typeface="ＭＳ Ｐゴシック" charset="0"/>
              </a:rPr>
              <a:t>2</a:t>
            </a:r>
            <a:r>
              <a:rPr lang="en-US">
                <a:latin typeface="Arial" charset="0"/>
                <a:ea typeface="ＭＳ Ｐゴシック" charset="0"/>
              </a:rPr>
              <a:t> and (2) decreasing the volume have on the concentration of water formed in this reaction at equilibrium?</a:t>
            </a:r>
            <a:br>
              <a:rPr lang="en-US">
                <a:latin typeface="Arial" charset="0"/>
                <a:ea typeface="ＭＳ Ｐゴシック" charset="0"/>
              </a:rPr>
            </a:br>
            <a:r>
              <a:rPr lang="en-US">
                <a:latin typeface="Arial" charset="0"/>
                <a:ea typeface="ＭＳ Ｐゴシック" charset="0"/>
              </a:rPr>
              <a:t> 2 H</a:t>
            </a:r>
            <a:r>
              <a:rPr lang="en-US" baseline="-25000">
                <a:latin typeface="Arial" charset="0"/>
                <a:ea typeface="ＭＳ Ｐゴシック" charset="0"/>
              </a:rPr>
              <a:t>2</a:t>
            </a:r>
            <a:r>
              <a:rPr lang="en-US">
                <a:latin typeface="Arial" charset="0"/>
                <a:ea typeface="ＭＳ Ｐゴシック" charset="0"/>
              </a:rPr>
              <a:t>(</a:t>
            </a:r>
            <a:r>
              <a:rPr lang="en-US" i="1">
                <a:latin typeface="Arial" charset="0"/>
                <a:ea typeface="ＭＳ Ｐゴシック" charset="0"/>
              </a:rPr>
              <a:t>g</a:t>
            </a:r>
            <a:r>
              <a:rPr lang="en-US">
                <a:latin typeface="Arial" charset="0"/>
                <a:ea typeface="ＭＳ Ｐゴシック" charset="0"/>
              </a:rPr>
              <a:t>) + O</a:t>
            </a:r>
            <a:r>
              <a:rPr lang="en-US" baseline="-25000">
                <a:latin typeface="Arial" charset="0"/>
                <a:ea typeface="ＭＳ Ｐゴシック" charset="0"/>
              </a:rPr>
              <a:t>2</a:t>
            </a:r>
            <a:r>
              <a:rPr lang="en-US">
                <a:latin typeface="Arial" charset="0"/>
                <a:ea typeface="ＭＳ Ｐゴシック" charset="0"/>
              </a:rPr>
              <a:t>(</a:t>
            </a:r>
            <a:r>
              <a:rPr lang="en-US" i="1">
                <a:latin typeface="Arial" charset="0"/>
                <a:ea typeface="ＭＳ Ｐゴシック" charset="0"/>
              </a:rPr>
              <a:t>g</a:t>
            </a:r>
            <a:r>
              <a:rPr lang="en-US">
                <a:latin typeface="Arial" charset="0"/>
                <a:ea typeface="ＭＳ Ｐゴシック" charset="0"/>
              </a:rPr>
              <a:t>) </a:t>
            </a:r>
            <a:r>
              <a:rPr lang="en-US">
                <a:latin typeface="Arial" charset="0"/>
                <a:ea typeface="ＭＳ Ｐゴシック" charset="0"/>
                <a:sym typeface="Symbol" charset="0"/>
              </a:rPr>
              <a:t></a:t>
            </a:r>
            <a:r>
              <a:rPr lang="en-US">
                <a:latin typeface="Arial" charset="0"/>
                <a:ea typeface="ＭＳ Ｐゴシック" charset="0"/>
                <a:sym typeface="Wingdings" charset="0"/>
              </a:rPr>
              <a:t> </a:t>
            </a:r>
            <a:r>
              <a:rPr lang="en-US">
                <a:latin typeface="Arial" charset="0"/>
                <a:ea typeface="ＭＳ Ｐゴシック" charset="0"/>
              </a:rPr>
              <a:t>2 H</a:t>
            </a:r>
            <a:r>
              <a:rPr lang="en-US" baseline="-25000">
                <a:latin typeface="Arial" charset="0"/>
                <a:ea typeface="ＭＳ Ｐゴシック" charset="0"/>
              </a:rPr>
              <a:t>2</a:t>
            </a:r>
            <a:r>
              <a:rPr lang="en-US">
                <a:latin typeface="Arial" charset="0"/>
                <a:ea typeface="ＭＳ Ｐゴシック" charset="0"/>
              </a:rPr>
              <a:t>O(</a:t>
            </a:r>
            <a:r>
              <a:rPr lang="en-US" i="1">
                <a:latin typeface="Arial" charset="0"/>
                <a:ea typeface="ＭＳ Ｐゴシック" charset="0"/>
              </a:rPr>
              <a:t>g</a:t>
            </a:r>
            <a:r>
              <a:rPr lang="en-US">
                <a:latin typeface="Arial" charset="0"/>
                <a:ea typeface="ＭＳ Ｐゴシック" charset="0"/>
              </a:rPr>
              <a:t>)   </a:t>
            </a:r>
            <a:r>
              <a:rPr lang="en-US">
                <a:latin typeface="Arial" charset="0"/>
                <a:ea typeface="ＭＳ Ｐゴシック" charset="0"/>
                <a:sym typeface="Symbol" charset="0"/>
              </a:rPr>
              <a:t></a:t>
            </a:r>
            <a:r>
              <a:rPr lang="en-US" i="1">
                <a:latin typeface="Arial" charset="0"/>
                <a:ea typeface="ＭＳ Ｐゴシック" charset="0"/>
              </a:rPr>
              <a:t>H</a:t>
            </a:r>
            <a:r>
              <a:rPr lang="en-US">
                <a:latin typeface="Arial" charset="0"/>
                <a:ea typeface="ＭＳ Ｐゴシック" charset="0"/>
              </a:rPr>
              <a:t> = –58 kcal/mol</a:t>
            </a:r>
            <a:r>
              <a:rPr lang="en-US" sz="2800">
                <a:latin typeface="Arial" charset="0"/>
                <a:ea typeface="ＭＳ Ｐゴシック" charset="0"/>
              </a:rPr>
              <a:t/>
            </a:r>
            <a:br>
              <a:rPr lang="en-US" sz="2800">
                <a:latin typeface="Arial" charset="0"/>
                <a:ea typeface="ＭＳ Ｐゴシック" charset="0"/>
              </a:rPr>
            </a:br>
            <a:endParaRPr lang="en-US" baseline="30000">
              <a:latin typeface="Arial" charset="0"/>
              <a:ea typeface="ＭＳ Ｐゴシック" charset="0"/>
            </a:endParaRPr>
          </a:p>
        </p:txBody>
      </p:sp>
      <p:sp>
        <p:nvSpPr>
          <p:cNvPr id="8194" name="Rectangle 3"/>
          <p:cNvSpPr>
            <a:spLocks noGrp="1" noChangeArrowheads="1"/>
          </p:cNvSpPr>
          <p:nvPr>
            <p:ph type="body" idx="1"/>
          </p:nvPr>
        </p:nvSpPr>
        <p:spPr>
          <a:xfrm>
            <a:off x="533400" y="3657600"/>
            <a:ext cx="8382000" cy="1981200"/>
          </a:xfrm>
        </p:spPr>
        <p:txBody>
          <a:bodyPr/>
          <a:lstStyle/>
          <a:p>
            <a:pPr eaLnBrk="1" hangingPunct="1"/>
            <a:r>
              <a:rPr lang="en-US">
                <a:latin typeface="Arial" charset="0"/>
                <a:ea typeface="ＭＳ Ｐゴシック" charset="0"/>
              </a:rPr>
              <a:t>(1) decrease, (2) increase</a:t>
            </a:r>
          </a:p>
          <a:p>
            <a:pPr eaLnBrk="1" hangingPunct="1"/>
            <a:r>
              <a:rPr lang="en-US">
                <a:latin typeface="Arial" charset="0"/>
                <a:ea typeface="ＭＳ Ｐゴシック" charset="0"/>
              </a:rPr>
              <a:t>(1) increase, (2) decrease</a:t>
            </a:r>
          </a:p>
          <a:p>
            <a:pPr eaLnBrk="1" hangingPunct="1"/>
            <a:r>
              <a:rPr lang="en-US">
                <a:latin typeface="Arial" charset="0"/>
                <a:ea typeface="ＭＳ Ｐゴシック" charset="0"/>
              </a:rPr>
              <a:t>(1) decrease, (2) decrease</a:t>
            </a:r>
          </a:p>
          <a:p>
            <a:pPr eaLnBrk="1" hangingPunct="1"/>
            <a:r>
              <a:rPr lang="en-US">
                <a:latin typeface="Arial" charset="0"/>
                <a:ea typeface="ＭＳ Ｐゴシック" charset="0"/>
              </a:rPr>
              <a:t>(1) increase, (2) increase</a:t>
            </a:r>
          </a:p>
        </p:txBody>
      </p:sp>
      <p:sp>
        <p:nvSpPr>
          <p:cNvPr id="8195"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8196" name="TextBox 2"/>
          <p:cNvSpPr txBox="1">
            <a:spLocks noChangeArrowheads="1"/>
          </p:cNvSpPr>
          <p:nvPr/>
        </p:nvSpPr>
        <p:spPr bwMode="auto">
          <a:xfrm>
            <a:off x="6705600" y="37338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6" name="Rectangle 5"/>
          <p:cNvSpPr>
            <a:spLocks noChangeArrowheads="1"/>
          </p:cNvSpPr>
          <p:nvPr/>
        </p:nvSpPr>
        <p:spPr bwMode="auto">
          <a:xfrm>
            <a:off x="444794" y="5205478"/>
            <a:ext cx="5095582" cy="573021"/>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37673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722318"/>
            <a:ext cx="8229600" cy="4540894"/>
          </a:xfrm>
        </p:spPr>
        <p:txBody>
          <a:bodyPr>
            <a:normAutofit fontScale="92500" lnSpcReduction="20000"/>
          </a:bodyPr>
          <a:lstStyle/>
          <a:p>
            <a:r>
              <a:rPr lang="en-US" dirty="0" err="1" smtClean="0"/>
              <a:t>Equilibria</a:t>
            </a:r>
            <a:r>
              <a:rPr lang="en-US" dirty="0" smtClean="0"/>
              <a:t> are affected by changes in:</a:t>
            </a:r>
          </a:p>
          <a:p>
            <a:pPr lvl="1"/>
            <a:r>
              <a:rPr lang="en-US" dirty="0" smtClean="0"/>
              <a:t>Temperature (changes </a:t>
            </a:r>
            <a:r>
              <a:rPr lang="en-US" i="1" dirty="0" smtClean="0"/>
              <a:t>K</a:t>
            </a:r>
            <a:r>
              <a:rPr lang="en-US" dirty="0" smtClean="0"/>
              <a:t>)</a:t>
            </a:r>
          </a:p>
          <a:p>
            <a:pPr lvl="1"/>
            <a:r>
              <a:rPr lang="en-US" dirty="0" smtClean="0"/>
              <a:t>Concentration (</a:t>
            </a:r>
            <a:r>
              <a:rPr lang="en-US" dirty="0"/>
              <a:t>no effect on </a:t>
            </a:r>
            <a:r>
              <a:rPr lang="en-US" i="1" dirty="0"/>
              <a:t>K</a:t>
            </a:r>
            <a:r>
              <a:rPr lang="en-US" dirty="0"/>
              <a:t>) </a:t>
            </a:r>
          </a:p>
          <a:p>
            <a:pPr lvl="1"/>
            <a:r>
              <a:rPr lang="en-US" dirty="0" smtClean="0"/>
              <a:t>Pressure (no effect on </a:t>
            </a:r>
            <a:r>
              <a:rPr lang="en-US" i="1" dirty="0" smtClean="0"/>
              <a:t>K</a:t>
            </a:r>
            <a:r>
              <a:rPr lang="en-US" dirty="0" smtClean="0"/>
              <a:t>) </a:t>
            </a:r>
          </a:p>
          <a:p>
            <a:pPr lvl="1"/>
            <a:endParaRPr lang="en-US" sz="1700" dirty="0" smtClean="0"/>
          </a:p>
          <a:p>
            <a:endParaRPr lang="en-US" sz="900" dirty="0"/>
          </a:p>
          <a:p>
            <a:r>
              <a:rPr lang="en-US" dirty="0" smtClean="0"/>
              <a:t>But </a:t>
            </a:r>
            <a:r>
              <a:rPr lang="en-US" dirty="0" err="1" smtClean="0"/>
              <a:t>equilibria</a:t>
            </a:r>
            <a:r>
              <a:rPr lang="en-US" dirty="0" smtClean="0"/>
              <a:t> are not affected at all by: </a:t>
            </a:r>
          </a:p>
          <a:p>
            <a:pPr lvl="1"/>
            <a:r>
              <a:rPr lang="en-US" dirty="0" smtClean="0"/>
              <a:t>Presence of a catalyst </a:t>
            </a:r>
          </a:p>
          <a:p>
            <a:pPr marL="457200" lvl="1" indent="0">
              <a:buNone/>
            </a:pPr>
            <a:endParaRPr lang="en-US" sz="900" dirty="0" smtClean="0"/>
          </a:p>
          <a:p>
            <a:pPr lvl="1"/>
            <a:r>
              <a:rPr lang="en-US" dirty="0" smtClean="0"/>
              <a:t>A catalyst simply reduce the time it takes to reach equilibrium </a:t>
            </a:r>
          </a:p>
          <a:p>
            <a:pPr lvl="1"/>
            <a:r>
              <a:rPr lang="en-US" b="1" dirty="0" smtClean="0"/>
              <a:t>because it speeds up both the forward and reverse reactions equally </a:t>
            </a:r>
            <a:endParaRPr lang="en-US" b="1" dirty="0"/>
          </a:p>
        </p:txBody>
      </p:sp>
    </p:spTree>
    <p:extLst>
      <p:ext uri="{BB962C8B-B14F-4D97-AF65-F5344CB8AC3E}">
        <p14:creationId xmlns:p14="http://schemas.microsoft.com/office/powerpoint/2010/main" val="1825690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Line 2"/>
          <p:cNvSpPr>
            <a:spLocks noChangeShapeType="1"/>
          </p:cNvSpPr>
          <p:nvPr/>
        </p:nvSpPr>
        <p:spPr bwMode="auto">
          <a:xfrm>
            <a:off x="381000" y="29591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5939" name="Rectangle 3"/>
          <p:cNvSpPr>
            <a:spLocks noChangeArrowheads="1"/>
          </p:cNvSpPr>
          <p:nvPr/>
        </p:nvSpPr>
        <p:spPr bwMode="auto">
          <a:xfrm>
            <a:off x="319088" y="396875"/>
            <a:ext cx="85963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sz="2000" b="1" dirty="0">
                <a:solidFill>
                  <a:srgbClr val="3366FF"/>
                </a:solidFill>
                <a:latin typeface="Arial" charset="0"/>
              </a:rPr>
              <a:t>Worked Example 7.10 </a:t>
            </a:r>
            <a:r>
              <a:rPr lang="en-US" sz="2000" b="1" dirty="0">
                <a:solidFill>
                  <a:srgbClr val="4C4BE5"/>
                </a:solidFill>
                <a:latin typeface="Arial" charset="0"/>
              </a:rPr>
              <a:t> </a:t>
            </a:r>
            <a:r>
              <a:rPr lang="fr-FR" sz="2000" dirty="0">
                <a:latin typeface="Arial" charset="0"/>
              </a:rPr>
              <a:t>Le </a:t>
            </a:r>
            <a:r>
              <a:rPr lang="fr-FR" sz="2000" dirty="0" err="1">
                <a:latin typeface="Arial" charset="0"/>
              </a:rPr>
              <a:t>Châtelier’s</a:t>
            </a:r>
            <a:r>
              <a:rPr lang="fr-FR" sz="2000" dirty="0">
                <a:latin typeface="Arial" charset="0"/>
              </a:rPr>
              <a:t> </a:t>
            </a:r>
            <a:r>
              <a:rPr lang="fr-FR" sz="2000" dirty="0" err="1">
                <a:latin typeface="Arial" charset="0"/>
              </a:rPr>
              <a:t>Principle</a:t>
            </a:r>
            <a:r>
              <a:rPr lang="fr-FR" sz="2000" dirty="0">
                <a:latin typeface="Arial" charset="0"/>
              </a:rPr>
              <a:t> and Equilibrium Mixtures</a:t>
            </a:r>
            <a:endParaRPr lang="en-US" sz="2000" dirty="0">
              <a:latin typeface="Arial" charset="0"/>
            </a:endParaRPr>
          </a:p>
        </p:txBody>
      </p:sp>
      <p:sp>
        <p:nvSpPr>
          <p:cNvPr id="295940" name="Line 4"/>
          <p:cNvSpPr>
            <a:spLocks noChangeShapeType="1"/>
          </p:cNvSpPr>
          <p:nvPr/>
        </p:nvSpPr>
        <p:spPr bwMode="auto">
          <a:xfrm>
            <a:off x="304800" y="304800"/>
            <a:ext cx="0" cy="4927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941" name="Text Box 5"/>
          <p:cNvSpPr txBox="1">
            <a:spLocks noChangeArrowheads="1"/>
          </p:cNvSpPr>
          <p:nvPr/>
        </p:nvSpPr>
        <p:spPr bwMode="auto">
          <a:xfrm>
            <a:off x="311150" y="739775"/>
            <a:ext cx="8394700"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0"/>
              </a:spcBef>
              <a:defRPr sz="2400">
                <a:solidFill>
                  <a:schemeClr val="tx1"/>
                </a:solidFill>
                <a:latin typeface="Arial" charset="0"/>
                <a:ea typeface="ＭＳ Ｐゴシック" charset="0"/>
                <a:cs typeface="ＭＳ Ｐゴシック" charset="0"/>
              </a:defRPr>
            </a:lvl1pPr>
            <a:lvl2pPr marL="976313" indent="-457200">
              <a:spcBef>
                <a:spcPct val="0"/>
              </a:spcBef>
              <a:defRPr sz="2400">
                <a:solidFill>
                  <a:schemeClr val="tx1"/>
                </a:solidFill>
                <a:latin typeface="Arial" charset="0"/>
                <a:ea typeface="ＭＳ Ｐゴシック" charset="0"/>
              </a:defRPr>
            </a:lvl2pPr>
            <a:lvl3pPr marL="1547813" indent="-457200">
              <a:spcBef>
                <a:spcPct val="0"/>
              </a:spcBef>
              <a:defRPr sz="2400">
                <a:solidFill>
                  <a:schemeClr val="tx1"/>
                </a:solidFill>
                <a:latin typeface="Arial" charset="0"/>
                <a:ea typeface="ＭＳ Ｐゴシック" charset="0"/>
              </a:defRPr>
            </a:lvl3pPr>
            <a:lvl4pPr marL="2119313" indent="-457200">
              <a:spcBef>
                <a:spcPct val="0"/>
              </a:spcBef>
              <a:defRPr sz="2400">
                <a:solidFill>
                  <a:schemeClr val="tx1"/>
                </a:solidFill>
                <a:latin typeface="Arial" charset="0"/>
                <a:ea typeface="ＭＳ Ｐゴシック" charset="0"/>
              </a:defRPr>
            </a:lvl4pPr>
            <a:lvl5pPr marL="2690813" indent="-457200">
              <a:spcBef>
                <a:spcPct val="0"/>
              </a:spcBef>
              <a:defRPr sz="2400">
                <a:solidFill>
                  <a:schemeClr val="tx1"/>
                </a:solidFill>
                <a:latin typeface="Arial" charset="0"/>
                <a:ea typeface="ＭＳ Ｐゴシック" charset="0"/>
              </a:defRPr>
            </a:lvl5pPr>
            <a:lvl6pPr marL="3148013" indent="-457200" eaLnBrk="0" fontAlgn="base" hangingPunct="0">
              <a:spcBef>
                <a:spcPct val="0"/>
              </a:spcBef>
              <a:spcAft>
                <a:spcPct val="0"/>
              </a:spcAft>
              <a:defRPr sz="2400">
                <a:solidFill>
                  <a:schemeClr val="tx1"/>
                </a:solidFill>
                <a:latin typeface="Arial" charset="0"/>
                <a:ea typeface="ＭＳ Ｐゴシック" charset="0"/>
              </a:defRPr>
            </a:lvl6pPr>
            <a:lvl7pPr marL="3605213" indent="-457200" eaLnBrk="0" fontAlgn="base" hangingPunct="0">
              <a:spcBef>
                <a:spcPct val="0"/>
              </a:spcBef>
              <a:spcAft>
                <a:spcPct val="0"/>
              </a:spcAft>
              <a:defRPr sz="2400">
                <a:solidFill>
                  <a:schemeClr val="tx1"/>
                </a:solidFill>
                <a:latin typeface="Arial" charset="0"/>
                <a:ea typeface="ＭＳ Ｐゴシック" charset="0"/>
              </a:defRPr>
            </a:lvl7pPr>
            <a:lvl8pPr marL="4062413" indent="-457200" eaLnBrk="0" fontAlgn="base" hangingPunct="0">
              <a:spcBef>
                <a:spcPct val="0"/>
              </a:spcBef>
              <a:spcAft>
                <a:spcPct val="0"/>
              </a:spcAft>
              <a:defRPr sz="2400">
                <a:solidFill>
                  <a:schemeClr val="tx1"/>
                </a:solidFill>
                <a:latin typeface="Arial" charset="0"/>
                <a:ea typeface="ＭＳ Ｐゴシック" charset="0"/>
              </a:defRPr>
            </a:lvl8pPr>
            <a:lvl9pPr marL="4519613" indent="-4572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latin typeface="Times New Roman" charset="0"/>
              </a:rPr>
              <a:t>Nitrogen reacts with oxygen to give NO:</a:t>
            </a:r>
          </a:p>
          <a:p>
            <a:endParaRPr lang="en-US" sz="1400" dirty="0">
              <a:latin typeface="Times New Roman" charset="0"/>
            </a:endParaRPr>
          </a:p>
          <a:p>
            <a:endParaRPr lang="en-US" sz="1400" dirty="0">
              <a:latin typeface="Times New Roman" charset="0"/>
            </a:endParaRPr>
          </a:p>
          <a:p>
            <a:endParaRPr lang="en-US" sz="1400" dirty="0">
              <a:latin typeface="Times New Roman" charset="0"/>
            </a:endParaRPr>
          </a:p>
          <a:p>
            <a:r>
              <a:rPr lang="en-US" sz="1400" dirty="0">
                <a:latin typeface="Times New Roman" charset="0"/>
              </a:rPr>
              <a:t>Explain the effects of the following changes on reactant and product concentrations:</a:t>
            </a:r>
          </a:p>
          <a:p>
            <a:endParaRPr lang="en-US" sz="1400" b="1" dirty="0">
              <a:latin typeface="Times New Roman" charset="0"/>
            </a:endParaRPr>
          </a:p>
          <a:p>
            <a:r>
              <a:rPr lang="en-US" sz="1400" b="1" dirty="0">
                <a:latin typeface="Times New Roman" charset="0"/>
              </a:rPr>
              <a:t>(a)</a:t>
            </a:r>
            <a:r>
              <a:rPr lang="en-US" sz="1400" dirty="0">
                <a:latin typeface="Times New Roman" charset="0"/>
              </a:rPr>
              <a:t> Increasing temperature 		</a:t>
            </a:r>
            <a:r>
              <a:rPr lang="en-US" sz="1400" b="1" dirty="0">
                <a:latin typeface="Times New Roman" charset="0"/>
              </a:rPr>
              <a:t>(b)</a:t>
            </a:r>
            <a:r>
              <a:rPr lang="en-US" sz="1400" dirty="0">
                <a:latin typeface="Times New Roman" charset="0"/>
              </a:rPr>
              <a:t> Increasing the concentration of NO</a:t>
            </a:r>
          </a:p>
          <a:p>
            <a:endParaRPr lang="en-US" sz="1400" dirty="0">
              <a:latin typeface="Times New Roman" charset="0"/>
            </a:endParaRPr>
          </a:p>
          <a:p>
            <a:r>
              <a:rPr lang="en-US" sz="1400" b="1" dirty="0">
                <a:latin typeface="Times New Roman" charset="0"/>
              </a:rPr>
              <a:t>(c)</a:t>
            </a:r>
            <a:r>
              <a:rPr lang="en-US" sz="1400" dirty="0">
                <a:latin typeface="Times New Roman" charset="0"/>
              </a:rPr>
              <a:t> Adding a catalyst</a:t>
            </a:r>
          </a:p>
        </p:txBody>
      </p:sp>
      <p:sp>
        <p:nvSpPr>
          <p:cNvPr id="295942" name="Line 6"/>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943" name="Line 7"/>
          <p:cNvSpPr>
            <a:spLocks noChangeShapeType="1"/>
          </p:cNvSpPr>
          <p:nvPr/>
        </p:nvSpPr>
        <p:spPr bwMode="auto">
          <a:xfrm>
            <a:off x="304800" y="52451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95961" name="Picture 25" descr="we7-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1225550"/>
            <a:ext cx="2349500" cy="201613"/>
          </a:xfrm>
          <a:prstGeom prst="rect">
            <a:avLst/>
          </a:prstGeom>
          <a:noFill/>
          <a:extLst>
            <a:ext uri="{909E8E84-426E-40dd-AFC4-6F175D3DCCD1}">
              <a14:hiddenFill xmlns:a14="http://schemas.microsoft.com/office/drawing/2010/main">
                <a:solidFill>
                  <a:srgbClr val="FFFFFF"/>
                </a:solidFill>
              </a14:hiddenFill>
            </a:ext>
          </a:extLst>
        </p:spPr>
      </p:pic>
      <p:pic>
        <p:nvPicPr>
          <p:cNvPr id="295962" name="Picture 26" descr="we7-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217613"/>
            <a:ext cx="2906713"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53209"/>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Line 2"/>
          <p:cNvSpPr>
            <a:spLocks noChangeShapeType="1"/>
          </p:cNvSpPr>
          <p:nvPr/>
        </p:nvSpPr>
        <p:spPr bwMode="auto">
          <a:xfrm>
            <a:off x="381000" y="295910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5939" name="Rectangle 3"/>
          <p:cNvSpPr>
            <a:spLocks noChangeArrowheads="1"/>
          </p:cNvSpPr>
          <p:nvPr/>
        </p:nvSpPr>
        <p:spPr bwMode="auto">
          <a:xfrm>
            <a:off x="319088" y="396875"/>
            <a:ext cx="85963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sz="2000" b="1" dirty="0">
                <a:solidFill>
                  <a:srgbClr val="3366FF"/>
                </a:solidFill>
                <a:latin typeface="Arial" charset="0"/>
              </a:rPr>
              <a:t>Worked Example 7.10 </a:t>
            </a:r>
            <a:r>
              <a:rPr lang="en-US" sz="2000" b="1" dirty="0">
                <a:solidFill>
                  <a:srgbClr val="4C4BE5"/>
                </a:solidFill>
                <a:latin typeface="Arial" charset="0"/>
              </a:rPr>
              <a:t> </a:t>
            </a:r>
            <a:r>
              <a:rPr lang="fr-FR" sz="2000" dirty="0">
                <a:latin typeface="Arial" charset="0"/>
              </a:rPr>
              <a:t>Le </a:t>
            </a:r>
            <a:r>
              <a:rPr lang="fr-FR" sz="2000" dirty="0" err="1">
                <a:latin typeface="Arial" charset="0"/>
              </a:rPr>
              <a:t>Châtelier’s</a:t>
            </a:r>
            <a:r>
              <a:rPr lang="fr-FR" sz="2000" dirty="0">
                <a:latin typeface="Arial" charset="0"/>
              </a:rPr>
              <a:t> </a:t>
            </a:r>
            <a:r>
              <a:rPr lang="fr-FR" sz="2000" dirty="0" err="1">
                <a:latin typeface="Arial" charset="0"/>
              </a:rPr>
              <a:t>Principle</a:t>
            </a:r>
            <a:r>
              <a:rPr lang="fr-FR" sz="2000" dirty="0">
                <a:latin typeface="Arial" charset="0"/>
              </a:rPr>
              <a:t> and Equilibrium Mixtures</a:t>
            </a:r>
            <a:endParaRPr lang="en-US" sz="2000" dirty="0">
              <a:latin typeface="Arial" charset="0"/>
            </a:endParaRPr>
          </a:p>
        </p:txBody>
      </p:sp>
      <p:sp>
        <p:nvSpPr>
          <p:cNvPr id="295940" name="Line 4"/>
          <p:cNvSpPr>
            <a:spLocks noChangeShapeType="1"/>
          </p:cNvSpPr>
          <p:nvPr/>
        </p:nvSpPr>
        <p:spPr bwMode="auto">
          <a:xfrm>
            <a:off x="304800" y="304800"/>
            <a:ext cx="0" cy="4927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941" name="Text Box 5"/>
          <p:cNvSpPr txBox="1">
            <a:spLocks noChangeArrowheads="1"/>
          </p:cNvSpPr>
          <p:nvPr/>
        </p:nvSpPr>
        <p:spPr bwMode="auto">
          <a:xfrm>
            <a:off x="311150" y="739775"/>
            <a:ext cx="8394700"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0"/>
              </a:spcBef>
              <a:defRPr sz="2400">
                <a:solidFill>
                  <a:schemeClr val="tx1"/>
                </a:solidFill>
                <a:latin typeface="Arial" charset="0"/>
                <a:ea typeface="ＭＳ Ｐゴシック" charset="0"/>
                <a:cs typeface="ＭＳ Ｐゴシック" charset="0"/>
              </a:defRPr>
            </a:lvl1pPr>
            <a:lvl2pPr marL="976313" indent="-457200">
              <a:spcBef>
                <a:spcPct val="0"/>
              </a:spcBef>
              <a:defRPr sz="2400">
                <a:solidFill>
                  <a:schemeClr val="tx1"/>
                </a:solidFill>
                <a:latin typeface="Arial" charset="0"/>
                <a:ea typeface="ＭＳ Ｐゴシック" charset="0"/>
              </a:defRPr>
            </a:lvl2pPr>
            <a:lvl3pPr marL="1547813" indent="-457200">
              <a:spcBef>
                <a:spcPct val="0"/>
              </a:spcBef>
              <a:defRPr sz="2400">
                <a:solidFill>
                  <a:schemeClr val="tx1"/>
                </a:solidFill>
                <a:latin typeface="Arial" charset="0"/>
                <a:ea typeface="ＭＳ Ｐゴシック" charset="0"/>
              </a:defRPr>
            </a:lvl3pPr>
            <a:lvl4pPr marL="2119313" indent="-457200">
              <a:spcBef>
                <a:spcPct val="0"/>
              </a:spcBef>
              <a:defRPr sz="2400">
                <a:solidFill>
                  <a:schemeClr val="tx1"/>
                </a:solidFill>
                <a:latin typeface="Arial" charset="0"/>
                <a:ea typeface="ＭＳ Ｐゴシック" charset="0"/>
              </a:defRPr>
            </a:lvl4pPr>
            <a:lvl5pPr marL="2690813" indent="-457200">
              <a:spcBef>
                <a:spcPct val="0"/>
              </a:spcBef>
              <a:defRPr sz="2400">
                <a:solidFill>
                  <a:schemeClr val="tx1"/>
                </a:solidFill>
                <a:latin typeface="Arial" charset="0"/>
                <a:ea typeface="ＭＳ Ｐゴシック" charset="0"/>
              </a:defRPr>
            </a:lvl5pPr>
            <a:lvl6pPr marL="3148013" indent="-457200" eaLnBrk="0" fontAlgn="base" hangingPunct="0">
              <a:spcBef>
                <a:spcPct val="0"/>
              </a:spcBef>
              <a:spcAft>
                <a:spcPct val="0"/>
              </a:spcAft>
              <a:defRPr sz="2400">
                <a:solidFill>
                  <a:schemeClr val="tx1"/>
                </a:solidFill>
                <a:latin typeface="Arial" charset="0"/>
                <a:ea typeface="ＭＳ Ｐゴシック" charset="0"/>
              </a:defRPr>
            </a:lvl6pPr>
            <a:lvl7pPr marL="3605213" indent="-457200" eaLnBrk="0" fontAlgn="base" hangingPunct="0">
              <a:spcBef>
                <a:spcPct val="0"/>
              </a:spcBef>
              <a:spcAft>
                <a:spcPct val="0"/>
              </a:spcAft>
              <a:defRPr sz="2400">
                <a:solidFill>
                  <a:schemeClr val="tx1"/>
                </a:solidFill>
                <a:latin typeface="Arial" charset="0"/>
                <a:ea typeface="ＭＳ Ｐゴシック" charset="0"/>
              </a:defRPr>
            </a:lvl7pPr>
            <a:lvl8pPr marL="4062413" indent="-457200" eaLnBrk="0" fontAlgn="base" hangingPunct="0">
              <a:spcBef>
                <a:spcPct val="0"/>
              </a:spcBef>
              <a:spcAft>
                <a:spcPct val="0"/>
              </a:spcAft>
              <a:defRPr sz="2400">
                <a:solidFill>
                  <a:schemeClr val="tx1"/>
                </a:solidFill>
                <a:latin typeface="Arial" charset="0"/>
                <a:ea typeface="ＭＳ Ｐゴシック" charset="0"/>
              </a:defRPr>
            </a:lvl8pPr>
            <a:lvl9pPr marL="4519613" indent="-4572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latin typeface="Times New Roman" charset="0"/>
              </a:rPr>
              <a:t>Nitrogen reacts with oxygen to give NO:</a:t>
            </a:r>
          </a:p>
          <a:p>
            <a:endParaRPr lang="en-US" sz="1400" dirty="0">
              <a:latin typeface="Times New Roman" charset="0"/>
            </a:endParaRPr>
          </a:p>
          <a:p>
            <a:endParaRPr lang="en-US" sz="1400" dirty="0">
              <a:latin typeface="Times New Roman" charset="0"/>
            </a:endParaRPr>
          </a:p>
          <a:p>
            <a:endParaRPr lang="en-US" sz="1400" dirty="0">
              <a:latin typeface="Times New Roman" charset="0"/>
            </a:endParaRPr>
          </a:p>
          <a:p>
            <a:r>
              <a:rPr lang="en-US" sz="1400" dirty="0">
                <a:latin typeface="Times New Roman" charset="0"/>
              </a:rPr>
              <a:t>Explain the effects of the following changes on reactant and product concentrations:</a:t>
            </a:r>
          </a:p>
          <a:p>
            <a:endParaRPr lang="en-US" sz="1400" b="1" dirty="0">
              <a:latin typeface="Times New Roman" charset="0"/>
            </a:endParaRPr>
          </a:p>
          <a:p>
            <a:r>
              <a:rPr lang="en-US" sz="1400" b="1" dirty="0">
                <a:latin typeface="Times New Roman" charset="0"/>
              </a:rPr>
              <a:t>(a)</a:t>
            </a:r>
            <a:r>
              <a:rPr lang="en-US" sz="1400" dirty="0">
                <a:latin typeface="Times New Roman" charset="0"/>
              </a:rPr>
              <a:t> Increasing temperature 		</a:t>
            </a:r>
            <a:r>
              <a:rPr lang="en-US" sz="1400" b="1" dirty="0">
                <a:latin typeface="Times New Roman" charset="0"/>
              </a:rPr>
              <a:t>(b)</a:t>
            </a:r>
            <a:r>
              <a:rPr lang="en-US" sz="1400" dirty="0">
                <a:latin typeface="Times New Roman" charset="0"/>
              </a:rPr>
              <a:t> Increasing the concentration of NO</a:t>
            </a:r>
          </a:p>
          <a:p>
            <a:endParaRPr lang="en-US" sz="1400" dirty="0">
              <a:latin typeface="Times New Roman" charset="0"/>
            </a:endParaRPr>
          </a:p>
          <a:p>
            <a:r>
              <a:rPr lang="en-US" sz="1400" b="1" dirty="0">
                <a:latin typeface="Times New Roman" charset="0"/>
              </a:rPr>
              <a:t>(c)</a:t>
            </a:r>
            <a:r>
              <a:rPr lang="en-US" sz="1400" dirty="0">
                <a:latin typeface="Times New Roman" charset="0"/>
              </a:rPr>
              <a:t> Adding a catalyst</a:t>
            </a:r>
          </a:p>
        </p:txBody>
      </p:sp>
      <p:sp>
        <p:nvSpPr>
          <p:cNvPr id="295942" name="Line 6"/>
          <p:cNvSpPr>
            <a:spLocks noChangeShapeType="1"/>
          </p:cNvSpPr>
          <p:nvPr/>
        </p:nvSpPr>
        <p:spPr bwMode="auto">
          <a:xfrm>
            <a:off x="304800" y="3048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943" name="Line 7"/>
          <p:cNvSpPr>
            <a:spLocks noChangeShapeType="1"/>
          </p:cNvSpPr>
          <p:nvPr/>
        </p:nvSpPr>
        <p:spPr bwMode="auto">
          <a:xfrm>
            <a:off x="304800" y="5245100"/>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5944" name="Text Box 8"/>
          <p:cNvSpPr txBox="1">
            <a:spLocks noChangeArrowheads="1"/>
          </p:cNvSpPr>
          <p:nvPr/>
        </p:nvSpPr>
        <p:spPr bwMode="auto">
          <a:xfrm>
            <a:off x="282575" y="3263900"/>
            <a:ext cx="8823325"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spcBef>
                <a:spcPct val="0"/>
              </a:spcBef>
              <a:defRPr sz="2400">
                <a:solidFill>
                  <a:schemeClr val="tx1"/>
                </a:solidFill>
                <a:latin typeface="Arial" charset="0"/>
                <a:ea typeface="ＭＳ Ｐゴシック" charset="0"/>
                <a:cs typeface="ＭＳ Ｐゴシック" charset="0"/>
              </a:defRPr>
            </a:lvl1pPr>
            <a:lvl2pPr marL="3659188" indent="-457200">
              <a:spcBef>
                <a:spcPct val="0"/>
              </a:spcBef>
              <a:defRPr sz="2400">
                <a:solidFill>
                  <a:schemeClr val="tx1"/>
                </a:solidFill>
                <a:latin typeface="Arial" charset="0"/>
                <a:ea typeface="ＭＳ Ｐゴシック" charset="0"/>
              </a:defRPr>
            </a:lvl2pPr>
            <a:lvl3pPr marL="4230688" indent="-457200">
              <a:spcBef>
                <a:spcPct val="0"/>
              </a:spcBef>
              <a:defRPr sz="2400">
                <a:solidFill>
                  <a:schemeClr val="tx1"/>
                </a:solidFill>
                <a:latin typeface="Arial" charset="0"/>
                <a:ea typeface="ＭＳ Ｐゴシック" charset="0"/>
              </a:defRPr>
            </a:lvl3pPr>
            <a:lvl4pPr marL="4802188" indent="-457200">
              <a:spcBef>
                <a:spcPct val="0"/>
              </a:spcBef>
              <a:defRPr sz="2400">
                <a:solidFill>
                  <a:schemeClr val="tx1"/>
                </a:solidFill>
                <a:latin typeface="Arial" charset="0"/>
                <a:ea typeface="ＭＳ Ｐゴシック" charset="0"/>
              </a:defRPr>
            </a:lvl4pPr>
            <a:lvl5pPr marL="5373688" indent="-457200">
              <a:spcBef>
                <a:spcPct val="0"/>
              </a:spcBef>
              <a:defRPr sz="2400">
                <a:solidFill>
                  <a:schemeClr val="tx1"/>
                </a:solidFill>
                <a:latin typeface="Arial" charset="0"/>
                <a:ea typeface="ＭＳ Ｐゴシック" charset="0"/>
              </a:defRPr>
            </a:lvl5pPr>
            <a:lvl6pPr marL="5830888" indent="-457200" eaLnBrk="0" fontAlgn="base" hangingPunct="0">
              <a:spcBef>
                <a:spcPct val="0"/>
              </a:spcBef>
              <a:spcAft>
                <a:spcPct val="0"/>
              </a:spcAft>
              <a:defRPr sz="2400">
                <a:solidFill>
                  <a:schemeClr val="tx1"/>
                </a:solidFill>
                <a:latin typeface="Arial" charset="0"/>
                <a:ea typeface="ＭＳ Ｐゴシック" charset="0"/>
              </a:defRPr>
            </a:lvl6pPr>
            <a:lvl7pPr marL="6288088" indent="-457200" eaLnBrk="0" fontAlgn="base" hangingPunct="0">
              <a:spcBef>
                <a:spcPct val="0"/>
              </a:spcBef>
              <a:spcAft>
                <a:spcPct val="0"/>
              </a:spcAft>
              <a:defRPr sz="2400">
                <a:solidFill>
                  <a:schemeClr val="tx1"/>
                </a:solidFill>
                <a:latin typeface="Arial" charset="0"/>
                <a:ea typeface="ＭＳ Ｐゴシック" charset="0"/>
              </a:defRPr>
            </a:lvl7pPr>
            <a:lvl8pPr marL="6745288" indent="-457200" eaLnBrk="0" fontAlgn="base" hangingPunct="0">
              <a:spcBef>
                <a:spcPct val="0"/>
              </a:spcBef>
              <a:spcAft>
                <a:spcPct val="0"/>
              </a:spcAft>
              <a:defRPr sz="2400">
                <a:solidFill>
                  <a:schemeClr val="tx1"/>
                </a:solidFill>
                <a:latin typeface="Arial" charset="0"/>
                <a:ea typeface="ＭＳ Ｐゴシック" charset="0"/>
              </a:defRPr>
            </a:lvl8pPr>
            <a:lvl9pPr marL="7202488"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50000"/>
              </a:lnSpc>
              <a:spcBef>
                <a:spcPct val="50000"/>
              </a:spcBef>
            </a:pPr>
            <a:endParaRPr lang="en-US" sz="1400" b="1" dirty="0">
              <a:latin typeface="Times New Roman" charset="0"/>
            </a:endParaRPr>
          </a:p>
          <a:p>
            <a:pPr>
              <a:lnSpc>
                <a:spcPct val="50000"/>
              </a:lnSpc>
              <a:spcBef>
                <a:spcPct val="50000"/>
              </a:spcBef>
            </a:pPr>
            <a:r>
              <a:rPr lang="en-US" sz="1400" b="1" dirty="0">
                <a:latin typeface="Times New Roman" charset="0"/>
              </a:rPr>
              <a:t>(a)</a:t>
            </a:r>
            <a:r>
              <a:rPr lang="en-US" sz="1400" dirty="0">
                <a:latin typeface="Times New Roman" charset="0"/>
              </a:rPr>
              <a:t> The reaction is endothermic (positive       ), so increasing the temperature favors the forward reaction. The </a:t>
            </a:r>
          </a:p>
          <a:p>
            <a:pPr>
              <a:lnSpc>
                <a:spcPct val="50000"/>
              </a:lnSpc>
              <a:spcBef>
                <a:spcPct val="50000"/>
              </a:spcBef>
            </a:pPr>
            <a:r>
              <a:rPr lang="en-US" sz="1400" dirty="0">
                <a:latin typeface="Times New Roman" charset="0"/>
              </a:rPr>
              <a:t>concentration of NO will be higher at equilibrium.</a:t>
            </a:r>
          </a:p>
          <a:p>
            <a:pPr>
              <a:lnSpc>
                <a:spcPct val="50000"/>
              </a:lnSpc>
              <a:spcBef>
                <a:spcPct val="50000"/>
              </a:spcBef>
            </a:pPr>
            <a:endParaRPr lang="en-US" sz="1400" b="1" dirty="0">
              <a:latin typeface="Times New Roman" charset="0"/>
            </a:endParaRPr>
          </a:p>
          <a:p>
            <a:pPr>
              <a:lnSpc>
                <a:spcPct val="50000"/>
              </a:lnSpc>
              <a:spcBef>
                <a:spcPct val="50000"/>
              </a:spcBef>
            </a:pPr>
            <a:r>
              <a:rPr lang="en-US" sz="1400" b="1" dirty="0">
                <a:latin typeface="Times New Roman" charset="0"/>
              </a:rPr>
              <a:t>(b)</a:t>
            </a:r>
            <a:r>
              <a:rPr lang="en-US" sz="1400" dirty="0">
                <a:latin typeface="Times New Roman" charset="0"/>
              </a:rPr>
              <a:t> Increasing the concentration of NO, a product, favors the reverse reaction. At equilibrium, the concentrations of </a:t>
            </a:r>
          </a:p>
          <a:p>
            <a:pPr>
              <a:lnSpc>
                <a:spcPct val="50000"/>
              </a:lnSpc>
              <a:spcBef>
                <a:spcPct val="50000"/>
              </a:spcBef>
            </a:pPr>
            <a:r>
              <a:rPr lang="en-US" sz="1400" dirty="0">
                <a:latin typeface="Times New Roman" charset="0"/>
              </a:rPr>
              <a:t>both       and       , as well as that of NO, will be higher.</a:t>
            </a:r>
          </a:p>
          <a:p>
            <a:pPr>
              <a:lnSpc>
                <a:spcPct val="50000"/>
              </a:lnSpc>
              <a:spcBef>
                <a:spcPct val="50000"/>
              </a:spcBef>
            </a:pPr>
            <a:endParaRPr lang="en-US" sz="1400" b="1" dirty="0">
              <a:latin typeface="Times New Roman" charset="0"/>
            </a:endParaRPr>
          </a:p>
          <a:p>
            <a:pPr>
              <a:lnSpc>
                <a:spcPct val="50000"/>
              </a:lnSpc>
              <a:spcBef>
                <a:spcPct val="50000"/>
              </a:spcBef>
            </a:pPr>
            <a:r>
              <a:rPr lang="en-US" sz="1400" b="1" dirty="0">
                <a:latin typeface="Times New Roman" charset="0"/>
              </a:rPr>
              <a:t>(c)</a:t>
            </a:r>
            <a:r>
              <a:rPr lang="en-US" sz="1400" dirty="0">
                <a:latin typeface="Times New Roman" charset="0"/>
              </a:rPr>
              <a:t> A catalyst accelerates the rate at which equilibrium is reached, but the concentrations at equilibrium do not change.</a:t>
            </a:r>
          </a:p>
          <a:p>
            <a:pPr>
              <a:spcBef>
                <a:spcPct val="50000"/>
              </a:spcBef>
            </a:pPr>
            <a:endParaRPr lang="en-US" sz="1400" b="1" dirty="0">
              <a:solidFill>
                <a:srgbClr val="DC7E00"/>
              </a:solidFill>
              <a:latin typeface="Times New Roman" charset="0"/>
            </a:endParaRPr>
          </a:p>
        </p:txBody>
      </p:sp>
      <p:sp>
        <p:nvSpPr>
          <p:cNvPr id="295945" name="Rectangle 9"/>
          <p:cNvSpPr>
            <a:spLocks noChangeArrowheads="1"/>
          </p:cNvSpPr>
          <p:nvPr/>
        </p:nvSpPr>
        <p:spPr bwMode="auto">
          <a:xfrm>
            <a:off x="333375" y="2997200"/>
            <a:ext cx="2195513" cy="365125"/>
          </a:xfrm>
          <a:prstGeom prst="rect">
            <a:avLst/>
          </a:prstGeom>
          <a:noFill/>
          <a:ln>
            <a:noFill/>
          </a:ln>
          <a:effectLst/>
          <a:extLst>
            <a:ext uri="{909E8E84-426E-40dd-AFC4-6F175D3DCCD1}">
              <a14:hiddenFill xmlns:a14="http://schemas.microsoft.com/office/drawing/2010/main">
                <a:solidFill>
                  <a:srgbClr val="4C4BE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282825" indent="-2282825"/>
            <a:r>
              <a:rPr lang="en-US" b="1">
                <a:solidFill>
                  <a:srgbClr val="3366FF"/>
                </a:solidFill>
                <a:latin typeface="Arial" charset="0"/>
              </a:rPr>
              <a:t>Solution</a:t>
            </a:r>
          </a:p>
        </p:txBody>
      </p:sp>
      <p:pic>
        <p:nvPicPr>
          <p:cNvPr id="295961" name="Picture 25" descr="we7-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38" y="1225550"/>
            <a:ext cx="2349500" cy="201613"/>
          </a:xfrm>
          <a:prstGeom prst="rect">
            <a:avLst/>
          </a:prstGeom>
          <a:noFill/>
          <a:extLst>
            <a:ext uri="{909E8E84-426E-40dd-AFC4-6F175D3DCCD1}">
              <a14:hiddenFill xmlns:a14="http://schemas.microsoft.com/office/drawing/2010/main">
                <a:solidFill>
                  <a:srgbClr val="FFFFFF"/>
                </a:solidFill>
              </a14:hiddenFill>
            </a:ext>
          </a:extLst>
        </p:spPr>
      </p:pic>
      <p:pic>
        <p:nvPicPr>
          <p:cNvPr id="295962" name="Picture 26" descr="we7-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217613"/>
            <a:ext cx="2906713" cy="238125"/>
          </a:xfrm>
          <a:prstGeom prst="rect">
            <a:avLst/>
          </a:prstGeom>
          <a:noFill/>
          <a:extLst>
            <a:ext uri="{909E8E84-426E-40dd-AFC4-6F175D3DCCD1}">
              <a14:hiddenFill xmlns:a14="http://schemas.microsoft.com/office/drawing/2010/main">
                <a:solidFill>
                  <a:srgbClr val="FFFFFF"/>
                </a:solidFill>
              </a14:hiddenFill>
            </a:ext>
          </a:extLst>
        </p:spPr>
      </p:pic>
      <p:pic>
        <p:nvPicPr>
          <p:cNvPr id="295963" name="Picture 27" descr="we7-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3441700"/>
            <a:ext cx="311150" cy="174625"/>
          </a:xfrm>
          <a:prstGeom prst="rect">
            <a:avLst/>
          </a:prstGeom>
          <a:noFill/>
          <a:extLst>
            <a:ext uri="{909E8E84-426E-40dd-AFC4-6F175D3DCCD1}">
              <a14:hiddenFill xmlns:a14="http://schemas.microsoft.com/office/drawing/2010/main">
                <a:solidFill>
                  <a:srgbClr val="FFFFFF"/>
                </a:solidFill>
              </a14:hiddenFill>
            </a:ext>
          </a:extLst>
        </p:spPr>
      </p:pic>
      <p:pic>
        <p:nvPicPr>
          <p:cNvPr id="295964" name="Picture 28" descr="we7-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013" y="4311650"/>
            <a:ext cx="228600" cy="198438"/>
          </a:xfrm>
          <a:prstGeom prst="rect">
            <a:avLst/>
          </a:prstGeom>
          <a:noFill/>
          <a:extLst>
            <a:ext uri="{909E8E84-426E-40dd-AFC4-6F175D3DCCD1}">
              <a14:hiddenFill xmlns:a14="http://schemas.microsoft.com/office/drawing/2010/main">
                <a:solidFill>
                  <a:srgbClr val="FFFFFF"/>
                </a:solidFill>
              </a14:hiddenFill>
            </a:ext>
          </a:extLst>
        </p:spPr>
      </p:pic>
      <p:pic>
        <p:nvPicPr>
          <p:cNvPr id="295965" name="Picture 29" descr="we7-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0638" y="4335463"/>
            <a:ext cx="246062" cy="17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91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9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59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59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5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4" grpId="0"/>
      <p:bldP spid="29594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4"/>
          <p:cNvSpPr>
            <a:spLocks noGrp="1"/>
          </p:cNvSpPr>
          <p:nvPr>
            <p:ph idx="1"/>
          </p:nvPr>
        </p:nvSpPr>
        <p:spPr>
          <a:xfrm>
            <a:off x="365125" y="1141413"/>
            <a:ext cx="8229600" cy="5162550"/>
          </a:xfrm>
        </p:spPr>
        <p:txBody>
          <a:bodyPr>
            <a:normAutofit lnSpcReduction="10000"/>
          </a:bodyPr>
          <a:lstStyle/>
          <a:p>
            <a:pPr algn="ctr">
              <a:buFontTx/>
              <a:buNone/>
            </a:pPr>
            <a:r>
              <a:rPr lang="en-US" sz="2600" b="1">
                <a:latin typeface="Arial" charset="0"/>
              </a:rPr>
              <a:t>Coupled Reactions</a:t>
            </a:r>
          </a:p>
          <a:p>
            <a:r>
              <a:rPr lang="en-US" sz="2400">
                <a:latin typeface="Arial" charset="0"/>
              </a:rPr>
              <a:t>Coupling of reactions is a common strategy in both biochemical and industrial applications.</a:t>
            </a:r>
          </a:p>
          <a:p>
            <a:r>
              <a:rPr lang="en-US" sz="2400">
                <a:latin typeface="Arial" charset="0"/>
              </a:rPr>
              <a:t>An endergonic reaction will not proceed spontaneously, but can be coupled to an exergonic reaction so that it will proceed.</a:t>
            </a:r>
          </a:p>
          <a:p>
            <a:r>
              <a:rPr lang="en-US" sz="2400">
                <a:latin typeface="Arial" charset="0"/>
              </a:rPr>
              <a:t>An important example of coupled reactions in biochemistry is the endergonic phosphorylation of glucose, which is combined with the hydrolysis of adenosine triphosphate (ATP) to form adenosine diphosphate (ADP), an exergonic process.  </a:t>
            </a:r>
          </a:p>
          <a:p>
            <a:r>
              <a:rPr lang="en-US" sz="2400">
                <a:latin typeface="Arial" charset="0"/>
              </a:rPr>
              <a:t>Heat generated by the coupled reactions can be used to maintain body temperature. </a:t>
            </a:r>
          </a:p>
        </p:txBody>
      </p:sp>
      <p:sp>
        <p:nvSpPr>
          <p:cNvPr id="3" name="TextBox 2"/>
          <p:cNvSpPr txBox="1"/>
          <p:nvPr/>
        </p:nvSpPr>
        <p:spPr>
          <a:xfrm>
            <a:off x="4091251" y="358949"/>
            <a:ext cx="589825" cy="584776"/>
          </a:xfrm>
          <a:prstGeom prst="rect">
            <a:avLst/>
          </a:prstGeom>
          <a:noFill/>
        </p:spPr>
        <p:txBody>
          <a:bodyPr wrap="none" rtlCol="0">
            <a:spAutoFit/>
          </a:bodyPr>
          <a:lstStyle/>
          <a:p>
            <a:r>
              <a:rPr lang="en-US" sz="3200" dirty="0" err="1" smtClean="0"/>
              <a:t>fyi</a:t>
            </a:r>
            <a:endParaRPr lang="en-US" sz="3200" dirty="0"/>
          </a:p>
        </p:txBody>
      </p:sp>
    </p:spTree>
    <p:extLst>
      <p:ext uri="{BB962C8B-B14F-4D97-AF65-F5344CB8AC3E}">
        <p14:creationId xmlns:p14="http://schemas.microsoft.com/office/powerpoint/2010/main" val="3395753025"/>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Arial" charset="0"/>
                <a:cs typeface="Times New Roman" charset="0"/>
              </a:rPr>
              <a:t>Chapter Summary</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504427112"/>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365125" y="854075"/>
            <a:ext cx="8305800" cy="5322888"/>
          </a:xfrm>
        </p:spPr>
        <p:txBody>
          <a:bodyPr>
            <a:normAutofit lnSpcReduction="10000"/>
          </a:bodyPr>
          <a:lstStyle/>
          <a:p>
            <a:pPr marL="587375" indent="-514350" eaLnBrk="1" hangingPunct="1">
              <a:spcAft>
                <a:spcPts val="1800"/>
              </a:spcAft>
              <a:buClr>
                <a:srgbClr val="000000"/>
              </a:buClr>
              <a:buFontTx/>
              <a:buAutoNum type="arabicPeriod"/>
              <a:tabLst>
                <a:tab pos="625475" algn="l"/>
              </a:tabLst>
            </a:pPr>
            <a:r>
              <a:rPr lang="en-US" sz="2400" b="1">
                <a:latin typeface="Arial" charset="0"/>
              </a:rPr>
              <a:t>What energy changes take place during reactions?</a:t>
            </a:r>
            <a:r>
              <a:rPr lang="en-US" sz="2400">
                <a:latin typeface="Arial" charset="0"/>
              </a:rPr>
              <a:t> </a:t>
            </a:r>
            <a:endParaRPr lang="en-US" sz="2200">
              <a:latin typeface="Arial" charset="0"/>
            </a:endParaRPr>
          </a:p>
          <a:p>
            <a:pPr marL="587375" indent="-514350" eaLnBrk="1" hangingPunct="1">
              <a:spcAft>
                <a:spcPts val="1800"/>
              </a:spcAft>
              <a:buClr>
                <a:srgbClr val="000000"/>
              </a:buClr>
              <a:tabLst>
                <a:tab pos="625475" algn="l"/>
              </a:tabLst>
            </a:pPr>
            <a:r>
              <a:rPr lang="en-US" sz="2200">
                <a:latin typeface="Arial" charset="0"/>
              </a:rPr>
              <a:t>The strength of a covalent bond is measured by its </a:t>
            </a:r>
            <a:r>
              <a:rPr lang="en-US" sz="2200" i="1">
                <a:latin typeface="Arial" charset="0"/>
              </a:rPr>
              <a:t>bond dissociation energy</a:t>
            </a:r>
            <a:r>
              <a:rPr lang="en-US" sz="2200">
                <a:latin typeface="Arial" charset="0"/>
              </a:rPr>
              <a:t>, the amount of energy that must be supplied to break the bond in an isolated gaseous molecule. </a:t>
            </a:r>
          </a:p>
          <a:p>
            <a:pPr marL="587375" indent="-514350" eaLnBrk="1" hangingPunct="1">
              <a:spcAft>
                <a:spcPts val="1800"/>
              </a:spcAft>
              <a:buClr>
                <a:srgbClr val="000000"/>
              </a:buClr>
              <a:tabLst>
                <a:tab pos="625475" algn="l"/>
              </a:tabLst>
            </a:pPr>
            <a:r>
              <a:rPr lang="en-US" sz="2200">
                <a:latin typeface="Arial" charset="0"/>
              </a:rPr>
              <a:t>For any reaction, the heat released or absorbed by changes in bonding is called the </a:t>
            </a:r>
            <a:r>
              <a:rPr lang="en-US" sz="2200" i="1">
                <a:latin typeface="Arial" charset="0"/>
              </a:rPr>
              <a:t>heat of reaction</a:t>
            </a:r>
            <a:r>
              <a:rPr lang="en-US" sz="2200">
                <a:latin typeface="Arial" charset="0"/>
              </a:rPr>
              <a:t>, or </a:t>
            </a:r>
            <a:r>
              <a:rPr lang="en-US" sz="2200" i="1">
                <a:latin typeface="Arial" charset="0"/>
              </a:rPr>
              <a:t>enthalpy change</a:t>
            </a:r>
            <a:r>
              <a:rPr lang="en-US" sz="2200">
                <a:latin typeface="Arial" charset="0"/>
              </a:rPr>
              <a:t>.  </a:t>
            </a:r>
          </a:p>
          <a:p>
            <a:pPr marL="587375" indent="-514350" eaLnBrk="1" hangingPunct="1">
              <a:spcAft>
                <a:spcPts val="1800"/>
              </a:spcAft>
              <a:buClr>
                <a:srgbClr val="000000"/>
              </a:buClr>
              <a:tabLst>
                <a:tab pos="625475" algn="l"/>
              </a:tabLst>
            </a:pPr>
            <a:r>
              <a:rPr lang="en-US" sz="2200">
                <a:latin typeface="Arial" charset="0"/>
              </a:rPr>
              <a:t>If the total strength of the bonds formed in a reaction is greater than the total strength of the bonds broken, then heat is released and the reaction is said to be </a:t>
            </a:r>
            <a:r>
              <a:rPr lang="en-US" sz="2200" i="1">
                <a:latin typeface="Arial" charset="0"/>
              </a:rPr>
              <a:t>exothermic</a:t>
            </a:r>
            <a:r>
              <a:rPr lang="en-US" sz="2200">
                <a:latin typeface="Arial" charset="0"/>
              </a:rPr>
              <a:t>. </a:t>
            </a:r>
          </a:p>
          <a:p>
            <a:pPr marL="587375" indent="-514350" eaLnBrk="1" hangingPunct="1">
              <a:spcAft>
                <a:spcPts val="1800"/>
              </a:spcAft>
              <a:buClr>
                <a:srgbClr val="000000"/>
              </a:buClr>
              <a:tabLst>
                <a:tab pos="625475" algn="l"/>
              </a:tabLst>
            </a:pPr>
            <a:r>
              <a:rPr lang="en-US" sz="2200">
                <a:latin typeface="Arial" charset="0"/>
              </a:rPr>
              <a:t>If the total strength of the bonds formed in a reaction is less than the total strength of the bonds broken, then heat is absorbed and the reaction is said to be </a:t>
            </a:r>
            <a:r>
              <a:rPr lang="en-US" sz="2200" i="1">
                <a:latin typeface="Arial" charset="0"/>
              </a:rPr>
              <a:t>endothermic</a:t>
            </a:r>
            <a:r>
              <a:rPr lang="en-US" sz="2200">
                <a:latin typeface="Arial" charset="0"/>
              </a:rPr>
              <a:t>. </a:t>
            </a:r>
          </a:p>
        </p:txBody>
      </p:sp>
    </p:spTree>
    <p:extLst>
      <p:ext uri="{BB962C8B-B14F-4D97-AF65-F5344CB8AC3E}">
        <p14:creationId xmlns:p14="http://schemas.microsoft.com/office/powerpoint/2010/main" val="3117000253"/>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idx="1"/>
          </p:nvPr>
        </p:nvSpPr>
        <p:spPr>
          <a:xfrm>
            <a:off x="365125" y="803275"/>
            <a:ext cx="8229600" cy="5311775"/>
          </a:xfrm>
        </p:spPr>
        <p:txBody>
          <a:bodyPr/>
          <a:lstStyle/>
          <a:p>
            <a:pPr marL="514350" indent="-514350">
              <a:buFontTx/>
              <a:buAutoNum type="arabicPeriod" startAt="2"/>
            </a:pPr>
            <a:r>
              <a:rPr lang="en-US" sz="2200" b="1">
                <a:latin typeface="Arial" charset="0"/>
              </a:rPr>
              <a:t>What is </a:t>
            </a:r>
            <a:r>
              <a:rPr lang="ja-JP" altLang="en-US" sz="2200" b="1">
                <a:latin typeface="Arial" charset="0"/>
              </a:rPr>
              <a:t>“</a:t>
            </a:r>
            <a:r>
              <a:rPr lang="en-US" sz="2200" b="1">
                <a:latin typeface="Arial" charset="0"/>
              </a:rPr>
              <a:t>free energy,</a:t>
            </a:r>
            <a:r>
              <a:rPr lang="ja-JP" altLang="en-US" sz="2200" b="1">
                <a:latin typeface="Arial" charset="0"/>
              </a:rPr>
              <a:t>”</a:t>
            </a:r>
            <a:r>
              <a:rPr lang="en-US" sz="2200" b="1">
                <a:latin typeface="Arial" charset="0"/>
              </a:rPr>
              <a:t> and what is the criterion for spontaneity in chemistry?</a:t>
            </a:r>
          </a:p>
          <a:p>
            <a:pPr marL="514350" indent="-514350"/>
            <a:r>
              <a:rPr lang="en-US" sz="2100" i="1">
                <a:latin typeface="Arial" charset="0"/>
              </a:rPr>
              <a:t>Spontaneous reactions</a:t>
            </a:r>
            <a:r>
              <a:rPr lang="en-US" sz="2100">
                <a:latin typeface="Arial" charset="0"/>
              </a:rPr>
              <a:t> are those that, once started, continue without external influence.</a:t>
            </a:r>
          </a:p>
          <a:p>
            <a:pPr marL="514350" indent="-514350"/>
            <a:r>
              <a:rPr lang="en-US" sz="2100">
                <a:latin typeface="Arial" charset="0"/>
              </a:rPr>
              <a:t>Nonspontaneous reactions require a continuous external influence. </a:t>
            </a:r>
          </a:p>
          <a:p>
            <a:pPr marL="514350" indent="-514350"/>
            <a:r>
              <a:rPr lang="en-US" sz="2100">
                <a:latin typeface="Arial" charset="0"/>
              </a:rPr>
              <a:t>Spontaneity depends on the amount of heat absorbed or released in a reaction (Δ</a:t>
            </a:r>
            <a:r>
              <a:rPr lang="en-US" sz="2100" i="1">
                <a:latin typeface="Arial" charset="0"/>
              </a:rPr>
              <a:t>H</a:t>
            </a:r>
            <a:r>
              <a:rPr lang="en-US" sz="2100">
                <a:latin typeface="Arial" charset="0"/>
              </a:rPr>
              <a:t>) and the </a:t>
            </a:r>
            <a:r>
              <a:rPr lang="en-US" sz="2100" i="1">
                <a:latin typeface="Arial" charset="0"/>
              </a:rPr>
              <a:t>entropy change</a:t>
            </a:r>
            <a:r>
              <a:rPr lang="en-US" sz="2100">
                <a:latin typeface="Arial" charset="0"/>
              </a:rPr>
              <a:t> (Δ</a:t>
            </a:r>
            <a:r>
              <a:rPr lang="en-US" sz="2100" i="1">
                <a:latin typeface="Arial" charset="0"/>
              </a:rPr>
              <a:t>S</a:t>
            </a:r>
            <a:r>
              <a:rPr lang="en-US" sz="2100">
                <a:latin typeface="Arial" charset="0"/>
              </a:rPr>
              <a:t>), which measures the change in molecular disorder in a reaction. </a:t>
            </a:r>
          </a:p>
          <a:p>
            <a:pPr marL="514350" indent="-514350"/>
            <a:r>
              <a:rPr lang="en-US" sz="2100">
                <a:latin typeface="Arial" charset="0"/>
              </a:rPr>
              <a:t>Spontaneous reactions are favored by a release of heat (negative Δ</a:t>
            </a:r>
            <a:r>
              <a:rPr lang="en-US" sz="2100" i="1">
                <a:latin typeface="Arial" charset="0"/>
              </a:rPr>
              <a:t>H</a:t>
            </a:r>
            <a:r>
              <a:rPr lang="en-US" sz="2100">
                <a:latin typeface="Arial" charset="0"/>
              </a:rPr>
              <a:t>) and an increase in disorder (positive Δ</a:t>
            </a:r>
            <a:r>
              <a:rPr lang="en-US" sz="2100" i="1">
                <a:latin typeface="Arial" charset="0"/>
              </a:rPr>
              <a:t>S</a:t>
            </a:r>
            <a:r>
              <a:rPr lang="en-US" sz="2100">
                <a:latin typeface="Arial" charset="0"/>
              </a:rPr>
              <a:t>). </a:t>
            </a:r>
          </a:p>
          <a:p>
            <a:pPr marL="514350" indent="-514350"/>
            <a:r>
              <a:rPr lang="en-US" sz="2100">
                <a:latin typeface="Arial" charset="0"/>
              </a:rPr>
              <a:t>The </a:t>
            </a:r>
            <a:r>
              <a:rPr lang="en-US" sz="2100" i="1">
                <a:latin typeface="Arial" charset="0"/>
              </a:rPr>
              <a:t>free-energy change </a:t>
            </a:r>
            <a:r>
              <a:rPr lang="en-US" sz="2100">
                <a:latin typeface="Arial" charset="0"/>
              </a:rPr>
              <a:t>Δ</a:t>
            </a:r>
            <a:r>
              <a:rPr lang="en-US" sz="2100" i="1">
                <a:latin typeface="Arial" charset="0"/>
              </a:rPr>
              <a:t>G</a:t>
            </a:r>
            <a:r>
              <a:rPr lang="en-US" sz="2100">
                <a:latin typeface="Arial" charset="0"/>
              </a:rPr>
              <a:t> takes both factors into account, according to the equation Δ</a:t>
            </a:r>
            <a:r>
              <a:rPr lang="en-US" sz="2100" i="1">
                <a:latin typeface="Arial" charset="0"/>
              </a:rPr>
              <a:t>G = </a:t>
            </a:r>
            <a:r>
              <a:rPr lang="en-US" sz="2100">
                <a:latin typeface="Arial" charset="0"/>
              </a:rPr>
              <a:t>Δ</a:t>
            </a:r>
            <a:r>
              <a:rPr lang="en-US" sz="2100" i="1">
                <a:latin typeface="Arial" charset="0"/>
              </a:rPr>
              <a:t>H </a:t>
            </a:r>
            <a:r>
              <a:rPr lang="en-US" sz="2100" i="1">
                <a:latin typeface="Arial" charset="0"/>
                <a:cs typeface="Arial" charset="0"/>
              </a:rPr>
              <a:t>−</a:t>
            </a:r>
            <a:r>
              <a:rPr lang="en-US" sz="2100" i="1">
                <a:latin typeface="Arial" charset="0"/>
              </a:rPr>
              <a:t> T</a:t>
            </a:r>
            <a:r>
              <a:rPr lang="en-US" sz="2100">
                <a:latin typeface="Arial" charset="0"/>
              </a:rPr>
              <a:t>Δ</a:t>
            </a:r>
            <a:r>
              <a:rPr lang="en-US" sz="2100" i="1">
                <a:latin typeface="Arial" charset="0"/>
              </a:rPr>
              <a:t>S.</a:t>
            </a:r>
            <a:r>
              <a:rPr lang="en-US" sz="2100">
                <a:latin typeface="Arial" charset="0"/>
              </a:rPr>
              <a:t> </a:t>
            </a:r>
          </a:p>
          <a:p>
            <a:pPr marL="514350" indent="-514350"/>
            <a:r>
              <a:rPr lang="en-US" sz="2100">
                <a:latin typeface="Arial" charset="0"/>
              </a:rPr>
              <a:t>A negative value for Δ</a:t>
            </a:r>
            <a:r>
              <a:rPr lang="en-US" sz="2100" i="1">
                <a:latin typeface="Arial" charset="0"/>
              </a:rPr>
              <a:t>G</a:t>
            </a:r>
            <a:r>
              <a:rPr lang="en-US" sz="2100">
                <a:latin typeface="Arial" charset="0"/>
              </a:rPr>
              <a:t> indicates spontaneity, and a positive value for Δ</a:t>
            </a:r>
            <a:r>
              <a:rPr lang="en-US" sz="2100" i="1">
                <a:latin typeface="Arial" charset="0"/>
              </a:rPr>
              <a:t>G</a:t>
            </a:r>
            <a:r>
              <a:rPr lang="en-US" sz="2100">
                <a:latin typeface="Arial" charset="0"/>
              </a:rPr>
              <a:t> indicates nonspontaneity. </a:t>
            </a:r>
          </a:p>
        </p:txBody>
      </p:sp>
    </p:spTree>
    <p:extLst>
      <p:ext uri="{BB962C8B-B14F-4D97-AF65-F5344CB8AC3E}">
        <p14:creationId xmlns:p14="http://schemas.microsoft.com/office/powerpoint/2010/main" val="1285869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8194" y="2875081"/>
            <a:ext cx="7113590" cy="3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006075"/>
            <a:ext cx="8229600" cy="1246003"/>
          </a:xfrm>
        </p:spPr>
        <p:txBody>
          <a:bodyPr>
            <a:noAutofit/>
          </a:bodyPr>
          <a:lstStyle/>
          <a:p>
            <a:r>
              <a:rPr lang="en-US" dirty="0" smtClean="0"/>
              <a:t>The </a:t>
            </a:r>
            <a:r>
              <a:rPr lang="en-US" dirty="0"/>
              <a:t>more stable </a:t>
            </a:r>
            <a:r>
              <a:rPr lang="en-US" dirty="0" smtClean="0"/>
              <a:t>the original molecule …</a:t>
            </a:r>
          </a:p>
          <a:p>
            <a:pPr lvl="1"/>
            <a:r>
              <a:rPr lang="en-US" dirty="0" smtClean="0"/>
              <a:t>the </a:t>
            </a:r>
            <a:r>
              <a:rPr lang="en-US" dirty="0"/>
              <a:t>less </a:t>
            </a:r>
            <a:r>
              <a:rPr lang="en-US" i="1" dirty="0"/>
              <a:t>reactive</a:t>
            </a:r>
            <a:r>
              <a:rPr lang="en-US" dirty="0"/>
              <a:t> it is </a:t>
            </a:r>
            <a:endParaRPr lang="en-US" sz="3600" dirty="0"/>
          </a:p>
        </p:txBody>
      </p:sp>
    </p:spTree>
    <p:extLst>
      <p:ext uri="{BB962C8B-B14F-4D97-AF65-F5344CB8AC3E}">
        <p14:creationId xmlns:p14="http://schemas.microsoft.com/office/powerpoint/2010/main" val="3306815964"/>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65125" y="701675"/>
            <a:ext cx="8229600" cy="5497513"/>
          </a:xfrm>
        </p:spPr>
        <p:txBody>
          <a:bodyPr/>
          <a:lstStyle/>
          <a:p>
            <a:pPr marL="587375" indent="-514350" eaLnBrk="1" hangingPunct="1">
              <a:spcAft>
                <a:spcPts val="600"/>
              </a:spcAft>
              <a:buClr>
                <a:srgbClr val="000000"/>
              </a:buClr>
              <a:buFontTx/>
              <a:buAutoNum type="arabicPeriod" startAt="3"/>
              <a:tabLst>
                <a:tab pos="625475" algn="l"/>
              </a:tabLst>
            </a:pPr>
            <a:r>
              <a:rPr lang="en-US" sz="2400" b="1">
                <a:latin typeface="Arial" charset="0"/>
              </a:rPr>
              <a:t>What determines the rate of a chemical reaction?</a:t>
            </a:r>
            <a:r>
              <a:rPr lang="en-US" sz="2400">
                <a:latin typeface="Arial" charset="0"/>
              </a:rPr>
              <a:t> </a:t>
            </a:r>
          </a:p>
          <a:p>
            <a:pPr marL="587375" indent="-514350" eaLnBrk="1" hangingPunct="1">
              <a:spcAft>
                <a:spcPts val="600"/>
              </a:spcAft>
              <a:buClr>
                <a:srgbClr val="000000"/>
              </a:buClr>
              <a:tabLst>
                <a:tab pos="625475" algn="l"/>
              </a:tabLst>
            </a:pPr>
            <a:r>
              <a:rPr lang="en-US" sz="2400">
                <a:latin typeface="Arial" charset="0"/>
              </a:rPr>
              <a:t>A chemical reaction occurs when reactant particles collide with proper orientation and sufficient energy. </a:t>
            </a:r>
          </a:p>
          <a:p>
            <a:pPr marL="587375" indent="-514350" eaLnBrk="1" hangingPunct="1">
              <a:spcAft>
                <a:spcPts val="600"/>
              </a:spcAft>
              <a:buClr>
                <a:srgbClr val="000000"/>
              </a:buClr>
              <a:tabLst>
                <a:tab pos="625475" algn="l"/>
              </a:tabLst>
            </a:pPr>
            <a:r>
              <a:rPr lang="en-US" sz="2400">
                <a:latin typeface="Arial" charset="0"/>
              </a:rPr>
              <a:t>The exact amount of collision energy necessary is called the </a:t>
            </a:r>
            <a:r>
              <a:rPr lang="en-US" sz="2400" i="1">
                <a:latin typeface="Arial" charset="0"/>
              </a:rPr>
              <a:t>activation energy</a:t>
            </a:r>
            <a:r>
              <a:rPr lang="en-US" sz="2400">
                <a:latin typeface="Arial" charset="0"/>
              </a:rPr>
              <a:t>.</a:t>
            </a:r>
          </a:p>
          <a:p>
            <a:pPr marL="587375" indent="-514350" eaLnBrk="1" hangingPunct="1">
              <a:spcAft>
                <a:spcPts val="600"/>
              </a:spcAft>
              <a:buClr>
                <a:srgbClr val="000000"/>
              </a:buClr>
              <a:tabLst>
                <a:tab pos="625475" algn="l"/>
              </a:tabLst>
            </a:pPr>
            <a:r>
              <a:rPr lang="en-US" sz="2400">
                <a:latin typeface="Arial" charset="0"/>
              </a:rPr>
              <a:t>A high activation energy results in a slow reaction because few collisions occur with sufficient force, whereas a low activation energy results in a fast reaction. </a:t>
            </a:r>
          </a:p>
          <a:p>
            <a:pPr marL="587375" indent="-514350" eaLnBrk="1" hangingPunct="1">
              <a:spcAft>
                <a:spcPts val="600"/>
              </a:spcAft>
              <a:buClr>
                <a:srgbClr val="000000"/>
              </a:buClr>
              <a:tabLst>
                <a:tab pos="625475" algn="l"/>
              </a:tabLst>
            </a:pPr>
            <a:r>
              <a:rPr lang="en-US" sz="2400">
                <a:latin typeface="Arial" charset="0"/>
              </a:rPr>
              <a:t>Reaction rates can be increased by raising the temperature, by raising the concentrations of reactants, or by adding a </a:t>
            </a:r>
            <a:r>
              <a:rPr lang="en-US" sz="2400" i="1">
                <a:latin typeface="Arial" charset="0"/>
              </a:rPr>
              <a:t>catalyst</a:t>
            </a:r>
            <a:r>
              <a:rPr lang="en-US" sz="2400">
                <a:latin typeface="Arial" charset="0"/>
              </a:rPr>
              <a:t>, which accelerates a reaction without itself undergoing any change. </a:t>
            </a:r>
            <a:endParaRPr lang="en-US" sz="2000">
              <a:latin typeface="Arial" charset="0"/>
            </a:endParaRPr>
          </a:p>
        </p:txBody>
      </p:sp>
    </p:spTree>
    <p:extLst>
      <p:ext uri="{BB962C8B-B14F-4D97-AF65-F5344CB8AC3E}">
        <p14:creationId xmlns:p14="http://schemas.microsoft.com/office/powerpoint/2010/main" val="1343922849"/>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p:cNvSpPr>
            <a:spLocks noGrp="1"/>
          </p:cNvSpPr>
          <p:nvPr>
            <p:ph idx="1"/>
          </p:nvPr>
        </p:nvSpPr>
        <p:spPr>
          <a:xfrm>
            <a:off x="365125" y="701675"/>
            <a:ext cx="8229600" cy="5549900"/>
          </a:xfrm>
        </p:spPr>
        <p:txBody>
          <a:bodyPr/>
          <a:lstStyle/>
          <a:p>
            <a:pPr marL="587375" indent="-514350" eaLnBrk="1" hangingPunct="1">
              <a:spcAft>
                <a:spcPts val="600"/>
              </a:spcAft>
              <a:buClr>
                <a:srgbClr val="000000"/>
              </a:buClr>
              <a:buFontTx/>
              <a:buAutoNum type="arabicPeriod" startAt="4"/>
              <a:tabLst>
                <a:tab pos="625475" algn="l"/>
              </a:tabLst>
            </a:pPr>
            <a:r>
              <a:rPr lang="en-US" sz="2800" b="1" dirty="0">
                <a:latin typeface="Arial" charset="0"/>
              </a:rPr>
              <a:t>What is chemical equilibrium?</a:t>
            </a:r>
            <a:r>
              <a:rPr lang="en-US" sz="2800" dirty="0">
                <a:latin typeface="Arial" charset="0"/>
              </a:rPr>
              <a:t> </a:t>
            </a:r>
          </a:p>
          <a:p>
            <a:pPr marL="587375" indent="-514350" eaLnBrk="1" hangingPunct="1">
              <a:buClr>
                <a:srgbClr val="000000"/>
              </a:buClr>
              <a:tabLst>
                <a:tab pos="625475" algn="l"/>
              </a:tabLst>
            </a:pPr>
            <a:r>
              <a:rPr lang="en-US" sz="2800" dirty="0">
                <a:latin typeface="Arial" charset="0"/>
              </a:rPr>
              <a:t>A reaction that can occur in either the forward or reverse direction is </a:t>
            </a:r>
            <a:r>
              <a:rPr lang="en-US" sz="2800" i="1" dirty="0">
                <a:latin typeface="Arial" charset="0"/>
              </a:rPr>
              <a:t>reversible</a:t>
            </a:r>
            <a:r>
              <a:rPr lang="en-US" sz="2800" dirty="0">
                <a:latin typeface="Arial" charset="0"/>
              </a:rPr>
              <a:t> and will ultimately reach a state of </a:t>
            </a:r>
            <a:r>
              <a:rPr lang="en-US" sz="2800" i="1" dirty="0">
                <a:latin typeface="Arial" charset="0"/>
              </a:rPr>
              <a:t>chemical equilibrium</a:t>
            </a:r>
            <a:r>
              <a:rPr lang="en-US" sz="2800" dirty="0">
                <a:latin typeface="Arial" charset="0"/>
              </a:rPr>
              <a:t>. </a:t>
            </a:r>
          </a:p>
          <a:p>
            <a:pPr marL="587375" indent="-514350" eaLnBrk="1" hangingPunct="1">
              <a:buClr>
                <a:srgbClr val="000000"/>
              </a:buClr>
              <a:tabLst>
                <a:tab pos="625475" algn="l"/>
              </a:tabLst>
            </a:pPr>
            <a:r>
              <a:rPr lang="en-US" sz="2800" dirty="0">
                <a:latin typeface="Arial" charset="0"/>
              </a:rPr>
              <a:t>At equilibrium, the forward and reverse reactions occur at the same rate, and the concentrations of reactants and products are constant. </a:t>
            </a:r>
          </a:p>
          <a:p>
            <a:pPr marL="587375" indent="-514350" eaLnBrk="1" hangingPunct="1">
              <a:buClr>
                <a:srgbClr val="000000"/>
              </a:buClr>
              <a:tabLst>
                <a:tab pos="625475" algn="l"/>
              </a:tabLst>
            </a:pPr>
            <a:r>
              <a:rPr lang="en-US" sz="2800" dirty="0">
                <a:latin typeface="Arial" charset="0"/>
              </a:rPr>
              <a:t>Every reversible reaction has a characteristic </a:t>
            </a:r>
            <a:r>
              <a:rPr lang="en-US" sz="2800" i="1" dirty="0">
                <a:latin typeface="Arial" charset="0"/>
              </a:rPr>
              <a:t>equilibrium constant</a:t>
            </a:r>
            <a:r>
              <a:rPr lang="en-US" sz="2800" dirty="0">
                <a:latin typeface="Arial" charset="0"/>
              </a:rPr>
              <a:t> (</a:t>
            </a:r>
            <a:r>
              <a:rPr lang="en-US" sz="2800" i="1" dirty="0">
                <a:latin typeface="Arial" charset="0"/>
              </a:rPr>
              <a:t>K</a:t>
            </a:r>
            <a:r>
              <a:rPr lang="en-US" sz="2800" dirty="0">
                <a:latin typeface="Arial" charset="0"/>
              </a:rPr>
              <a:t>), given by an </a:t>
            </a:r>
            <a:r>
              <a:rPr lang="en-US" sz="2800" i="1" dirty="0">
                <a:latin typeface="Arial" charset="0"/>
              </a:rPr>
              <a:t>equilibrium equation</a:t>
            </a:r>
            <a:r>
              <a:rPr lang="en-US" sz="2800" dirty="0">
                <a:latin typeface="Arial" charset="0"/>
              </a:rPr>
              <a:t>. </a:t>
            </a:r>
          </a:p>
        </p:txBody>
      </p:sp>
    </p:spTree>
    <p:extLst>
      <p:ext uri="{BB962C8B-B14F-4D97-AF65-F5344CB8AC3E}">
        <p14:creationId xmlns:p14="http://schemas.microsoft.com/office/powerpoint/2010/main" val="3417336146"/>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365125" y="701675"/>
            <a:ext cx="8229600" cy="3252788"/>
          </a:xfrm>
        </p:spPr>
        <p:txBody>
          <a:bodyPr/>
          <a:lstStyle/>
          <a:p>
            <a:pPr marL="587375" indent="-514350" eaLnBrk="1" hangingPunct="1">
              <a:buClr>
                <a:srgbClr val="000000"/>
              </a:buClr>
              <a:buFontTx/>
              <a:buAutoNum type="arabicPeriod" startAt="5"/>
              <a:tabLst>
                <a:tab pos="625475" algn="l"/>
              </a:tabLst>
            </a:pPr>
            <a:r>
              <a:rPr lang="en-US" sz="2800" b="1">
                <a:latin typeface="Arial" charset="0"/>
              </a:rPr>
              <a:t>What is Le Châtelier</a:t>
            </a:r>
            <a:r>
              <a:rPr lang="ja-JP" altLang="en-US" sz="2800" b="1">
                <a:latin typeface="Arial" charset="0"/>
              </a:rPr>
              <a:t>’</a:t>
            </a:r>
            <a:r>
              <a:rPr lang="en-US" sz="2800" b="1">
                <a:latin typeface="Arial" charset="0"/>
              </a:rPr>
              <a:t>s principle? </a:t>
            </a:r>
          </a:p>
          <a:p>
            <a:pPr marL="587375" indent="-514350" eaLnBrk="1" hangingPunct="1">
              <a:buClr>
                <a:srgbClr val="000000"/>
              </a:buClr>
              <a:tabLst>
                <a:tab pos="625475" algn="l"/>
              </a:tabLst>
            </a:pPr>
            <a:r>
              <a:rPr lang="en-US" sz="2800" i="1">
                <a:latin typeface="Arial" charset="0"/>
              </a:rPr>
              <a:t>Le Châtelier</a:t>
            </a:r>
            <a:r>
              <a:rPr lang="ja-JP" altLang="en-US" sz="2800" i="1">
                <a:latin typeface="Arial" charset="0"/>
              </a:rPr>
              <a:t>’</a:t>
            </a:r>
            <a:r>
              <a:rPr lang="en-US" sz="2800" i="1">
                <a:latin typeface="Arial" charset="0"/>
              </a:rPr>
              <a:t>s principle</a:t>
            </a:r>
            <a:r>
              <a:rPr lang="en-US" sz="2800">
                <a:latin typeface="Arial" charset="0"/>
              </a:rPr>
              <a:t> states that when a stress is applied to a system in equilibrium, the equilibrium shifts so that the stress is relieved. </a:t>
            </a:r>
          </a:p>
          <a:p>
            <a:pPr marL="587375" indent="-514350" eaLnBrk="1" hangingPunct="1">
              <a:buClr>
                <a:srgbClr val="000000"/>
              </a:buClr>
              <a:tabLst>
                <a:tab pos="625475" algn="l"/>
              </a:tabLst>
            </a:pPr>
            <a:r>
              <a:rPr lang="en-US" sz="2800">
                <a:latin typeface="Arial" charset="0"/>
              </a:rPr>
              <a:t>Applying this principle allows prediction of the effects of changes in temperature, pressure, and concentration.</a:t>
            </a:r>
          </a:p>
        </p:txBody>
      </p:sp>
    </p:spTree>
    <p:extLst>
      <p:ext uri="{BB962C8B-B14F-4D97-AF65-F5344CB8AC3E}">
        <p14:creationId xmlns:p14="http://schemas.microsoft.com/office/powerpoint/2010/main" val="4218875041"/>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09_07_Pg182_Un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68" y="2039938"/>
            <a:ext cx="8555672" cy="26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2988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412008B-BFCF-5D44-A173-BE5AD14C85D1}" type="slidenum">
              <a:rPr lang="en-US"/>
              <a:pPr/>
              <a:t>18</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491" y="3692233"/>
            <a:ext cx="3680051" cy="27607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573854"/>
            <a:ext cx="8229600" cy="233317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00"/>
                </a:solidFill>
              </a:rPr>
              <a:t>Bond </a:t>
            </a:r>
            <a:r>
              <a:rPr lang="en-US" u="sng" dirty="0">
                <a:solidFill>
                  <a:srgbClr val="000000"/>
                </a:solidFill>
              </a:rPr>
              <a:t>breaking</a:t>
            </a:r>
            <a:r>
              <a:rPr lang="en-US" dirty="0">
                <a:solidFill>
                  <a:srgbClr val="000000"/>
                </a:solidFill>
              </a:rPr>
              <a:t> </a:t>
            </a:r>
            <a:r>
              <a:rPr lang="en-US" dirty="0" smtClean="0">
                <a:solidFill>
                  <a:srgbClr val="000000"/>
                </a:solidFill>
              </a:rPr>
              <a:t>always </a:t>
            </a:r>
            <a:r>
              <a:rPr lang="en-US" i="1" dirty="0">
                <a:solidFill>
                  <a:srgbClr val="000000"/>
                </a:solidFill>
              </a:rPr>
              <a:t>absorbs</a:t>
            </a:r>
            <a:r>
              <a:rPr lang="en-US" dirty="0">
                <a:solidFill>
                  <a:srgbClr val="000000"/>
                </a:solidFill>
              </a:rPr>
              <a:t> heat and </a:t>
            </a:r>
            <a:r>
              <a:rPr lang="en-US" dirty="0" smtClean="0">
                <a:solidFill>
                  <a:srgbClr val="000000"/>
                </a:solidFill>
              </a:rPr>
              <a:t>so is </a:t>
            </a:r>
            <a:r>
              <a:rPr lang="en-US" dirty="0">
                <a:solidFill>
                  <a:srgbClr val="000000"/>
                </a:solidFill>
              </a:rPr>
              <a:t>described as </a:t>
            </a:r>
            <a:r>
              <a:rPr lang="en-US" b="1" dirty="0" smtClean="0">
                <a:solidFill>
                  <a:srgbClr val="000000"/>
                </a:solidFill>
              </a:rPr>
              <a:t>endothermic</a:t>
            </a:r>
            <a:r>
              <a:rPr lang="en-US" b="1" dirty="0">
                <a:solidFill>
                  <a:srgbClr val="000000"/>
                </a:solidFill>
              </a:rPr>
              <a:t> </a:t>
            </a:r>
            <a:endParaRPr lang="en-US" b="1" dirty="0" smtClean="0">
              <a:solidFill>
                <a:srgbClr val="000000"/>
              </a:solidFill>
            </a:endParaRPr>
          </a:p>
          <a:p>
            <a:pPr lvl="1"/>
            <a:r>
              <a:rPr lang="en-US" dirty="0" smtClean="0">
                <a:solidFill>
                  <a:srgbClr val="000000"/>
                </a:solidFill>
              </a:rPr>
              <a:t>from </a:t>
            </a:r>
            <a:r>
              <a:rPr lang="en-US" dirty="0">
                <a:solidFill>
                  <a:srgbClr val="000000"/>
                </a:solidFill>
              </a:rPr>
              <a:t>the Greek </a:t>
            </a:r>
            <a:r>
              <a:rPr lang="en-US" i="1" dirty="0" err="1" smtClean="0">
                <a:solidFill>
                  <a:srgbClr val="000000"/>
                </a:solidFill>
              </a:rPr>
              <a:t>endo</a:t>
            </a:r>
            <a:r>
              <a:rPr lang="en-US" dirty="0" smtClean="0">
                <a:solidFill>
                  <a:srgbClr val="000000"/>
                </a:solidFill>
              </a:rPr>
              <a:t> (inside</a:t>
            </a:r>
            <a:r>
              <a:rPr lang="en-US" dirty="0">
                <a:solidFill>
                  <a:srgbClr val="000000"/>
                </a:solidFill>
              </a:rPr>
              <a:t>) </a:t>
            </a:r>
          </a:p>
          <a:p>
            <a:pPr lvl="1"/>
            <a:r>
              <a:rPr lang="en-US" dirty="0">
                <a:solidFill>
                  <a:srgbClr val="000000"/>
                </a:solidFill>
              </a:rPr>
              <a:t>meaning that </a:t>
            </a:r>
            <a:r>
              <a:rPr lang="en-US" u="sng" dirty="0">
                <a:solidFill>
                  <a:srgbClr val="000000"/>
                </a:solidFill>
              </a:rPr>
              <a:t>heat </a:t>
            </a:r>
            <a:r>
              <a:rPr lang="en-US" u="sng" dirty="0" smtClean="0">
                <a:solidFill>
                  <a:srgbClr val="000000"/>
                </a:solidFill>
              </a:rPr>
              <a:t>must be </a:t>
            </a:r>
            <a:r>
              <a:rPr lang="en-US" u="sng" dirty="0">
                <a:solidFill>
                  <a:srgbClr val="000000"/>
                </a:solidFill>
              </a:rPr>
              <a:t>put </a:t>
            </a:r>
            <a:r>
              <a:rPr lang="en-US" u="sng" dirty="0" smtClean="0">
                <a:solidFill>
                  <a:srgbClr val="000000"/>
                </a:solidFill>
              </a:rPr>
              <a:t>in</a:t>
            </a:r>
            <a:endParaRPr lang="en-US" sz="900" u="sng" dirty="0">
              <a:solidFill>
                <a:srgbClr val="000000"/>
              </a:solidFill>
            </a:endParaRPr>
          </a:p>
        </p:txBody>
      </p:sp>
      <p:sp>
        <p:nvSpPr>
          <p:cNvPr id="6"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Endothermic bond breaking</a:t>
            </a:r>
            <a:endParaRPr lang="en-US" dirty="0"/>
          </a:p>
        </p:txBody>
      </p:sp>
    </p:spTree>
    <p:extLst>
      <p:ext uri="{BB962C8B-B14F-4D97-AF65-F5344CB8AC3E}">
        <p14:creationId xmlns:p14="http://schemas.microsoft.com/office/powerpoint/2010/main" val="688744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412008B-BFCF-5D44-A173-BE5AD14C85D1}" type="slidenum">
              <a:rPr lang="en-US"/>
              <a:pPr/>
              <a:t>19</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491" y="3692233"/>
            <a:ext cx="3680051" cy="27607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587660"/>
            <a:ext cx="7508209" cy="30786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For O</a:t>
            </a:r>
            <a:r>
              <a:rPr lang="en-US" baseline="-25000" dirty="0" smtClean="0"/>
              <a:t>2</a:t>
            </a:r>
            <a:r>
              <a:rPr lang="en-US" dirty="0" smtClean="0"/>
              <a:t> to be broken up into independent O atoms …</a:t>
            </a:r>
          </a:p>
          <a:p>
            <a:pPr lvl="1"/>
            <a:r>
              <a:rPr lang="en-US" dirty="0"/>
              <a:t>w</a:t>
            </a:r>
            <a:r>
              <a:rPr lang="en-US" dirty="0" smtClean="0"/>
              <a:t>e must put in 119 kcal/</a:t>
            </a:r>
            <a:r>
              <a:rPr lang="en-US" dirty="0" err="1" smtClean="0"/>
              <a:t>mol</a:t>
            </a:r>
            <a:r>
              <a:rPr lang="en-US" dirty="0" smtClean="0"/>
              <a:t> of energy </a:t>
            </a:r>
            <a:endParaRPr lang="en-US" sz="3200" u="sng" dirty="0"/>
          </a:p>
        </p:txBody>
      </p:sp>
      <p:sp>
        <p:nvSpPr>
          <p:cNvPr id="7"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Endothermic bond breaking</a:t>
            </a:r>
            <a:endParaRPr lang="en-US" dirty="0"/>
          </a:p>
        </p:txBody>
      </p:sp>
    </p:spTree>
    <p:extLst>
      <p:ext uri="{BB962C8B-B14F-4D97-AF65-F5344CB8AC3E}">
        <p14:creationId xmlns:p14="http://schemas.microsoft.com/office/powerpoint/2010/main" val="23661078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solidFill>
                  <a:srgbClr val="000000"/>
                </a:solidFill>
              </a:rPr>
              <a:t>7.1   Energy and Chemical Bonds</a:t>
            </a:r>
          </a:p>
          <a:p>
            <a:r>
              <a:rPr lang="en-US" dirty="0">
                <a:solidFill>
                  <a:srgbClr val="000000"/>
                </a:solidFill>
              </a:rPr>
              <a:t>7.2   Heat Changes during Chemical Reactions</a:t>
            </a:r>
          </a:p>
          <a:p>
            <a:r>
              <a:rPr lang="en-US" dirty="0">
                <a:solidFill>
                  <a:srgbClr val="000000"/>
                </a:solidFill>
              </a:rPr>
              <a:t>7.3   Exothermic and Endothermic Reactions</a:t>
            </a:r>
          </a:p>
          <a:p>
            <a:r>
              <a:rPr lang="en-US" dirty="0">
                <a:solidFill>
                  <a:srgbClr val="000000"/>
                </a:solidFill>
              </a:rPr>
              <a:t>7.4   Why Do Chemical Reactions Occur? Free Energy</a:t>
            </a:r>
          </a:p>
          <a:p>
            <a:r>
              <a:rPr lang="en-US" dirty="0">
                <a:solidFill>
                  <a:srgbClr val="000000"/>
                </a:solidFill>
              </a:rPr>
              <a:t>7.5   How Do Chemical Reactions Occur? Reaction Rates</a:t>
            </a:r>
          </a:p>
          <a:p>
            <a:r>
              <a:rPr lang="en-US" dirty="0">
                <a:solidFill>
                  <a:srgbClr val="000000"/>
                </a:solidFill>
              </a:rPr>
              <a:t>7.6   Effects of Temperature, Concentration, and Catalysis</a:t>
            </a:r>
          </a:p>
          <a:p>
            <a:r>
              <a:rPr lang="en-US" dirty="0">
                <a:solidFill>
                  <a:srgbClr val="000000"/>
                </a:solidFill>
              </a:rPr>
              <a:t>        on Reaction Rates</a:t>
            </a:r>
          </a:p>
          <a:p>
            <a:r>
              <a:rPr lang="en-US" dirty="0">
                <a:solidFill>
                  <a:srgbClr val="000000"/>
                </a:solidFill>
              </a:rPr>
              <a:t>7.7   Reversible Reactions and Chemical Equilibrium</a:t>
            </a:r>
          </a:p>
          <a:p>
            <a:r>
              <a:rPr lang="en-US" dirty="0">
                <a:solidFill>
                  <a:srgbClr val="000000"/>
                </a:solidFill>
              </a:rPr>
              <a:t>7.8   Equilibrium Equations and Equilibrium Constants</a:t>
            </a:r>
          </a:p>
          <a:p>
            <a:r>
              <a:rPr lang="en-US" dirty="0">
                <a:solidFill>
                  <a:srgbClr val="000000"/>
                </a:solidFill>
              </a:rPr>
              <a:t>7.9   Le </a:t>
            </a:r>
            <a:r>
              <a:rPr lang="en-US" dirty="0" err="1">
                <a:solidFill>
                  <a:srgbClr val="000000"/>
                </a:solidFill>
              </a:rPr>
              <a:t>Châtelier</a:t>
            </a:r>
            <a:r>
              <a:rPr lang="fr-FR" altLang="ja-JP" dirty="0">
                <a:solidFill>
                  <a:srgbClr val="000000"/>
                </a:solidFill>
              </a:rPr>
              <a:t>’s </a:t>
            </a:r>
            <a:r>
              <a:rPr lang="fr-FR" altLang="ja-JP" dirty="0" err="1">
                <a:solidFill>
                  <a:srgbClr val="000000"/>
                </a:solidFill>
              </a:rPr>
              <a:t>Principle</a:t>
            </a:r>
            <a:r>
              <a:rPr lang="fr-FR" altLang="ja-JP" dirty="0">
                <a:solidFill>
                  <a:srgbClr val="000000"/>
                </a:solidFill>
              </a:rPr>
              <a:t>: The </a:t>
            </a:r>
            <a:r>
              <a:rPr lang="fr-FR" altLang="ja-JP" dirty="0" err="1">
                <a:solidFill>
                  <a:srgbClr val="000000"/>
                </a:solidFill>
              </a:rPr>
              <a:t>Effect</a:t>
            </a:r>
            <a:r>
              <a:rPr lang="fr-FR" altLang="ja-JP" dirty="0">
                <a:solidFill>
                  <a:srgbClr val="000000"/>
                </a:solidFill>
              </a:rPr>
              <a:t> of </a:t>
            </a:r>
            <a:r>
              <a:rPr lang="fr-FR" altLang="ja-JP" dirty="0" err="1">
                <a:solidFill>
                  <a:srgbClr val="000000"/>
                </a:solidFill>
              </a:rPr>
              <a:t>Changing</a:t>
            </a:r>
            <a:r>
              <a:rPr lang="fr-FR" altLang="ja-JP" dirty="0">
                <a:solidFill>
                  <a:srgbClr val="000000"/>
                </a:solidFill>
              </a:rPr>
              <a:t> </a:t>
            </a:r>
            <a:r>
              <a:rPr lang="fr-FR" dirty="0" smtClean="0">
                <a:solidFill>
                  <a:srgbClr val="000000"/>
                </a:solidFill>
              </a:rPr>
              <a:t>Conditions </a:t>
            </a:r>
            <a:r>
              <a:rPr lang="fr-FR" dirty="0">
                <a:solidFill>
                  <a:srgbClr val="000000"/>
                </a:solidFill>
              </a:rPr>
              <a:t>on </a:t>
            </a:r>
            <a:r>
              <a:rPr lang="fr-FR" dirty="0" err="1">
                <a:solidFill>
                  <a:srgbClr val="000000"/>
                </a:solidFill>
              </a:rPr>
              <a:t>Equilibria</a:t>
            </a:r>
            <a:endParaRPr lang="fr-FR" dirty="0">
              <a:solidFill>
                <a:srgbClr val="000000"/>
              </a:solidFill>
            </a:endParaRPr>
          </a:p>
          <a:p>
            <a:endParaRPr lang="en-US" dirty="0"/>
          </a:p>
        </p:txBody>
      </p:sp>
    </p:spTree>
    <p:extLst>
      <p:ext uri="{BB962C8B-B14F-4D97-AF65-F5344CB8AC3E}">
        <p14:creationId xmlns:p14="http://schemas.microsoft.com/office/powerpoint/2010/main" val="6202260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412008B-BFCF-5D44-A173-BE5AD14C85D1}" type="slidenum">
              <a:rPr lang="en-US"/>
              <a:pPr/>
              <a:t>20</a:t>
            </a:fld>
            <a:endParaRPr lang="en-US"/>
          </a:p>
        </p:txBody>
      </p:sp>
      <p:sp>
        <p:nvSpPr>
          <p:cNvPr id="4" name="Title 1"/>
          <p:cNvSpPr txBox="1">
            <a:spLocks/>
          </p:cNvSpPr>
          <p:nvPr/>
        </p:nvSpPr>
        <p:spPr>
          <a:xfrm>
            <a:off x="457200" y="274638"/>
            <a:ext cx="8229600" cy="73318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Exothermic bond making</a:t>
            </a:r>
            <a:endParaRPr lang="en-US" dirty="0"/>
          </a:p>
        </p:txBody>
      </p:sp>
      <p:sp>
        <p:nvSpPr>
          <p:cNvPr id="6" name="Content Placeholder 2"/>
          <p:cNvSpPr txBox="1">
            <a:spLocks/>
          </p:cNvSpPr>
          <p:nvPr/>
        </p:nvSpPr>
        <p:spPr>
          <a:xfrm>
            <a:off x="457199" y="1678735"/>
            <a:ext cx="8391721" cy="242156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ts val="2800"/>
            </a:pPr>
            <a:r>
              <a:rPr lang="en-US" dirty="0" smtClean="0">
                <a:solidFill>
                  <a:srgbClr val="000000"/>
                </a:solidFill>
              </a:rPr>
              <a:t>Bond </a:t>
            </a:r>
            <a:r>
              <a:rPr lang="en-US" u="sng" dirty="0" smtClean="0">
                <a:solidFill>
                  <a:srgbClr val="000000"/>
                </a:solidFill>
              </a:rPr>
              <a:t>formation</a:t>
            </a:r>
            <a:r>
              <a:rPr lang="en-US" dirty="0" smtClean="0">
                <a:solidFill>
                  <a:srgbClr val="000000"/>
                </a:solidFill>
              </a:rPr>
              <a:t> always </a:t>
            </a:r>
            <a:r>
              <a:rPr lang="en-US" i="1" dirty="0" smtClean="0">
                <a:solidFill>
                  <a:srgbClr val="000000"/>
                </a:solidFill>
              </a:rPr>
              <a:t>releases</a:t>
            </a:r>
            <a:r>
              <a:rPr lang="en-US" dirty="0" smtClean="0">
                <a:solidFill>
                  <a:srgbClr val="000000"/>
                </a:solidFill>
              </a:rPr>
              <a:t> heat and so is described as </a:t>
            </a:r>
            <a:r>
              <a:rPr lang="en-US" b="1" dirty="0" smtClean="0">
                <a:solidFill>
                  <a:srgbClr val="000000"/>
                </a:solidFill>
              </a:rPr>
              <a:t>exothermic</a:t>
            </a:r>
            <a:r>
              <a:rPr lang="en-US" dirty="0" smtClean="0">
                <a:solidFill>
                  <a:srgbClr val="000000"/>
                </a:solidFill>
              </a:rPr>
              <a:t>, from the Greek </a:t>
            </a:r>
            <a:r>
              <a:rPr lang="en-US" i="1" dirty="0" err="1" smtClean="0">
                <a:solidFill>
                  <a:srgbClr val="000000"/>
                </a:solidFill>
              </a:rPr>
              <a:t>exo</a:t>
            </a:r>
            <a:r>
              <a:rPr lang="en-US" dirty="0" smtClean="0">
                <a:solidFill>
                  <a:srgbClr val="000000"/>
                </a:solidFill>
              </a:rPr>
              <a:t> (outside) </a:t>
            </a:r>
          </a:p>
          <a:p>
            <a:pPr lvl="1">
              <a:buSzPts val="2800"/>
            </a:pPr>
            <a:r>
              <a:rPr lang="en-US" dirty="0" smtClean="0">
                <a:solidFill>
                  <a:srgbClr val="000000"/>
                </a:solidFill>
              </a:rPr>
              <a:t>meaning that </a:t>
            </a:r>
            <a:r>
              <a:rPr lang="en-US" u="sng" dirty="0" smtClean="0">
                <a:solidFill>
                  <a:srgbClr val="000000"/>
                </a:solidFill>
              </a:rPr>
              <a:t>heat escapes</a:t>
            </a:r>
            <a:r>
              <a:rPr lang="en-US" dirty="0" smtClean="0">
                <a:solidFill>
                  <a:srgbClr val="000000"/>
                </a:solidFill>
              </a:rPr>
              <a:t> the reaction and burns your hand</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721678" y="4481301"/>
            <a:ext cx="5486400" cy="1346835"/>
          </a:xfrm>
          <a:prstGeom prst="rect">
            <a:avLst/>
          </a:prstGeom>
          <a:noFill/>
          <a:ln>
            <a:noFill/>
          </a:ln>
        </p:spPr>
      </p:pic>
    </p:spTree>
    <p:extLst>
      <p:ext uri="{BB962C8B-B14F-4D97-AF65-F5344CB8AC3E}">
        <p14:creationId xmlns:p14="http://schemas.microsoft.com/office/powerpoint/2010/main" val="1344054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412008B-BFCF-5D44-A173-BE5AD14C85D1}" type="slidenum">
              <a:rPr lang="en-US"/>
              <a:pPr/>
              <a:t>21</a:t>
            </a:fld>
            <a:endParaRPr lang="en-US"/>
          </a:p>
        </p:txBody>
      </p:sp>
      <p:sp>
        <p:nvSpPr>
          <p:cNvPr id="6" name="Content Placeholder 2"/>
          <p:cNvSpPr txBox="1">
            <a:spLocks/>
          </p:cNvSpPr>
          <p:nvPr/>
        </p:nvSpPr>
        <p:spPr>
          <a:xfrm>
            <a:off x="457199" y="1725714"/>
            <a:ext cx="8391721" cy="212608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When oxygen atoms combine </a:t>
            </a:r>
            <a:r>
              <a:rPr lang="en-US" dirty="0"/>
              <a:t>to form </a:t>
            </a:r>
            <a:r>
              <a:rPr lang="en-US" dirty="0" smtClean="0"/>
              <a:t>O</a:t>
            </a:r>
            <a:r>
              <a:rPr lang="en-US" baseline="-25000" dirty="0" smtClean="0"/>
              <a:t>2</a:t>
            </a:r>
            <a:r>
              <a:rPr lang="en-US" dirty="0" smtClean="0"/>
              <a:t> </a:t>
            </a:r>
            <a:endParaRPr lang="en-US" dirty="0"/>
          </a:p>
          <a:p>
            <a:pPr lvl="1"/>
            <a:r>
              <a:rPr lang="en-US" dirty="0"/>
              <a:t>We observe 119 kcal/</a:t>
            </a:r>
            <a:r>
              <a:rPr lang="en-US" dirty="0" err="1"/>
              <a:t>mol</a:t>
            </a:r>
            <a:r>
              <a:rPr lang="en-US" dirty="0"/>
              <a:t> </a:t>
            </a:r>
            <a:r>
              <a:rPr lang="en-US" dirty="0" smtClean="0"/>
              <a:t>being </a:t>
            </a:r>
            <a:r>
              <a:rPr lang="en-US" dirty="0"/>
              <a:t>released </a:t>
            </a:r>
            <a:endParaRPr lang="en-US" sz="3200" dirty="0"/>
          </a:p>
        </p:txBody>
      </p:sp>
      <p:sp>
        <p:nvSpPr>
          <p:cNvPr id="2" name="TextBox 1"/>
          <p:cNvSpPr txBox="1"/>
          <p:nvPr/>
        </p:nvSpPr>
        <p:spPr>
          <a:xfrm>
            <a:off x="6395493" y="4565207"/>
            <a:ext cx="2393980" cy="1384995"/>
          </a:xfrm>
          <a:prstGeom prst="rect">
            <a:avLst/>
          </a:prstGeom>
          <a:noFill/>
        </p:spPr>
        <p:txBody>
          <a:bodyPr wrap="none" rtlCol="0">
            <a:spAutoFit/>
          </a:bodyPr>
          <a:lstStyle/>
          <a:p>
            <a:pPr algn="ctr"/>
            <a:r>
              <a:rPr lang="en-US" sz="2800" dirty="0"/>
              <a:t>119 kcal/</a:t>
            </a:r>
            <a:r>
              <a:rPr lang="en-US" sz="2800" dirty="0" err="1" smtClean="0"/>
              <a:t>mol</a:t>
            </a:r>
            <a:r>
              <a:rPr lang="en-US" sz="2800" dirty="0" smtClean="0"/>
              <a:t> </a:t>
            </a:r>
          </a:p>
          <a:p>
            <a:pPr algn="ctr"/>
            <a:r>
              <a:rPr lang="en-US" sz="2800" dirty="0" smtClean="0"/>
              <a:t>is  released</a:t>
            </a:r>
          </a:p>
          <a:p>
            <a:pPr algn="ctr"/>
            <a:r>
              <a:rPr lang="en-US" sz="2800" dirty="0" smtClean="0"/>
              <a:t>(</a:t>
            </a:r>
            <a:r>
              <a:rPr lang="en-US" sz="2800" dirty="0" smtClean="0">
                <a:solidFill>
                  <a:srgbClr val="FF0000"/>
                </a:solidFill>
              </a:rPr>
              <a:t>−</a:t>
            </a:r>
            <a:r>
              <a:rPr lang="en-US" sz="2800" dirty="0" smtClean="0"/>
              <a:t>119kcal/</a:t>
            </a:r>
            <a:r>
              <a:rPr lang="en-US" sz="2800" dirty="0" err="1" smtClean="0"/>
              <a:t>mol</a:t>
            </a:r>
            <a:r>
              <a:rPr lang="en-US" sz="2800" dirty="0"/>
              <a:t>)</a:t>
            </a:r>
            <a:r>
              <a:rPr lang="en-US" sz="2800" dirty="0" smtClean="0"/>
              <a:t> </a:t>
            </a:r>
            <a:endParaRPr lang="en-US" sz="28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21678" y="4481301"/>
            <a:ext cx="5486400" cy="1346835"/>
          </a:xfrm>
          <a:prstGeom prst="rect">
            <a:avLst/>
          </a:prstGeom>
          <a:noFill/>
          <a:ln>
            <a:noFill/>
          </a:ln>
        </p:spPr>
      </p:pic>
      <p:sp>
        <p:nvSpPr>
          <p:cNvPr id="8" name="Title 1"/>
          <p:cNvSpPr txBox="1">
            <a:spLocks/>
          </p:cNvSpPr>
          <p:nvPr/>
        </p:nvSpPr>
        <p:spPr>
          <a:xfrm>
            <a:off x="457200" y="274638"/>
            <a:ext cx="8229600" cy="73318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Exothermic bond making</a:t>
            </a:r>
            <a:endParaRPr lang="en-US" dirty="0"/>
          </a:p>
        </p:txBody>
      </p:sp>
    </p:spTree>
    <p:extLst>
      <p:ext uri="{BB962C8B-B14F-4D97-AF65-F5344CB8AC3E}">
        <p14:creationId xmlns:p14="http://schemas.microsoft.com/office/powerpoint/2010/main" val="33852133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6500" y="3000375"/>
            <a:ext cx="6815237" cy="769441"/>
          </a:xfrm>
          <a:prstGeom prst="rect">
            <a:avLst/>
          </a:prstGeom>
          <a:noFill/>
        </p:spPr>
        <p:txBody>
          <a:bodyPr wrap="none" rtlCol="0">
            <a:spAutoFit/>
          </a:bodyPr>
          <a:lstStyle/>
          <a:p>
            <a:r>
              <a:rPr lang="en-US" sz="4400" dirty="0" smtClean="0"/>
              <a:t>Complete chemical </a:t>
            </a:r>
            <a:r>
              <a:rPr lang="en-US" sz="4400" dirty="0"/>
              <a:t>r</a:t>
            </a:r>
            <a:r>
              <a:rPr lang="en-US" sz="4400" dirty="0" smtClean="0"/>
              <a:t>eactions</a:t>
            </a:r>
            <a:endParaRPr lang="en-US" sz="4400" dirty="0"/>
          </a:p>
        </p:txBody>
      </p:sp>
    </p:spTree>
    <p:extLst>
      <p:ext uri="{BB962C8B-B14F-4D97-AF65-F5344CB8AC3E}">
        <p14:creationId xmlns:p14="http://schemas.microsoft.com/office/powerpoint/2010/main" val="24964546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379466"/>
            <a:ext cx="6480752" cy="48618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61273" y="510812"/>
            <a:ext cx="6789990" cy="646331"/>
          </a:xfrm>
          <a:prstGeom prst="rect">
            <a:avLst/>
          </a:prstGeom>
          <a:noFill/>
        </p:spPr>
        <p:txBody>
          <a:bodyPr wrap="none" rtlCol="0">
            <a:spAutoFit/>
          </a:bodyPr>
          <a:lstStyle/>
          <a:p>
            <a:pPr algn="ctr"/>
            <a:r>
              <a:rPr lang="en-US" sz="3600" dirty="0"/>
              <a:t>Starting and ending with </a:t>
            </a:r>
            <a:r>
              <a:rPr lang="en-US" sz="3600" dirty="0" smtClean="0"/>
              <a:t>molecules</a:t>
            </a:r>
          </a:p>
        </p:txBody>
      </p:sp>
    </p:spTree>
    <p:extLst>
      <p:ext uri="{BB962C8B-B14F-4D97-AF65-F5344CB8AC3E}">
        <p14:creationId xmlns:p14="http://schemas.microsoft.com/office/powerpoint/2010/main" val="31921801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06D7303-5E57-2546-B234-C91CDF3E2ED1}" type="slidenum">
              <a:rPr lang="en-US"/>
              <a:pPr/>
              <a:t>24</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98" y="635000"/>
            <a:ext cx="5311450" cy="39846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46762" y="4857750"/>
            <a:ext cx="8515964" cy="13569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Bonds initially break (</a:t>
            </a:r>
            <a:r>
              <a:rPr lang="en-US" i="1" dirty="0" smtClean="0"/>
              <a:t>energy in</a:t>
            </a:r>
            <a:r>
              <a:rPr lang="en-US" dirty="0" smtClean="0"/>
              <a:t>) -- so that new bonds can form (</a:t>
            </a:r>
            <a:r>
              <a:rPr lang="en-US" i="1" dirty="0" smtClean="0"/>
              <a:t>energy out</a:t>
            </a:r>
            <a:r>
              <a:rPr lang="en-US" dirty="0" smtClean="0"/>
              <a:t>) </a:t>
            </a:r>
            <a:endParaRPr lang="en-US" sz="800" dirty="0" smtClean="0"/>
          </a:p>
        </p:txBody>
      </p:sp>
    </p:spTree>
    <p:extLst>
      <p:ext uri="{BB962C8B-B14F-4D97-AF65-F5344CB8AC3E}">
        <p14:creationId xmlns:p14="http://schemas.microsoft.com/office/powerpoint/2010/main" val="84104860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06D7303-5E57-2546-B234-C91CDF3E2ED1}" type="slidenum">
              <a:rPr lang="en-US"/>
              <a:pPr/>
              <a:t>25</a:t>
            </a:fld>
            <a:endParaRPr lang="en-US"/>
          </a:p>
        </p:txBody>
      </p:sp>
      <p:sp>
        <p:nvSpPr>
          <p:cNvPr id="4" name="Content Placeholder 2"/>
          <p:cNvSpPr txBox="1">
            <a:spLocks/>
          </p:cNvSpPr>
          <p:nvPr/>
        </p:nvSpPr>
        <p:spPr>
          <a:xfrm>
            <a:off x="346762" y="3506657"/>
            <a:ext cx="8488354" cy="27080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rgbClr val="0000FF"/>
                </a:solidFill>
              </a:rPr>
              <a:t>If the products have less potential energy than the reactants, the products are more stable  </a:t>
            </a:r>
          </a:p>
          <a:p>
            <a:pPr lvl="1"/>
            <a:r>
              <a:rPr lang="en-US" dirty="0" smtClean="0"/>
              <a:t>And the overall reaction is </a:t>
            </a:r>
            <a:r>
              <a:rPr lang="en-US" b="1" dirty="0" smtClean="0"/>
              <a:t>exothermic</a:t>
            </a:r>
          </a:p>
          <a:p>
            <a:pPr lvl="1"/>
            <a:endParaRPr lang="en-US" sz="800" b="1" dirty="0" smtClean="0"/>
          </a:p>
          <a:p>
            <a:r>
              <a:rPr lang="en-US" dirty="0" smtClean="0"/>
              <a:t>Otherwise, the overall reaction is </a:t>
            </a:r>
            <a:r>
              <a:rPr lang="en-US" b="1" dirty="0" smtClean="0"/>
              <a:t>endothermic </a:t>
            </a:r>
            <a:endParaRPr lang="en-US" sz="4000" dirty="0"/>
          </a:p>
        </p:txBody>
      </p:sp>
      <p:pic>
        <p:nvPicPr>
          <p:cNvPr id="6" name="Picture 5"/>
          <p:cNvPicPr>
            <a:picLocks noChangeAspect="1"/>
          </p:cNvPicPr>
          <p:nvPr/>
        </p:nvPicPr>
        <p:blipFill>
          <a:blip r:embed="rId2"/>
          <a:stretch>
            <a:fillRect/>
          </a:stretch>
        </p:blipFill>
        <p:spPr>
          <a:xfrm>
            <a:off x="1752219" y="636738"/>
            <a:ext cx="5579093" cy="2398031"/>
          </a:xfrm>
          <a:prstGeom prst="rect">
            <a:avLst/>
          </a:prstGeom>
        </p:spPr>
      </p:pic>
    </p:spTree>
    <p:extLst>
      <p:ext uri="{BB962C8B-B14F-4D97-AF65-F5344CB8AC3E}">
        <p14:creationId xmlns:p14="http://schemas.microsoft.com/office/powerpoint/2010/main" val="953862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h06_04"/>
          <p:cNvPicPr>
            <a:picLocks noChangeAspect="1" noChangeArrowheads="1"/>
          </p:cNvPicPr>
          <p:nvPr/>
        </p:nvPicPr>
        <p:blipFill>
          <a:blip r:embed="rId2" cstate="print"/>
          <a:srcRect/>
          <a:stretch>
            <a:fillRect/>
          </a:stretch>
        </p:blipFill>
        <p:spPr bwMode="auto">
          <a:xfrm>
            <a:off x="862811" y="3903717"/>
            <a:ext cx="3429000" cy="1605064"/>
          </a:xfrm>
          <a:prstGeom prst="rect">
            <a:avLst/>
          </a:prstGeom>
          <a:noFill/>
          <a:ln w="12700">
            <a:solidFill>
              <a:srgbClr val="000000"/>
            </a:solidFill>
            <a:miter lim="800000"/>
            <a:headEnd/>
            <a:tailEnd/>
          </a:ln>
        </p:spPr>
      </p:pic>
      <p:pic>
        <p:nvPicPr>
          <p:cNvPr id="6" name="Picture 7" descr="ch06_05"/>
          <p:cNvPicPr>
            <a:picLocks noChangeAspect="1" noChangeArrowheads="1"/>
          </p:cNvPicPr>
          <p:nvPr/>
        </p:nvPicPr>
        <p:blipFill>
          <a:blip r:embed="rId3" cstate="print"/>
          <a:srcRect/>
          <a:stretch>
            <a:fillRect/>
          </a:stretch>
        </p:blipFill>
        <p:spPr bwMode="auto">
          <a:xfrm>
            <a:off x="4976521" y="3903717"/>
            <a:ext cx="3392861" cy="1600200"/>
          </a:xfrm>
          <a:prstGeom prst="rect">
            <a:avLst/>
          </a:prstGeom>
          <a:noFill/>
          <a:ln w="12700">
            <a:solidFill>
              <a:srgbClr val="000000"/>
            </a:solidFill>
            <a:miter lim="800000"/>
            <a:headEnd/>
            <a:tailEnd/>
          </a:ln>
        </p:spPr>
      </p:pic>
      <p:sp>
        <p:nvSpPr>
          <p:cNvPr id="3" name="TextBox 2"/>
          <p:cNvSpPr txBox="1"/>
          <p:nvPr/>
        </p:nvSpPr>
        <p:spPr>
          <a:xfrm>
            <a:off x="1488334" y="5623300"/>
            <a:ext cx="2185063" cy="830997"/>
          </a:xfrm>
          <a:prstGeom prst="rect">
            <a:avLst/>
          </a:prstGeom>
          <a:noFill/>
        </p:spPr>
        <p:txBody>
          <a:bodyPr wrap="none" rtlCol="0">
            <a:spAutoFit/>
          </a:bodyPr>
          <a:lstStyle/>
          <a:p>
            <a:pPr algn="ctr"/>
            <a:r>
              <a:rPr lang="en-US" sz="2400" dirty="0" smtClean="0"/>
              <a:t>higher potential</a:t>
            </a:r>
          </a:p>
          <a:p>
            <a:pPr algn="ctr"/>
            <a:r>
              <a:rPr lang="en-US" sz="2400" dirty="0" smtClean="0"/>
              <a:t>energy</a:t>
            </a:r>
            <a:endParaRPr lang="en-US" sz="2400" dirty="0"/>
          </a:p>
        </p:txBody>
      </p:sp>
      <p:sp>
        <p:nvSpPr>
          <p:cNvPr id="4" name="TextBox 3"/>
          <p:cNvSpPr txBox="1"/>
          <p:nvPr/>
        </p:nvSpPr>
        <p:spPr>
          <a:xfrm>
            <a:off x="5640542" y="5623300"/>
            <a:ext cx="2099102" cy="830997"/>
          </a:xfrm>
          <a:prstGeom prst="rect">
            <a:avLst/>
          </a:prstGeom>
          <a:noFill/>
        </p:spPr>
        <p:txBody>
          <a:bodyPr wrap="none" rtlCol="0">
            <a:spAutoFit/>
          </a:bodyPr>
          <a:lstStyle/>
          <a:p>
            <a:pPr algn="ctr"/>
            <a:r>
              <a:rPr lang="en-US" sz="2400" dirty="0" smtClean="0"/>
              <a:t>lower potential</a:t>
            </a:r>
          </a:p>
          <a:p>
            <a:pPr algn="ctr"/>
            <a:r>
              <a:rPr lang="en-US" sz="2400" dirty="0" smtClean="0"/>
              <a:t>energy</a:t>
            </a:r>
            <a:endParaRPr lang="en-US" sz="2400" dirty="0"/>
          </a:p>
        </p:txBody>
      </p:sp>
      <p:sp>
        <p:nvSpPr>
          <p:cNvPr id="2" name="Rectangle 1"/>
          <p:cNvSpPr/>
          <p:nvPr/>
        </p:nvSpPr>
        <p:spPr>
          <a:xfrm>
            <a:off x="4347574" y="4495678"/>
            <a:ext cx="463288" cy="461665"/>
          </a:xfrm>
          <a:prstGeom prst="rect">
            <a:avLst/>
          </a:prstGeom>
        </p:spPr>
        <p:txBody>
          <a:bodyPr wrap="none">
            <a:spAutoFit/>
          </a:bodyPr>
          <a:lstStyle/>
          <a:p>
            <a:r>
              <a:rPr lang="en-US" sz="2400" b="1" dirty="0" smtClean="0"/>
              <a:t>→</a:t>
            </a:r>
            <a:endParaRPr lang="en-US" sz="2400" dirty="0"/>
          </a:p>
        </p:txBody>
      </p:sp>
      <p:sp>
        <p:nvSpPr>
          <p:cNvPr id="8" name="TextBox 7"/>
          <p:cNvSpPr txBox="1"/>
          <p:nvPr/>
        </p:nvSpPr>
        <p:spPr>
          <a:xfrm>
            <a:off x="1998863" y="3230838"/>
            <a:ext cx="1358365" cy="461665"/>
          </a:xfrm>
          <a:prstGeom prst="rect">
            <a:avLst/>
          </a:prstGeom>
          <a:noFill/>
        </p:spPr>
        <p:txBody>
          <a:bodyPr wrap="none" rtlCol="0">
            <a:spAutoFit/>
          </a:bodyPr>
          <a:lstStyle/>
          <a:p>
            <a:pPr lvl="1" algn="ctr"/>
            <a:r>
              <a:rPr lang="en-US" sz="2400" dirty="0"/>
              <a:t>reactants </a:t>
            </a:r>
          </a:p>
        </p:txBody>
      </p:sp>
      <p:sp>
        <p:nvSpPr>
          <p:cNvPr id="9" name="TextBox 8"/>
          <p:cNvSpPr txBox="1"/>
          <p:nvPr/>
        </p:nvSpPr>
        <p:spPr>
          <a:xfrm>
            <a:off x="6016532" y="3230838"/>
            <a:ext cx="1292992" cy="461665"/>
          </a:xfrm>
          <a:prstGeom prst="rect">
            <a:avLst/>
          </a:prstGeom>
          <a:noFill/>
        </p:spPr>
        <p:txBody>
          <a:bodyPr wrap="none" rtlCol="0">
            <a:spAutoFit/>
          </a:bodyPr>
          <a:lstStyle/>
          <a:p>
            <a:pPr algn="ctr"/>
            <a:r>
              <a:rPr lang="en-US" sz="2400" dirty="0"/>
              <a:t>products </a:t>
            </a:r>
          </a:p>
        </p:txBody>
      </p:sp>
      <p:sp>
        <p:nvSpPr>
          <p:cNvPr id="10" name="Rectangle 9"/>
          <p:cNvSpPr/>
          <p:nvPr/>
        </p:nvSpPr>
        <p:spPr>
          <a:xfrm>
            <a:off x="4347574" y="3230838"/>
            <a:ext cx="463288" cy="461665"/>
          </a:xfrm>
          <a:prstGeom prst="rect">
            <a:avLst/>
          </a:prstGeom>
        </p:spPr>
        <p:txBody>
          <a:bodyPr wrap="none">
            <a:spAutoFit/>
          </a:bodyPr>
          <a:lstStyle/>
          <a:p>
            <a:r>
              <a:rPr lang="en-US" sz="2400" b="1" dirty="0" smtClean="0"/>
              <a:t>→</a:t>
            </a:r>
            <a:endParaRPr lang="en-US" sz="2400" dirty="0"/>
          </a:p>
        </p:txBody>
      </p:sp>
      <p:sp>
        <p:nvSpPr>
          <p:cNvPr id="7" name="TextBox 6"/>
          <p:cNvSpPr txBox="1"/>
          <p:nvPr/>
        </p:nvSpPr>
        <p:spPr>
          <a:xfrm>
            <a:off x="2841625" y="1143000"/>
            <a:ext cx="3267541" cy="646331"/>
          </a:xfrm>
          <a:prstGeom prst="rect">
            <a:avLst/>
          </a:prstGeom>
          <a:noFill/>
        </p:spPr>
        <p:txBody>
          <a:bodyPr wrap="none" rtlCol="0">
            <a:spAutoFit/>
          </a:bodyPr>
          <a:lstStyle/>
          <a:p>
            <a:r>
              <a:rPr lang="en-US" sz="3600" dirty="0" smtClean="0"/>
              <a:t>Remember this?</a:t>
            </a:r>
            <a:endParaRPr lang="en-US" sz="3600" dirty="0"/>
          </a:p>
        </p:txBody>
      </p:sp>
    </p:spTree>
    <p:extLst>
      <p:ext uri="{BB962C8B-B14F-4D97-AF65-F5344CB8AC3E}">
        <p14:creationId xmlns:p14="http://schemas.microsoft.com/office/powerpoint/2010/main" val="1207602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01" y="498493"/>
            <a:ext cx="4524243" cy="3394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930376" y="3989861"/>
            <a:ext cx="5609871" cy="2411261"/>
          </a:xfrm>
          <a:prstGeom prst="rect">
            <a:avLst/>
          </a:prstGeom>
        </p:spPr>
      </p:pic>
      <p:sp>
        <p:nvSpPr>
          <p:cNvPr id="4" name="TextBox 3"/>
          <p:cNvSpPr txBox="1"/>
          <p:nvPr/>
        </p:nvSpPr>
        <p:spPr>
          <a:xfrm>
            <a:off x="5522751" y="669084"/>
            <a:ext cx="2983359" cy="1200328"/>
          </a:xfrm>
          <a:prstGeom prst="rect">
            <a:avLst/>
          </a:prstGeom>
          <a:noFill/>
        </p:spPr>
        <p:txBody>
          <a:bodyPr wrap="none" rtlCol="0">
            <a:spAutoFit/>
          </a:bodyPr>
          <a:lstStyle/>
          <a:p>
            <a:r>
              <a:rPr lang="en-US" sz="2400" dirty="0" smtClean="0"/>
              <a:t>These products have</a:t>
            </a:r>
          </a:p>
          <a:p>
            <a:r>
              <a:rPr lang="en-US" sz="2400" i="1" dirty="0" smtClean="0"/>
              <a:t>more</a:t>
            </a:r>
            <a:r>
              <a:rPr lang="en-US" sz="2400" dirty="0" smtClean="0"/>
              <a:t> potential energy </a:t>
            </a:r>
          </a:p>
          <a:p>
            <a:r>
              <a:rPr lang="en-US" sz="2400" dirty="0" smtClean="0"/>
              <a:t>than reactants</a:t>
            </a:r>
            <a:endParaRPr lang="en-US" sz="2400" dirty="0"/>
          </a:p>
        </p:txBody>
      </p:sp>
      <p:sp>
        <p:nvSpPr>
          <p:cNvPr id="5" name="TextBox 4"/>
          <p:cNvSpPr txBox="1"/>
          <p:nvPr/>
        </p:nvSpPr>
        <p:spPr>
          <a:xfrm>
            <a:off x="5522751" y="2202609"/>
            <a:ext cx="2779276" cy="1200328"/>
          </a:xfrm>
          <a:prstGeom prst="rect">
            <a:avLst/>
          </a:prstGeom>
          <a:noFill/>
        </p:spPr>
        <p:txBody>
          <a:bodyPr wrap="none" rtlCol="0">
            <a:spAutoFit/>
          </a:bodyPr>
          <a:lstStyle/>
          <a:p>
            <a:r>
              <a:rPr lang="en-US" sz="2400" dirty="0" smtClean="0"/>
              <a:t>These products have</a:t>
            </a:r>
          </a:p>
          <a:p>
            <a:r>
              <a:rPr lang="en-US" sz="2400" i="1" dirty="0" smtClean="0"/>
              <a:t>less</a:t>
            </a:r>
            <a:r>
              <a:rPr lang="en-US" sz="2400" dirty="0" smtClean="0"/>
              <a:t> potential energy </a:t>
            </a:r>
          </a:p>
          <a:p>
            <a:r>
              <a:rPr lang="en-US" sz="2400" dirty="0" smtClean="0"/>
              <a:t>than reactants</a:t>
            </a:r>
            <a:endParaRPr lang="en-US" sz="2400" dirty="0"/>
          </a:p>
        </p:txBody>
      </p:sp>
    </p:spTree>
    <p:extLst>
      <p:ext uri="{BB962C8B-B14F-4D97-AF65-F5344CB8AC3E}">
        <p14:creationId xmlns:p14="http://schemas.microsoft.com/office/powerpoint/2010/main" val="3756937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506D7303-5E57-2546-B234-C91CDF3E2ED1}" type="slidenum">
              <a:rPr lang="en-US"/>
              <a:pPr/>
              <a:t>28</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014" y="3019433"/>
            <a:ext cx="4824355" cy="36192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828349"/>
            <a:ext cx="8229600" cy="23705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Bond formation is always exothermic</a:t>
            </a:r>
          </a:p>
          <a:p>
            <a:r>
              <a:rPr lang="en-US" dirty="0" smtClean="0"/>
              <a:t>Bond breaking is always endothermic</a:t>
            </a:r>
          </a:p>
          <a:p>
            <a:r>
              <a:rPr lang="en-US" dirty="0" smtClean="0"/>
              <a:t>But the overall reaction may be exothermic or endothermic!</a:t>
            </a:r>
            <a:endParaRPr lang="en-US" sz="4000" dirty="0"/>
          </a:p>
        </p:txBody>
      </p:sp>
      <p:sp>
        <p:nvSpPr>
          <p:cNvPr id="2" name="TextBox 1"/>
          <p:cNvSpPr txBox="1"/>
          <p:nvPr/>
        </p:nvSpPr>
        <p:spPr>
          <a:xfrm>
            <a:off x="2914369" y="160737"/>
            <a:ext cx="3421054" cy="646331"/>
          </a:xfrm>
          <a:prstGeom prst="rect">
            <a:avLst/>
          </a:prstGeom>
          <a:noFill/>
        </p:spPr>
        <p:txBody>
          <a:bodyPr wrap="none" rtlCol="0">
            <a:spAutoFit/>
          </a:bodyPr>
          <a:lstStyle/>
          <a:p>
            <a:r>
              <a:rPr lang="en-US" sz="3600" dirty="0" smtClean="0"/>
              <a:t>Section summary</a:t>
            </a:r>
            <a:endParaRPr lang="en-US" sz="3600" dirty="0"/>
          </a:p>
        </p:txBody>
      </p:sp>
    </p:spTree>
    <p:extLst>
      <p:ext uri="{BB962C8B-B14F-4D97-AF65-F5344CB8AC3E}">
        <p14:creationId xmlns:p14="http://schemas.microsoft.com/office/powerpoint/2010/main" val="28877134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2809875"/>
            <a:ext cx="6055413" cy="1323439"/>
          </a:xfrm>
          <a:prstGeom prst="rect">
            <a:avLst/>
          </a:prstGeom>
          <a:noFill/>
        </p:spPr>
        <p:txBody>
          <a:bodyPr wrap="none" rtlCol="0">
            <a:spAutoFit/>
          </a:bodyPr>
          <a:lstStyle/>
          <a:p>
            <a:pPr algn="ctr"/>
            <a:r>
              <a:rPr lang="en-US" sz="4000" dirty="0" smtClean="0"/>
              <a:t>The direction of energy flow</a:t>
            </a:r>
          </a:p>
          <a:p>
            <a:pPr algn="ctr"/>
            <a:r>
              <a:rPr lang="en-US" sz="4000" dirty="0" smtClean="0"/>
              <a:t>of a chemical reaction</a:t>
            </a:r>
            <a:endParaRPr lang="en-US" sz="4000" dirty="0"/>
          </a:p>
        </p:txBody>
      </p:sp>
    </p:spTree>
    <p:extLst>
      <p:ext uri="{BB962C8B-B14F-4D97-AF65-F5344CB8AC3E}">
        <p14:creationId xmlns:p14="http://schemas.microsoft.com/office/powerpoint/2010/main" val="13158894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65125" y="717550"/>
            <a:ext cx="8229600" cy="5514975"/>
          </a:xfrm>
        </p:spPr>
        <p:txBody>
          <a:bodyPr>
            <a:normAutofit/>
          </a:bodyPr>
          <a:lstStyle/>
          <a:p>
            <a:pPr eaLnBrk="1" hangingPunct="1">
              <a:lnSpc>
                <a:spcPct val="90000"/>
              </a:lnSpc>
              <a:buFontTx/>
              <a:buNone/>
            </a:pPr>
            <a:r>
              <a:rPr lang="en-US" sz="2000" b="1" dirty="0">
                <a:solidFill>
                  <a:srgbClr val="000000"/>
                </a:solidFill>
                <a:cs typeface="Times New Roman" charset="0"/>
              </a:rPr>
              <a:t>1.	</a:t>
            </a:r>
            <a:r>
              <a:rPr lang="en-US" sz="2000" b="1" dirty="0"/>
              <a:t>What energy changes take place during reactions?</a:t>
            </a:r>
            <a:r>
              <a:rPr lang="en-US" sz="2000" dirty="0">
                <a:cs typeface="Times New Roman" charset="0"/>
              </a:rPr>
              <a:t> </a:t>
            </a:r>
          </a:p>
          <a:p>
            <a:pPr eaLnBrk="1" hangingPunct="1">
              <a:lnSpc>
                <a:spcPct val="90000"/>
              </a:lnSpc>
              <a:buFontTx/>
              <a:buNone/>
            </a:pPr>
            <a:r>
              <a:rPr lang="en-US" sz="2000" dirty="0">
                <a:solidFill>
                  <a:srgbClr val="000000"/>
                </a:solidFill>
                <a:cs typeface="Times New Roman" charset="0"/>
              </a:rPr>
              <a:t>	</a:t>
            </a:r>
            <a:r>
              <a:rPr lang="en-US" sz="2000" dirty="0"/>
              <a:t>Be able to explain the factors that influence energy changes in chemical reactions. </a:t>
            </a:r>
            <a:r>
              <a:rPr lang="en-US" sz="2000" b="1" dirty="0">
                <a:solidFill>
                  <a:srgbClr val="000000"/>
                </a:solidFill>
                <a:cs typeface="Times New Roman" charset="0"/>
              </a:rPr>
              <a:t>	</a:t>
            </a:r>
          </a:p>
          <a:p>
            <a:pPr eaLnBrk="1" hangingPunct="1">
              <a:lnSpc>
                <a:spcPct val="90000"/>
              </a:lnSpc>
              <a:buFontTx/>
              <a:buNone/>
            </a:pPr>
            <a:r>
              <a:rPr lang="en-US" sz="2000" b="1" dirty="0">
                <a:solidFill>
                  <a:srgbClr val="000000"/>
                </a:solidFill>
                <a:cs typeface="Times New Roman" charset="0"/>
              </a:rPr>
              <a:t>2.	</a:t>
            </a:r>
            <a:r>
              <a:rPr lang="en-US" sz="2000" b="1" dirty="0"/>
              <a:t>What is </a:t>
            </a:r>
            <a:r>
              <a:rPr lang="ja-JP" altLang="en-US" sz="2000" b="1" dirty="0"/>
              <a:t>“</a:t>
            </a:r>
            <a:r>
              <a:rPr lang="en-US" sz="2000" b="1" dirty="0"/>
              <a:t>free energy,</a:t>
            </a:r>
            <a:r>
              <a:rPr lang="ja-JP" altLang="en-US" sz="2000" b="1" dirty="0"/>
              <a:t>”</a:t>
            </a:r>
            <a:r>
              <a:rPr lang="en-US" sz="2000" b="1" dirty="0"/>
              <a:t> and what is the criterion for spontaneity in chemistry?</a:t>
            </a:r>
            <a:r>
              <a:rPr lang="en-US" sz="2000" dirty="0"/>
              <a:t> </a:t>
            </a:r>
            <a:endParaRPr lang="en-US" sz="2000" b="1" dirty="0">
              <a:cs typeface="Times New Roman" charset="0"/>
            </a:endParaRPr>
          </a:p>
          <a:p>
            <a:pPr eaLnBrk="1" hangingPunct="1">
              <a:lnSpc>
                <a:spcPct val="90000"/>
              </a:lnSpc>
              <a:buFontTx/>
              <a:buNone/>
            </a:pPr>
            <a:r>
              <a:rPr lang="en-US" sz="2000" dirty="0">
                <a:solidFill>
                  <a:srgbClr val="000000"/>
                </a:solidFill>
                <a:cs typeface="Times New Roman" charset="0"/>
              </a:rPr>
              <a:t>	</a:t>
            </a:r>
            <a:r>
              <a:rPr lang="en-US" sz="2000" dirty="0"/>
              <a:t>Be able to define enthalpy, entropy, and free-energy changes, and explain how the values of these quantities affect chemical reactions. </a:t>
            </a:r>
          </a:p>
          <a:p>
            <a:pPr eaLnBrk="1" hangingPunct="1">
              <a:lnSpc>
                <a:spcPct val="90000"/>
              </a:lnSpc>
              <a:buFontTx/>
              <a:buNone/>
            </a:pPr>
            <a:r>
              <a:rPr lang="en-US" sz="2000" b="1" dirty="0">
                <a:solidFill>
                  <a:srgbClr val="000000"/>
                </a:solidFill>
                <a:cs typeface="Times New Roman" charset="0"/>
              </a:rPr>
              <a:t>3.	</a:t>
            </a:r>
            <a:r>
              <a:rPr lang="en-US" sz="2000" b="1" dirty="0"/>
              <a:t>What determines the rate of a chemical reaction?</a:t>
            </a:r>
            <a:r>
              <a:rPr lang="en-US" sz="2000" dirty="0"/>
              <a:t> </a:t>
            </a:r>
            <a:endParaRPr lang="en-US" sz="2000" b="1" dirty="0">
              <a:cs typeface="Times New Roman" charset="0"/>
            </a:endParaRPr>
          </a:p>
          <a:p>
            <a:pPr eaLnBrk="1" hangingPunct="1">
              <a:lnSpc>
                <a:spcPct val="90000"/>
              </a:lnSpc>
              <a:buFontTx/>
              <a:buNone/>
            </a:pPr>
            <a:r>
              <a:rPr lang="en-US" sz="2000" dirty="0"/>
              <a:t>	Be able to explain activation energy and other factors that determine reaction rate.</a:t>
            </a:r>
          </a:p>
          <a:p>
            <a:pPr>
              <a:buFontTx/>
              <a:buAutoNum type="arabicPeriod" startAt="4"/>
            </a:pPr>
            <a:r>
              <a:rPr lang="en-US" sz="2000" b="1" dirty="0"/>
              <a:t>What is chemical equilibrium?</a:t>
            </a:r>
            <a:endParaRPr lang="en-US" sz="2000" dirty="0"/>
          </a:p>
          <a:p>
            <a:pPr>
              <a:buFontTx/>
              <a:buNone/>
            </a:pPr>
            <a:r>
              <a:rPr lang="en-US" sz="2000" dirty="0"/>
              <a:t>	Be able to describe what occurs in a reaction at equilibrium and write the equilibrium equation for a given reaction. </a:t>
            </a:r>
          </a:p>
          <a:p>
            <a:pPr>
              <a:buFontTx/>
              <a:buAutoNum type="arabicPeriod" startAt="5"/>
            </a:pPr>
            <a:r>
              <a:rPr lang="en-US" sz="2000" b="1" dirty="0"/>
              <a:t>What is Le </a:t>
            </a:r>
            <a:r>
              <a:rPr lang="en-US" sz="2000" b="1" dirty="0" err="1"/>
              <a:t>Châtelier</a:t>
            </a:r>
            <a:r>
              <a:rPr lang="ja-JP" altLang="en-US" sz="2000" b="1" dirty="0"/>
              <a:t>’</a:t>
            </a:r>
            <a:r>
              <a:rPr lang="en-US" sz="2000" b="1" dirty="0"/>
              <a:t>s principle?</a:t>
            </a:r>
            <a:endParaRPr lang="en-US" sz="2000" dirty="0"/>
          </a:p>
          <a:p>
            <a:pPr>
              <a:buFontTx/>
              <a:buNone/>
            </a:pPr>
            <a:r>
              <a:rPr lang="en-US" sz="2000" dirty="0"/>
              <a:t>	Be able to state Le </a:t>
            </a:r>
            <a:r>
              <a:rPr lang="en-US" sz="2000" dirty="0" err="1"/>
              <a:t>Châtelier</a:t>
            </a:r>
            <a:r>
              <a:rPr lang="ja-JP" altLang="en-US" sz="2000" dirty="0"/>
              <a:t>’</a:t>
            </a:r>
            <a:r>
              <a:rPr lang="en-US" sz="2000" dirty="0"/>
              <a:t>s principle and use it to predict the effect of changes in temperature, pressure, and concentration on reactions.</a:t>
            </a:r>
          </a:p>
        </p:txBody>
      </p:sp>
    </p:spTree>
    <p:extLst>
      <p:ext uri="{BB962C8B-B14F-4D97-AF65-F5344CB8AC3E}">
        <p14:creationId xmlns:p14="http://schemas.microsoft.com/office/powerpoint/2010/main" val="19292174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379466"/>
            <a:ext cx="6480752" cy="48618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30500" y="539750"/>
            <a:ext cx="3792424" cy="707886"/>
          </a:xfrm>
          <a:prstGeom prst="rect">
            <a:avLst/>
          </a:prstGeom>
          <a:noFill/>
        </p:spPr>
        <p:txBody>
          <a:bodyPr wrap="none" rtlCol="0">
            <a:spAutoFit/>
          </a:bodyPr>
          <a:lstStyle/>
          <a:p>
            <a:r>
              <a:rPr lang="en-US" sz="4000" dirty="0" smtClean="0"/>
              <a:t>Keep this in mind</a:t>
            </a:r>
            <a:endParaRPr lang="en-US" sz="4000" dirty="0"/>
          </a:p>
        </p:txBody>
      </p:sp>
    </p:spTree>
    <p:extLst>
      <p:ext uri="{BB962C8B-B14F-4D97-AF65-F5344CB8AC3E}">
        <p14:creationId xmlns:p14="http://schemas.microsoft.com/office/powerpoint/2010/main" val="35026049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85712" y="1079499"/>
            <a:ext cx="8229600" cy="4746625"/>
          </a:xfrm>
        </p:spPr>
        <p:txBody>
          <a:bodyPr>
            <a:noAutofit/>
          </a:bodyPr>
          <a:lstStyle/>
          <a:p>
            <a:r>
              <a:rPr lang="en-US" dirty="0" smtClean="0"/>
              <a:t>The </a:t>
            </a:r>
            <a:r>
              <a:rPr lang="en-US" b="1" dirty="0"/>
              <a:t>direction of energy flow </a:t>
            </a:r>
            <a:r>
              <a:rPr lang="en-US" dirty="0"/>
              <a:t>in a chemical </a:t>
            </a:r>
            <a:r>
              <a:rPr lang="en-US" dirty="0" smtClean="0"/>
              <a:t>reaction is </a:t>
            </a:r>
            <a:r>
              <a:rPr lang="en-US" dirty="0"/>
              <a:t>indicated by the </a:t>
            </a:r>
            <a:r>
              <a:rPr lang="en-US" dirty="0" smtClean="0"/>
              <a:t>sign  </a:t>
            </a:r>
          </a:p>
          <a:p>
            <a:endParaRPr lang="en-US" dirty="0"/>
          </a:p>
          <a:p>
            <a:pPr lvl="1"/>
            <a:r>
              <a:rPr lang="en-US" dirty="0"/>
              <a:t>If heat is released (exothermic) then the sign of energy change is </a:t>
            </a:r>
            <a:r>
              <a:rPr lang="en-US" dirty="0">
                <a:solidFill>
                  <a:srgbClr val="FF0000"/>
                </a:solidFill>
              </a:rPr>
              <a:t>negative </a:t>
            </a:r>
            <a:r>
              <a:rPr lang="en-US" dirty="0" smtClean="0">
                <a:solidFill>
                  <a:srgbClr val="FF0000"/>
                </a:solidFill>
              </a:rPr>
              <a:t>(−) </a:t>
            </a:r>
            <a:r>
              <a:rPr lang="en-US" dirty="0" smtClean="0"/>
              <a:t>to </a:t>
            </a:r>
            <a:r>
              <a:rPr lang="en-US" dirty="0"/>
              <a:t>indicate energy is </a:t>
            </a:r>
            <a:r>
              <a:rPr lang="en-US" i="1" dirty="0">
                <a:solidFill>
                  <a:srgbClr val="FF0000"/>
                </a:solidFill>
              </a:rPr>
              <a:t>lost</a:t>
            </a:r>
            <a:r>
              <a:rPr lang="en-US" dirty="0">
                <a:solidFill>
                  <a:srgbClr val="FF0000"/>
                </a:solidFill>
              </a:rPr>
              <a:t> </a:t>
            </a:r>
            <a:r>
              <a:rPr lang="en-US" dirty="0"/>
              <a:t>by the </a:t>
            </a:r>
            <a:r>
              <a:rPr lang="en-US" dirty="0" smtClean="0"/>
              <a:t>chemical system </a:t>
            </a:r>
          </a:p>
          <a:p>
            <a:pPr lvl="1"/>
            <a:endParaRPr lang="en-US" sz="800" dirty="0" smtClean="0"/>
          </a:p>
          <a:p>
            <a:pPr lvl="1"/>
            <a:r>
              <a:rPr lang="en-US" dirty="0" smtClean="0"/>
              <a:t>If </a:t>
            </a:r>
            <a:r>
              <a:rPr lang="en-US" dirty="0"/>
              <a:t>heat is absorbed (endothermic) then the sign </a:t>
            </a:r>
            <a:r>
              <a:rPr lang="en-US" dirty="0" smtClean="0"/>
              <a:t>of energy change is </a:t>
            </a:r>
            <a:r>
              <a:rPr lang="en-US" dirty="0" smtClean="0">
                <a:solidFill>
                  <a:srgbClr val="FF0000"/>
                </a:solidFill>
              </a:rPr>
              <a:t>positive (+) </a:t>
            </a:r>
            <a:r>
              <a:rPr lang="en-US" dirty="0" smtClean="0"/>
              <a:t>to </a:t>
            </a:r>
            <a:r>
              <a:rPr lang="en-US" dirty="0"/>
              <a:t>indicate energy is </a:t>
            </a:r>
            <a:r>
              <a:rPr lang="en-US" i="1" dirty="0">
                <a:solidFill>
                  <a:srgbClr val="FF0000"/>
                </a:solidFill>
              </a:rPr>
              <a:t>gained</a:t>
            </a:r>
            <a:r>
              <a:rPr lang="en-US" dirty="0">
                <a:solidFill>
                  <a:srgbClr val="FF0000"/>
                </a:solidFill>
              </a:rPr>
              <a:t> </a:t>
            </a:r>
            <a:r>
              <a:rPr lang="en-US" dirty="0"/>
              <a:t>by the </a:t>
            </a:r>
            <a:r>
              <a:rPr lang="en-US" dirty="0" smtClean="0"/>
              <a:t>chemical system</a:t>
            </a:r>
          </a:p>
        </p:txBody>
      </p:sp>
    </p:spTree>
    <p:extLst>
      <p:ext uri="{BB962C8B-B14F-4D97-AF65-F5344CB8AC3E}">
        <p14:creationId xmlns:p14="http://schemas.microsoft.com/office/powerpoint/2010/main" val="378927629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876" y="498493"/>
            <a:ext cx="4524243" cy="3394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930376" y="3989861"/>
            <a:ext cx="5609871" cy="2411261"/>
          </a:xfrm>
          <a:prstGeom prst="rect">
            <a:avLst/>
          </a:prstGeom>
        </p:spPr>
      </p:pic>
    </p:spTree>
    <p:extLst>
      <p:ext uri="{BB962C8B-B14F-4D97-AF65-F5344CB8AC3E}">
        <p14:creationId xmlns:p14="http://schemas.microsoft.com/office/powerpoint/2010/main" val="26499965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6243"/>
            <a:ext cx="8229600" cy="5025288"/>
          </a:xfrm>
        </p:spPr>
        <p:txBody>
          <a:bodyPr>
            <a:noAutofit/>
          </a:bodyPr>
          <a:lstStyle/>
          <a:p>
            <a:pPr>
              <a:buSzPts val="2800"/>
            </a:pPr>
            <a:r>
              <a:rPr lang="en-US" dirty="0">
                <a:solidFill>
                  <a:srgbClr val="000000"/>
                </a:solidFill>
              </a:rPr>
              <a:t>T</a:t>
            </a:r>
            <a:r>
              <a:rPr lang="en-US" dirty="0" smtClean="0">
                <a:solidFill>
                  <a:srgbClr val="000000"/>
                </a:solidFill>
              </a:rPr>
              <a:t>he </a:t>
            </a:r>
            <a:r>
              <a:rPr lang="en-US" dirty="0">
                <a:solidFill>
                  <a:srgbClr val="000000"/>
                </a:solidFill>
              </a:rPr>
              <a:t>amount of heat </a:t>
            </a:r>
            <a:r>
              <a:rPr lang="en-US" dirty="0" smtClean="0">
                <a:solidFill>
                  <a:srgbClr val="000000"/>
                </a:solidFill>
              </a:rPr>
              <a:t>transferred in </a:t>
            </a:r>
            <a:r>
              <a:rPr lang="en-US" dirty="0">
                <a:solidFill>
                  <a:srgbClr val="000000"/>
                </a:solidFill>
              </a:rPr>
              <a:t>one direction </a:t>
            </a:r>
            <a:r>
              <a:rPr lang="en-US" dirty="0" smtClean="0">
                <a:solidFill>
                  <a:srgbClr val="000000"/>
                </a:solidFill>
              </a:rPr>
              <a:t>must be numerically </a:t>
            </a:r>
            <a:r>
              <a:rPr lang="en-US" dirty="0">
                <a:solidFill>
                  <a:srgbClr val="000000"/>
                </a:solidFill>
              </a:rPr>
              <a:t>equal to the amount of heat transferred </a:t>
            </a:r>
            <a:r>
              <a:rPr lang="en-US" dirty="0" smtClean="0">
                <a:solidFill>
                  <a:srgbClr val="000000"/>
                </a:solidFill>
              </a:rPr>
              <a:t>in reverse</a:t>
            </a:r>
            <a:endParaRPr lang="en-US" dirty="0">
              <a:solidFill>
                <a:srgbClr val="000000"/>
              </a:solidFill>
            </a:endParaRPr>
          </a:p>
          <a:p>
            <a:pPr lvl="1">
              <a:buSzPts val="2800"/>
            </a:pPr>
            <a:r>
              <a:rPr lang="en-US" dirty="0" smtClean="0">
                <a:solidFill>
                  <a:srgbClr val="000000"/>
                </a:solidFill>
              </a:rPr>
              <a:t>Because only </a:t>
            </a:r>
            <a:r>
              <a:rPr lang="en-US" dirty="0">
                <a:solidFill>
                  <a:srgbClr val="000000"/>
                </a:solidFill>
              </a:rPr>
              <a:t>the </a:t>
            </a:r>
            <a:r>
              <a:rPr lang="en-US" i="1" dirty="0">
                <a:solidFill>
                  <a:srgbClr val="000000"/>
                </a:solidFill>
              </a:rPr>
              <a:t>direction</a:t>
            </a:r>
            <a:r>
              <a:rPr lang="en-US" dirty="0">
                <a:solidFill>
                  <a:srgbClr val="000000"/>
                </a:solidFill>
              </a:rPr>
              <a:t> of the heat transfer is </a:t>
            </a:r>
            <a:r>
              <a:rPr lang="en-US" dirty="0" smtClean="0">
                <a:solidFill>
                  <a:srgbClr val="000000"/>
                </a:solidFill>
              </a:rPr>
              <a:t>different </a:t>
            </a:r>
            <a:endParaRPr lang="en-US" dirty="0">
              <a:solidFill>
                <a:srgbClr val="000000"/>
              </a:solidFill>
            </a:endParaRPr>
          </a:p>
          <a:p>
            <a:pPr>
              <a:buSzPts val="2800"/>
            </a:pPr>
            <a:endParaRPr lang="en-US" sz="400" dirty="0">
              <a:solidFill>
                <a:srgbClr val="000000"/>
              </a:solidFill>
            </a:endParaRPr>
          </a:p>
          <a:p>
            <a:pPr marL="0" indent="0" algn="ctr">
              <a:buNone/>
            </a:pPr>
            <a:r>
              <a:rPr lang="en-US" sz="2800" dirty="0" smtClean="0"/>
              <a:t>		2Cl </a:t>
            </a:r>
            <a:r>
              <a:rPr lang="en-US" sz="2800" dirty="0" smtClean="0">
                <a:sym typeface="Wingdings"/>
              </a:rPr>
              <a:t> </a:t>
            </a:r>
            <a:r>
              <a:rPr lang="en-US" sz="2800" dirty="0" err="1" smtClean="0">
                <a:sym typeface="Wingdings"/>
              </a:rPr>
              <a:t>Cl</a:t>
            </a:r>
            <a:r>
              <a:rPr lang="en-US" sz="2800" dirty="0" smtClean="0">
                <a:sym typeface="Wingdings"/>
              </a:rPr>
              <a:t>—</a:t>
            </a:r>
            <a:r>
              <a:rPr lang="en-US" sz="2800" dirty="0" err="1" smtClean="0">
                <a:sym typeface="Wingdings"/>
              </a:rPr>
              <a:t>Cl</a:t>
            </a:r>
            <a:r>
              <a:rPr lang="en-US" sz="2800" dirty="0">
                <a:sym typeface="Wingdings"/>
              </a:rPr>
              <a:t> </a:t>
            </a:r>
            <a:r>
              <a:rPr lang="en-US" sz="2800" dirty="0" smtClean="0">
                <a:sym typeface="Wingdings"/>
              </a:rPr>
              <a:t>	= − 243 kJ/</a:t>
            </a:r>
            <a:r>
              <a:rPr lang="en-US" sz="2800" dirty="0" err="1" smtClean="0">
                <a:sym typeface="Wingdings"/>
              </a:rPr>
              <a:t>mol</a:t>
            </a:r>
            <a:r>
              <a:rPr lang="en-US" sz="2800" dirty="0" smtClean="0">
                <a:sym typeface="Wingdings"/>
              </a:rPr>
              <a:t> (gives of heat)</a:t>
            </a:r>
          </a:p>
          <a:p>
            <a:pPr marL="0" indent="0" algn="ctr">
              <a:buNone/>
            </a:pPr>
            <a:r>
              <a:rPr lang="en-US" sz="2800" dirty="0" smtClean="0">
                <a:sym typeface="Wingdings"/>
              </a:rPr>
              <a:t>			</a:t>
            </a:r>
            <a:r>
              <a:rPr lang="en-US" sz="2800" dirty="0" err="1" smtClean="0">
                <a:sym typeface="Wingdings"/>
              </a:rPr>
              <a:t>Cl</a:t>
            </a:r>
            <a:r>
              <a:rPr lang="en-US" sz="2800" dirty="0" smtClean="0">
                <a:sym typeface="Wingdings"/>
              </a:rPr>
              <a:t> – </a:t>
            </a:r>
            <a:r>
              <a:rPr lang="en-US" sz="2800" dirty="0" err="1" smtClean="0">
                <a:sym typeface="Wingdings"/>
              </a:rPr>
              <a:t>Cl</a:t>
            </a:r>
            <a:r>
              <a:rPr lang="en-US" sz="2800" dirty="0" smtClean="0">
                <a:sym typeface="Wingdings"/>
              </a:rPr>
              <a:t>  2Cl 	= + 243 kJ/</a:t>
            </a:r>
            <a:r>
              <a:rPr lang="en-US" sz="2800" dirty="0" err="1" smtClean="0">
                <a:sym typeface="Wingdings"/>
              </a:rPr>
              <a:t>mol</a:t>
            </a:r>
            <a:r>
              <a:rPr lang="en-US" sz="2800" dirty="0" smtClean="0">
                <a:sym typeface="Wingdings"/>
              </a:rPr>
              <a:t> (absorbs heat)</a:t>
            </a:r>
          </a:p>
          <a:p>
            <a:pPr marL="0" indent="0">
              <a:buNone/>
            </a:pPr>
            <a:endParaRPr lang="en-US" sz="400" dirty="0">
              <a:sym typeface="Wingdings"/>
            </a:endParaRPr>
          </a:p>
          <a:p>
            <a:r>
              <a:rPr lang="en-US" dirty="0">
                <a:solidFill>
                  <a:srgbClr val="000000"/>
                </a:solidFill>
              </a:rPr>
              <a:t>This </a:t>
            </a:r>
            <a:r>
              <a:rPr lang="en-US" dirty="0" smtClean="0">
                <a:solidFill>
                  <a:srgbClr val="000000"/>
                </a:solidFill>
              </a:rPr>
              <a:t>is the </a:t>
            </a:r>
            <a:r>
              <a:rPr lang="en-US" dirty="0">
                <a:solidFill>
                  <a:srgbClr val="000000"/>
                </a:solidFill>
              </a:rPr>
              <a:t>First Law of Thermodynamics</a:t>
            </a:r>
          </a:p>
          <a:p>
            <a:pPr marL="0" indent="0">
              <a:buNone/>
            </a:pPr>
            <a:endParaRPr lang="en-US" sz="2800" dirty="0"/>
          </a:p>
        </p:txBody>
      </p:sp>
      <p:sp>
        <p:nvSpPr>
          <p:cNvPr id="5" name="TextBox 4"/>
          <p:cNvSpPr txBox="1"/>
          <p:nvPr/>
        </p:nvSpPr>
        <p:spPr>
          <a:xfrm>
            <a:off x="1891266" y="262308"/>
            <a:ext cx="5468339" cy="646331"/>
          </a:xfrm>
          <a:prstGeom prst="rect">
            <a:avLst/>
          </a:prstGeom>
          <a:noFill/>
        </p:spPr>
        <p:txBody>
          <a:bodyPr wrap="none" rtlCol="0">
            <a:spAutoFit/>
          </a:bodyPr>
          <a:lstStyle/>
          <a:p>
            <a:r>
              <a:rPr lang="en-US" sz="3600" dirty="0" smtClean="0"/>
              <a:t>The direction </a:t>
            </a:r>
            <a:r>
              <a:rPr lang="en-US" sz="3600" dirty="0"/>
              <a:t>of energy flow </a:t>
            </a:r>
          </a:p>
        </p:txBody>
      </p:sp>
    </p:spTree>
    <p:extLst>
      <p:ext uri="{BB962C8B-B14F-4D97-AF65-F5344CB8AC3E}">
        <p14:creationId xmlns:p14="http://schemas.microsoft.com/office/powerpoint/2010/main" val="9473439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49362"/>
          </a:xfrm>
        </p:spPr>
        <p:txBody>
          <a:bodyPr>
            <a:normAutofit fontScale="90000"/>
          </a:bodyPr>
          <a:lstStyle/>
          <a:p>
            <a:r>
              <a:rPr lang="en-US" dirty="0" smtClean="0">
                <a:latin typeface="Arial Black"/>
                <a:cs typeface="Arial Black"/>
              </a:rPr>
              <a:t>The First Law: </a:t>
            </a:r>
            <a:r>
              <a:rPr lang="en-US" dirty="0" smtClean="0"/>
              <a:t/>
            </a:r>
            <a:br>
              <a:rPr lang="en-US" dirty="0" smtClean="0"/>
            </a:br>
            <a:r>
              <a:rPr lang="en-US" sz="4000" dirty="0" smtClean="0"/>
              <a:t>Conservation of energy</a:t>
            </a:r>
            <a:endParaRPr lang="en-US" dirty="0"/>
          </a:p>
        </p:txBody>
      </p:sp>
      <p:sp>
        <p:nvSpPr>
          <p:cNvPr id="3" name="Content Placeholder 2"/>
          <p:cNvSpPr>
            <a:spLocks noGrp="1"/>
          </p:cNvSpPr>
          <p:nvPr>
            <p:ph idx="1"/>
          </p:nvPr>
        </p:nvSpPr>
        <p:spPr>
          <a:xfrm>
            <a:off x="457200" y="1737704"/>
            <a:ext cx="8077200" cy="4676157"/>
          </a:xfrm>
        </p:spPr>
        <p:txBody>
          <a:bodyPr>
            <a:normAutofit/>
          </a:bodyPr>
          <a:lstStyle/>
          <a:p>
            <a:pPr marL="533400" indent="-533400"/>
            <a:r>
              <a:rPr lang="en-US" dirty="0"/>
              <a:t>Energy can be </a:t>
            </a:r>
            <a:r>
              <a:rPr lang="en-US" dirty="0" smtClean="0">
                <a:solidFill>
                  <a:srgbClr val="FF0000"/>
                </a:solidFill>
              </a:rPr>
              <a:t>transformed</a:t>
            </a:r>
            <a:r>
              <a:rPr lang="en-US" dirty="0" smtClean="0"/>
              <a:t> </a:t>
            </a:r>
            <a:r>
              <a:rPr lang="en-US" dirty="0"/>
              <a:t>(converted) from one </a:t>
            </a:r>
            <a:r>
              <a:rPr lang="en-US" i="1" dirty="0"/>
              <a:t>form</a:t>
            </a:r>
            <a:r>
              <a:rPr lang="en-US" dirty="0"/>
              <a:t> of energy to another </a:t>
            </a:r>
          </a:p>
          <a:p>
            <a:pPr marL="933450" lvl="1" indent="-533400"/>
            <a:r>
              <a:rPr lang="en-US" dirty="0" smtClean="0"/>
              <a:t>Potential to kinetic to potential …</a:t>
            </a:r>
          </a:p>
          <a:p>
            <a:pPr marL="533400" indent="-533400"/>
            <a:r>
              <a:rPr lang="en-US" dirty="0" smtClean="0"/>
              <a:t>And </a:t>
            </a:r>
            <a:r>
              <a:rPr lang="en-US" dirty="0" smtClean="0">
                <a:solidFill>
                  <a:srgbClr val="FF0000"/>
                </a:solidFill>
              </a:rPr>
              <a:t>transferred</a:t>
            </a:r>
            <a:r>
              <a:rPr lang="en-US" dirty="0" smtClean="0"/>
              <a:t> from one </a:t>
            </a:r>
            <a:r>
              <a:rPr lang="en-US" i="1" dirty="0" smtClean="0"/>
              <a:t>object</a:t>
            </a:r>
            <a:r>
              <a:rPr lang="en-US" dirty="0" smtClean="0"/>
              <a:t> to another (next slide) </a:t>
            </a:r>
          </a:p>
          <a:p>
            <a:pPr marL="933450" lvl="1" indent="-533400"/>
            <a:r>
              <a:rPr lang="en-US" dirty="0" smtClean="0"/>
              <a:t>Kinetic to kinetic</a:t>
            </a:r>
          </a:p>
          <a:p>
            <a:pPr marL="533400" indent="-533400"/>
            <a:endParaRPr lang="en-US" sz="800" dirty="0" smtClean="0"/>
          </a:p>
          <a:p>
            <a:pPr marL="533400" indent="-533400"/>
            <a:r>
              <a:rPr lang="en-US" b="1" dirty="0" smtClean="0"/>
              <a:t>But </a:t>
            </a:r>
            <a:r>
              <a:rPr lang="en-US" b="1" dirty="0"/>
              <a:t>it </a:t>
            </a:r>
            <a:r>
              <a:rPr lang="en-US" b="1" dirty="0" smtClean="0"/>
              <a:t>can </a:t>
            </a:r>
            <a:r>
              <a:rPr lang="en-US" b="1" dirty="0"/>
              <a:t>neither be </a:t>
            </a:r>
            <a:r>
              <a:rPr lang="en-US" b="1" dirty="0" smtClean="0"/>
              <a:t>created nor destroyed</a:t>
            </a:r>
          </a:p>
          <a:p>
            <a:pPr marL="533400" indent="-533400"/>
            <a:r>
              <a:rPr lang="en-US" b="1" dirty="0" smtClean="0"/>
              <a:t>The total energy of the universe is constant </a:t>
            </a:r>
            <a:endParaRPr lang="en-US" sz="3600" dirty="0"/>
          </a:p>
        </p:txBody>
      </p:sp>
    </p:spTree>
    <p:extLst>
      <p:ext uri="{BB962C8B-B14F-4D97-AF65-F5344CB8AC3E}">
        <p14:creationId xmlns:p14="http://schemas.microsoft.com/office/powerpoint/2010/main" val="177475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0" y="2841625"/>
            <a:ext cx="2736647" cy="707886"/>
          </a:xfrm>
          <a:prstGeom prst="rect">
            <a:avLst/>
          </a:prstGeom>
          <a:noFill/>
        </p:spPr>
        <p:txBody>
          <a:bodyPr wrap="none" rtlCol="0">
            <a:spAutoFit/>
          </a:bodyPr>
          <a:lstStyle/>
          <a:p>
            <a:r>
              <a:rPr lang="en-US" sz="4000" dirty="0" smtClean="0"/>
              <a:t>Enthalpy </a:t>
            </a:r>
            <a:r>
              <a:rPr lang="en-US" sz="4000" dirty="0"/>
              <a:t>Δ</a:t>
            </a:r>
            <a:r>
              <a:rPr lang="en-US" sz="4000" i="1" dirty="0"/>
              <a:t>H</a:t>
            </a:r>
            <a:r>
              <a:rPr lang="en-US" sz="4000" dirty="0" smtClean="0"/>
              <a:t> </a:t>
            </a:r>
            <a:endParaRPr lang="en-US" sz="4000" dirty="0"/>
          </a:p>
        </p:txBody>
      </p:sp>
    </p:spTree>
    <p:extLst>
      <p:ext uri="{BB962C8B-B14F-4D97-AF65-F5344CB8AC3E}">
        <p14:creationId xmlns:p14="http://schemas.microsoft.com/office/powerpoint/2010/main" val="10398570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828344"/>
            <a:ext cx="8229600" cy="2512644"/>
          </a:xfrm>
        </p:spPr>
        <p:txBody>
          <a:bodyPr>
            <a:normAutofit/>
          </a:bodyPr>
          <a:lstStyle/>
          <a:p>
            <a:r>
              <a:rPr lang="en-US" u="sng" dirty="0" smtClean="0"/>
              <a:t>The heat that is given off or absorbed</a:t>
            </a:r>
            <a:r>
              <a:rPr lang="en-US" dirty="0" smtClean="0"/>
              <a:t> in a reaction, when measured </a:t>
            </a:r>
            <a:r>
              <a:rPr lang="en-US" dirty="0"/>
              <a:t>at constant </a:t>
            </a:r>
            <a:r>
              <a:rPr lang="en-US" dirty="0" smtClean="0"/>
              <a:t>pressure, is called a change in </a:t>
            </a:r>
            <a:r>
              <a:rPr lang="en-US" b="1" dirty="0" smtClean="0"/>
              <a:t>enthalpy, </a:t>
            </a:r>
            <a:r>
              <a:rPr lang="en-US" dirty="0" smtClean="0"/>
              <a:t>Δ</a:t>
            </a:r>
            <a:r>
              <a:rPr lang="en-US" i="1" dirty="0" smtClean="0"/>
              <a:t>H </a:t>
            </a:r>
            <a:endParaRPr lang="en-US" b="1" dirty="0"/>
          </a:p>
          <a:p>
            <a:pPr lvl="1"/>
            <a:r>
              <a:rPr lang="en-US" dirty="0" err="1"/>
              <a:t>Δ</a:t>
            </a:r>
            <a:r>
              <a:rPr lang="en-US" dirty="0"/>
              <a:t> (the Greek capital letter delta) is a symbol used to indicate </a:t>
            </a:r>
            <a:r>
              <a:rPr lang="ja-JP" altLang="en-US" dirty="0"/>
              <a:t>“</a:t>
            </a:r>
            <a:r>
              <a:rPr lang="en-US" dirty="0"/>
              <a:t>a change </a:t>
            </a:r>
            <a:r>
              <a:rPr lang="en-US" dirty="0" smtClean="0"/>
              <a:t>in</a:t>
            </a:r>
            <a:r>
              <a:rPr lang="ja-JP" altLang="en-US" dirty="0" smtClean="0"/>
              <a:t>”</a:t>
            </a:r>
            <a:r>
              <a:rPr lang="en-US" dirty="0" smtClean="0"/>
              <a:t> </a:t>
            </a:r>
            <a:endParaRPr lang="en-US" sz="1000" b="1" i="1" dirty="0" smtClean="0"/>
          </a:p>
        </p:txBody>
      </p:sp>
      <p:sp>
        <p:nvSpPr>
          <p:cNvPr id="3" name="Title 1"/>
          <p:cNvSpPr>
            <a:spLocks noGrp="1"/>
          </p:cNvSpPr>
          <p:nvPr>
            <p:ph type="title"/>
          </p:nvPr>
        </p:nvSpPr>
        <p:spPr>
          <a:xfrm>
            <a:off x="457200" y="164193"/>
            <a:ext cx="8229600" cy="567512"/>
          </a:xfrm>
        </p:spPr>
        <p:txBody>
          <a:bodyPr>
            <a:noAutofit/>
          </a:bodyPr>
          <a:lstStyle/>
          <a:p>
            <a:r>
              <a:rPr lang="en-US" sz="3200" b="1" dirty="0" smtClean="0"/>
              <a:t>Δ</a:t>
            </a:r>
            <a:r>
              <a:rPr lang="en-US" sz="3200" b="1" i="1" dirty="0" smtClean="0"/>
              <a:t>H </a:t>
            </a:r>
            <a:r>
              <a:rPr lang="en-US" sz="3200" dirty="0" smtClean="0"/>
              <a:t>(change in enthalpy)  </a:t>
            </a:r>
            <a:endParaRPr lang="en-US" sz="3200" dirty="0"/>
          </a:p>
        </p:txBody>
      </p:sp>
      <p:pic>
        <p:nvPicPr>
          <p:cNvPr id="6" name="Picture 5"/>
          <p:cNvPicPr>
            <a:picLocks noChangeAspect="1"/>
          </p:cNvPicPr>
          <p:nvPr/>
        </p:nvPicPr>
        <p:blipFill>
          <a:blip r:embed="rId2"/>
          <a:stretch>
            <a:fillRect/>
          </a:stretch>
        </p:blipFill>
        <p:spPr>
          <a:xfrm>
            <a:off x="1930376" y="3989861"/>
            <a:ext cx="5609871" cy="2411261"/>
          </a:xfrm>
          <a:prstGeom prst="rect">
            <a:avLst/>
          </a:prstGeom>
        </p:spPr>
      </p:pic>
    </p:spTree>
    <p:extLst>
      <p:ext uri="{BB962C8B-B14F-4D97-AF65-F5344CB8AC3E}">
        <p14:creationId xmlns:p14="http://schemas.microsoft.com/office/powerpoint/2010/main" val="20450245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771052"/>
            <a:ext cx="8229600" cy="3175322"/>
          </a:xfrm>
        </p:spPr>
        <p:txBody>
          <a:bodyPr>
            <a:normAutofit/>
          </a:bodyPr>
          <a:lstStyle/>
          <a:p>
            <a:r>
              <a:rPr lang="en-US" dirty="0" smtClean="0"/>
              <a:t>The </a:t>
            </a:r>
            <a:r>
              <a:rPr lang="en-US" dirty="0"/>
              <a:t>terms </a:t>
            </a:r>
            <a:r>
              <a:rPr lang="en-US" i="1" dirty="0"/>
              <a:t>enthalpy change</a:t>
            </a:r>
            <a:r>
              <a:rPr lang="en-US" dirty="0"/>
              <a:t> and </a:t>
            </a:r>
            <a:r>
              <a:rPr lang="en-US" i="1" dirty="0"/>
              <a:t>heat of reaction</a:t>
            </a:r>
            <a:r>
              <a:rPr lang="en-US" dirty="0"/>
              <a:t> are often used </a:t>
            </a:r>
            <a:r>
              <a:rPr lang="en-US" dirty="0" smtClean="0"/>
              <a:t>interchangeably </a:t>
            </a:r>
          </a:p>
          <a:p>
            <a:r>
              <a:rPr lang="en-US" sz="3200" b="1" dirty="0" smtClean="0"/>
              <a:t>Heat </a:t>
            </a:r>
            <a:r>
              <a:rPr lang="en-US" sz="3200" b="1" dirty="0"/>
              <a:t>of reaction</a:t>
            </a:r>
            <a:r>
              <a:rPr lang="en-US" sz="3200" dirty="0"/>
              <a:t>, or </a:t>
            </a:r>
            <a:r>
              <a:rPr lang="en-US" sz="3200" b="1" dirty="0"/>
              <a:t>enthalpy change</a:t>
            </a:r>
            <a:r>
              <a:rPr lang="en-US" sz="3200" dirty="0"/>
              <a:t> (</a:t>
            </a:r>
            <a:r>
              <a:rPr lang="en-US" sz="3200" b="1" dirty="0">
                <a:sym typeface="Symbol" charset="0"/>
              </a:rPr>
              <a:t></a:t>
            </a:r>
            <a:r>
              <a:rPr lang="en-US" sz="3200" b="1" i="1" dirty="0"/>
              <a:t>H</a:t>
            </a:r>
            <a:r>
              <a:rPr lang="en-US" sz="3200" dirty="0"/>
              <a:t>) is the difference between </a:t>
            </a:r>
            <a:r>
              <a:rPr lang="en-US" sz="3200" dirty="0">
                <a:solidFill>
                  <a:srgbClr val="FF0000"/>
                </a:solidFill>
              </a:rPr>
              <a:t>the </a:t>
            </a:r>
            <a:r>
              <a:rPr lang="en-US" sz="3200" dirty="0" smtClean="0">
                <a:solidFill>
                  <a:srgbClr val="FF0000"/>
                </a:solidFill>
              </a:rPr>
              <a:t>potential energy contained in reactants and the products </a:t>
            </a:r>
            <a:endParaRPr lang="en-US" sz="3200" dirty="0">
              <a:solidFill>
                <a:srgbClr val="FF0000"/>
              </a:solidFill>
            </a:endParaRPr>
          </a:p>
        </p:txBody>
      </p:sp>
      <p:pic>
        <p:nvPicPr>
          <p:cNvPr id="5" name="Picture 4"/>
          <p:cNvPicPr>
            <a:picLocks noChangeAspect="1"/>
          </p:cNvPicPr>
          <p:nvPr/>
        </p:nvPicPr>
        <p:blipFill>
          <a:blip r:embed="rId2"/>
          <a:stretch>
            <a:fillRect/>
          </a:stretch>
        </p:blipFill>
        <p:spPr>
          <a:xfrm>
            <a:off x="1930376" y="3989861"/>
            <a:ext cx="5609871" cy="2411261"/>
          </a:xfrm>
          <a:prstGeom prst="rect">
            <a:avLst/>
          </a:prstGeom>
        </p:spPr>
      </p:pic>
      <p:sp>
        <p:nvSpPr>
          <p:cNvPr id="6" name="Title 1"/>
          <p:cNvSpPr>
            <a:spLocks noGrp="1"/>
          </p:cNvSpPr>
          <p:nvPr>
            <p:ph type="title"/>
          </p:nvPr>
        </p:nvSpPr>
        <p:spPr>
          <a:xfrm>
            <a:off x="457200" y="164193"/>
            <a:ext cx="8229600" cy="567512"/>
          </a:xfrm>
        </p:spPr>
        <p:txBody>
          <a:bodyPr>
            <a:noAutofit/>
          </a:bodyPr>
          <a:lstStyle/>
          <a:p>
            <a:r>
              <a:rPr lang="en-US" sz="3200" b="1" dirty="0" smtClean="0"/>
              <a:t>Δ</a:t>
            </a:r>
            <a:r>
              <a:rPr lang="en-US" sz="3200" b="1" i="1" dirty="0" smtClean="0"/>
              <a:t>H </a:t>
            </a:r>
            <a:r>
              <a:rPr lang="en-US" sz="3200" dirty="0" smtClean="0"/>
              <a:t>(change in enthalpy)  </a:t>
            </a:r>
            <a:endParaRPr lang="en-US" sz="3200" dirty="0"/>
          </a:p>
        </p:txBody>
      </p:sp>
    </p:spTree>
    <p:extLst>
      <p:ext uri="{BB962C8B-B14F-4D97-AF65-F5344CB8AC3E}">
        <p14:creationId xmlns:p14="http://schemas.microsoft.com/office/powerpoint/2010/main" val="2787514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a:xfrm>
            <a:off x="457200" y="1600200"/>
            <a:ext cx="8229600" cy="981473"/>
          </a:xfrm>
        </p:spPr>
        <p:txBody>
          <a:bodyPr/>
          <a:lstStyle/>
          <a:p>
            <a:r>
              <a:rPr lang="en-US" dirty="0" smtClean="0"/>
              <a:t>Which reaction gives off heat?</a:t>
            </a:r>
            <a:endParaRPr lang="en-US" dirty="0"/>
          </a:p>
        </p:txBody>
      </p:sp>
      <p:pic>
        <p:nvPicPr>
          <p:cNvPr id="4" name="Picture 3"/>
          <p:cNvPicPr>
            <a:picLocks noChangeAspect="1"/>
          </p:cNvPicPr>
          <p:nvPr/>
        </p:nvPicPr>
        <p:blipFill>
          <a:blip r:embed="rId2"/>
          <a:stretch>
            <a:fillRect/>
          </a:stretch>
        </p:blipFill>
        <p:spPr>
          <a:xfrm>
            <a:off x="1082018" y="2788759"/>
            <a:ext cx="6958888" cy="2991102"/>
          </a:xfrm>
          <a:prstGeom prst="rect">
            <a:avLst/>
          </a:prstGeom>
        </p:spPr>
      </p:pic>
    </p:spTree>
    <p:extLst>
      <p:ext uri="{BB962C8B-B14F-4D97-AF65-F5344CB8AC3E}">
        <p14:creationId xmlns:p14="http://schemas.microsoft.com/office/powerpoint/2010/main" val="3614099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990600"/>
            <a:ext cx="8382000" cy="914400"/>
          </a:xfrm>
        </p:spPr>
        <p:txBody>
          <a:bodyPr/>
          <a:lstStyle/>
          <a:p>
            <a:pPr algn="l" eaLnBrk="1" hangingPunct="1">
              <a:spcAft>
                <a:spcPts val="1200"/>
              </a:spcAft>
            </a:pPr>
            <a:r>
              <a:rPr lang="en-US" dirty="0">
                <a:latin typeface="Arial" charset="0"/>
                <a:ea typeface="ＭＳ Ｐゴシック" charset="0"/>
              </a:rPr>
              <a:t/>
            </a:r>
            <a:br>
              <a:rPr lang="en-US" dirty="0">
                <a:latin typeface="Arial" charset="0"/>
                <a:ea typeface="ＭＳ Ｐゴシック" charset="0"/>
              </a:rPr>
            </a:br>
            <a:r>
              <a:rPr lang="en-US" dirty="0">
                <a:latin typeface="Arial" charset="0"/>
                <a:ea typeface="ＭＳ Ｐゴシック" charset="0"/>
              </a:rPr>
              <a:t>Bond formation </a:t>
            </a:r>
            <a:r>
              <a:rPr lang="en-US" dirty="0" smtClean="0">
                <a:latin typeface="Arial" charset="0"/>
                <a:ea typeface="ＭＳ Ｐゴシック" charset="0"/>
              </a:rPr>
              <a:t>is always </a:t>
            </a:r>
            <a:r>
              <a:rPr lang="en-US" dirty="0">
                <a:latin typeface="Arial" charset="0"/>
                <a:ea typeface="ＭＳ Ｐゴシック" charset="0"/>
              </a:rPr>
              <a:t>_______.</a:t>
            </a:r>
            <a:endParaRPr lang="en-US" baseline="30000" dirty="0">
              <a:latin typeface="Arial" charset="0"/>
              <a:ea typeface="ＭＳ Ｐゴシック" charset="0"/>
            </a:endParaRPr>
          </a:p>
        </p:txBody>
      </p:sp>
      <p:sp>
        <p:nvSpPr>
          <p:cNvPr id="5123" name="Rectangle 3"/>
          <p:cNvSpPr>
            <a:spLocks noGrp="1" noChangeArrowheads="1"/>
          </p:cNvSpPr>
          <p:nvPr>
            <p:ph type="body" idx="1"/>
          </p:nvPr>
        </p:nvSpPr>
        <p:spPr>
          <a:xfrm>
            <a:off x="533400" y="2362200"/>
            <a:ext cx="7772400" cy="1981200"/>
          </a:xfrm>
        </p:spPr>
        <p:txBody>
          <a:bodyPr/>
          <a:lstStyle/>
          <a:p>
            <a:pPr eaLnBrk="1" hangingPunct="1"/>
            <a:r>
              <a:rPr lang="en-US" dirty="0">
                <a:latin typeface="Arial" charset="0"/>
                <a:ea typeface="ＭＳ Ｐゴシック" charset="0"/>
              </a:rPr>
              <a:t>endothermic and releases energy</a:t>
            </a:r>
            <a:endParaRPr lang="en-US" dirty="0">
              <a:latin typeface="Arial" charset="0"/>
              <a:ea typeface="ＭＳ Ｐゴシック" charset="0"/>
              <a:sym typeface="Symbol" charset="0"/>
            </a:endParaRPr>
          </a:p>
          <a:p>
            <a:pPr eaLnBrk="1" hangingPunct="1"/>
            <a:r>
              <a:rPr lang="en-US" dirty="0">
                <a:latin typeface="Arial" charset="0"/>
                <a:ea typeface="ＭＳ Ｐゴシック" charset="0"/>
                <a:sym typeface="Symbol" charset="0"/>
              </a:rPr>
              <a:t>endothermic and requires energy</a:t>
            </a:r>
          </a:p>
          <a:p>
            <a:pPr eaLnBrk="1" hangingPunct="1"/>
            <a:r>
              <a:rPr lang="en-US" dirty="0">
                <a:latin typeface="Arial" charset="0"/>
                <a:ea typeface="ＭＳ Ｐゴシック" charset="0"/>
                <a:sym typeface="Symbol" charset="0"/>
              </a:rPr>
              <a:t>exothermic and releases energy</a:t>
            </a:r>
          </a:p>
          <a:p>
            <a:pPr eaLnBrk="1" hangingPunct="1"/>
            <a:r>
              <a:rPr lang="en-US" dirty="0">
                <a:latin typeface="Arial" charset="0"/>
                <a:ea typeface="ＭＳ Ｐゴシック" charset="0"/>
                <a:sym typeface="Symbol" charset="0"/>
              </a:rPr>
              <a:t>exothermic and requires energy</a:t>
            </a:r>
          </a:p>
        </p:txBody>
      </p:sp>
      <p:sp>
        <p:nvSpPr>
          <p:cNvPr id="4" name="Rectangle 3"/>
          <p:cNvSpPr>
            <a:spLocks noChangeArrowheads="1"/>
          </p:cNvSpPr>
          <p:nvPr/>
        </p:nvSpPr>
        <p:spPr bwMode="auto">
          <a:xfrm>
            <a:off x="444794" y="3450820"/>
            <a:ext cx="5841706"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72517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Arial" charset="0"/>
                <a:cs typeface="Times New Roman" charset="0"/>
              </a:rPr>
              <a:t>7.1 Energy and Chemical Bonds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32" y="1872878"/>
            <a:ext cx="5695563" cy="427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277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3200" dirty="0">
                <a:latin typeface="Arial" charset="0"/>
                <a:cs typeface="Times New Roman" charset="0"/>
              </a:rPr>
              <a:t>7.3 Exothermic and Endothermic Reactions</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912103" y="3807096"/>
            <a:ext cx="2615894" cy="186690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291274" y="3807095"/>
            <a:ext cx="1405255" cy="1866900"/>
          </a:xfrm>
          <a:prstGeom prst="rect">
            <a:avLst/>
          </a:prstGeom>
          <a:noFill/>
          <a:ln>
            <a:noFill/>
          </a:ln>
        </p:spPr>
      </p:pic>
      <p:sp>
        <p:nvSpPr>
          <p:cNvPr id="2" name="TextBox 1"/>
          <p:cNvSpPr txBox="1"/>
          <p:nvPr/>
        </p:nvSpPr>
        <p:spPr>
          <a:xfrm>
            <a:off x="2636729" y="1711911"/>
            <a:ext cx="3333139" cy="1200329"/>
          </a:xfrm>
          <a:prstGeom prst="rect">
            <a:avLst/>
          </a:prstGeom>
          <a:noFill/>
        </p:spPr>
        <p:txBody>
          <a:bodyPr wrap="none" rtlCol="0">
            <a:spAutoFit/>
          </a:bodyPr>
          <a:lstStyle/>
          <a:p>
            <a:pPr algn="ctr"/>
            <a:r>
              <a:rPr lang="en-US" sz="3600" dirty="0" smtClean="0"/>
              <a:t>Quantitative </a:t>
            </a:r>
          </a:p>
          <a:p>
            <a:pPr algn="ctr"/>
            <a:r>
              <a:rPr lang="en-US" sz="3600" dirty="0" smtClean="0"/>
              <a:t>with calculations</a:t>
            </a:r>
            <a:endParaRPr lang="en-US" sz="3600" dirty="0"/>
          </a:p>
        </p:txBody>
      </p:sp>
    </p:spTree>
    <p:extLst>
      <p:ext uri="{BB962C8B-B14F-4D97-AF65-F5344CB8AC3E}">
        <p14:creationId xmlns:p14="http://schemas.microsoft.com/office/powerpoint/2010/main" val="18958103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277947"/>
            <a:ext cx="2971800" cy="1063041"/>
          </a:xfrm>
        </p:spPr>
        <p:txBody>
          <a:bodyPr/>
          <a:lstStyle/>
          <a:p>
            <a:pPr marL="457200" lvl="1" indent="-457200" eaLnBrk="1" hangingPunct="1">
              <a:buFont typeface="Arial"/>
              <a:buChar char="•"/>
            </a:pPr>
            <a:r>
              <a:rPr lang="en-US" sz="3200" dirty="0" smtClean="0"/>
              <a:t>Endothermic</a:t>
            </a:r>
            <a:endParaRPr lang="en-US" sz="4400" dirty="0" smtClean="0"/>
          </a:p>
        </p:txBody>
      </p:sp>
      <p:pic>
        <p:nvPicPr>
          <p:cNvPr id="41987" name="Picture 3" descr="007a_lau_06_01a"/>
          <p:cNvPicPr preferRelativeResize="0">
            <a:picLocks noChangeAspect="1" noChangeArrowheads="1"/>
          </p:cNvPicPr>
          <p:nvPr/>
        </p:nvPicPr>
        <p:blipFill>
          <a:blip r:embed="rId3" cstate="print"/>
          <a:srcRect/>
          <a:stretch>
            <a:fillRect/>
          </a:stretch>
        </p:blipFill>
        <p:spPr bwMode="auto">
          <a:xfrm>
            <a:off x="3851558" y="1343454"/>
            <a:ext cx="4327025" cy="5023684"/>
          </a:xfrm>
          <a:prstGeom prst="rect">
            <a:avLst/>
          </a:prstGeom>
          <a:noFill/>
          <a:ln w="12700">
            <a:solidFill>
              <a:schemeClr val="tx1"/>
            </a:solidFill>
            <a:miter lim="800000"/>
            <a:headEnd/>
            <a:tailEnd/>
          </a:ln>
        </p:spPr>
      </p:pic>
      <p:sp>
        <p:nvSpPr>
          <p:cNvPr id="4" name="Slide Number Placeholder 3"/>
          <p:cNvSpPr>
            <a:spLocks noGrp="1"/>
          </p:cNvSpPr>
          <p:nvPr>
            <p:ph type="sldNum" sz="quarter" idx="11"/>
          </p:nvPr>
        </p:nvSpPr>
        <p:spPr>
          <a:xfrm>
            <a:off x="6553200" y="6356350"/>
            <a:ext cx="2133600" cy="365125"/>
          </a:xfrm>
        </p:spPr>
        <p:txBody>
          <a:bodyPr/>
          <a:lstStyle/>
          <a:p>
            <a:pPr>
              <a:defRPr/>
            </a:pPr>
            <a:fld id="{83003B8D-21AC-43C7-B155-DC54B7203CE5}" type="slidenum">
              <a:rPr lang="en-US" smtClean="0"/>
              <a:pPr>
                <a:defRPr/>
              </a:pPr>
              <a:t>41</a:t>
            </a:fld>
            <a:endParaRPr lang="en-US"/>
          </a:p>
        </p:txBody>
      </p:sp>
      <p:sp>
        <p:nvSpPr>
          <p:cNvPr id="5" name="TextBox 4"/>
          <p:cNvSpPr txBox="1"/>
          <p:nvPr/>
        </p:nvSpPr>
        <p:spPr>
          <a:xfrm>
            <a:off x="5508143" y="538422"/>
            <a:ext cx="1266292" cy="584776"/>
          </a:xfrm>
          <a:prstGeom prst="rect">
            <a:avLst/>
          </a:prstGeom>
          <a:noFill/>
        </p:spPr>
        <p:txBody>
          <a:bodyPr wrap="none" rtlCol="0">
            <a:spAutoFit/>
          </a:bodyPr>
          <a:lstStyle/>
          <a:p>
            <a:r>
              <a:rPr lang="en-US" sz="3200" dirty="0" smtClean="0"/>
              <a:t>ΔH = +</a:t>
            </a:r>
            <a:endParaRPr lang="en-US" sz="3200" dirty="0"/>
          </a:p>
        </p:txBody>
      </p:sp>
    </p:spTree>
    <p:extLst>
      <p:ext uri="{BB962C8B-B14F-4D97-AF65-F5344CB8AC3E}">
        <p14:creationId xmlns:p14="http://schemas.microsoft.com/office/powerpoint/2010/main" val="4281497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007b_lau_06_01b"/>
          <p:cNvPicPr preferRelativeResize="0">
            <a:picLocks noChangeAspect="1" noChangeArrowheads="1"/>
          </p:cNvPicPr>
          <p:nvPr/>
        </p:nvPicPr>
        <p:blipFill>
          <a:blip r:embed="rId3" cstate="print"/>
          <a:srcRect/>
          <a:stretch>
            <a:fillRect/>
          </a:stretch>
        </p:blipFill>
        <p:spPr bwMode="auto">
          <a:xfrm>
            <a:off x="3800379" y="1254125"/>
            <a:ext cx="4352925" cy="5070475"/>
          </a:xfrm>
          <a:prstGeom prst="rect">
            <a:avLst/>
          </a:prstGeom>
          <a:noFill/>
          <a:ln w="12700">
            <a:solidFill>
              <a:schemeClr val="tx1"/>
            </a:solidFill>
            <a:miter lim="800000"/>
            <a:headEnd/>
            <a:tailEnd/>
          </a:ln>
        </p:spPr>
      </p:pic>
      <p:sp>
        <p:nvSpPr>
          <p:cNvPr id="4" name="Slide Number Placeholder 3"/>
          <p:cNvSpPr>
            <a:spLocks noGrp="1"/>
          </p:cNvSpPr>
          <p:nvPr>
            <p:ph type="sldNum" sz="quarter" idx="11"/>
          </p:nvPr>
        </p:nvSpPr>
        <p:spPr>
          <a:xfrm>
            <a:off x="6553200" y="6356350"/>
            <a:ext cx="2133600" cy="365125"/>
          </a:xfrm>
        </p:spPr>
        <p:txBody>
          <a:bodyPr/>
          <a:lstStyle/>
          <a:p>
            <a:pPr>
              <a:defRPr/>
            </a:pPr>
            <a:fld id="{A91320F5-429A-4C2C-9D29-223E5C8834AC}" type="slidenum">
              <a:rPr lang="en-US" smtClean="0"/>
              <a:pPr>
                <a:defRPr/>
              </a:pPr>
              <a:t>42</a:t>
            </a:fld>
            <a:endParaRPr lang="en-US"/>
          </a:p>
        </p:txBody>
      </p:sp>
      <p:sp>
        <p:nvSpPr>
          <p:cNvPr id="2" name="TextBox 1"/>
          <p:cNvSpPr txBox="1"/>
          <p:nvPr/>
        </p:nvSpPr>
        <p:spPr>
          <a:xfrm>
            <a:off x="5508143" y="538422"/>
            <a:ext cx="1266292" cy="584776"/>
          </a:xfrm>
          <a:prstGeom prst="rect">
            <a:avLst/>
          </a:prstGeom>
          <a:noFill/>
        </p:spPr>
        <p:txBody>
          <a:bodyPr wrap="none" rtlCol="0">
            <a:spAutoFit/>
          </a:bodyPr>
          <a:lstStyle/>
          <a:p>
            <a:r>
              <a:rPr lang="en-US" sz="3200" dirty="0" smtClean="0"/>
              <a:t>ΔH = </a:t>
            </a:r>
            <a:r>
              <a:rPr lang="en-US" sz="3200" b="1" dirty="0" smtClean="0"/>
              <a:t>−</a:t>
            </a:r>
            <a:endParaRPr lang="en-US" sz="3200" b="1" dirty="0"/>
          </a:p>
        </p:txBody>
      </p:sp>
      <p:sp>
        <p:nvSpPr>
          <p:cNvPr id="9" name="Rectangle 2"/>
          <p:cNvSpPr>
            <a:spLocks noGrp="1" noChangeArrowheads="1"/>
          </p:cNvSpPr>
          <p:nvPr>
            <p:ph type="title"/>
          </p:nvPr>
        </p:nvSpPr>
        <p:spPr>
          <a:xfrm>
            <a:off x="457200" y="2277947"/>
            <a:ext cx="2971800" cy="1063041"/>
          </a:xfrm>
        </p:spPr>
        <p:txBody>
          <a:bodyPr/>
          <a:lstStyle/>
          <a:p>
            <a:pPr marL="457200" lvl="1" indent="-457200" eaLnBrk="1" hangingPunct="1">
              <a:buFont typeface="Arial"/>
              <a:buChar char="•"/>
            </a:pPr>
            <a:r>
              <a:rPr lang="en-US" sz="3200" dirty="0" smtClean="0"/>
              <a:t>Exothermic</a:t>
            </a:r>
            <a:endParaRPr lang="en-US" sz="4400" dirty="0" smtClean="0"/>
          </a:p>
        </p:txBody>
      </p:sp>
      <p:sp>
        <p:nvSpPr>
          <p:cNvPr id="6" name="TextBox 5"/>
          <p:cNvSpPr txBox="1"/>
          <p:nvPr/>
        </p:nvSpPr>
        <p:spPr>
          <a:xfrm>
            <a:off x="529180" y="3714049"/>
            <a:ext cx="3101605" cy="2246769"/>
          </a:xfrm>
          <a:prstGeom prst="rect">
            <a:avLst/>
          </a:prstGeom>
          <a:noFill/>
        </p:spPr>
        <p:txBody>
          <a:bodyPr wrap="none" rtlCol="0">
            <a:spAutoFit/>
          </a:bodyPr>
          <a:lstStyle/>
          <a:p>
            <a:r>
              <a:rPr lang="en-US" sz="2800" dirty="0" smtClean="0"/>
              <a:t>We will focus on </a:t>
            </a:r>
          </a:p>
          <a:p>
            <a:r>
              <a:rPr lang="en-US" sz="2800" dirty="0" smtClean="0"/>
              <a:t>exothermic </a:t>
            </a:r>
          </a:p>
          <a:p>
            <a:endParaRPr lang="en-US" sz="2800" dirty="0"/>
          </a:p>
          <a:p>
            <a:r>
              <a:rPr lang="en-US" sz="2800" dirty="0" smtClean="0"/>
              <a:t>Endothermic is </a:t>
            </a:r>
          </a:p>
          <a:p>
            <a:r>
              <a:rPr lang="en-US" sz="2800" dirty="0" smtClean="0"/>
              <a:t>‘opposite but equal’</a:t>
            </a:r>
            <a:endParaRPr lang="en-US" sz="2800" dirty="0"/>
          </a:p>
        </p:txBody>
      </p:sp>
    </p:spTree>
    <p:extLst>
      <p:ext uri="{BB962C8B-B14F-4D97-AF65-F5344CB8AC3E}">
        <p14:creationId xmlns:p14="http://schemas.microsoft.com/office/powerpoint/2010/main" val="642073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699"/>
            <a:ext cx="7908551" cy="2569133"/>
          </a:xfrm>
        </p:spPr>
        <p:txBody>
          <a:bodyPr>
            <a:noAutofit/>
          </a:bodyPr>
          <a:lstStyle/>
          <a:p>
            <a:pPr>
              <a:buSzPts val="2800"/>
            </a:pPr>
            <a:r>
              <a:rPr lang="en-US" dirty="0"/>
              <a:t>When </a:t>
            </a:r>
            <a:r>
              <a:rPr lang="en-US" dirty="0" smtClean="0"/>
              <a:t>the strength </a:t>
            </a:r>
            <a:r>
              <a:rPr lang="en-US" dirty="0"/>
              <a:t>of </a:t>
            </a:r>
            <a:r>
              <a:rPr lang="en-US" dirty="0" smtClean="0"/>
              <a:t>the new bond in the product is </a:t>
            </a:r>
            <a:r>
              <a:rPr lang="en-US" i="1" dirty="0"/>
              <a:t>greater</a:t>
            </a:r>
            <a:r>
              <a:rPr lang="en-US" dirty="0"/>
              <a:t> than the strength </a:t>
            </a:r>
            <a:r>
              <a:rPr lang="en-US" dirty="0" smtClean="0"/>
              <a:t>of the old bond broken</a:t>
            </a:r>
            <a:r>
              <a:rPr lang="en-US" dirty="0"/>
              <a:t> </a:t>
            </a:r>
            <a:r>
              <a:rPr lang="en-US" dirty="0" smtClean="0"/>
              <a:t>… then energy </a:t>
            </a:r>
            <a:r>
              <a:rPr lang="en-US" dirty="0"/>
              <a:t>is released </a:t>
            </a:r>
          </a:p>
          <a:p>
            <a:pPr lvl="1">
              <a:buSzPts val="2800"/>
            </a:pPr>
            <a:r>
              <a:rPr lang="en-US" dirty="0" smtClean="0">
                <a:solidFill>
                  <a:srgbClr val="000000"/>
                </a:solidFill>
              </a:rPr>
              <a:t>The </a:t>
            </a:r>
            <a:r>
              <a:rPr lang="en-US" dirty="0">
                <a:solidFill>
                  <a:srgbClr val="000000"/>
                </a:solidFill>
              </a:rPr>
              <a:t>heat of reaction is </a:t>
            </a:r>
            <a:r>
              <a:rPr lang="en-US" i="1" dirty="0" smtClean="0">
                <a:solidFill>
                  <a:srgbClr val="000000"/>
                </a:solidFill>
              </a:rPr>
              <a:t>negative</a:t>
            </a:r>
            <a:r>
              <a:rPr lang="en-US" dirty="0" smtClean="0">
                <a:solidFill>
                  <a:srgbClr val="000000"/>
                </a:solidFill>
              </a:rPr>
              <a:t> in exothermic reactions because heat energy </a:t>
            </a:r>
            <a:r>
              <a:rPr lang="en-US" dirty="0">
                <a:solidFill>
                  <a:srgbClr val="000000"/>
                </a:solidFill>
              </a:rPr>
              <a:t>is </a:t>
            </a:r>
            <a:r>
              <a:rPr lang="en-US" i="1" dirty="0">
                <a:solidFill>
                  <a:srgbClr val="000000"/>
                </a:solidFill>
              </a:rPr>
              <a:t>lost</a:t>
            </a:r>
            <a:r>
              <a:rPr lang="en-US" dirty="0">
                <a:solidFill>
                  <a:srgbClr val="000000"/>
                </a:solidFill>
              </a:rPr>
              <a:t> </a:t>
            </a:r>
            <a:r>
              <a:rPr lang="en-US" dirty="0" smtClean="0">
                <a:solidFill>
                  <a:srgbClr val="000000"/>
                </a:solidFill>
              </a:rPr>
              <a:t> </a:t>
            </a:r>
            <a:endParaRPr lang="en-US" sz="3600" dirty="0"/>
          </a:p>
        </p:txBody>
      </p:sp>
      <p:sp>
        <p:nvSpPr>
          <p:cNvPr id="4" name="Title 1"/>
          <p:cNvSpPr>
            <a:spLocks noGrp="1"/>
          </p:cNvSpPr>
          <p:nvPr>
            <p:ph type="title"/>
          </p:nvPr>
        </p:nvSpPr>
        <p:spPr>
          <a:xfrm>
            <a:off x="457200" y="274638"/>
            <a:ext cx="8229600" cy="733181"/>
          </a:xfrm>
        </p:spPr>
        <p:txBody>
          <a:bodyPr>
            <a:normAutofit/>
          </a:bodyPr>
          <a:lstStyle/>
          <a:p>
            <a:r>
              <a:rPr lang="en-US" sz="3600" dirty="0" smtClean="0">
                <a:latin typeface="Arial" charset="0"/>
              </a:rPr>
              <a:t>Exothermic reactions</a:t>
            </a:r>
            <a:endParaRPr lang="en-US" sz="3600"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511" y="4238365"/>
            <a:ext cx="5387981" cy="194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pic>
    </p:spTree>
    <p:extLst>
      <p:ext uri="{BB962C8B-B14F-4D97-AF65-F5344CB8AC3E}">
        <p14:creationId xmlns:p14="http://schemas.microsoft.com/office/powerpoint/2010/main" val="16248955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969"/>
            <a:ext cx="8005185" cy="2885396"/>
          </a:xfrm>
        </p:spPr>
        <p:txBody>
          <a:bodyPr>
            <a:noAutofit/>
          </a:bodyPr>
          <a:lstStyle/>
          <a:p>
            <a:pPr>
              <a:buSzPts val="2800"/>
            </a:pPr>
            <a:r>
              <a:rPr lang="en-US" dirty="0">
                <a:solidFill>
                  <a:srgbClr val="0000FF"/>
                </a:solidFill>
              </a:rPr>
              <a:t>When the strength of the new bond in the product is </a:t>
            </a:r>
            <a:r>
              <a:rPr lang="en-US" i="1" dirty="0">
                <a:solidFill>
                  <a:srgbClr val="0000FF"/>
                </a:solidFill>
              </a:rPr>
              <a:t>greater</a:t>
            </a:r>
            <a:r>
              <a:rPr lang="en-US" dirty="0">
                <a:solidFill>
                  <a:srgbClr val="0000FF"/>
                </a:solidFill>
              </a:rPr>
              <a:t> than the strength of the old bond broken … then energy is released </a:t>
            </a:r>
          </a:p>
          <a:p>
            <a:pPr lvl="1">
              <a:buSzPts val="2800"/>
            </a:pPr>
            <a:r>
              <a:rPr lang="en-US" dirty="0" smtClean="0">
                <a:solidFill>
                  <a:srgbClr val="000000"/>
                </a:solidFill>
              </a:rPr>
              <a:t>This of course means that the new bonds contain less potential energy than the bonds broken </a:t>
            </a:r>
            <a:endParaRPr lang="en-US" sz="3600" dirty="0"/>
          </a:p>
        </p:txBody>
      </p:sp>
      <p:sp>
        <p:nvSpPr>
          <p:cNvPr id="4" name="Title 1"/>
          <p:cNvSpPr>
            <a:spLocks noGrp="1"/>
          </p:cNvSpPr>
          <p:nvPr>
            <p:ph type="title"/>
          </p:nvPr>
        </p:nvSpPr>
        <p:spPr>
          <a:xfrm>
            <a:off x="457200" y="274638"/>
            <a:ext cx="8229600" cy="733181"/>
          </a:xfrm>
        </p:spPr>
        <p:txBody>
          <a:bodyPr>
            <a:normAutofit/>
          </a:bodyPr>
          <a:lstStyle/>
          <a:p>
            <a:r>
              <a:rPr lang="en-US" sz="3600" dirty="0" smtClean="0">
                <a:solidFill>
                  <a:srgbClr val="0000FF"/>
                </a:solidFill>
                <a:latin typeface="Arial" charset="0"/>
              </a:rPr>
              <a:t>Exothermic reactions</a:t>
            </a:r>
            <a:endParaRPr lang="en-US" sz="3600" dirty="0">
              <a:solidFill>
                <a:srgbClr val="0000FF"/>
              </a:solidFill>
            </a:endParaRPr>
          </a:p>
        </p:txBody>
      </p:sp>
      <p:pic>
        <p:nvPicPr>
          <p:cNvPr id="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511" y="4238365"/>
            <a:ext cx="5387981" cy="194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pic>
    </p:spTree>
    <p:extLst>
      <p:ext uri="{BB962C8B-B14F-4D97-AF65-F5344CB8AC3E}">
        <p14:creationId xmlns:p14="http://schemas.microsoft.com/office/powerpoint/2010/main" val="6255221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9602"/>
            <a:ext cx="8229600" cy="2623403"/>
          </a:xfrm>
        </p:spPr>
        <p:txBody>
          <a:bodyPr>
            <a:noAutofit/>
          </a:bodyPr>
          <a:lstStyle/>
          <a:p>
            <a:pPr>
              <a:buSzPts val="3000"/>
            </a:pPr>
            <a:r>
              <a:rPr lang="en-US" b="1" dirty="0" smtClean="0">
                <a:solidFill>
                  <a:srgbClr val="000000"/>
                </a:solidFill>
              </a:rPr>
              <a:t>Heat of reaction </a:t>
            </a:r>
            <a:r>
              <a:rPr lang="en-US" dirty="0" smtClean="0">
                <a:solidFill>
                  <a:srgbClr val="000000"/>
                </a:solidFill>
              </a:rPr>
              <a:t>can </a:t>
            </a:r>
            <a:r>
              <a:rPr lang="en-US" dirty="0">
                <a:solidFill>
                  <a:srgbClr val="000000"/>
                </a:solidFill>
              </a:rPr>
              <a:t>be calculated as the difference between the bond dissociation energies </a:t>
            </a:r>
            <a:r>
              <a:rPr lang="en-US" dirty="0" smtClean="0">
                <a:solidFill>
                  <a:srgbClr val="000000"/>
                </a:solidFill>
              </a:rPr>
              <a:t>of </a:t>
            </a:r>
            <a:r>
              <a:rPr lang="en-US" dirty="0">
                <a:solidFill>
                  <a:srgbClr val="000000"/>
                </a:solidFill>
              </a:rPr>
              <a:t>the reactants </a:t>
            </a:r>
            <a:r>
              <a:rPr lang="en-US" dirty="0" smtClean="0">
                <a:solidFill>
                  <a:srgbClr val="000000"/>
                </a:solidFill>
              </a:rPr>
              <a:t>and </a:t>
            </a:r>
            <a:r>
              <a:rPr lang="en-US" dirty="0">
                <a:solidFill>
                  <a:srgbClr val="000000"/>
                </a:solidFill>
              </a:rPr>
              <a:t>the bond dissociation energies of </a:t>
            </a:r>
            <a:r>
              <a:rPr lang="en-US" dirty="0" smtClean="0">
                <a:solidFill>
                  <a:srgbClr val="000000"/>
                </a:solidFill>
              </a:rPr>
              <a:t>the products </a:t>
            </a:r>
          </a:p>
          <a:p>
            <a:pPr lvl="1">
              <a:buSzPts val="3000"/>
            </a:pPr>
            <a:r>
              <a:rPr lang="en-US" dirty="0" smtClean="0">
                <a:solidFill>
                  <a:srgbClr val="000000"/>
                </a:solidFill>
              </a:rPr>
              <a:t>Let’s do the oxidation of methane on the board</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863479620"/>
              </p:ext>
            </p:extLst>
          </p:nvPr>
        </p:nvGraphicFramePr>
        <p:xfrm>
          <a:off x="271463" y="654304"/>
          <a:ext cx="8574087" cy="366712"/>
        </p:xfrm>
        <a:graphic>
          <a:graphicData uri="http://schemas.openxmlformats.org/presentationml/2006/ole">
            <mc:AlternateContent xmlns:mc="http://schemas.openxmlformats.org/markup-compatibility/2006">
              <mc:Choice xmlns:v="urn:schemas-microsoft-com:vml" Requires="v">
                <p:oleObj spid="_x0000_s45657" name="Equation" r:id="rId3" imgW="5360988" imgH="230188" progId="Equation.3">
                  <p:embed/>
                </p:oleObj>
              </mc:Choice>
              <mc:Fallback>
                <p:oleObj name="Equation" r:id="rId3" imgW="5360988" imgH="2301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654304"/>
                        <a:ext cx="85740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6" name="Picture 5"/>
          <p:cNvPicPr>
            <a:picLocks noChangeAspect="1"/>
          </p:cNvPicPr>
          <p:nvPr/>
        </p:nvPicPr>
        <p:blipFill>
          <a:blip r:embed="rId5"/>
          <a:stretch>
            <a:fillRect/>
          </a:stretch>
        </p:blipFill>
        <p:spPr>
          <a:xfrm>
            <a:off x="1104389" y="4296100"/>
            <a:ext cx="6985264" cy="1606611"/>
          </a:xfrm>
          <a:prstGeom prst="rect">
            <a:avLst/>
          </a:prstGeom>
        </p:spPr>
      </p:pic>
    </p:spTree>
    <p:extLst>
      <p:ext uri="{BB962C8B-B14F-4D97-AF65-F5344CB8AC3E}">
        <p14:creationId xmlns:p14="http://schemas.microsoft.com/office/powerpoint/2010/main" val="955121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1149"/>
            <a:ext cx="8229600" cy="2508655"/>
          </a:xfrm>
        </p:spPr>
        <p:txBody>
          <a:bodyPr>
            <a:normAutofit/>
          </a:bodyPr>
          <a:lstStyle/>
          <a:p>
            <a:r>
              <a:rPr lang="en-US" dirty="0"/>
              <a:t>Tabular bond energies are average </a:t>
            </a:r>
            <a:r>
              <a:rPr lang="en-US" dirty="0" smtClean="0"/>
              <a:t>values </a:t>
            </a:r>
          </a:p>
          <a:p>
            <a:endParaRPr lang="en-US" sz="900" dirty="0" smtClean="0"/>
          </a:p>
          <a:p>
            <a:r>
              <a:rPr lang="en-US" dirty="0" smtClean="0"/>
              <a:t>Actual </a:t>
            </a:r>
            <a:r>
              <a:rPr lang="en-US" dirty="0"/>
              <a:t>bond energies may vary depending on the </a:t>
            </a:r>
            <a:r>
              <a:rPr lang="en-US" dirty="0" smtClean="0"/>
              <a:t>environment </a:t>
            </a:r>
            <a:r>
              <a:rPr lang="en-US" dirty="0"/>
              <a:t>in which the bond is found </a:t>
            </a:r>
            <a:endParaRPr lang="en-US" sz="3600" dirty="0"/>
          </a:p>
        </p:txBody>
      </p:sp>
      <p:pic>
        <p:nvPicPr>
          <p:cNvPr id="4" name="Picture 3"/>
          <p:cNvPicPr>
            <a:picLocks noChangeAspect="1"/>
          </p:cNvPicPr>
          <p:nvPr/>
        </p:nvPicPr>
        <p:blipFill>
          <a:blip r:embed="rId2"/>
          <a:stretch>
            <a:fillRect/>
          </a:stretch>
        </p:blipFill>
        <p:spPr>
          <a:xfrm>
            <a:off x="1104389" y="3962558"/>
            <a:ext cx="6985264" cy="1606611"/>
          </a:xfrm>
          <a:prstGeom prst="rect">
            <a:avLst/>
          </a:prstGeom>
        </p:spPr>
      </p:pic>
    </p:spTree>
    <p:extLst>
      <p:ext uri="{BB962C8B-B14F-4D97-AF65-F5344CB8AC3E}">
        <p14:creationId xmlns:p14="http://schemas.microsoft.com/office/powerpoint/2010/main" val="422891265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5981"/>
            <a:ext cx="8229600" cy="4530183"/>
          </a:xfrm>
        </p:spPr>
        <p:txBody>
          <a:bodyPr>
            <a:normAutofit/>
          </a:bodyPr>
          <a:lstStyle/>
          <a:p>
            <a:pPr>
              <a:buSzPts val="3200"/>
            </a:pPr>
            <a:r>
              <a:rPr lang="en-US" dirty="0" smtClean="0">
                <a:solidFill>
                  <a:srgbClr val="000000"/>
                </a:solidFill>
              </a:rPr>
              <a:t>If </a:t>
            </a:r>
            <a:r>
              <a:rPr lang="en-US" dirty="0">
                <a:solidFill>
                  <a:srgbClr val="000000"/>
                </a:solidFill>
              </a:rPr>
              <a:t>the input of energy to break bonds is </a:t>
            </a:r>
            <a:r>
              <a:rPr lang="en-US" dirty="0">
                <a:solidFill>
                  <a:srgbClr val="FF0000"/>
                </a:solidFill>
              </a:rPr>
              <a:t>less</a:t>
            </a:r>
            <a:r>
              <a:rPr lang="en-US" dirty="0">
                <a:solidFill>
                  <a:srgbClr val="000000"/>
                </a:solidFill>
              </a:rPr>
              <a:t> than the amount of energy released when forming bonds, </a:t>
            </a:r>
            <a:r>
              <a:rPr lang="en-US" dirty="0" smtClean="0">
                <a:solidFill>
                  <a:srgbClr val="000000"/>
                </a:solidFill>
              </a:rPr>
              <a:t>the </a:t>
            </a:r>
            <a:r>
              <a:rPr lang="en-US" dirty="0">
                <a:solidFill>
                  <a:srgbClr val="000000"/>
                </a:solidFill>
              </a:rPr>
              <a:t>reaction is </a:t>
            </a:r>
            <a:r>
              <a:rPr lang="en-US" b="1" dirty="0">
                <a:solidFill>
                  <a:srgbClr val="000000"/>
                </a:solidFill>
              </a:rPr>
              <a:t>exothermic </a:t>
            </a:r>
            <a:endParaRPr lang="en-US" b="1" dirty="0" smtClean="0">
              <a:solidFill>
                <a:srgbClr val="000000"/>
              </a:solidFill>
            </a:endParaRPr>
          </a:p>
          <a:p>
            <a:pPr marL="457200" lvl="1" indent="0" algn="ctr">
              <a:buSzPts val="3200"/>
              <a:buNone/>
            </a:pPr>
            <a:r>
              <a:rPr lang="en-US" dirty="0" smtClean="0">
                <a:solidFill>
                  <a:srgbClr val="000000"/>
                </a:solidFill>
                <a:sym typeface="Symbol"/>
              </a:rPr>
              <a:t></a:t>
            </a:r>
            <a:r>
              <a:rPr lang="en-US" i="1" dirty="0">
                <a:solidFill>
                  <a:srgbClr val="000000"/>
                </a:solidFill>
                <a:sym typeface="Symbol"/>
              </a:rPr>
              <a:t>H</a:t>
            </a:r>
            <a:r>
              <a:rPr lang="en-US" dirty="0">
                <a:solidFill>
                  <a:srgbClr val="000000"/>
                </a:solidFill>
                <a:sym typeface="Symbol"/>
              </a:rPr>
              <a:t> = </a:t>
            </a:r>
            <a:r>
              <a:rPr lang="en-US" dirty="0" smtClean="0">
                <a:solidFill>
                  <a:srgbClr val="000000"/>
                </a:solidFill>
                <a:sym typeface="Symbol"/>
              </a:rPr>
              <a:t>negative</a:t>
            </a:r>
            <a:r>
              <a:rPr lang="en-US" dirty="0">
                <a:solidFill>
                  <a:srgbClr val="000000"/>
                </a:solidFill>
                <a:sym typeface="Symbol"/>
              </a:rPr>
              <a:t> </a:t>
            </a:r>
            <a:endParaRPr lang="en-US" dirty="0" smtClean="0">
              <a:solidFill>
                <a:srgbClr val="000000"/>
              </a:solidFill>
              <a:sym typeface="Symbol"/>
            </a:endParaRPr>
          </a:p>
          <a:p>
            <a:pPr marL="457200" lvl="1" indent="0" algn="ctr">
              <a:buSzPts val="3200"/>
              <a:buNone/>
            </a:pPr>
            <a:endParaRPr lang="en-US" sz="900" dirty="0">
              <a:solidFill>
                <a:srgbClr val="000000"/>
              </a:solidFill>
              <a:sym typeface="Symbol"/>
            </a:endParaRPr>
          </a:p>
          <a:p>
            <a:pPr>
              <a:buSzPts val="3200"/>
            </a:pPr>
            <a:r>
              <a:rPr lang="en-US" dirty="0">
                <a:solidFill>
                  <a:srgbClr val="000000"/>
                </a:solidFill>
              </a:rPr>
              <a:t>If the input of energy to break bonds is </a:t>
            </a:r>
            <a:r>
              <a:rPr lang="en-US" dirty="0">
                <a:solidFill>
                  <a:srgbClr val="FF0000"/>
                </a:solidFill>
              </a:rPr>
              <a:t>more</a:t>
            </a:r>
            <a:r>
              <a:rPr lang="en-US" dirty="0">
                <a:solidFill>
                  <a:srgbClr val="000000"/>
                </a:solidFill>
              </a:rPr>
              <a:t> than the amount of energy released when forming bonds, the reaction is </a:t>
            </a:r>
            <a:r>
              <a:rPr lang="en-US" b="1" dirty="0">
                <a:solidFill>
                  <a:srgbClr val="000000"/>
                </a:solidFill>
              </a:rPr>
              <a:t>endothermic </a:t>
            </a:r>
          </a:p>
          <a:p>
            <a:pPr marL="457200" lvl="1" indent="0" algn="ctr">
              <a:buSzPts val="3200"/>
              <a:buNone/>
            </a:pPr>
            <a:r>
              <a:rPr lang="en-US" dirty="0">
                <a:solidFill>
                  <a:srgbClr val="000000"/>
                </a:solidFill>
                <a:sym typeface="Symbol"/>
              </a:rPr>
              <a:t></a:t>
            </a:r>
            <a:r>
              <a:rPr lang="en-US" i="1" dirty="0">
                <a:solidFill>
                  <a:srgbClr val="000000"/>
                </a:solidFill>
                <a:sym typeface="Symbol"/>
              </a:rPr>
              <a:t>H</a:t>
            </a:r>
            <a:r>
              <a:rPr lang="en-US" dirty="0">
                <a:solidFill>
                  <a:srgbClr val="000000"/>
                </a:solidFill>
                <a:sym typeface="Symbol"/>
              </a:rPr>
              <a:t> = positive </a:t>
            </a:r>
            <a:endParaRPr lang="en-US" sz="3200" dirty="0"/>
          </a:p>
        </p:txBody>
      </p:sp>
      <p:graphicFrame>
        <p:nvGraphicFramePr>
          <p:cNvPr id="4" name="Object 2"/>
          <p:cNvGraphicFramePr>
            <a:graphicFrameLocks noChangeAspect="1"/>
          </p:cNvGraphicFramePr>
          <p:nvPr>
            <p:extLst>
              <p:ext uri="{D42A27DB-BD31-4B8C-83A1-F6EECF244321}">
                <p14:modId xmlns:p14="http://schemas.microsoft.com/office/powerpoint/2010/main" val="827369079"/>
              </p:ext>
            </p:extLst>
          </p:nvPr>
        </p:nvGraphicFramePr>
        <p:xfrm>
          <a:off x="112713" y="599690"/>
          <a:ext cx="8574087" cy="366712"/>
        </p:xfrm>
        <a:graphic>
          <a:graphicData uri="http://schemas.openxmlformats.org/presentationml/2006/ole">
            <mc:AlternateContent xmlns:mc="http://schemas.openxmlformats.org/markup-compatibility/2006">
              <mc:Choice xmlns:v="urn:schemas-microsoft-com:vml" Requires="v">
                <p:oleObj spid="_x0000_s1504" name="Equation" r:id="rId3" imgW="5360988" imgH="230188" progId="Equation.3">
                  <p:embed/>
                </p:oleObj>
              </mc:Choice>
              <mc:Fallback>
                <p:oleObj name="Equation" r:id="rId3" imgW="5360988" imgH="23018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3" y="599690"/>
                        <a:ext cx="85740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6580849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these values for the following problem</a:t>
            </a:r>
            <a:endParaRPr lang="en-US" sz="3200"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74" y="1417638"/>
            <a:ext cx="7113590" cy="3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p:cNvGraphicFramePr>
            <a:graphicFrameLocks noChangeAspect="1"/>
          </p:cNvGraphicFramePr>
          <p:nvPr>
            <p:extLst>
              <p:ext uri="{D42A27DB-BD31-4B8C-83A1-F6EECF244321}">
                <p14:modId xmlns:p14="http://schemas.microsoft.com/office/powerpoint/2010/main" val="1830262595"/>
              </p:ext>
            </p:extLst>
          </p:nvPr>
        </p:nvGraphicFramePr>
        <p:xfrm>
          <a:off x="374370" y="5214079"/>
          <a:ext cx="8574087" cy="366712"/>
        </p:xfrm>
        <a:graphic>
          <a:graphicData uri="http://schemas.openxmlformats.org/presentationml/2006/ole">
            <mc:AlternateContent xmlns:mc="http://schemas.openxmlformats.org/markup-compatibility/2006">
              <mc:Choice xmlns:v="urn:schemas-microsoft-com:vml" Requires="v">
                <p:oleObj spid="_x0000_s84567" name="Equation" r:id="rId4" imgW="5360988" imgH="230188" progId="Equation.3">
                  <p:embed/>
                </p:oleObj>
              </mc:Choice>
              <mc:Fallback>
                <p:oleObj name="Equation" r:id="rId4" imgW="5360988" imgH="23018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70" y="5214079"/>
                        <a:ext cx="85740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745763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13716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When potassium is added to water contained in a beaker, the reaction shown below occurs, and the beaker feels hot to the touch. </a:t>
            </a:r>
            <a:br>
              <a:rPr lang="en-US">
                <a:latin typeface="Arial" charset="0"/>
                <a:ea typeface="ＭＳ Ｐゴシック" charset="0"/>
              </a:rPr>
            </a:br>
            <a:r>
              <a:rPr lang="en-US">
                <a:latin typeface="Arial" charset="0"/>
                <a:ea typeface="ＭＳ Ｐゴシック" charset="0"/>
              </a:rPr>
              <a:t> 	K(</a:t>
            </a:r>
            <a:r>
              <a:rPr lang="en-US" i="1">
                <a:latin typeface="Arial" charset="0"/>
                <a:ea typeface="ＭＳ Ｐゴシック" charset="0"/>
              </a:rPr>
              <a:t>s</a:t>
            </a:r>
            <a:r>
              <a:rPr lang="en-US">
                <a:latin typeface="Arial" charset="0"/>
                <a:ea typeface="ＭＳ Ｐゴシック" charset="0"/>
              </a:rPr>
              <a:t>) + 2 H</a:t>
            </a:r>
            <a:r>
              <a:rPr lang="en-US" baseline="-25000">
                <a:latin typeface="Arial" charset="0"/>
                <a:ea typeface="ＭＳ Ｐゴシック" charset="0"/>
              </a:rPr>
              <a:t>2</a:t>
            </a:r>
            <a:r>
              <a:rPr lang="en-US">
                <a:latin typeface="Arial" charset="0"/>
                <a:ea typeface="ＭＳ Ｐゴシック" charset="0"/>
              </a:rPr>
              <a:t>O(</a:t>
            </a:r>
            <a:r>
              <a:rPr lang="en-US" i="1">
                <a:latin typeface="Arial" charset="0"/>
                <a:ea typeface="ＭＳ Ｐゴシック" charset="0"/>
              </a:rPr>
              <a:t>l</a:t>
            </a:r>
            <a:r>
              <a:rPr lang="en-US">
                <a:latin typeface="Arial" charset="0"/>
                <a:ea typeface="ＭＳ Ｐゴシック" charset="0"/>
              </a:rPr>
              <a:t>) </a:t>
            </a:r>
            <a:r>
              <a:rPr lang="en-US">
                <a:latin typeface="Arial" charset="0"/>
                <a:ea typeface="ＭＳ Ｐゴシック" charset="0"/>
                <a:sym typeface="Symbol" charset="0"/>
              </a:rPr>
              <a:t> 2 KOH(</a:t>
            </a:r>
            <a:r>
              <a:rPr lang="en-US" i="1">
                <a:latin typeface="Arial" charset="0"/>
                <a:ea typeface="ＭＳ Ｐゴシック" charset="0"/>
                <a:sym typeface="Symbol" charset="0"/>
              </a:rPr>
              <a:t>aq</a:t>
            </a:r>
            <a:r>
              <a:rPr lang="en-US">
                <a:latin typeface="Arial" charset="0"/>
                <a:ea typeface="ＭＳ Ｐゴシック" charset="0"/>
                <a:sym typeface="Symbol" charset="0"/>
              </a:rPr>
              <a:t>) + H</a:t>
            </a:r>
            <a:r>
              <a:rPr lang="en-US" baseline="-25000">
                <a:latin typeface="Arial" charset="0"/>
                <a:ea typeface="ＭＳ Ｐゴシック" charset="0"/>
                <a:sym typeface="Symbol" charset="0"/>
              </a:rPr>
              <a:t>2</a:t>
            </a:r>
            <a:r>
              <a:rPr lang="en-US">
                <a:latin typeface="Arial" charset="0"/>
                <a:ea typeface="ＭＳ Ｐゴシック" charset="0"/>
                <a:sym typeface="Symbol" charset="0"/>
              </a:rPr>
              <a:t>(</a:t>
            </a:r>
            <a:r>
              <a:rPr lang="en-US" i="1">
                <a:latin typeface="Arial" charset="0"/>
                <a:ea typeface="ＭＳ Ｐゴシック" charset="0"/>
                <a:sym typeface="Symbol" charset="0"/>
              </a:rPr>
              <a:t>g</a:t>
            </a:r>
            <a:r>
              <a:rPr lang="en-US">
                <a:latin typeface="Arial" charset="0"/>
                <a:ea typeface="ＭＳ Ｐゴシック" charset="0"/>
                <a:sym typeface="Symbol" charset="0"/>
              </a:rPr>
              <a:t>)</a:t>
            </a:r>
            <a:br>
              <a:rPr lang="en-US">
                <a:latin typeface="Arial" charset="0"/>
                <a:ea typeface="ＭＳ Ｐゴシック" charset="0"/>
                <a:sym typeface="Symbol" charset="0"/>
              </a:rPr>
            </a:br>
            <a:r>
              <a:rPr lang="en-US">
                <a:latin typeface="Arial" charset="0"/>
                <a:ea typeface="ＭＳ Ｐゴシック" charset="0"/>
                <a:sym typeface="Symbol" charset="0"/>
              </a:rPr>
              <a:t>The reaction is _______.</a:t>
            </a:r>
            <a:endParaRPr lang="en-US" baseline="30000">
              <a:latin typeface="Arial" charset="0"/>
              <a:ea typeface="ＭＳ Ｐゴシック" charset="0"/>
            </a:endParaRPr>
          </a:p>
        </p:txBody>
      </p:sp>
      <p:sp>
        <p:nvSpPr>
          <p:cNvPr id="7171" name="Rectangle 3"/>
          <p:cNvSpPr>
            <a:spLocks noGrp="1" noChangeArrowheads="1"/>
          </p:cNvSpPr>
          <p:nvPr>
            <p:ph type="body" idx="1"/>
          </p:nvPr>
        </p:nvSpPr>
        <p:spPr>
          <a:xfrm>
            <a:off x="762000" y="3581400"/>
            <a:ext cx="5867400" cy="1981200"/>
          </a:xfrm>
        </p:spPr>
        <p:txBody>
          <a:bodyPr/>
          <a:lstStyle/>
          <a:p>
            <a:pPr eaLnBrk="1" hangingPunct="1"/>
            <a:r>
              <a:rPr lang="en-US">
                <a:latin typeface="Arial" charset="0"/>
                <a:ea typeface="ＭＳ Ｐゴシック" charset="0"/>
              </a:rPr>
              <a:t>endothermic and </a:t>
            </a:r>
            <a:r>
              <a:rPr lang="en-US">
                <a:latin typeface="Arial" charset="0"/>
                <a:ea typeface="ＭＳ Ｐゴシック" charset="0"/>
                <a:sym typeface="Symbol" charset="0"/>
              </a:rPr>
              <a:t></a:t>
            </a:r>
            <a:r>
              <a:rPr lang="en-US" i="1">
                <a:latin typeface="Arial" charset="0"/>
                <a:ea typeface="ＭＳ Ｐゴシック" charset="0"/>
                <a:sym typeface="Symbol" charset="0"/>
              </a:rPr>
              <a:t>H</a:t>
            </a:r>
            <a:r>
              <a:rPr lang="en-US">
                <a:latin typeface="Arial" charset="0"/>
                <a:ea typeface="ＭＳ Ｐゴシック" charset="0"/>
                <a:sym typeface="Symbol" charset="0"/>
              </a:rPr>
              <a:t> is negative</a:t>
            </a:r>
          </a:p>
          <a:p>
            <a:pPr eaLnBrk="1" hangingPunct="1"/>
            <a:r>
              <a:rPr lang="en-US">
                <a:latin typeface="Arial" charset="0"/>
                <a:ea typeface="ＭＳ Ｐゴシック" charset="0"/>
                <a:sym typeface="Symbol" charset="0"/>
              </a:rPr>
              <a:t>endothermic and </a:t>
            </a:r>
            <a:r>
              <a:rPr lang="en-US" i="1">
                <a:latin typeface="Arial" charset="0"/>
                <a:ea typeface="ＭＳ Ｐゴシック" charset="0"/>
                <a:sym typeface="Symbol" charset="0"/>
              </a:rPr>
              <a:t>H</a:t>
            </a:r>
            <a:r>
              <a:rPr lang="en-US">
                <a:latin typeface="Arial" charset="0"/>
                <a:ea typeface="ＭＳ Ｐゴシック" charset="0"/>
                <a:sym typeface="Symbol" charset="0"/>
              </a:rPr>
              <a:t> is positive</a:t>
            </a:r>
          </a:p>
          <a:p>
            <a:pPr eaLnBrk="1" hangingPunct="1"/>
            <a:r>
              <a:rPr lang="en-US">
                <a:latin typeface="Arial" charset="0"/>
                <a:ea typeface="ＭＳ Ｐゴシック" charset="0"/>
                <a:sym typeface="Symbol" charset="0"/>
              </a:rPr>
              <a:t>exothermic and </a:t>
            </a:r>
            <a:r>
              <a:rPr lang="en-US" i="1">
                <a:latin typeface="Arial" charset="0"/>
                <a:ea typeface="ＭＳ Ｐゴシック" charset="0"/>
                <a:sym typeface="Symbol" charset="0"/>
              </a:rPr>
              <a:t>H</a:t>
            </a:r>
            <a:r>
              <a:rPr lang="en-US">
                <a:latin typeface="Arial" charset="0"/>
                <a:ea typeface="ＭＳ Ｐゴシック" charset="0"/>
                <a:sym typeface="Symbol" charset="0"/>
              </a:rPr>
              <a:t> is negative</a:t>
            </a:r>
          </a:p>
          <a:p>
            <a:pPr eaLnBrk="1" hangingPunct="1"/>
            <a:r>
              <a:rPr lang="en-US">
                <a:latin typeface="Arial" charset="0"/>
                <a:ea typeface="ＭＳ Ｐゴシック" charset="0"/>
                <a:sym typeface="Symbol" charset="0"/>
              </a:rPr>
              <a:t>exothermic and </a:t>
            </a:r>
            <a:r>
              <a:rPr lang="en-US" i="1">
                <a:latin typeface="Arial" charset="0"/>
                <a:ea typeface="ＭＳ Ｐゴシック" charset="0"/>
                <a:sym typeface="Symbol" charset="0"/>
              </a:rPr>
              <a:t>H </a:t>
            </a:r>
            <a:r>
              <a:rPr lang="en-US">
                <a:latin typeface="Arial" charset="0"/>
                <a:ea typeface="ＭＳ Ｐゴシック" charset="0"/>
                <a:sym typeface="Symbol" charset="0"/>
              </a:rPr>
              <a:t>is positive</a:t>
            </a:r>
            <a:endParaRPr lang="en-US">
              <a:latin typeface="Arial" charset="0"/>
              <a:ea typeface="ＭＳ Ｐゴシック" charset="0"/>
            </a:endParaRPr>
          </a:p>
          <a:p>
            <a:pPr eaLnBrk="1" hangingPunct="1">
              <a:buFont typeface="Times" charset="0"/>
              <a:buAutoNum type="alphaLcPeriod"/>
            </a:pPr>
            <a:endParaRPr lang="en-US">
              <a:latin typeface="Arial" charset="0"/>
              <a:ea typeface="ＭＳ Ｐゴシック" charset="0"/>
            </a:endParaRP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200400"/>
            <a:ext cx="23050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62000" y="4659301"/>
            <a:ext cx="5561446"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202615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627417" y="1141412"/>
            <a:ext cx="8028236" cy="4518940"/>
          </a:xfrm>
        </p:spPr>
        <p:txBody>
          <a:bodyPr>
            <a:normAutofit/>
          </a:bodyPr>
          <a:lstStyle/>
          <a:p>
            <a:r>
              <a:rPr lang="en-US" sz="2800" b="1" dirty="0"/>
              <a:t>Potential energy </a:t>
            </a:r>
            <a:r>
              <a:rPr lang="en-US" sz="2800" dirty="0"/>
              <a:t>is stored </a:t>
            </a:r>
            <a:r>
              <a:rPr lang="en-US" sz="2800" dirty="0" smtClean="0"/>
              <a:t>energy </a:t>
            </a:r>
            <a:endParaRPr lang="en-US" sz="2800" dirty="0"/>
          </a:p>
          <a:p>
            <a:pPr lvl="1"/>
            <a:r>
              <a:rPr lang="en-US" sz="2400" dirty="0"/>
              <a:t>W</a:t>
            </a:r>
            <a:r>
              <a:rPr lang="en-US" sz="2400" dirty="0" smtClean="0"/>
              <a:t>ater </a:t>
            </a:r>
            <a:r>
              <a:rPr lang="en-US" sz="2400" dirty="0"/>
              <a:t>in a reservoir behind a dam</a:t>
            </a:r>
          </a:p>
          <a:p>
            <a:pPr lvl="1"/>
            <a:r>
              <a:rPr lang="en-US" sz="2400" dirty="0"/>
              <a:t>An automobile poised to coast downhill</a:t>
            </a:r>
          </a:p>
          <a:p>
            <a:pPr lvl="1"/>
            <a:r>
              <a:rPr lang="en-US" sz="2400" dirty="0"/>
              <a:t>A </a:t>
            </a:r>
            <a:r>
              <a:rPr lang="en-US" sz="2400" dirty="0" smtClean="0"/>
              <a:t>tightened spring </a:t>
            </a:r>
          </a:p>
          <a:p>
            <a:pPr lvl="1"/>
            <a:endParaRPr lang="en-US" sz="2400" dirty="0"/>
          </a:p>
          <a:p>
            <a:r>
              <a:rPr lang="en-US" sz="2800" b="1" dirty="0"/>
              <a:t>Kinetic energy</a:t>
            </a:r>
            <a:r>
              <a:rPr lang="en-US" sz="2800" dirty="0"/>
              <a:t> is the energy of </a:t>
            </a:r>
            <a:r>
              <a:rPr lang="en-US" sz="2800" dirty="0" smtClean="0"/>
              <a:t>motion </a:t>
            </a:r>
            <a:endParaRPr lang="en-US" sz="2800" dirty="0"/>
          </a:p>
          <a:p>
            <a:pPr lvl="1"/>
            <a:r>
              <a:rPr lang="en-US" sz="2400" dirty="0"/>
              <a:t>Water </a:t>
            </a:r>
            <a:r>
              <a:rPr lang="en-US" sz="2400" dirty="0" smtClean="0"/>
              <a:t>falling, turning an electric turbine </a:t>
            </a:r>
            <a:endParaRPr lang="en-US" sz="2400" dirty="0"/>
          </a:p>
          <a:p>
            <a:pPr lvl="1"/>
            <a:r>
              <a:rPr lang="en-US" sz="2400" dirty="0"/>
              <a:t>The car </a:t>
            </a:r>
            <a:r>
              <a:rPr lang="en-US" sz="2400" dirty="0" smtClean="0"/>
              <a:t>rolling downhill </a:t>
            </a:r>
            <a:endParaRPr lang="en-US" sz="2400" dirty="0"/>
          </a:p>
          <a:p>
            <a:pPr lvl="1"/>
            <a:r>
              <a:rPr lang="en-US" sz="2400" dirty="0"/>
              <a:t>The </a:t>
            </a:r>
            <a:r>
              <a:rPr lang="en-US" sz="2400" dirty="0" smtClean="0"/>
              <a:t>spring moving the </a:t>
            </a:r>
            <a:r>
              <a:rPr lang="en-US" sz="2400" dirty="0"/>
              <a:t>hands </a:t>
            </a:r>
            <a:r>
              <a:rPr lang="en-US" sz="2400" dirty="0" smtClean="0"/>
              <a:t>of </a:t>
            </a:r>
            <a:r>
              <a:rPr lang="en-US" sz="2400" dirty="0"/>
              <a:t>a </a:t>
            </a:r>
            <a:r>
              <a:rPr lang="en-US" sz="2400" dirty="0" smtClean="0"/>
              <a:t>clock</a:t>
            </a:r>
            <a:endParaRPr lang="en-US" sz="2400" dirty="0"/>
          </a:p>
        </p:txBody>
      </p:sp>
    </p:spTree>
    <p:extLst>
      <p:ext uri="{BB962C8B-B14F-4D97-AF65-F5344CB8AC3E}">
        <p14:creationId xmlns:p14="http://schemas.microsoft.com/office/powerpoint/2010/main" val="237643256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1066800"/>
            <a:ext cx="8382000" cy="914400"/>
          </a:xfrm>
        </p:spPr>
        <p:txBody>
          <a:bodyPr/>
          <a:lstStyle/>
          <a:p>
            <a:pPr algn="l" eaLnBrk="1" hangingPunct="1"/>
            <a:r>
              <a:rPr lang="en-US" dirty="0">
                <a:latin typeface="Arial" charset="0"/>
                <a:ea typeface="ＭＳ Ｐゴシック" charset="0"/>
              </a:rPr>
              <a:t/>
            </a:r>
            <a:br>
              <a:rPr lang="en-US" dirty="0">
                <a:latin typeface="Arial" charset="0"/>
                <a:ea typeface="ＭＳ Ｐゴシック" charset="0"/>
              </a:rPr>
            </a:br>
            <a:r>
              <a:rPr lang="en-US" dirty="0">
                <a:latin typeface="Arial" charset="0"/>
                <a:ea typeface="ＭＳ Ｐゴシック" charset="0"/>
              </a:rPr>
              <a:t> 2 Al(</a:t>
            </a:r>
            <a:r>
              <a:rPr lang="en-US" i="1" dirty="0">
                <a:latin typeface="Arial" charset="0"/>
                <a:ea typeface="ＭＳ Ｐゴシック" charset="0"/>
              </a:rPr>
              <a:t>s</a:t>
            </a:r>
            <a:r>
              <a:rPr lang="en-US" dirty="0">
                <a:latin typeface="Arial" charset="0"/>
                <a:ea typeface="ＭＳ Ｐゴシック" charset="0"/>
              </a:rPr>
              <a:t>) + 3 Cl</a:t>
            </a:r>
            <a:r>
              <a:rPr lang="en-US" baseline="-25000" dirty="0">
                <a:latin typeface="Arial" charset="0"/>
                <a:ea typeface="ＭＳ Ｐゴシック" charset="0"/>
              </a:rPr>
              <a:t>2</a:t>
            </a:r>
            <a:r>
              <a:rPr lang="en-US" dirty="0">
                <a:latin typeface="Arial" charset="0"/>
                <a:ea typeface="ＭＳ Ｐゴシック" charset="0"/>
              </a:rPr>
              <a:t>(</a:t>
            </a:r>
            <a:r>
              <a:rPr lang="en-US" i="1" dirty="0">
                <a:latin typeface="Arial" charset="0"/>
                <a:ea typeface="ＭＳ Ｐゴシック" charset="0"/>
              </a:rPr>
              <a:t>g</a:t>
            </a:r>
            <a:r>
              <a:rPr lang="en-US" dirty="0">
                <a:latin typeface="Arial" charset="0"/>
                <a:ea typeface="ＭＳ Ｐゴシック" charset="0"/>
              </a:rPr>
              <a:t>) </a:t>
            </a:r>
            <a:r>
              <a:rPr lang="en-US" dirty="0">
                <a:latin typeface="Arial" charset="0"/>
                <a:ea typeface="ＭＳ Ｐゴシック" charset="0"/>
                <a:sym typeface="Symbol" charset="0"/>
              </a:rPr>
              <a:t> 2 AlCl</a:t>
            </a:r>
            <a:r>
              <a:rPr lang="en-US" baseline="-25000" dirty="0">
                <a:latin typeface="Arial" charset="0"/>
                <a:ea typeface="ＭＳ Ｐゴシック" charset="0"/>
                <a:sym typeface="Symbol" charset="0"/>
              </a:rPr>
              <a:t>3</a:t>
            </a:r>
            <a:r>
              <a:rPr lang="en-US" dirty="0">
                <a:latin typeface="Arial" charset="0"/>
                <a:ea typeface="ＭＳ Ｐゴシック" charset="0"/>
                <a:sym typeface="Symbol" charset="0"/>
              </a:rPr>
              <a:t>(</a:t>
            </a:r>
            <a:r>
              <a:rPr lang="en-US" i="1" dirty="0">
                <a:latin typeface="Arial" charset="0"/>
                <a:ea typeface="ＭＳ Ｐゴシック" charset="0"/>
                <a:sym typeface="Symbol" charset="0"/>
              </a:rPr>
              <a:t>s</a:t>
            </a:r>
            <a:r>
              <a:rPr lang="en-US" dirty="0" smtClean="0">
                <a:latin typeface="Arial" charset="0"/>
                <a:ea typeface="ＭＳ Ｐゴシック" charset="0"/>
                <a:sym typeface="Symbol" charset="0"/>
              </a:rPr>
              <a:t>)  + </a:t>
            </a:r>
            <a:r>
              <a:rPr lang="en-US" dirty="0">
                <a:latin typeface="Arial" charset="0"/>
                <a:ea typeface="ＭＳ Ｐゴシック" charset="0"/>
                <a:sym typeface="Symbol" charset="0"/>
              </a:rPr>
              <a:t>337 kcal</a:t>
            </a:r>
            <a:br>
              <a:rPr lang="en-US" dirty="0">
                <a:latin typeface="Arial" charset="0"/>
                <a:ea typeface="ＭＳ Ｐゴシック" charset="0"/>
                <a:sym typeface="Symbol" charset="0"/>
              </a:rPr>
            </a:br>
            <a:r>
              <a:rPr lang="en-US" dirty="0">
                <a:latin typeface="Arial" charset="0"/>
                <a:ea typeface="ＭＳ Ｐゴシック" charset="0"/>
                <a:sym typeface="Symbol" charset="0"/>
              </a:rPr>
              <a:t/>
            </a:r>
            <a:br>
              <a:rPr lang="en-US" dirty="0">
                <a:latin typeface="Arial" charset="0"/>
                <a:ea typeface="ＭＳ Ｐゴシック" charset="0"/>
                <a:sym typeface="Symbol" charset="0"/>
              </a:rPr>
            </a:br>
            <a:r>
              <a:rPr lang="en-US" dirty="0">
                <a:latin typeface="Arial" charset="0"/>
                <a:ea typeface="ＭＳ Ｐゴシック" charset="0"/>
                <a:sym typeface="Symbol" charset="0"/>
              </a:rPr>
              <a:t>The reaction above is _______. </a:t>
            </a:r>
            <a:endParaRPr lang="en-US" baseline="30000" dirty="0">
              <a:latin typeface="Arial" charset="0"/>
              <a:ea typeface="ＭＳ Ｐゴシック" charset="0"/>
            </a:endParaRPr>
          </a:p>
        </p:txBody>
      </p:sp>
      <p:sp>
        <p:nvSpPr>
          <p:cNvPr id="9219" name="Rectangle 3"/>
          <p:cNvSpPr>
            <a:spLocks noGrp="1" noChangeArrowheads="1"/>
          </p:cNvSpPr>
          <p:nvPr>
            <p:ph type="body" idx="1"/>
          </p:nvPr>
        </p:nvSpPr>
        <p:spPr>
          <a:xfrm>
            <a:off x="685800" y="2819400"/>
            <a:ext cx="6400800" cy="1981200"/>
          </a:xfrm>
        </p:spPr>
        <p:txBody>
          <a:bodyPr/>
          <a:lstStyle/>
          <a:p>
            <a:pPr eaLnBrk="1" hangingPunct="1"/>
            <a:r>
              <a:rPr lang="en-US" dirty="0">
                <a:latin typeface="Arial" charset="0"/>
                <a:ea typeface="ＭＳ Ｐゴシック" charset="0"/>
              </a:rPr>
              <a:t>endothermic and </a:t>
            </a:r>
            <a:r>
              <a:rPr lang="en-US" dirty="0">
                <a:latin typeface="Arial" charset="0"/>
                <a:ea typeface="ＭＳ Ｐゴシック" charset="0"/>
                <a:sym typeface="Symbol" charset="0"/>
              </a:rPr>
              <a:t></a:t>
            </a:r>
            <a:r>
              <a:rPr lang="en-US" i="1" dirty="0">
                <a:latin typeface="Arial" charset="0"/>
                <a:ea typeface="ＭＳ Ｐゴシック" charset="0"/>
                <a:sym typeface="Symbol" charset="0"/>
              </a:rPr>
              <a:t>H</a:t>
            </a:r>
            <a:r>
              <a:rPr lang="en-US" dirty="0">
                <a:latin typeface="Arial" charset="0"/>
                <a:ea typeface="ＭＳ Ｐゴシック" charset="0"/>
                <a:sym typeface="Symbol" charset="0"/>
              </a:rPr>
              <a:t> is negative</a:t>
            </a:r>
          </a:p>
          <a:p>
            <a:pPr eaLnBrk="1" hangingPunct="1"/>
            <a:r>
              <a:rPr lang="en-US" dirty="0">
                <a:latin typeface="Arial" charset="0"/>
                <a:ea typeface="ＭＳ Ｐゴシック" charset="0"/>
                <a:sym typeface="Symbol" charset="0"/>
              </a:rPr>
              <a:t>endothermic and </a:t>
            </a:r>
            <a:r>
              <a:rPr lang="en-US" i="1" dirty="0">
                <a:latin typeface="Arial" charset="0"/>
                <a:ea typeface="ＭＳ Ｐゴシック" charset="0"/>
                <a:sym typeface="Symbol" charset="0"/>
              </a:rPr>
              <a:t>H</a:t>
            </a:r>
            <a:r>
              <a:rPr lang="en-US" dirty="0">
                <a:latin typeface="Arial" charset="0"/>
                <a:ea typeface="ＭＳ Ｐゴシック" charset="0"/>
                <a:sym typeface="Symbol" charset="0"/>
              </a:rPr>
              <a:t> is positive</a:t>
            </a:r>
          </a:p>
          <a:p>
            <a:pPr eaLnBrk="1" hangingPunct="1"/>
            <a:r>
              <a:rPr lang="en-US" dirty="0">
                <a:latin typeface="Arial" charset="0"/>
                <a:ea typeface="ＭＳ Ｐゴシック" charset="0"/>
                <a:sym typeface="Symbol" charset="0"/>
              </a:rPr>
              <a:t>exothermic and </a:t>
            </a:r>
            <a:r>
              <a:rPr lang="en-US" i="1" dirty="0">
                <a:latin typeface="Arial" charset="0"/>
                <a:ea typeface="ＭＳ Ｐゴシック" charset="0"/>
                <a:sym typeface="Symbol" charset="0"/>
              </a:rPr>
              <a:t>H</a:t>
            </a:r>
            <a:r>
              <a:rPr lang="en-US" dirty="0">
                <a:latin typeface="Arial" charset="0"/>
                <a:ea typeface="ＭＳ Ｐゴシック" charset="0"/>
                <a:sym typeface="Symbol" charset="0"/>
              </a:rPr>
              <a:t> is negative</a:t>
            </a:r>
          </a:p>
          <a:p>
            <a:pPr eaLnBrk="1" hangingPunct="1"/>
            <a:r>
              <a:rPr lang="en-US" dirty="0">
                <a:latin typeface="Arial" charset="0"/>
                <a:ea typeface="ＭＳ Ｐゴシック" charset="0"/>
                <a:sym typeface="Symbol" charset="0"/>
              </a:rPr>
              <a:t>exothermic and </a:t>
            </a:r>
            <a:r>
              <a:rPr lang="en-US" i="1" dirty="0">
                <a:latin typeface="Arial" charset="0"/>
                <a:ea typeface="ＭＳ Ｐゴシック" charset="0"/>
                <a:sym typeface="Symbol" charset="0"/>
              </a:rPr>
              <a:t>H </a:t>
            </a:r>
            <a:r>
              <a:rPr lang="en-US" dirty="0">
                <a:latin typeface="Arial" charset="0"/>
                <a:ea typeface="ＭＳ Ｐゴシック" charset="0"/>
                <a:sym typeface="Symbol" charset="0"/>
              </a:rPr>
              <a:t>is </a:t>
            </a:r>
            <a:r>
              <a:rPr lang="en-US" dirty="0" smtClean="0">
                <a:latin typeface="Arial" charset="0"/>
                <a:ea typeface="ＭＳ Ｐゴシック" charset="0"/>
                <a:sym typeface="Symbol" charset="0"/>
              </a:rPr>
              <a:t>positive</a:t>
            </a:r>
            <a:endParaRPr lang="en-US" dirty="0">
              <a:latin typeface="Arial" charset="0"/>
              <a:ea typeface="ＭＳ Ｐゴシック" charset="0"/>
              <a:sym typeface="Symbol" charset="0"/>
            </a:endParaRPr>
          </a:p>
        </p:txBody>
      </p:sp>
      <p:sp>
        <p:nvSpPr>
          <p:cNvPr id="9220"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5" name="Rectangle 4"/>
          <p:cNvSpPr>
            <a:spLocks noChangeArrowheads="1"/>
          </p:cNvSpPr>
          <p:nvPr/>
        </p:nvSpPr>
        <p:spPr bwMode="auto">
          <a:xfrm>
            <a:off x="533400" y="3909379"/>
            <a:ext cx="5627906"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44956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Use these values for the following problem</a:t>
            </a:r>
            <a:endParaRPr lang="en-US" sz="3200" dirty="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974" y="1417638"/>
            <a:ext cx="7113590" cy="3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p:cNvGraphicFramePr>
            <a:graphicFrameLocks noChangeAspect="1"/>
          </p:cNvGraphicFramePr>
          <p:nvPr>
            <p:extLst>
              <p:ext uri="{D42A27DB-BD31-4B8C-83A1-F6EECF244321}">
                <p14:modId xmlns:p14="http://schemas.microsoft.com/office/powerpoint/2010/main" val="2176740914"/>
              </p:ext>
            </p:extLst>
          </p:nvPr>
        </p:nvGraphicFramePr>
        <p:xfrm>
          <a:off x="374370" y="5214079"/>
          <a:ext cx="8574087" cy="366712"/>
        </p:xfrm>
        <a:graphic>
          <a:graphicData uri="http://schemas.openxmlformats.org/presentationml/2006/ole">
            <mc:AlternateContent xmlns:mc="http://schemas.openxmlformats.org/markup-compatibility/2006">
              <mc:Choice xmlns:v="urn:schemas-microsoft-com:vml" Requires="v">
                <p:oleObj spid="_x0000_s86273" name="Equation" r:id="rId4" imgW="5360988" imgH="230188" progId="Equation.3">
                  <p:embed/>
                </p:oleObj>
              </mc:Choice>
              <mc:Fallback>
                <p:oleObj name="Equation" r:id="rId4" imgW="5360988" imgH="23018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370" y="5214079"/>
                        <a:ext cx="857408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753002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219200"/>
            <a:ext cx="8382000" cy="914400"/>
          </a:xfrm>
        </p:spPr>
        <p:txBody>
          <a:bodyPr/>
          <a:lstStyle/>
          <a:p>
            <a:pPr algn="l" eaLnBrk="1" hangingPunct="1"/>
            <a:r>
              <a:rPr lang="en-US">
                <a:latin typeface="Arial" charset="0"/>
                <a:ea typeface="ＭＳ Ｐゴシック" charset="0"/>
              </a:rPr>
              <a:t>		</a:t>
            </a:r>
            <a:r>
              <a:rPr lang="en-US">
                <a:latin typeface="Arial" charset="0"/>
                <a:ea typeface="ＭＳ Ｐゴシック" charset="0"/>
                <a:sym typeface="Symbol" charset="0"/>
              </a:rPr>
              <a:t/>
            </a:r>
            <a:br>
              <a:rPr lang="en-US">
                <a:latin typeface="Arial" charset="0"/>
                <a:ea typeface="ＭＳ Ｐゴシック" charset="0"/>
                <a:sym typeface="Symbol" charset="0"/>
              </a:rPr>
            </a:br>
            <a:r>
              <a:rPr lang="en-US">
                <a:latin typeface="Arial" charset="0"/>
                <a:ea typeface="ＭＳ Ｐゴシック" charset="0"/>
                <a:sym typeface="Symbol" charset="0"/>
              </a:rPr>
              <a:t>For the following reaction, use bond energies to calculate the heat of reaction (</a:t>
            </a:r>
            <a:r>
              <a:rPr lang="en-US" i="1">
                <a:latin typeface="Arial" charset="0"/>
                <a:ea typeface="ＭＳ Ｐゴシック" charset="0"/>
                <a:sym typeface="Symbol" charset="0"/>
              </a:rPr>
              <a:t>H</a:t>
            </a:r>
            <a:r>
              <a:rPr lang="en-US">
                <a:latin typeface="Arial" charset="0"/>
                <a:ea typeface="ＭＳ Ｐゴシック" charset="0"/>
                <a:sym typeface="Symbol" charset="0"/>
              </a:rPr>
              <a:t>)</a:t>
            </a:r>
            <a:r>
              <a:rPr lang="en-US" i="1">
                <a:latin typeface="Arial" charset="0"/>
                <a:ea typeface="ＭＳ Ｐゴシック" charset="0"/>
                <a:sym typeface="Symbol" charset="0"/>
              </a:rPr>
              <a:t>.</a:t>
            </a:r>
            <a:br>
              <a:rPr lang="en-US" i="1">
                <a:latin typeface="Arial" charset="0"/>
                <a:ea typeface="ＭＳ Ｐゴシック" charset="0"/>
                <a:sym typeface="Symbol" charset="0"/>
              </a:rPr>
            </a:br>
            <a:r>
              <a:rPr lang="en-US" i="1">
                <a:latin typeface="Arial" charset="0"/>
                <a:ea typeface="ＭＳ Ｐゴシック" charset="0"/>
                <a:sym typeface="Symbol" charset="0"/>
              </a:rPr>
              <a:t/>
            </a:r>
            <a:br>
              <a:rPr lang="en-US" i="1">
                <a:latin typeface="Arial" charset="0"/>
                <a:ea typeface="ＭＳ Ｐゴシック" charset="0"/>
                <a:sym typeface="Symbol" charset="0"/>
              </a:rPr>
            </a:br>
            <a:r>
              <a:rPr lang="en-US" i="1">
                <a:latin typeface="Arial" charset="0"/>
                <a:ea typeface="ＭＳ Ｐゴシック" charset="0"/>
                <a:sym typeface="Symbol" charset="0"/>
              </a:rPr>
              <a:t>		</a:t>
            </a:r>
            <a:r>
              <a:rPr lang="en-US">
                <a:latin typeface="Arial" charset="0"/>
                <a:ea typeface="ＭＳ Ｐゴシック" charset="0"/>
              </a:rPr>
              <a:t>2 </a:t>
            </a:r>
            <a:r>
              <a:rPr lang="en-US">
                <a:latin typeface="Arial" charset="0"/>
                <a:ea typeface="ＭＳ Ｐゴシック" charset="0"/>
                <a:sym typeface="Symbol" charset="0"/>
              </a:rPr>
              <a:t>H</a:t>
            </a:r>
            <a:r>
              <a:rPr lang="en-US" baseline="-25000">
                <a:latin typeface="Arial" charset="0"/>
                <a:ea typeface="ＭＳ Ｐゴシック" charset="0"/>
                <a:sym typeface="Symbol" charset="0"/>
              </a:rPr>
              <a:t>2</a:t>
            </a:r>
            <a:r>
              <a:rPr lang="en-US">
                <a:latin typeface="Arial" charset="0"/>
                <a:ea typeface="ＭＳ Ｐゴシック" charset="0"/>
                <a:sym typeface="Symbol" charset="0"/>
              </a:rPr>
              <a:t>O</a:t>
            </a:r>
            <a:r>
              <a:rPr lang="en-US">
                <a:latin typeface="Arial" charset="0"/>
                <a:ea typeface="ＭＳ Ｐゴシック" charset="0"/>
              </a:rPr>
              <a:t> </a:t>
            </a:r>
            <a:r>
              <a:rPr lang="en-US">
                <a:latin typeface="Arial" charset="0"/>
                <a:ea typeface="ＭＳ Ｐゴシック" charset="0"/>
                <a:sym typeface="Symbol" charset="0"/>
              </a:rPr>
              <a:t> 2</a:t>
            </a:r>
            <a:r>
              <a:rPr lang="en-US">
                <a:latin typeface="Arial" charset="0"/>
                <a:ea typeface="ＭＳ Ｐゴシック" charset="0"/>
              </a:rPr>
              <a:t> H</a:t>
            </a:r>
            <a:r>
              <a:rPr lang="en-US" baseline="-25000">
                <a:latin typeface="Arial" charset="0"/>
                <a:ea typeface="ＭＳ Ｐゴシック" charset="0"/>
              </a:rPr>
              <a:t>2</a:t>
            </a:r>
            <a:r>
              <a:rPr lang="en-US">
                <a:latin typeface="Arial" charset="0"/>
                <a:ea typeface="ＭＳ Ｐゴシック" charset="0"/>
              </a:rPr>
              <a:t> +  O</a:t>
            </a:r>
            <a:r>
              <a:rPr lang="en-US" baseline="-25000">
                <a:latin typeface="Arial" charset="0"/>
                <a:ea typeface="ＭＳ Ｐゴシック" charset="0"/>
              </a:rPr>
              <a:t>2</a:t>
            </a:r>
            <a:r>
              <a:rPr lang="en-US">
                <a:latin typeface="Arial" charset="0"/>
                <a:ea typeface="ＭＳ Ｐゴシック" charset="0"/>
              </a:rPr>
              <a:t> </a:t>
            </a:r>
            <a:r>
              <a:rPr lang="en-US">
                <a:latin typeface="Arial" charset="0"/>
                <a:ea typeface="ＭＳ Ｐゴシック" charset="0"/>
                <a:sym typeface="Symbol" charset="0"/>
              </a:rPr>
              <a:t/>
            </a:r>
            <a:br>
              <a:rPr lang="en-US">
                <a:latin typeface="Arial" charset="0"/>
                <a:ea typeface="ＭＳ Ｐゴシック" charset="0"/>
                <a:sym typeface="Symbol" charset="0"/>
              </a:rPr>
            </a:br>
            <a:endParaRPr lang="en-US" baseline="30000">
              <a:latin typeface="Arial" charset="0"/>
              <a:ea typeface="ＭＳ Ｐゴシック" charset="0"/>
            </a:endParaRPr>
          </a:p>
        </p:txBody>
      </p:sp>
      <p:sp>
        <p:nvSpPr>
          <p:cNvPr id="12291" name="Rectangle 3"/>
          <p:cNvSpPr>
            <a:spLocks noGrp="1" noChangeArrowheads="1"/>
          </p:cNvSpPr>
          <p:nvPr>
            <p:ph type="body" idx="1"/>
          </p:nvPr>
        </p:nvSpPr>
        <p:spPr>
          <a:xfrm>
            <a:off x="762000" y="3352800"/>
            <a:ext cx="6096000" cy="1981200"/>
          </a:xfrm>
        </p:spPr>
        <p:txBody>
          <a:bodyPr/>
          <a:lstStyle/>
          <a:p>
            <a:pPr eaLnBrk="1" hangingPunct="1"/>
            <a:r>
              <a:rPr lang="en-US" dirty="0">
                <a:latin typeface="Arial" charset="0"/>
                <a:ea typeface="ＭＳ Ｐゴシック" charset="0"/>
              </a:rPr>
              <a:t> 487 kcal</a:t>
            </a:r>
            <a:endParaRPr lang="en-US" dirty="0">
              <a:latin typeface="Arial" charset="0"/>
              <a:ea typeface="ＭＳ Ｐゴシック" charset="0"/>
              <a:sym typeface="Symbol" charset="0"/>
            </a:endParaRPr>
          </a:p>
          <a:p>
            <a:pPr eaLnBrk="1" hangingPunct="1"/>
            <a:r>
              <a:rPr lang="en-US" dirty="0">
                <a:latin typeface="Arial" charset="0"/>
                <a:ea typeface="ＭＳ Ｐゴシック" charset="0"/>
                <a:sym typeface="Symbol" charset="0"/>
              </a:rPr>
              <a:t>−123 kcal</a:t>
            </a:r>
          </a:p>
          <a:p>
            <a:pPr eaLnBrk="1" hangingPunct="1"/>
            <a:r>
              <a:rPr lang="en-US" dirty="0">
                <a:latin typeface="Arial" charset="0"/>
                <a:ea typeface="ＭＳ Ｐゴシック" charset="0"/>
                <a:sym typeface="Symbol" charset="0"/>
              </a:rPr>
              <a:t>−487 kcal</a:t>
            </a:r>
          </a:p>
          <a:p>
            <a:pPr eaLnBrk="1" hangingPunct="1">
              <a:buFont typeface="Arial" charset="0"/>
              <a:buNone/>
            </a:pPr>
            <a:r>
              <a:rPr lang="en-US" dirty="0">
                <a:latin typeface="Arial" charset="0"/>
                <a:ea typeface="ＭＳ Ｐゴシック" charset="0"/>
                <a:sym typeface="Symbol" charset="0"/>
              </a:rPr>
              <a:t>d</a:t>
            </a:r>
            <a:r>
              <a:rPr lang="en-US" dirty="0">
                <a:solidFill>
                  <a:srgbClr val="000000"/>
                </a:solidFill>
                <a:latin typeface="Arial" charset="0"/>
                <a:ea typeface="ＭＳ Ｐゴシック" charset="0"/>
                <a:sym typeface="Symbol" charset="0"/>
              </a:rPr>
              <a:t>.   123 kcal</a:t>
            </a:r>
          </a:p>
        </p:txBody>
      </p:sp>
      <p:sp>
        <p:nvSpPr>
          <p:cNvPr id="12292"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5" name="Rectangle 4"/>
          <p:cNvSpPr>
            <a:spLocks noChangeArrowheads="1"/>
          </p:cNvSpPr>
          <p:nvPr/>
        </p:nvSpPr>
        <p:spPr bwMode="auto">
          <a:xfrm>
            <a:off x="533400" y="4943010"/>
            <a:ext cx="2574276"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62081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0668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2 Al(</a:t>
            </a:r>
            <a:r>
              <a:rPr lang="en-US" i="1">
                <a:latin typeface="Arial" charset="0"/>
                <a:ea typeface="ＭＳ Ｐゴシック" charset="0"/>
              </a:rPr>
              <a:t>s</a:t>
            </a:r>
            <a:r>
              <a:rPr lang="en-US">
                <a:latin typeface="Arial" charset="0"/>
                <a:ea typeface="ＭＳ Ｐゴシック" charset="0"/>
              </a:rPr>
              <a:t>) + 3 Cl</a:t>
            </a:r>
            <a:r>
              <a:rPr lang="en-US" baseline="-25000">
                <a:latin typeface="Arial" charset="0"/>
                <a:ea typeface="ＭＳ Ｐゴシック" charset="0"/>
              </a:rPr>
              <a:t>2</a:t>
            </a:r>
            <a:r>
              <a:rPr lang="en-US">
                <a:latin typeface="Arial" charset="0"/>
                <a:ea typeface="ＭＳ Ｐゴシック" charset="0"/>
              </a:rPr>
              <a:t>(</a:t>
            </a:r>
            <a:r>
              <a:rPr lang="en-US" i="1">
                <a:latin typeface="Arial" charset="0"/>
                <a:ea typeface="ＭＳ Ｐゴシック" charset="0"/>
              </a:rPr>
              <a:t>g</a:t>
            </a:r>
            <a:r>
              <a:rPr lang="en-US">
                <a:latin typeface="Arial" charset="0"/>
                <a:ea typeface="ＭＳ Ｐゴシック" charset="0"/>
              </a:rPr>
              <a:t>) </a:t>
            </a:r>
            <a:r>
              <a:rPr lang="en-US">
                <a:latin typeface="Arial" charset="0"/>
                <a:ea typeface="ＭＳ Ｐゴシック" charset="0"/>
                <a:sym typeface="Symbol" charset="0"/>
              </a:rPr>
              <a:t> 2 AlCl</a:t>
            </a:r>
            <a:r>
              <a:rPr lang="en-US" baseline="-25000">
                <a:latin typeface="Arial" charset="0"/>
                <a:ea typeface="ＭＳ Ｐゴシック" charset="0"/>
                <a:sym typeface="Symbol" charset="0"/>
              </a:rPr>
              <a:t>3</a:t>
            </a:r>
            <a:r>
              <a:rPr lang="en-US">
                <a:latin typeface="Arial" charset="0"/>
                <a:ea typeface="ＭＳ Ｐゴシック" charset="0"/>
                <a:sym typeface="Symbol" charset="0"/>
              </a:rPr>
              <a:t>(</a:t>
            </a:r>
            <a:r>
              <a:rPr lang="en-US" i="1">
                <a:latin typeface="Arial" charset="0"/>
                <a:ea typeface="ＭＳ Ｐゴシック" charset="0"/>
                <a:sym typeface="Symbol" charset="0"/>
              </a:rPr>
              <a:t>s</a:t>
            </a:r>
            <a:r>
              <a:rPr lang="en-US">
                <a:latin typeface="Arial" charset="0"/>
                <a:ea typeface="ＭＳ Ｐゴシック" charset="0"/>
                <a:sym typeface="Symbol" charset="0"/>
              </a:rPr>
              <a:t>) + 337 kcal</a:t>
            </a:r>
            <a:br>
              <a:rPr lang="en-US">
                <a:latin typeface="Arial" charset="0"/>
                <a:ea typeface="ＭＳ Ｐゴシック" charset="0"/>
                <a:sym typeface="Symbol" charset="0"/>
              </a:rPr>
            </a:br>
            <a:r>
              <a:rPr lang="en-US">
                <a:latin typeface="Arial" charset="0"/>
                <a:ea typeface="ＭＳ Ｐゴシック" charset="0"/>
                <a:sym typeface="Symbol" charset="0"/>
              </a:rPr>
              <a:t/>
            </a:r>
            <a:br>
              <a:rPr lang="en-US">
                <a:latin typeface="Arial" charset="0"/>
                <a:ea typeface="ＭＳ Ｐゴシック" charset="0"/>
                <a:sym typeface="Symbol" charset="0"/>
              </a:rPr>
            </a:br>
            <a:r>
              <a:rPr lang="en-US">
                <a:latin typeface="Arial" charset="0"/>
                <a:ea typeface="ＭＳ Ｐゴシック" charset="0"/>
                <a:sym typeface="Symbol" charset="0"/>
              </a:rPr>
              <a:t>When 1.00 mol of AlCl</a:t>
            </a:r>
            <a:r>
              <a:rPr lang="en-US" baseline="-25000">
                <a:latin typeface="Arial" charset="0"/>
                <a:ea typeface="ＭＳ Ｐゴシック" charset="0"/>
                <a:sym typeface="Symbol" charset="0"/>
              </a:rPr>
              <a:t>3</a:t>
            </a:r>
            <a:r>
              <a:rPr lang="en-US">
                <a:latin typeface="Arial" charset="0"/>
                <a:ea typeface="ＭＳ Ｐゴシック" charset="0"/>
                <a:sym typeface="Symbol" charset="0"/>
              </a:rPr>
              <a:t> forms in this reaction, _______. </a:t>
            </a:r>
            <a:endParaRPr lang="en-US" baseline="30000">
              <a:latin typeface="Arial" charset="0"/>
              <a:ea typeface="ＭＳ Ｐゴシック" charset="0"/>
            </a:endParaRPr>
          </a:p>
        </p:txBody>
      </p:sp>
      <p:sp>
        <p:nvSpPr>
          <p:cNvPr id="13315" name="Rectangle 3"/>
          <p:cNvSpPr>
            <a:spLocks noGrp="1" noChangeArrowheads="1"/>
          </p:cNvSpPr>
          <p:nvPr>
            <p:ph type="body" idx="1"/>
          </p:nvPr>
        </p:nvSpPr>
        <p:spPr>
          <a:xfrm>
            <a:off x="685800" y="2971800"/>
            <a:ext cx="5562600" cy="1981200"/>
          </a:xfrm>
        </p:spPr>
        <p:txBody>
          <a:bodyPr/>
          <a:lstStyle/>
          <a:p>
            <a:pPr eaLnBrk="1" hangingPunct="1"/>
            <a:r>
              <a:rPr lang="en-US" dirty="0">
                <a:latin typeface="Arial" charset="0"/>
                <a:ea typeface="ＭＳ Ｐゴシック" charset="0"/>
              </a:rPr>
              <a:t>169 kcal of heat are absorbed</a:t>
            </a:r>
            <a:endParaRPr lang="en-US" dirty="0">
              <a:latin typeface="Arial" charset="0"/>
              <a:ea typeface="ＭＳ Ｐゴシック" charset="0"/>
              <a:sym typeface="Symbol" charset="0"/>
            </a:endParaRPr>
          </a:p>
          <a:p>
            <a:pPr eaLnBrk="1" hangingPunct="1"/>
            <a:r>
              <a:rPr lang="en-US" dirty="0">
                <a:latin typeface="Arial" charset="0"/>
                <a:ea typeface="ＭＳ Ｐゴシック" charset="0"/>
                <a:sym typeface="Symbol" charset="0"/>
              </a:rPr>
              <a:t>169 kcal </a:t>
            </a:r>
            <a:r>
              <a:rPr lang="en-US" dirty="0">
                <a:latin typeface="Arial" charset="0"/>
                <a:ea typeface="ＭＳ Ｐゴシック" charset="0"/>
              </a:rPr>
              <a:t>of heat </a:t>
            </a:r>
            <a:r>
              <a:rPr lang="en-US" dirty="0">
                <a:latin typeface="Arial" charset="0"/>
                <a:ea typeface="ＭＳ Ｐゴシック" charset="0"/>
                <a:sym typeface="Symbol" charset="0"/>
              </a:rPr>
              <a:t>are released</a:t>
            </a:r>
          </a:p>
          <a:p>
            <a:pPr eaLnBrk="1" hangingPunct="1"/>
            <a:r>
              <a:rPr lang="en-US" dirty="0">
                <a:latin typeface="Arial" charset="0"/>
                <a:ea typeface="ＭＳ Ｐゴシック" charset="0"/>
                <a:sym typeface="Symbol" charset="0"/>
              </a:rPr>
              <a:t>337 kcal </a:t>
            </a:r>
            <a:r>
              <a:rPr lang="en-US" dirty="0">
                <a:latin typeface="Arial" charset="0"/>
                <a:ea typeface="ＭＳ Ｐゴシック" charset="0"/>
              </a:rPr>
              <a:t>of heat </a:t>
            </a:r>
            <a:r>
              <a:rPr lang="en-US" dirty="0">
                <a:latin typeface="Arial" charset="0"/>
                <a:ea typeface="ＭＳ Ｐゴシック" charset="0"/>
                <a:sym typeface="Symbol" charset="0"/>
              </a:rPr>
              <a:t>are absorbed</a:t>
            </a:r>
          </a:p>
          <a:p>
            <a:pPr eaLnBrk="1" hangingPunct="1"/>
            <a:r>
              <a:rPr lang="en-US" dirty="0">
                <a:latin typeface="Arial" charset="0"/>
                <a:ea typeface="ＭＳ Ｐゴシック" charset="0"/>
                <a:sym typeface="Symbol" charset="0"/>
              </a:rPr>
              <a:t>337 kcal </a:t>
            </a:r>
            <a:r>
              <a:rPr lang="en-US" dirty="0">
                <a:latin typeface="Arial" charset="0"/>
                <a:ea typeface="ＭＳ Ｐゴシック" charset="0"/>
              </a:rPr>
              <a:t>of heat </a:t>
            </a:r>
            <a:r>
              <a:rPr lang="en-US" dirty="0">
                <a:latin typeface="Arial" charset="0"/>
                <a:ea typeface="ＭＳ Ｐゴシック" charset="0"/>
                <a:sym typeface="Symbol" charset="0"/>
              </a:rPr>
              <a:t>are released</a:t>
            </a:r>
            <a:endParaRPr lang="en-US" dirty="0">
              <a:latin typeface="Times" charset="0"/>
              <a:ea typeface="ＭＳ Ｐゴシック" charset="0"/>
              <a:sym typeface="Symbol" charset="0"/>
            </a:endParaRPr>
          </a:p>
        </p:txBody>
      </p:sp>
      <p:sp>
        <p:nvSpPr>
          <p:cNvPr id="13316"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5" name="Rectangle 4"/>
          <p:cNvSpPr>
            <a:spLocks noChangeArrowheads="1"/>
          </p:cNvSpPr>
          <p:nvPr/>
        </p:nvSpPr>
        <p:spPr bwMode="auto">
          <a:xfrm>
            <a:off x="444794" y="3547319"/>
            <a:ext cx="5803606"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20745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23"/>
            <a:ext cx="8229600" cy="691764"/>
          </a:xfrm>
        </p:spPr>
        <p:txBody>
          <a:bodyPr>
            <a:normAutofit fontScale="90000"/>
          </a:bodyPr>
          <a:lstStyle/>
          <a:p>
            <a:r>
              <a:rPr lang="en-US" dirty="0" smtClean="0"/>
              <a:t>Section summary</a:t>
            </a:r>
            <a:endParaRPr lang="en-US" dirty="0"/>
          </a:p>
        </p:txBody>
      </p:sp>
      <p:sp>
        <p:nvSpPr>
          <p:cNvPr id="3" name="Content Placeholder 2"/>
          <p:cNvSpPr>
            <a:spLocks noGrp="1"/>
          </p:cNvSpPr>
          <p:nvPr>
            <p:ph idx="1"/>
          </p:nvPr>
        </p:nvSpPr>
        <p:spPr>
          <a:xfrm>
            <a:off x="457200" y="1145876"/>
            <a:ext cx="8229600" cy="4980287"/>
          </a:xfrm>
        </p:spPr>
        <p:txBody>
          <a:bodyPr>
            <a:normAutofit/>
          </a:bodyPr>
          <a:lstStyle/>
          <a:p>
            <a:pPr>
              <a:buSzPts val="2500"/>
            </a:pPr>
            <a:r>
              <a:rPr lang="en-US" sz="2400" dirty="0">
                <a:solidFill>
                  <a:srgbClr val="000000"/>
                </a:solidFill>
              </a:rPr>
              <a:t>An exothermic reaction releases heat to the </a:t>
            </a:r>
            <a:r>
              <a:rPr lang="en-US" sz="2400" dirty="0" smtClean="0">
                <a:solidFill>
                  <a:srgbClr val="000000"/>
                </a:solidFill>
              </a:rPr>
              <a:t>surroundings</a:t>
            </a:r>
            <a:r>
              <a:rPr lang="en-US" sz="2400" dirty="0">
                <a:solidFill>
                  <a:srgbClr val="000000"/>
                </a:solidFill>
              </a:rPr>
              <a:t> </a:t>
            </a:r>
            <a:endParaRPr lang="en-US" sz="2400" dirty="0" smtClean="0">
              <a:solidFill>
                <a:srgbClr val="000000"/>
              </a:solidFill>
            </a:endParaRPr>
          </a:p>
          <a:p>
            <a:pPr lvl="1">
              <a:buSzPts val="2500"/>
            </a:pPr>
            <a:r>
              <a:rPr lang="en-US" sz="2000" dirty="0" smtClean="0">
                <a:solidFill>
                  <a:srgbClr val="000000"/>
                </a:solidFill>
                <a:sym typeface="Symbol"/>
              </a:rPr>
              <a:t></a:t>
            </a:r>
            <a:r>
              <a:rPr lang="en-US" sz="2000" i="1" dirty="0">
                <a:solidFill>
                  <a:srgbClr val="000000"/>
                </a:solidFill>
                <a:sym typeface="Symbol"/>
              </a:rPr>
              <a:t>H</a:t>
            </a:r>
            <a:r>
              <a:rPr lang="en-US" sz="2000" dirty="0">
                <a:solidFill>
                  <a:srgbClr val="000000"/>
                </a:solidFill>
                <a:sym typeface="Symbol"/>
              </a:rPr>
              <a:t> is </a:t>
            </a:r>
            <a:r>
              <a:rPr lang="en-US" sz="2000" dirty="0" smtClean="0">
                <a:solidFill>
                  <a:srgbClr val="000000"/>
                </a:solidFill>
                <a:sym typeface="Symbol"/>
              </a:rPr>
              <a:t>negative </a:t>
            </a:r>
            <a:endParaRPr lang="en-US" sz="2000" dirty="0">
              <a:solidFill>
                <a:srgbClr val="000000"/>
              </a:solidFill>
              <a:sym typeface="Symbol"/>
            </a:endParaRPr>
          </a:p>
          <a:p>
            <a:pPr>
              <a:buSzPts val="2500"/>
            </a:pPr>
            <a:r>
              <a:rPr lang="en-US" sz="2400" dirty="0">
                <a:solidFill>
                  <a:srgbClr val="000000"/>
                </a:solidFill>
              </a:rPr>
              <a:t>An endothermic reaction absorbs heat from the </a:t>
            </a:r>
            <a:r>
              <a:rPr lang="en-US" sz="2400" dirty="0" smtClean="0">
                <a:solidFill>
                  <a:srgbClr val="000000"/>
                </a:solidFill>
              </a:rPr>
              <a:t>surroundings</a:t>
            </a:r>
            <a:r>
              <a:rPr lang="en-US" sz="2400" dirty="0">
                <a:solidFill>
                  <a:srgbClr val="000000"/>
                </a:solidFill>
              </a:rPr>
              <a:t> </a:t>
            </a:r>
            <a:endParaRPr lang="en-US" sz="2400" dirty="0" smtClean="0">
              <a:solidFill>
                <a:srgbClr val="000000"/>
              </a:solidFill>
            </a:endParaRPr>
          </a:p>
          <a:p>
            <a:pPr lvl="1">
              <a:buSzPts val="2500"/>
            </a:pPr>
            <a:r>
              <a:rPr lang="en-US" sz="2000" dirty="0" smtClean="0">
                <a:solidFill>
                  <a:srgbClr val="000000"/>
                </a:solidFill>
                <a:sym typeface="Symbol"/>
              </a:rPr>
              <a:t></a:t>
            </a:r>
            <a:r>
              <a:rPr lang="en-US" sz="2000" i="1" dirty="0">
                <a:solidFill>
                  <a:srgbClr val="000000"/>
                </a:solidFill>
                <a:sym typeface="Symbol"/>
              </a:rPr>
              <a:t>H</a:t>
            </a:r>
            <a:r>
              <a:rPr lang="en-US" sz="2000" dirty="0">
                <a:solidFill>
                  <a:srgbClr val="000000"/>
                </a:solidFill>
                <a:sym typeface="Symbol"/>
              </a:rPr>
              <a:t> is </a:t>
            </a:r>
            <a:r>
              <a:rPr lang="en-US" sz="2000" dirty="0" smtClean="0">
                <a:solidFill>
                  <a:srgbClr val="000000"/>
                </a:solidFill>
                <a:sym typeface="Symbol"/>
              </a:rPr>
              <a:t>positive </a:t>
            </a:r>
            <a:endParaRPr lang="en-US" sz="2000" dirty="0">
              <a:solidFill>
                <a:srgbClr val="000000"/>
              </a:solidFill>
              <a:sym typeface="Symbol"/>
            </a:endParaRPr>
          </a:p>
          <a:p>
            <a:pPr>
              <a:buSzPts val="2500"/>
            </a:pPr>
            <a:endParaRPr lang="en-US" sz="800" dirty="0" smtClean="0">
              <a:solidFill>
                <a:srgbClr val="000000"/>
              </a:solidFill>
            </a:endParaRPr>
          </a:p>
          <a:p>
            <a:pPr>
              <a:buSzPts val="2500"/>
            </a:pPr>
            <a:r>
              <a:rPr lang="en-US" sz="2400" dirty="0" smtClean="0">
                <a:solidFill>
                  <a:srgbClr val="000000"/>
                </a:solidFill>
              </a:rPr>
              <a:t>The </a:t>
            </a:r>
            <a:r>
              <a:rPr lang="en-US" sz="2400" dirty="0">
                <a:solidFill>
                  <a:srgbClr val="000000"/>
                </a:solidFill>
              </a:rPr>
              <a:t>reverse of an exothermic reaction is </a:t>
            </a:r>
            <a:r>
              <a:rPr lang="en-US" sz="2400" dirty="0" smtClean="0">
                <a:solidFill>
                  <a:srgbClr val="000000"/>
                </a:solidFill>
              </a:rPr>
              <a:t>endothermic </a:t>
            </a:r>
            <a:endParaRPr lang="en-US" sz="2400" dirty="0">
              <a:solidFill>
                <a:srgbClr val="000000"/>
              </a:solidFill>
            </a:endParaRPr>
          </a:p>
          <a:p>
            <a:pPr>
              <a:buSzPts val="2500"/>
            </a:pPr>
            <a:r>
              <a:rPr lang="en-US" sz="2400" dirty="0">
                <a:solidFill>
                  <a:srgbClr val="000000"/>
                </a:solidFill>
              </a:rPr>
              <a:t>The reverse of an endothermic reaction is </a:t>
            </a:r>
            <a:r>
              <a:rPr lang="en-US" sz="2400" dirty="0" smtClean="0">
                <a:solidFill>
                  <a:srgbClr val="000000"/>
                </a:solidFill>
              </a:rPr>
              <a:t>exothermic </a:t>
            </a:r>
            <a:endParaRPr lang="en-US" sz="2400" dirty="0">
              <a:solidFill>
                <a:srgbClr val="000000"/>
              </a:solidFill>
            </a:endParaRPr>
          </a:p>
          <a:p>
            <a:pPr>
              <a:buSzPts val="2500"/>
            </a:pPr>
            <a:endParaRPr lang="en-US" sz="800" dirty="0" smtClean="0">
              <a:solidFill>
                <a:srgbClr val="000000"/>
              </a:solidFill>
            </a:endParaRPr>
          </a:p>
          <a:p>
            <a:pPr>
              <a:buSzPts val="2500"/>
            </a:pPr>
            <a:r>
              <a:rPr lang="en-US" sz="2400" dirty="0" smtClean="0">
                <a:solidFill>
                  <a:srgbClr val="000000"/>
                </a:solidFill>
              </a:rPr>
              <a:t>The </a:t>
            </a:r>
            <a:r>
              <a:rPr lang="en-US" sz="2400" dirty="0">
                <a:solidFill>
                  <a:srgbClr val="000000"/>
                </a:solidFill>
              </a:rPr>
              <a:t>amount of heat absorbed or released in the reverse of a reaction is equal to that released or absorbed in the forward </a:t>
            </a:r>
            <a:r>
              <a:rPr lang="en-US" sz="2400" dirty="0" smtClean="0">
                <a:solidFill>
                  <a:srgbClr val="000000"/>
                </a:solidFill>
              </a:rPr>
              <a:t>reaction</a:t>
            </a:r>
            <a:r>
              <a:rPr lang="en-US" sz="2400" dirty="0">
                <a:solidFill>
                  <a:srgbClr val="000000"/>
                </a:solidFill>
              </a:rPr>
              <a:t> </a:t>
            </a:r>
            <a:endParaRPr lang="en-US" sz="2400" dirty="0" smtClean="0">
              <a:solidFill>
                <a:srgbClr val="000000"/>
              </a:solidFill>
            </a:endParaRPr>
          </a:p>
          <a:p>
            <a:pPr lvl="1">
              <a:buSzPts val="2500"/>
            </a:pPr>
            <a:r>
              <a:rPr lang="en-US" sz="2000" dirty="0">
                <a:solidFill>
                  <a:srgbClr val="000000"/>
                </a:solidFill>
              </a:rPr>
              <a:t>B</a:t>
            </a:r>
            <a:r>
              <a:rPr lang="en-US" sz="2000" dirty="0" smtClean="0">
                <a:solidFill>
                  <a:srgbClr val="000000"/>
                </a:solidFill>
              </a:rPr>
              <a:t>ut </a:t>
            </a:r>
            <a:r>
              <a:rPr lang="en-US" sz="2000" dirty="0">
                <a:solidFill>
                  <a:srgbClr val="000000"/>
                </a:solidFill>
                <a:sym typeface="Symbol"/>
              </a:rPr>
              <a:t></a:t>
            </a:r>
            <a:r>
              <a:rPr lang="en-US" sz="2000" i="1" dirty="0">
                <a:solidFill>
                  <a:srgbClr val="000000"/>
                </a:solidFill>
                <a:sym typeface="Symbol"/>
              </a:rPr>
              <a:t>H</a:t>
            </a:r>
            <a:r>
              <a:rPr lang="en-US" sz="2000" dirty="0">
                <a:solidFill>
                  <a:srgbClr val="000000"/>
                </a:solidFill>
                <a:sym typeface="Symbol"/>
              </a:rPr>
              <a:t> has the opposite sign. </a:t>
            </a:r>
            <a:endParaRPr lang="en-US" dirty="0"/>
          </a:p>
        </p:txBody>
      </p:sp>
    </p:spTree>
    <p:extLst>
      <p:ext uri="{BB962C8B-B14F-4D97-AF65-F5344CB8AC3E}">
        <p14:creationId xmlns:p14="http://schemas.microsoft.com/office/powerpoint/2010/main" val="418016102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r>
              <a:rPr lang="en-US" sz="3200" dirty="0">
                <a:latin typeface="Arial" charset="0"/>
                <a:cs typeface="Times New Roman" charset="0"/>
              </a:rPr>
              <a:t>7.4 Why Do Reactions Occur? Free Energy</a:t>
            </a:r>
          </a:p>
        </p:txBody>
      </p:sp>
      <p:sp>
        <p:nvSpPr>
          <p:cNvPr id="2" name="Content Placeholder 1"/>
          <p:cNvSpPr>
            <a:spLocks noGrp="1"/>
          </p:cNvSpPr>
          <p:nvPr>
            <p:ph idx="1"/>
          </p:nvPr>
        </p:nvSpPr>
        <p:spPr>
          <a:xfrm>
            <a:off x="457200" y="1932803"/>
            <a:ext cx="8229600" cy="4193360"/>
          </a:xfrm>
        </p:spPr>
        <p:txBody>
          <a:bodyPr>
            <a:normAutofit/>
          </a:bodyPr>
          <a:lstStyle/>
          <a:p>
            <a:r>
              <a:rPr lang="en-US" dirty="0" smtClean="0"/>
              <a:t>Spontaneous: </a:t>
            </a:r>
          </a:p>
          <a:p>
            <a:pPr lvl="1"/>
            <a:r>
              <a:rPr lang="en-US" dirty="0" smtClean="0"/>
              <a:t>A process occurring </a:t>
            </a:r>
            <a:r>
              <a:rPr lang="en-US" b="1" dirty="0" smtClean="0"/>
              <a:t>without</a:t>
            </a:r>
            <a:r>
              <a:rPr lang="en-US" dirty="0" smtClean="0"/>
              <a:t> </a:t>
            </a:r>
            <a:r>
              <a:rPr lang="en-US" dirty="0"/>
              <a:t>an </a:t>
            </a:r>
            <a:r>
              <a:rPr lang="en-US" dirty="0" smtClean="0"/>
              <a:t>external cause </a:t>
            </a:r>
          </a:p>
          <a:p>
            <a:endParaRPr lang="en-US" sz="800" dirty="0"/>
          </a:p>
          <a:p>
            <a:r>
              <a:rPr lang="en-US" dirty="0"/>
              <a:t>S</a:t>
            </a:r>
            <a:r>
              <a:rPr lang="en-US" dirty="0" smtClean="0"/>
              <a:t>pontaneous endothermic reactions: </a:t>
            </a:r>
          </a:p>
          <a:p>
            <a:pPr lvl="1"/>
            <a:r>
              <a:rPr lang="en-US" dirty="0" smtClean="0"/>
              <a:t>can occur </a:t>
            </a:r>
            <a:r>
              <a:rPr lang="en-US" b="1" dirty="0" smtClean="0"/>
              <a:t>without</a:t>
            </a:r>
            <a:r>
              <a:rPr lang="en-US" dirty="0" smtClean="0"/>
              <a:t> the </a:t>
            </a:r>
            <a:r>
              <a:rPr lang="en-US" dirty="0"/>
              <a:t>application external of </a:t>
            </a:r>
            <a:r>
              <a:rPr lang="en-US" dirty="0" smtClean="0"/>
              <a:t>energy</a:t>
            </a:r>
          </a:p>
          <a:p>
            <a:pPr lvl="1"/>
            <a:r>
              <a:rPr lang="en-US" dirty="0" err="1" smtClean="0"/>
              <a:t>eg</a:t>
            </a:r>
            <a:r>
              <a:rPr lang="en-US" dirty="0" smtClean="0"/>
              <a:t>, without a Bunsen burner </a:t>
            </a:r>
            <a:endParaRPr lang="en-US" dirty="0"/>
          </a:p>
        </p:txBody>
      </p:sp>
    </p:spTree>
    <p:extLst>
      <p:ext uri="{BB962C8B-B14F-4D97-AF65-F5344CB8AC3E}">
        <p14:creationId xmlns:p14="http://schemas.microsoft.com/office/powerpoint/2010/main" val="12808392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9609"/>
            <a:ext cx="8229600" cy="4193360"/>
          </a:xfrm>
        </p:spPr>
        <p:txBody>
          <a:bodyPr>
            <a:normAutofit/>
          </a:bodyPr>
          <a:lstStyle/>
          <a:p>
            <a:r>
              <a:rPr lang="en-US" dirty="0" smtClean="0"/>
              <a:t>How are </a:t>
            </a:r>
            <a:r>
              <a:rPr lang="en-US" b="1" dirty="0" smtClean="0"/>
              <a:t>spontaneous endothermic processes</a:t>
            </a:r>
            <a:r>
              <a:rPr lang="en-US" dirty="0" smtClean="0"/>
              <a:t> even possible? </a:t>
            </a:r>
          </a:p>
          <a:p>
            <a:endParaRPr lang="en-US" sz="800" dirty="0"/>
          </a:p>
          <a:p>
            <a:r>
              <a:rPr lang="en-US" dirty="0" smtClean="0"/>
              <a:t>What makes them go </a:t>
            </a:r>
          </a:p>
          <a:p>
            <a:pPr lvl="1"/>
            <a:r>
              <a:rPr lang="en-US" dirty="0" smtClean="0"/>
              <a:t>both physical and chemical! </a:t>
            </a:r>
          </a:p>
          <a:p>
            <a:endParaRPr lang="en-US" sz="900" dirty="0"/>
          </a:p>
          <a:p>
            <a:r>
              <a:rPr lang="en-US" dirty="0" smtClean="0"/>
              <a:t>From where does the power come    for ice on a summer day    to suck energy out of the environment   and melt!</a:t>
            </a:r>
            <a:endParaRPr lang="en-US" dirty="0"/>
          </a:p>
        </p:txBody>
      </p:sp>
      <p:sp>
        <p:nvSpPr>
          <p:cNvPr id="3" name="Title 2"/>
          <p:cNvSpPr>
            <a:spLocks noGrp="1"/>
          </p:cNvSpPr>
          <p:nvPr>
            <p:ph type="title"/>
          </p:nvPr>
        </p:nvSpPr>
        <p:spPr/>
        <p:txBody>
          <a:bodyPr/>
          <a:lstStyle/>
          <a:p>
            <a:r>
              <a:rPr lang="en-US" dirty="0" smtClean="0"/>
              <a:t>In this section we ask…</a:t>
            </a:r>
            <a:endParaRPr lang="en-US" dirty="0"/>
          </a:p>
        </p:txBody>
      </p:sp>
    </p:spTree>
    <p:extLst>
      <p:ext uri="{BB962C8B-B14F-4D97-AF65-F5344CB8AC3E}">
        <p14:creationId xmlns:p14="http://schemas.microsoft.com/office/powerpoint/2010/main" val="3644200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05810"/>
            <a:ext cx="8229600" cy="3720944"/>
          </a:xfrm>
        </p:spPr>
        <p:txBody>
          <a:bodyPr>
            <a:normAutofit/>
          </a:bodyPr>
          <a:lstStyle/>
          <a:p>
            <a:r>
              <a:rPr lang="en-US" sz="2800" dirty="0" smtClean="0"/>
              <a:t>Up to this point, we can only understand why an </a:t>
            </a:r>
            <a:r>
              <a:rPr lang="en-US" sz="2800" i="1" dirty="0" smtClean="0"/>
              <a:t>exothermic</a:t>
            </a:r>
            <a:r>
              <a:rPr lang="en-US" sz="2800" dirty="0" smtClean="0"/>
              <a:t> process would occur spontaneously </a:t>
            </a:r>
          </a:p>
          <a:p>
            <a:pPr lvl="1"/>
            <a:r>
              <a:rPr lang="en-US" sz="2400" dirty="0" smtClean="0"/>
              <a:t>because a lower-energy bond is a happier, stronger bond</a:t>
            </a:r>
          </a:p>
          <a:p>
            <a:endParaRPr lang="en-US" sz="800" dirty="0" smtClean="0"/>
          </a:p>
          <a:p>
            <a:r>
              <a:rPr lang="en-US" sz="2800" dirty="0" smtClean="0"/>
              <a:t>With the introduction of </a:t>
            </a:r>
            <a:r>
              <a:rPr lang="en-US" sz="2800" b="1" dirty="0" smtClean="0"/>
              <a:t>entropy</a:t>
            </a:r>
            <a:r>
              <a:rPr lang="en-US" sz="2800" dirty="0" smtClean="0"/>
              <a:t> (</a:t>
            </a:r>
            <a:r>
              <a:rPr lang="en-US" sz="2800" i="1" dirty="0" smtClean="0"/>
              <a:t>S</a:t>
            </a:r>
            <a:r>
              <a:rPr lang="en-US" sz="2800" dirty="0" smtClean="0"/>
              <a:t>), we can begin to understand why some </a:t>
            </a:r>
            <a:r>
              <a:rPr lang="en-US" sz="2800" i="1" dirty="0" smtClean="0"/>
              <a:t>endothermic</a:t>
            </a:r>
            <a:r>
              <a:rPr lang="en-US" sz="2800" dirty="0" smtClean="0"/>
              <a:t> processes also occur spontaneously </a:t>
            </a:r>
          </a:p>
          <a:p>
            <a:pPr lvl="1"/>
            <a:r>
              <a:rPr lang="en-US" sz="2400" dirty="0" smtClean="0"/>
              <a:t>So that ice can ‘legally’ melt on a summer day!</a:t>
            </a:r>
            <a:endParaRPr lang="en-US" sz="2400" dirty="0"/>
          </a:p>
        </p:txBody>
      </p:sp>
      <p:pic>
        <p:nvPicPr>
          <p:cNvPr id="4" name="Picture 3"/>
          <p:cNvPicPr>
            <a:picLocks noChangeAspect="1"/>
          </p:cNvPicPr>
          <p:nvPr/>
        </p:nvPicPr>
        <p:blipFill>
          <a:blip r:embed="rId2"/>
          <a:stretch>
            <a:fillRect/>
          </a:stretch>
        </p:blipFill>
        <p:spPr>
          <a:xfrm>
            <a:off x="3050876" y="386698"/>
            <a:ext cx="2662449" cy="1994267"/>
          </a:xfrm>
          <a:prstGeom prst="rect">
            <a:avLst/>
          </a:prstGeom>
        </p:spPr>
      </p:pic>
    </p:spTree>
    <p:extLst>
      <p:ext uri="{BB962C8B-B14F-4D97-AF65-F5344CB8AC3E}">
        <p14:creationId xmlns:p14="http://schemas.microsoft.com/office/powerpoint/2010/main" val="35510557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65125" y="749867"/>
            <a:ext cx="8229600" cy="2790987"/>
          </a:xfrm>
        </p:spPr>
        <p:txBody>
          <a:bodyPr>
            <a:normAutofit/>
          </a:bodyPr>
          <a:lstStyle/>
          <a:p>
            <a:pPr>
              <a:buSzPts val="3000"/>
            </a:pPr>
            <a:r>
              <a:rPr lang="en-US" b="1" dirty="0">
                <a:solidFill>
                  <a:srgbClr val="000000"/>
                </a:solidFill>
              </a:rPr>
              <a:t>Spontaneous </a:t>
            </a:r>
            <a:r>
              <a:rPr lang="en-US" b="1" u="sng" dirty="0" smtClean="0">
                <a:solidFill>
                  <a:srgbClr val="000000"/>
                </a:solidFill>
              </a:rPr>
              <a:t>endothermic</a:t>
            </a:r>
            <a:r>
              <a:rPr lang="en-US" b="1" dirty="0" smtClean="0">
                <a:solidFill>
                  <a:srgbClr val="000000"/>
                </a:solidFill>
              </a:rPr>
              <a:t> processes </a:t>
            </a:r>
            <a:r>
              <a:rPr lang="en-US" dirty="0" smtClean="0">
                <a:solidFill>
                  <a:srgbClr val="000000"/>
                </a:solidFill>
              </a:rPr>
              <a:t>benefit from an </a:t>
            </a:r>
            <a:r>
              <a:rPr lang="en-US" dirty="0">
                <a:solidFill>
                  <a:srgbClr val="000000"/>
                </a:solidFill>
              </a:rPr>
              <a:t>increase in molecular disorder, or </a:t>
            </a:r>
            <a:r>
              <a:rPr lang="en-US" dirty="0" smtClean="0">
                <a:solidFill>
                  <a:srgbClr val="000000"/>
                </a:solidFill>
              </a:rPr>
              <a:t>randomness in the product </a:t>
            </a:r>
          </a:p>
          <a:p>
            <a:pPr>
              <a:buSzPts val="3000"/>
            </a:pPr>
            <a:r>
              <a:rPr lang="en-US" b="1" dirty="0" smtClean="0">
                <a:solidFill>
                  <a:srgbClr val="000000"/>
                </a:solidFill>
              </a:rPr>
              <a:t>Entropy (</a:t>
            </a:r>
            <a:r>
              <a:rPr lang="en-US" b="1" i="1" dirty="0" smtClean="0">
                <a:solidFill>
                  <a:srgbClr val="000000"/>
                </a:solidFill>
              </a:rPr>
              <a:t>S</a:t>
            </a:r>
            <a:r>
              <a:rPr lang="en-US" b="1" dirty="0" smtClean="0">
                <a:solidFill>
                  <a:srgbClr val="000000"/>
                </a:solidFill>
              </a:rPr>
              <a:t>)</a:t>
            </a:r>
            <a:r>
              <a:rPr lang="en-US" dirty="0" smtClean="0">
                <a:solidFill>
                  <a:srgbClr val="000000"/>
                </a:solidFill>
              </a:rPr>
              <a:t> is a measure of the amount of molecular disorder as a reaction proceeds </a:t>
            </a:r>
          </a:p>
        </p:txBody>
      </p:sp>
      <p:pic>
        <p:nvPicPr>
          <p:cNvPr id="3" name="Picture 2"/>
          <p:cNvPicPr>
            <a:picLocks noChangeAspect="1"/>
          </p:cNvPicPr>
          <p:nvPr/>
        </p:nvPicPr>
        <p:blipFill>
          <a:blip r:embed="rId2"/>
          <a:stretch>
            <a:fillRect/>
          </a:stretch>
        </p:blipFill>
        <p:spPr>
          <a:xfrm>
            <a:off x="5096658" y="3820904"/>
            <a:ext cx="2937776" cy="1660482"/>
          </a:xfrm>
          <a:prstGeom prst="rect">
            <a:avLst/>
          </a:prstGeom>
        </p:spPr>
      </p:pic>
      <p:pic>
        <p:nvPicPr>
          <p:cNvPr id="4" name="Picture 3"/>
          <p:cNvPicPr>
            <a:picLocks noChangeAspect="1"/>
          </p:cNvPicPr>
          <p:nvPr/>
        </p:nvPicPr>
        <p:blipFill>
          <a:blip r:embed="rId3"/>
          <a:stretch>
            <a:fillRect/>
          </a:stretch>
        </p:blipFill>
        <p:spPr>
          <a:xfrm>
            <a:off x="1077229" y="3820904"/>
            <a:ext cx="2898572" cy="1680189"/>
          </a:xfrm>
          <a:prstGeom prst="rect">
            <a:avLst/>
          </a:prstGeom>
        </p:spPr>
      </p:pic>
      <p:sp>
        <p:nvSpPr>
          <p:cNvPr id="5" name="TextBox 4"/>
          <p:cNvSpPr txBox="1"/>
          <p:nvPr/>
        </p:nvSpPr>
        <p:spPr>
          <a:xfrm>
            <a:off x="1490925" y="5756992"/>
            <a:ext cx="2153078" cy="523220"/>
          </a:xfrm>
          <a:prstGeom prst="rect">
            <a:avLst/>
          </a:prstGeom>
          <a:noFill/>
        </p:spPr>
        <p:txBody>
          <a:bodyPr wrap="none" rtlCol="0">
            <a:spAutoFit/>
          </a:bodyPr>
          <a:lstStyle/>
          <a:p>
            <a:r>
              <a:rPr lang="en-US" sz="2800" dirty="0" smtClean="0"/>
              <a:t>solid to liquid</a:t>
            </a:r>
            <a:endParaRPr lang="en-US" sz="2800" dirty="0"/>
          </a:p>
        </p:txBody>
      </p:sp>
      <p:sp>
        <p:nvSpPr>
          <p:cNvPr id="6" name="TextBox 5"/>
          <p:cNvSpPr txBox="1"/>
          <p:nvPr/>
        </p:nvSpPr>
        <p:spPr>
          <a:xfrm>
            <a:off x="4958610" y="5756992"/>
            <a:ext cx="3329182" cy="523220"/>
          </a:xfrm>
          <a:prstGeom prst="rect">
            <a:avLst/>
          </a:prstGeom>
          <a:noFill/>
        </p:spPr>
        <p:txBody>
          <a:bodyPr wrap="none" rtlCol="0">
            <a:spAutoFit/>
          </a:bodyPr>
          <a:lstStyle/>
          <a:p>
            <a:r>
              <a:rPr lang="en-US" sz="2800" dirty="0" smtClean="0"/>
              <a:t>solid (or liquid) to gas</a:t>
            </a:r>
            <a:endParaRPr lang="en-US" sz="2800" dirty="0"/>
          </a:p>
        </p:txBody>
      </p:sp>
    </p:spTree>
    <p:extLst>
      <p:ext uri="{BB962C8B-B14F-4D97-AF65-F5344CB8AC3E}">
        <p14:creationId xmlns:p14="http://schemas.microsoft.com/office/powerpoint/2010/main" val="352300770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38C2E80-2291-6C44-AB6D-05574E7B1C03}" type="slidenum">
              <a:rPr lang="en-US"/>
              <a:pPr/>
              <a:t>59</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79413"/>
            <a:ext cx="8128000" cy="60975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Randomness rules the universe</a:t>
            </a:r>
            <a:endParaRPr lang="en-US" dirty="0"/>
          </a:p>
        </p:txBody>
      </p:sp>
    </p:spTree>
    <p:extLst>
      <p:ext uri="{BB962C8B-B14F-4D97-AF65-F5344CB8AC3E}">
        <p14:creationId xmlns:p14="http://schemas.microsoft.com/office/powerpoint/2010/main" val="9453952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5F68BC63-4BF8-41B0-B8B5-330F14F6ACED}" type="slidenum">
              <a:rPr lang="en-US"/>
              <a:pPr>
                <a:defRPr/>
              </a:pPr>
              <a:t>6</a:t>
            </a:fld>
            <a:endParaRPr lang="en-US"/>
          </a:p>
        </p:txBody>
      </p:sp>
      <p:sp>
        <p:nvSpPr>
          <p:cNvPr id="234498" name="Rectangle 2"/>
          <p:cNvSpPr>
            <a:spLocks noGrp="1" noChangeArrowheads="1"/>
          </p:cNvSpPr>
          <p:nvPr>
            <p:ph type="body" idx="1"/>
          </p:nvPr>
        </p:nvSpPr>
        <p:spPr>
          <a:xfrm>
            <a:off x="365125" y="1371600"/>
            <a:ext cx="8763000" cy="1752600"/>
          </a:xfrm>
        </p:spPr>
        <p:txBody>
          <a:bodyPr>
            <a:normAutofit/>
          </a:bodyPr>
          <a:lstStyle/>
          <a:p>
            <a:pPr marL="533400" indent="-533400" eaLnBrk="1" hangingPunct="1"/>
            <a:r>
              <a:rPr lang="en-US" dirty="0" smtClean="0"/>
              <a:t>Potential energy (PE) </a:t>
            </a:r>
            <a:r>
              <a:rPr lang="en-US" sz="2400" dirty="0" smtClean="0"/>
              <a:t>– energy due to (higher) </a:t>
            </a:r>
            <a:r>
              <a:rPr lang="en-US" sz="2400" dirty="0" smtClean="0">
                <a:solidFill>
                  <a:srgbClr val="FF0000"/>
                </a:solidFill>
              </a:rPr>
              <a:t>position</a:t>
            </a:r>
          </a:p>
          <a:p>
            <a:pPr marL="933450" lvl="1" indent="-533400" eaLnBrk="1" hangingPunct="1"/>
            <a:endParaRPr lang="en-US" sz="800" dirty="0" smtClean="0"/>
          </a:p>
          <a:p>
            <a:pPr marL="533400" indent="-533400" eaLnBrk="1" hangingPunct="1"/>
            <a:endParaRPr lang="en-US" sz="1100" dirty="0" smtClean="0"/>
          </a:p>
          <a:p>
            <a:pPr marL="533400" indent="-533400" eaLnBrk="1" hangingPunct="1"/>
            <a:r>
              <a:rPr lang="en-US" dirty="0" smtClean="0"/>
              <a:t>Kinetic energy (KE) </a:t>
            </a:r>
            <a:r>
              <a:rPr lang="en-US" sz="2400" dirty="0" smtClean="0"/>
              <a:t>– energy due to </a:t>
            </a:r>
            <a:r>
              <a:rPr lang="en-US" sz="2400" dirty="0" smtClean="0">
                <a:solidFill>
                  <a:srgbClr val="FF0000"/>
                </a:solidFill>
              </a:rPr>
              <a:t>motion</a:t>
            </a:r>
          </a:p>
          <a:p>
            <a:pPr marL="933450" lvl="1" indent="-533400" eaLnBrk="1" hangingPunct="1"/>
            <a:endParaRPr lang="en-US" sz="800" dirty="0" smtClean="0"/>
          </a:p>
        </p:txBody>
      </p:sp>
      <p:sp>
        <p:nvSpPr>
          <p:cNvPr id="337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7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3124200" cy="2514600"/>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2895600" cy="2209800"/>
          </a:xfrm>
          <a:prstGeom prst="rect">
            <a:avLst/>
          </a:prstGeom>
          <a:noFill/>
          <a:ln>
            <a:noFill/>
          </a:ln>
        </p:spPr>
      </p:pic>
      <p:sp>
        <p:nvSpPr>
          <p:cNvPr id="10" name="Title 1"/>
          <p:cNvSpPr>
            <a:spLocks noGrp="1"/>
          </p:cNvSpPr>
          <p:nvPr>
            <p:ph type="title"/>
          </p:nvPr>
        </p:nvSpPr>
        <p:spPr>
          <a:xfrm>
            <a:off x="457200" y="274638"/>
            <a:ext cx="8229600" cy="715962"/>
          </a:xfrm>
        </p:spPr>
        <p:txBody>
          <a:bodyPr>
            <a:normAutofit/>
          </a:bodyPr>
          <a:lstStyle/>
          <a:p>
            <a:r>
              <a:rPr lang="en-US" sz="4000" dirty="0" err="1" smtClean="0"/>
              <a:t>fyi</a:t>
            </a:r>
            <a:r>
              <a:rPr lang="en-US" sz="4000" dirty="0" smtClean="0"/>
              <a:t>: middle school physics </a:t>
            </a:r>
            <a:endParaRPr lang="en-US" sz="4000" dirty="0"/>
          </a:p>
        </p:txBody>
      </p:sp>
    </p:spTree>
    <p:extLst>
      <p:ext uri="{BB962C8B-B14F-4D97-AF65-F5344CB8AC3E}">
        <p14:creationId xmlns:p14="http://schemas.microsoft.com/office/powerpoint/2010/main" val="15874205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65124" y="761999"/>
            <a:ext cx="8400967" cy="3048001"/>
          </a:xfrm>
        </p:spPr>
        <p:txBody>
          <a:bodyPr>
            <a:normAutofit/>
          </a:bodyPr>
          <a:lstStyle/>
          <a:p>
            <a:pPr>
              <a:buSzPts val="3000"/>
            </a:pPr>
            <a:r>
              <a:rPr lang="en-US" sz="2800" dirty="0">
                <a:solidFill>
                  <a:srgbClr val="000000"/>
                </a:solidFill>
              </a:rPr>
              <a:t>G</a:t>
            </a:r>
            <a:r>
              <a:rPr lang="en-US" sz="2800" dirty="0" smtClean="0">
                <a:solidFill>
                  <a:srgbClr val="000000"/>
                </a:solidFill>
              </a:rPr>
              <a:t>ases </a:t>
            </a:r>
            <a:r>
              <a:rPr lang="en-US" sz="2800" dirty="0">
                <a:solidFill>
                  <a:srgbClr val="000000"/>
                </a:solidFill>
              </a:rPr>
              <a:t>have higher entropy than liquids, and liquids have higher entropy than </a:t>
            </a:r>
            <a:r>
              <a:rPr lang="en-US" sz="2800" dirty="0" smtClean="0">
                <a:solidFill>
                  <a:srgbClr val="000000"/>
                </a:solidFill>
              </a:rPr>
              <a:t>solids</a:t>
            </a:r>
            <a:r>
              <a:rPr lang="en-US" sz="2800" dirty="0">
                <a:solidFill>
                  <a:srgbClr val="000000"/>
                </a:solidFill>
              </a:rPr>
              <a:t> </a:t>
            </a:r>
          </a:p>
          <a:p>
            <a:pPr>
              <a:buSzPts val="3000"/>
            </a:pPr>
            <a:endParaRPr lang="en-US" sz="1000" dirty="0" smtClean="0">
              <a:solidFill>
                <a:srgbClr val="000000"/>
              </a:solidFill>
            </a:endParaRPr>
          </a:p>
          <a:p>
            <a:pPr>
              <a:buSzPts val="3000"/>
            </a:pPr>
            <a:r>
              <a:rPr lang="en-US" sz="2800" dirty="0">
                <a:solidFill>
                  <a:srgbClr val="000000"/>
                </a:solidFill>
              </a:rPr>
              <a:t>I</a:t>
            </a:r>
            <a:r>
              <a:rPr lang="en-US" sz="2800" dirty="0" smtClean="0">
                <a:solidFill>
                  <a:srgbClr val="000000"/>
                </a:solidFill>
              </a:rPr>
              <a:t>n </a:t>
            </a:r>
            <a:r>
              <a:rPr lang="en-US" sz="2800" dirty="0">
                <a:solidFill>
                  <a:srgbClr val="000000"/>
                </a:solidFill>
              </a:rPr>
              <a:t>chemical reactions, entropy </a:t>
            </a:r>
            <a:r>
              <a:rPr lang="en-US" sz="2800" b="1" dirty="0" smtClean="0">
                <a:solidFill>
                  <a:srgbClr val="000000"/>
                </a:solidFill>
              </a:rPr>
              <a:t>increases</a:t>
            </a:r>
            <a:r>
              <a:rPr lang="en-US" sz="2800" dirty="0" smtClean="0">
                <a:solidFill>
                  <a:srgbClr val="000000"/>
                </a:solidFill>
              </a:rPr>
              <a:t> when: </a:t>
            </a:r>
          </a:p>
          <a:p>
            <a:pPr lvl="1">
              <a:buSzPts val="3000"/>
            </a:pPr>
            <a:r>
              <a:rPr lang="en-US" sz="2400" dirty="0" smtClean="0">
                <a:solidFill>
                  <a:srgbClr val="000000"/>
                </a:solidFill>
              </a:rPr>
              <a:t>a </a:t>
            </a:r>
            <a:r>
              <a:rPr lang="en-US" sz="2400" dirty="0">
                <a:solidFill>
                  <a:srgbClr val="000000"/>
                </a:solidFill>
              </a:rPr>
              <a:t>gas is produced from a </a:t>
            </a:r>
            <a:r>
              <a:rPr lang="en-US" sz="2400" dirty="0" smtClean="0">
                <a:solidFill>
                  <a:srgbClr val="000000"/>
                </a:solidFill>
              </a:rPr>
              <a:t>solid, or  </a:t>
            </a:r>
            <a:endParaRPr lang="en-US" sz="2400" dirty="0">
              <a:solidFill>
                <a:srgbClr val="000000"/>
              </a:solidFill>
            </a:endParaRPr>
          </a:p>
          <a:p>
            <a:pPr lvl="1">
              <a:buSzPts val="3000"/>
            </a:pPr>
            <a:r>
              <a:rPr lang="en-US" sz="2400" dirty="0" smtClean="0">
                <a:solidFill>
                  <a:srgbClr val="000000"/>
                </a:solidFill>
              </a:rPr>
              <a:t>when 1 </a:t>
            </a:r>
            <a:r>
              <a:rPr lang="en-US" sz="2400" dirty="0" err="1">
                <a:solidFill>
                  <a:srgbClr val="000000"/>
                </a:solidFill>
              </a:rPr>
              <a:t>mol</a:t>
            </a:r>
            <a:r>
              <a:rPr lang="en-US" sz="2400" dirty="0">
                <a:solidFill>
                  <a:srgbClr val="000000"/>
                </a:solidFill>
              </a:rPr>
              <a:t> of reactants split into </a:t>
            </a:r>
            <a:r>
              <a:rPr lang="en-US" sz="2400" dirty="0" smtClean="0">
                <a:solidFill>
                  <a:srgbClr val="000000"/>
                </a:solidFill>
              </a:rPr>
              <a:t>2 </a:t>
            </a:r>
            <a:r>
              <a:rPr lang="en-US" sz="2400" dirty="0" err="1">
                <a:solidFill>
                  <a:srgbClr val="000000"/>
                </a:solidFill>
              </a:rPr>
              <a:t>mol</a:t>
            </a:r>
            <a:r>
              <a:rPr lang="en-US" sz="2400" dirty="0">
                <a:solidFill>
                  <a:srgbClr val="000000"/>
                </a:solidFill>
              </a:rPr>
              <a:t> of </a:t>
            </a:r>
            <a:r>
              <a:rPr lang="en-US" sz="2400" dirty="0" smtClean="0">
                <a:solidFill>
                  <a:srgbClr val="000000"/>
                </a:solidFill>
              </a:rPr>
              <a:t>products: </a:t>
            </a:r>
          </a:p>
          <a:p>
            <a:pPr lvl="2">
              <a:buSzPts val="3000"/>
            </a:pPr>
            <a:r>
              <a:rPr lang="en-US" sz="2000" dirty="0" smtClean="0">
                <a:solidFill>
                  <a:srgbClr val="000000"/>
                </a:solidFill>
              </a:rPr>
              <a:t>N</a:t>
            </a:r>
            <a:r>
              <a:rPr lang="en-US" sz="2000" baseline="-25000" dirty="0" smtClean="0">
                <a:solidFill>
                  <a:srgbClr val="000000"/>
                </a:solidFill>
              </a:rPr>
              <a:t>2</a:t>
            </a:r>
            <a:r>
              <a:rPr lang="en-US" sz="2000" dirty="0" smtClean="0">
                <a:solidFill>
                  <a:srgbClr val="000000"/>
                </a:solidFill>
              </a:rPr>
              <a:t>O</a:t>
            </a:r>
            <a:r>
              <a:rPr lang="en-US" sz="2000" baseline="-25000" dirty="0" smtClean="0">
                <a:solidFill>
                  <a:srgbClr val="000000"/>
                </a:solidFill>
              </a:rPr>
              <a:t>4(g)</a:t>
            </a:r>
            <a:r>
              <a:rPr lang="en-US" sz="2000" dirty="0" smtClean="0">
                <a:solidFill>
                  <a:srgbClr val="000000"/>
                </a:solidFill>
              </a:rPr>
              <a:t> </a:t>
            </a:r>
            <a:r>
              <a:rPr lang="en-US" sz="2000" dirty="0" smtClean="0">
                <a:solidFill>
                  <a:srgbClr val="000000"/>
                </a:solidFill>
                <a:sym typeface="Wingdings"/>
              </a:rPr>
              <a:t> 2NO</a:t>
            </a:r>
            <a:r>
              <a:rPr lang="en-US" sz="2000" baseline="-25000" dirty="0" smtClean="0">
                <a:solidFill>
                  <a:srgbClr val="000000"/>
                </a:solidFill>
                <a:sym typeface="Wingdings"/>
              </a:rPr>
              <a:t>2(g)</a:t>
            </a:r>
            <a:endParaRPr lang="en-US" baseline="-25000"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4883" y="3698875"/>
            <a:ext cx="4347737" cy="245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412587" y="4127789"/>
            <a:ext cx="1521818" cy="2114281"/>
          </a:xfrm>
          <a:prstGeom prst="rect">
            <a:avLst/>
          </a:prstGeom>
        </p:spPr>
      </p:pic>
    </p:spTree>
    <p:extLst>
      <p:ext uri="{BB962C8B-B14F-4D97-AF65-F5344CB8AC3E}">
        <p14:creationId xmlns:p14="http://schemas.microsoft.com/office/powerpoint/2010/main" val="7732111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39456" y="1399830"/>
            <a:ext cx="2937776" cy="1660482"/>
          </a:xfrm>
          <a:prstGeom prst="rect">
            <a:avLst/>
          </a:prstGeom>
        </p:spPr>
      </p:pic>
      <p:pic>
        <p:nvPicPr>
          <p:cNvPr id="6" name="Picture 5"/>
          <p:cNvPicPr>
            <a:picLocks noChangeAspect="1"/>
          </p:cNvPicPr>
          <p:nvPr/>
        </p:nvPicPr>
        <p:blipFill>
          <a:blip r:embed="rId3"/>
          <a:stretch>
            <a:fillRect/>
          </a:stretch>
        </p:blipFill>
        <p:spPr>
          <a:xfrm>
            <a:off x="1120027" y="1399830"/>
            <a:ext cx="2898572" cy="1680189"/>
          </a:xfrm>
          <a:prstGeom prst="rect">
            <a:avLst/>
          </a:prstGeom>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5716" y="4127789"/>
            <a:ext cx="3447109" cy="194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1412587" y="4127789"/>
            <a:ext cx="1521818" cy="2114281"/>
          </a:xfrm>
          <a:prstGeom prst="rect">
            <a:avLst/>
          </a:prstGeom>
        </p:spPr>
      </p:pic>
    </p:spTree>
    <p:extLst>
      <p:ext uri="{BB962C8B-B14F-4D97-AF65-F5344CB8AC3E}">
        <p14:creationId xmlns:p14="http://schemas.microsoft.com/office/powerpoint/2010/main" val="32123694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66179" y="3423822"/>
            <a:ext cx="8229600" cy="3202931"/>
          </a:xfrm>
        </p:spPr>
        <p:txBody>
          <a:bodyPr>
            <a:normAutofit/>
          </a:bodyPr>
          <a:lstStyle/>
          <a:p>
            <a:r>
              <a:rPr lang="en-US" dirty="0"/>
              <a:t>The </a:t>
            </a:r>
            <a:r>
              <a:rPr lang="en-US" b="1" dirty="0"/>
              <a:t>entropy change</a:t>
            </a:r>
            <a:r>
              <a:rPr lang="en-US" dirty="0"/>
              <a:t> </a:t>
            </a:r>
            <a:r>
              <a:rPr lang="en-US" dirty="0" smtClean="0"/>
              <a:t>(</a:t>
            </a:r>
            <a:r>
              <a:rPr lang="en-US" dirty="0">
                <a:sym typeface="Symbol" charset="0"/>
              </a:rPr>
              <a:t></a:t>
            </a:r>
            <a:r>
              <a:rPr lang="en-US" i="1" dirty="0"/>
              <a:t>S </a:t>
            </a:r>
            <a:r>
              <a:rPr lang="en-US" dirty="0" smtClean="0"/>
              <a:t>) for </a:t>
            </a:r>
            <a:r>
              <a:rPr lang="en-US" dirty="0"/>
              <a:t>a </a:t>
            </a:r>
            <a:r>
              <a:rPr lang="en-US" dirty="0" smtClean="0"/>
              <a:t>process has </a:t>
            </a:r>
            <a:r>
              <a:rPr lang="en-US" dirty="0"/>
              <a:t>a </a:t>
            </a:r>
            <a:r>
              <a:rPr lang="en-US" i="1" dirty="0"/>
              <a:t>positive</a:t>
            </a:r>
            <a:r>
              <a:rPr lang="en-US" dirty="0"/>
              <a:t> value if </a:t>
            </a:r>
            <a:r>
              <a:rPr lang="en-US" dirty="0" smtClean="0"/>
              <a:t>the disorder of a system </a:t>
            </a:r>
            <a:r>
              <a:rPr lang="en-US" u="sng" dirty="0"/>
              <a:t>increases</a:t>
            </a:r>
            <a:r>
              <a:rPr lang="en-US" dirty="0"/>
              <a:t>: ∆S = </a:t>
            </a:r>
            <a:r>
              <a:rPr lang="en-US" dirty="0">
                <a:solidFill>
                  <a:srgbClr val="FF0000"/>
                </a:solidFill>
              </a:rPr>
              <a:t>+</a:t>
            </a:r>
          </a:p>
          <a:p>
            <a:r>
              <a:rPr lang="en-US" dirty="0"/>
              <a:t>Conversely,</a:t>
            </a:r>
            <a:r>
              <a:rPr lang="en-US" b="1" i="1" dirty="0">
                <a:sym typeface="Symbol" charset="0"/>
              </a:rPr>
              <a:t> </a:t>
            </a:r>
            <a:r>
              <a:rPr lang="en-US" dirty="0">
                <a:sym typeface="Symbol" charset="0"/>
              </a:rPr>
              <a:t></a:t>
            </a:r>
            <a:r>
              <a:rPr lang="en-US" i="1" dirty="0"/>
              <a:t>S</a:t>
            </a:r>
            <a:r>
              <a:rPr lang="en-US" dirty="0"/>
              <a:t> has a </a:t>
            </a:r>
            <a:r>
              <a:rPr lang="en-US" i="1" dirty="0"/>
              <a:t>negative</a:t>
            </a:r>
            <a:r>
              <a:rPr lang="en-US" dirty="0"/>
              <a:t> value if the disorder of a system </a:t>
            </a:r>
            <a:r>
              <a:rPr lang="en-US" u="sng" dirty="0" smtClean="0"/>
              <a:t>decreases</a:t>
            </a:r>
            <a:r>
              <a:rPr lang="en-US" dirty="0" smtClean="0"/>
              <a:t>: </a:t>
            </a:r>
            <a:r>
              <a:rPr lang="en-US" dirty="0"/>
              <a:t>∆S = </a:t>
            </a:r>
            <a:r>
              <a:rPr lang="en-US" b="1" dirty="0">
                <a:solidFill>
                  <a:srgbClr val="FF0000"/>
                </a:solidFill>
                <a:cs typeface="Arial" charset="0"/>
              </a:rPr>
              <a:t>−</a:t>
            </a:r>
            <a:endParaRPr lang="en-US" b="1" dirty="0">
              <a:solidFill>
                <a:srgbClr val="FF0000"/>
              </a:solidFill>
            </a:endParaRPr>
          </a:p>
        </p:txBody>
      </p:sp>
      <p:pic>
        <p:nvPicPr>
          <p:cNvPr id="6" name="Picture 3" descr="014_07_01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24" y="1396630"/>
            <a:ext cx="5907036" cy="175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1031589" y="290619"/>
            <a:ext cx="7139094" cy="584776"/>
          </a:xfrm>
          <a:prstGeom prst="rect">
            <a:avLst/>
          </a:prstGeom>
          <a:noFill/>
        </p:spPr>
        <p:txBody>
          <a:bodyPr wrap="none" rtlCol="0">
            <a:spAutoFit/>
          </a:bodyPr>
          <a:lstStyle/>
          <a:p>
            <a:r>
              <a:rPr lang="en-US" sz="3200" dirty="0"/>
              <a:t>T</a:t>
            </a:r>
            <a:r>
              <a:rPr lang="en-US" sz="3200" dirty="0" smtClean="0"/>
              <a:t>ossing cards adds </a:t>
            </a:r>
            <a:r>
              <a:rPr lang="en-US" sz="3200" dirty="0"/>
              <a:t>disorder to the system</a:t>
            </a:r>
          </a:p>
        </p:txBody>
      </p:sp>
    </p:spTree>
    <p:extLst>
      <p:ext uri="{BB962C8B-B14F-4D97-AF65-F5344CB8AC3E}">
        <p14:creationId xmlns:p14="http://schemas.microsoft.com/office/powerpoint/2010/main" val="8940899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Summarized</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sym typeface="Symbol" charset="0"/>
              </a:rPr>
              <a:t></a:t>
            </a:r>
            <a:r>
              <a:rPr lang="en-US" i="1" dirty="0">
                <a:ea typeface="ＭＳ Ｐゴシック" charset="0"/>
                <a:sym typeface="Symbol" charset="0"/>
              </a:rPr>
              <a:t>H</a:t>
            </a:r>
            <a:r>
              <a:rPr lang="en-US" dirty="0">
                <a:ea typeface="ＭＳ Ｐゴシック" charset="0"/>
                <a:sym typeface="Symbol" charset="0"/>
              </a:rPr>
              <a:t> </a:t>
            </a:r>
            <a:r>
              <a:rPr lang="en-US" dirty="0"/>
              <a:t>= </a:t>
            </a:r>
            <a:r>
              <a:rPr lang="en-US" dirty="0" smtClean="0"/>
              <a:t>+</a:t>
            </a:r>
          </a:p>
          <a:p>
            <a:pPr lvl="1"/>
            <a:r>
              <a:rPr lang="en-US" dirty="0" smtClean="0"/>
              <a:t>Spontaneity disfavored</a:t>
            </a:r>
            <a:endParaRPr lang="en-US" dirty="0"/>
          </a:p>
          <a:p>
            <a:endParaRPr lang="en-US" sz="900" dirty="0">
              <a:ea typeface="ＭＳ Ｐゴシック" charset="0"/>
              <a:sym typeface="Symbol" charset="0"/>
            </a:endParaRPr>
          </a:p>
          <a:p>
            <a:r>
              <a:rPr lang="en-US" b="1" dirty="0">
                <a:ea typeface="ＭＳ Ｐゴシック" charset="0"/>
                <a:sym typeface="Symbol" charset="0"/>
              </a:rPr>
              <a:t></a:t>
            </a:r>
            <a:r>
              <a:rPr lang="en-US" b="1" i="1" dirty="0">
                <a:ea typeface="ＭＳ Ｐゴシック" charset="0"/>
                <a:sym typeface="Symbol" charset="0"/>
              </a:rPr>
              <a:t>H</a:t>
            </a:r>
            <a:r>
              <a:rPr lang="en-US" b="1" dirty="0">
                <a:ea typeface="ＭＳ Ｐゴシック" charset="0"/>
                <a:sym typeface="Symbol" charset="0"/>
              </a:rPr>
              <a:t> </a:t>
            </a:r>
            <a:r>
              <a:rPr lang="en-US" b="1" dirty="0"/>
              <a:t>= </a:t>
            </a:r>
            <a:r>
              <a:rPr lang="en-US" b="1" dirty="0" smtClean="0">
                <a:cs typeface="Arial" charset="0"/>
              </a:rPr>
              <a:t>−</a:t>
            </a:r>
          </a:p>
          <a:p>
            <a:pPr lvl="1"/>
            <a:r>
              <a:rPr lang="en-US" b="1" dirty="0" smtClean="0">
                <a:cs typeface="Arial" charset="0"/>
              </a:rPr>
              <a:t>Spontaneity favored </a:t>
            </a:r>
          </a:p>
          <a:p>
            <a:endParaRPr lang="en-US" sz="900" dirty="0">
              <a:cs typeface="Arial" charset="0"/>
            </a:endParaRPr>
          </a:p>
          <a:p>
            <a:r>
              <a:rPr lang="en-US" b="1" dirty="0" smtClean="0">
                <a:sym typeface="Symbol" charset="0"/>
              </a:rPr>
              <a:t></a:t>
            </a:r>
            <a:r>
              <a:rPr lang="en-US" b="1" i="1" dirty="0"/>
              <a:t>S </a:t>
            </a:r>
            <a:r>
              <a:rPr lang="en-US" b="1" dirty="0"/>
              <a:t>= </a:t>
            </a:r>
            <a:r>
              <a:rPr lang="en-US" b="1" dirty="0" smtClean="0"/>
              <a:t>+</a:t>
            </a:r>
          </a:p>
          <a:p>
            <a:pPr lvl="1"/>
            <a:r>
              <a:rPr lang="en-US" b="1" dirty="0">
                <a:cs typeface="Arial" charset="0"/>
              </a:rPr>
              <a:t>Spontaneity favored </a:t>
            </a:r>
            <a:endParaRPr lang="en-US" b="1" dirty="0" smtClean="0"/>
          </a:p>
          <a:p>
            <a:endParaRPr lang="en-US" sz="900" dirty="0" smtClean="0"/>
          </a:p>
          <a:p>
            <a:r>
              <a:rPr lang="en-US" dirty="0" smtClean="0"/>
              <a:t>∆</a:t>
            </a:r>
            <a:r>
              <a:rPr lang="en-US" dirty="0"/>
              <a:t>S = </a:t>
            </a:r>
            <a:r>
              <a:rPr lang="en-US" dirty="0" smtClean="0">
                <a:cs typeface="Arial" charset="0"/>
              </a:rPr>
              <a:t>−</a:t>
            </a:r>
          </a:p>
          <a:p>
            <a:pPr lvl="1"/>
            <a:r>
              <a:rPr lang="en-US" dirty="0"/>
              <a:t>Spontaneity disfavored</a:t>
            </a:r>
          </a:p>
          <a:p>
            <a:pPr lvl="1"/>
            <a:endParaRPr lang="en-US" dirty="0"/>
          </a:p>
        </p:txBody>
      </p:sp>
    </p:spTree>
    <p:extLst>
      <p:ext uri="{BB962C8B-B14F-4D97-AF65-F5344CB8AC3E}">
        <p14:creationId xmlns:p14="http://schemas.microsoft.com/office/powerpoint/2010/main" val="32864758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65125" y="2015638"/>
            <a:ext cx="8509000" cy="4159737"/>
          </a:xfrm>
        </p:spPr>
        <p:txBody>
          <a:bodyPr>
            <a:normAutofit/>
          </a:bodyPr>
          <a:lstStyle/>
          <a:p>
            <a:r>
              <a:rPr lang="en-US" dirty="0" smtClean="0"/>
              <a:t>So two </a:t>
            </a:r>
            <a:r>
              <a:rPr lang="en-US" dirty="0"/>
              <a:t>factors </a:t>
            </a:r>
            <a:r>
              <a:rPr lang="en-US" dirty="0" smtClean="0"/>
              <a:t>together determine </a:t>
            </a:r>
            <a:r>
              <a:rPr lang="en-US" dirty="0"/>
              <a:t>the </a:t>
            </a:r>
            <a:r>
              <a:rPr lang="en-US" u="sng" dirty="0" smtClean="0"/>
              <a:t>spontaneity</a:t>
            </a:r>
            <a:r>
              <a:rPr lang="en-US" dirty="0" smtClean="0"/>
              <a:t> of </a:t>
            </a:r>
            <a:r>
              <a:rPr lang="en-US" dirty="0"/>
              <a:t>a chemical or physical change: </a:t>
            </a:r>
            <a:endParaRPr lang="en-US" dirty="0" smtClean="0"/>
          </a:p>
          <a:p>
            <a:pPr lvl="1"/>
            <a:r>
              <a:rPr lang="en-US" dirty="0" smtClean="0"/>
              <a:t>the </a:t>
            </a:r>
            <a:r>
              <a:rPr lang="en-US" dirty="0"/>
              <a:t>release </a:t>
            </a:r>
            <a:r>
              <a:rPr lang="en-US" dirty="0" smtClean="0"/>
              <a:t>/absorption </a:t>
            </a:r>
            <a:r>
              <a:rPr lang="en-US" dirty="0"/>
              <a:t>of </a:t>
            </a:r>
            <a:r>
              <a:rPr lang="en-US" b="1" dirty="0" smtClean="0"/>
              <a:t>heat</a:t>
            </a:r>
            <a:r>
              <a:rPr lang="en-US" dirty="0"/>
              <a:t> </a:t>
            </a:r>
            <a:r>
              <a:rPr lang="en-US" dirty="0" smtClean="0"/>
              <a:t>(</a:t>
            </a:r>
            <a:r>
              <a:rPr lang="en-US" dirty="0">
                <a:sym typeface="Symbol" charset="0"/>
              </a:rPr>
              <a:t></a:t>
            </a:r>
            <a:r>
              <a:rPr lang="en-US" i="1" dirty="0" smtClean="0">
                <a:sym typeface="Symbol" charset="0"/>
              </a:rPr>
              <a:t>H: </a:t>
            </a:r>
            <a:r>
              <a:rPr lang="en-US" dirty="0" smtClean="0">
                <a:sym typeface="Symbol" charset="0"/>
              </a:rPr>
              <a:t>enthalpy</a:t>
            </a:r>
            <a:r>
              <a:rPr lang="en-US" dirty="0" smtClean="0"/>
              <a:t>) </a:t>
            </a:r>
          </a:p>
          <a:p>
            <a:pPr lvl="1"/>
            <a:r>
              <a:rPr lang="en-US" dirty="0" smtClean="0"/>
              <a:t>the </a:t>
            </a:r>
            <a:r>
              <a:rPr lang="en-US" dirty="0"/>
              <a:t>increase </a:t>
            </a:r>
            <a:r>
              <a:rPr lang="en-US" dirty="0" smtClean="0"/>
              <a:t>/decrease </a:t>
            </a:r>
            <a:r>
              <a:rPr lang="en-US" dirty="0"/>
              <a:t>in </a:t>
            </a:r>
            <a:r>
              <a:rPr lang="en-US" b="1" dirty="0" smtClean="0"/>
              <a:t>entropy</a:t>
            </a:r>
            <a:r>
              <a:rPr lang="en-US" dirty="0" smtClean="0"/>
              <a:t> (</a:t>
            </a:r>
            <a:r>
              <a:rPr lang="en-US" dirty="0">
                <a:sym typeface="Symbol" charset="0"/>
              </a:rPr>
              <a:t></a:t>
            </a:r>
            <a:r>
              <a:rPr lang="en-US" i="1" dirty="0" smtClean="0"/>
              <a:t>S: </a:t>
            </a:r>
            <a:r>
              <a:rPr lang="en-US" dirty="0" smtClean="0"/>
              <a:t>randomness) </a:t>
            </a:r>
            <a:endParaRPr lang="en-US" dirty="0"/>
          </a:p>
          <a:p>
            <a:endParaRPr lang="en-US" sz="1800" dirty="0" smtClean="0"/>
          </a:p>
        </p:txBody>
      </p:sp>
      <p:sp>
        <p:nvSpPr>
          <p:cNvPr id="3" name="TextBox 2"/>
          <p:cNvSpPr txBox="1"/>
          <p:nvPr/>
        </p:nvSpPr>
        <p:spPr>
          <a:xfrm>
            <a:off x="1411487" y="417659"/>
            <a:ext cx="6466684" cy="1323439"/>
          </a:xfrm>
          <a:prstGeom prst="rect">
            <a:avLst/>
          </a:prstGeom>
          <a:noFill/>
        </p:spPr>
        <p:txBody>
          <a:bodyPr wrap="none" rtlCol="0">
            <a:spAutoFit/>
          </a:bodyPr>
          <a:lstStyle/>
          <a:p>
            <a:pPr algn="ctr"/>
            <a:r>
              <a:rPr lang="en-US" sz="4000" b="1" dirty="0" smtClean="0"/>
              <a:t>Spontaneity</a:t>
            </a:r>
            <a:r>
              <a:rPr lang="en-US" sz="4000" dirty="0" smtClean="0"/>
              <a:t> depends </a:t>
            </a:r>
          </a:p>
          <a:p>
            <a:pPr algn="ctr"/>
            <a:r>
              <a:rPr lang="en-US" sz="4000" dirty="0" smtClean="0"/>
              <a:t>on </a:t>
            </a:r>
            <a:r>
              <a:rPr lang="en-US" sz="4000" i="1" dirty="0" smtClean="0"/>
              <a:t>both</a:t>
            </a:r>
            <a:r>
              <a:rPr lang="en-US" sz="4000" dirty="0" smtClean="0"/>
              <a:t> heat and randomness</a:t>
            </a:r>
            <a:endParaRPr lang="en-US" sz="4000" dirty="0"/>
          </a:p>
        </p:txBody>
      </p:sp>
    </p:spTree>
    <p:extLst>
      <p:ext uri="{BB962C8B-B14F-4D97-AF65-F5344CB8AC3E}">
        <p14:creationId xmlns:p14="http://schemas.microsoft.com/office/powerpoint/2010/main" val="36906046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61758" y="912543"/>
            <a:ext cx="8373357" cy="3093841"/>
          </a:xfrm>
        </p:spPr>
        <p:txBody>
          <a:bodyPr>
            <a:normAutofit fontScale="92500"/>
          </a:bodyPr>
          <a:lstStyle/>
          <a:p>
            <a:r>
              <a:rPr lang="en-US" sz="2800" dirty="0" smtClean="0"/>
              <a:t>So it </a:t>
            </a:r>
            <a:r>
              <a:rPr lang="en-US" sz="2800" dirty="0"/>
              <a:t>is possible for a process to be </a:t>
            </a:r>
            <a:r>
              <a:rPr lang="en-US" sz="2800" i="1" dirty="0" err="1"/>
              <a:t>unfavored</a:t>
            </a:r>
            <a:r>
              <a:rPr lang="en-US" sz="2800" dirty="0"/>
              <a:t> by enthalpy (the process absorbs heat) and yet be </a:t>
            </a:r>
            <a:r>
              <a:rPr lang="en-US" sz="2800" i="1" dirty="0"/>
              <a:t>favored</a:t>
            </a:r>
            <a:r>
              <a:rPr lang="en-US" sz="2800" dirty="0"/>
              <a:t> by entropy (there is an increase in disorder</a:t>
            </a:r>
            <a:r>
              <a:rPr lang="en-US" sz="2800" dirty="0" smtClean="0"/>
              <a:t>)</a:t>
            </a:r>
          </a:p>
          <a:p>
            <a:r>
              <a:rPr lang="en-US" sz="2800" dirty="0" smtClean="0"/>
              <a:t>Ice melts at room temperature because above 0</a:t>
            </a:r>
            <a:r>
              <a:rPr lang="en-US" sz="2800" baseline="30000" dirty="0" smtClean="0"/>
              <a:t>o</a:t>
            </a:r>
            <a:r>
              <a:rPr lang="en-US" sz="2800" dirty="0" smtClean="0"/>
              <a:t>C the randomness factor (</a:t>
            </a:r>
            <a:r>
              <a:rPr lang="en-US" sz="2800" dirty="0">
                <a:sym typeface="Symbol" charset="0"/>
              </a:rPr>
              <a:t></a:t>
            </a:r>
            <a:r>
              <a:rPr lang="en-US" sz="2800" i="1" dirty="0"/>
              <a:t>S </a:t>
            </a:r>
            <a:r>
              <a:rPr lang="en-US" sz="2800" dirty="0" smtClean="0"/>
              <a:t>) overwhelms the heat factor (</a:t>
            </a:r>
            <a:r>
              <a:rPr lang="en-US" sz="2800" dirty="0">
                <a:sym typeface="Symbol" charset="0"/>
              </a:rPr>
              <a:t></a:t>
            </a:r>
            <a:r>
              <a:rPr lang="en-US" sz="2800" i="1" dirty="0">
                <a:sym typeface="Symbol" charset="0"/>
              </a:rPr>
              <a:t>H </a:t>
            </a:r>
            <a:r>
              <a:rPr lang="en-US" sz="2800" dirty="0" smtClean="0"/>
              <a:t>)</a:t>
            </a:r>
          </a:p>
          <a:p>
            <a:r>
              <a:rPr lang="en-US" sz="2800" dirty="0" smtClean="0"/>
              <a:t>Below 0</a:t>
            </a:r>
            <a:r>
              <a:rPr lang="en-US" sz="2800" baseline="30000" dirty="0" smtClean="0"/>
              <a:t>o</a:t>
            </a:r>
            <a:r>
              <a:rPr lang="en-US" sz="2800" dirty="0" smtClean="0"/>
              <a:t>C</a:t>
            </a:r>
            <a:r>
              <a:rPr lang="en-US" sz="2800" dirty="0"/>
              <a:t>, the heat factor (</a:t>
            </a:r>
            <a:r>
              <a:rPr lang="en-US" sz="2800" dirty="0">
                <a:sym typeface="Symbol" charset="0"/>
              </a:rPr>
              <a:t></a:t>
            </a:r>
            <a:r>
              <a:rPr lang="en-US" sz="2800" i="1" dirty="0">
                <a:sym typeface="Symbol" charset="0"/>
              </a:rPr>
              <a:t>H </a:t>
            </a:r>
            <a:r>
              <a:rPr lang="en-US" sz="2800" dirty="0" smtClean="0"/>
              <a:t>) overwhelms </a:t>
            </a:r>
            <a:r>
              <a:rPr lang="en-US" sz="2800" dirty="0"/>
              <a:t> the randomness factor (</a:t>
            </a:r>
            <a:r>
              <a:rPr lang="en-US" sz="2800" dirty="0">
                <a:sym typeface="Symbol" charset="0"/>
              </a:rPr>
              <a:t></a:t>
            </a:r>
            <a:r>
              <a:rPr lang="en-US" sz="2800" i="1" dirty="0"/>
              <a:t>S </a:t>
            </a:r>
            <a:r>
              <a:rPr lang="en-US" sz="2800" dirty="0"/>
              <a:t>) </a:t>
            </a:r>
            <a:r>
              <a:rPr lang="en-US" sz="2800" dirty="0" smtClean="0"/>
              <a:t>and the ice remains frozen </a:t>
            </a:r>
            <a:endParaRPr lang="en-US" sz="2800" dirty="0"/>
          </a:p>
          <a:p>
            <a:endParaRPr lang="en-US" sz="2800" dirty="0"/>
          </a:p>
        </p:txBody>
      </p:sp>
      <p:pic>
        <p:nvPicPr>
          <p:cNvPr id="3" name="Picture 2"/>
          <p:cNvPicPr>
            <a:picLocks noChangeAspect="1"/>
          </p:cNvPicPr>
          <p:nvPr/>
        </p:nvPicPr>
        <p:blipFill>
          <a:blip r:embed="rId2"/>
          <a:stretch>
            <a:fillRect/>
          </a:stretch>
        </p:blipFill>
        <p:spPr>
          <a:xfrm>
            <a:off x="3175119" y="4006384"/>
            <a:ext cx="2662449" cy="1994267"/>
          </a:xfrm>
          <a:prstGeom prst="rect">
            <a:avLst/>
          </a:prstGeom>
        </p:spPr>
      </p:pic>
      <p:sp>
        <p:nvSpPr>
          <p:cNvPr id="2" name="TextBox 1"/>
          <p:cNvSpPr txBox="1"/>
          <p:nvPr/>
        </p:nvSpPr>
        <p:spPr>
          <a:xfrm>
            <a:off x="4147968" y="317533"/>
            <a:ext cx="539180" cy="523220"/>
          </a:xfrm>
          <a:prstGeom prst="rect">
            <a:avLst/>
          </a:prstGeom>
          <a:noFill/>
        </p:spPr>
        <p:txBody>
          <a:bodyPr wrap="none" rtlCol="0">
            <a:spAutoFit/>
          </a:bodyPr>
          <a:lstStyle/>
          <a:p>
            <a:r>
              <a:rPr lang="en-US" sz="2800" dirty="0" err="1" smtClean="0"/>
              <a:t>fyi</a:t>
            </a:r>
            <a:endParaRPr lang="en-US" sz="2800" dirty="0"/>
          </a:p>
        </p:txBody>
      </p:sp>
    </p:spTree>
    <p:extLst>
      <p:ext uri="{BB962C8B-B14F-4D97-AF65-F5344CB8AC3E}">
        <p14:creationId xmlns:p14="http://schemas.microsoft.com/office/powerpoint/2010/main" val="287715507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t>
            </a:r>
            <a:r>
              <a:rPr lang="en-US" dirty="0"/>
              <a:t>energy (</a:t>
            </a:r>
            <a:r>
              <a:rPr lang="en-US" dirty="0" smtClean="0">
                <a:sym typeface="Symbol" charset="0"/>
              </a:rPr>
              <a:t></a:t>
            </a:r>
            <a:r>
              <a:rPr lang="en-US" i="1" dirty="0" smtClean="0">
                <a:sym typeface="Symbol" charset="0"/>
              </a:rPr>
              <a:t>G </a:t>
            </a:r>
            <a:r>
              <a:rPr lang="en-US" dirty="0"/>
              <a:t>) </a:t>
            </a:r>
          </a:p>
        </p:txBody>
      </p:sp>
      <p:sp>
        <p:nvSpPr>
          <p:cNvPr id="3" name="Content Placeholder 2"/>
          <p:cNvSpPr>
            <a:spLocks noGrp="1"/>
          </p:cNvSpPr>
          <p:nvPr>
            <p:ph idx="1"/>
          </p:nvPr>
        </p:nvSpPr>
        <p:spPr>
          <a:xfrm>
            <a:off x="335368" y="2250335"/>
            <a:ext cx="8388535" cy="3875828"/>
          </a:xfrm>
        </p:spPr>
        <p:txBody>
          <a:bodyPr/>
          <a:lstStyle/>
          <a:p>
            <a:pPr marL="0" indent="0">
              <a:buNone/>
            </a:pPr>
            <a:r>
              <a:rPr lang="en-US" dirty="0" smtClean="0"/>
              <a:t>Putting heat </a:t>
            </a:r>
            <a:r>
              <a:rPr lang="en-US" dirty="0"/>
              <a:t>(</a:t>
            </a:r>
            <a:r>
              <a:rPr lang="en-US" dirty="0">
                <a:sym typeface="Symbol" charset="0"/>
              </a:rPr>
              <a:t></a:t>
            </a:r>
            <a:r>
              <a:rPr lang="en-US" i="1" dirty="0">
                <a:sym typeface="Symbol" charset="0"/>
              </a:rPr>
              <a:t>H </a:t>
            </a:r>
            <a:r>
              <a:rPr lang="en-US" dirty="0"/>
              <a:t>) and </a:t>
            </a:r>
            <a:r>
              <a:rPr lang="en-US" dirty="0" smtClean="0"/>
              <a:t>randomness </a:t>
            </a:r>
            <a:r>
              <a:rPr lang="en-US" dirty="0"/>
              <a:t>(</a:t>
            </a:r>
            <a:r>
              <a:rPr lang="en-US" dirty="0">
                <a:sym typeface="Symbol" charset="0"/>
              </a:rPr>
              <a:t></a:t>
            </a:r>
            <a:r>
              <a:rPr lang="en-US" i="1" dirty="0"/>
              <a:t>S </a:t>
            </a:r>
            <a:r>
              <a:rPr lang="en-US" dirty="0"/>
              <a:t>) together </a:t>
            </a:r>
          </a:p>
        </p:txBody>
      </p:sp>
    </p:spTree>
    <p:extLst>
      <p:ext uri="{BB962C8B-B14F-4D97-AF65-F5344CB8AC3E}">
        <p14:creationId xmlns:p14="http://schemas.microsoft.com/office/powerpoint/2010/main" val="313347778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365125" y="846726"/>
            <a:ext cx="8229600" cy="3267385"/>
          </a:xfrm>
        </p:spPr>
        <p:txBody>
          <a:bodyPr>
            <a:normAutofit/>
          </a:bodyPr>
          <a:lstStyle/>
          <a:p>
            <a:r>
              <a:rPr lang="en-US" dirty="0" smtClean="0"/>
              <a:t>In order to </a:t>
            </a:r>
            <a:r>
              <a:rPr lang="en-US" dirty="0"/>
              <a:t>take </a:t>
            </a:r>
            <a:r>
              <a:rPr lang="en-US" dirty="0" smtClean="0"/>
              <a:t>both entropy </a:t>
            </a:r>
            <a:r>
              <a:rPr lang="en-US" dirty="0"/>
              <a:t>(</a:t>
            </a:r>
            <a:r>
              <a:rPr lang="en-US" dirty="0">
                <a:sym typeface="Symbol" charset="0"/>
              </a:rPr>
              <a:t></a:t>
            </a:r>
            <a:r>
              <a:rPr lang="en-US" i="1" dirty="0"/>
              <a:t>S </a:t>
            </a:r>
            <a:r>
              <a:rPr lang="en-US" dirty="0"/>
              <a:t>) and </a:t>
            </a:r>
            <a:r>
              <a:rPr lang="en-US" dirty="0" smtClean="0"/>
              <a:t>enthalpy </a:t>
            </a:r>
            <a:r>
              <a:rPr lang="en-US" dirty="0"/>
              <a:t>(</a:t>
            </a:r>
            <a:r>
              <a:rPr lang="en-US" dirty="0">
                <a:sym typeface="Symbol" charset="0"/>
              </a:rPr>
              <a:t></a:t>
            </a:r>
            <a:r>
              <a:rPr lang="en-US" i="1" dirty="0">
                <a:sym typeface="Symbol" charset="0"/>
              </a:rPr>
              <a:t>H </a:t>
            </a:r>
            <a:r>
              <a:rPr lang="en-US" dirty="0"/>
              <a:t>) into </a:t>
            </a:r>
            <a:r>
              <a:rPr lang="en-US" dirty="0" smtClean="0"/>
              <a:t>account at the same time, </a:t>
            </a:r>
            <a:r>
              <a:rPr lang="en-US" dirty="0"/>
              <a:t>a quantity called the </a:t>
            </a:r>
            <a:r>
              <a:rPr lang="en-US" b="1" dirty="0"/>
              <a:t>free-energy change</a:t>
            </a:r>
            <a:r>
              <a:rPr lang="en-US" dirty="0"/>
              <a:t> (Δ</a:t>
            </a:r>
            <a:r>
              <a:rPr lang="en-US" i="1" dirty="0"/>
              <a:t>G</a:t>
            </a:r>
            <a:r>
              <a:rPr lang="en-US" dirty="0"/>
              <a:t>) is </a:t>
            </a:r>
            <a:r>
              <a:rPr lang="en-US" dirty="0" smtClean="0"/>
              <a:t>calculated for a reaction </a:t>
            </a:r>
            <a:endParaRPr lang="en-US" dirty="0"/>
          </a:p>
        </p:txBody>
      </p:sp>
      <p:pic>
        <p:nvPicPr>
          <p:cNvPr id="266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245" y="3338795"/>
            <a:ext cx="8350088" cy="22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20741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34150" y="455590"/>
            <a:ext cx="8207699" cy="5130824"/>
          </a:xfrm>
        </p:spPr>
        <p:txBody>
          <a:bodyPr>
            <a:normAutofit/>
          </a:bodyPr>
          <a:lstStyle/>
          <a:p>
            <a:pPr>
              <a:buSzPts val="2400"/>
            </a:pPr>
            <a:r>
              <a:rPr lang="en-US" b="1" dirty="0">
                <a:solidFill>
                  <a:srgbClr val="000000"/>
                </a:solidFill>
              </a:rPr>
              <a:t>Free-energy change (</a:t>
            </a:r>
            <a:r>
              <a:rPr lang="en-US" b="1" dirty="0">
                <a:solidFill>
                  <a:srgbClr val="000000"/>
                </a:solidFill>
                <a:sym typeface="Symbol"/>
              </a:rPr>
              <a:t></a:t>
            </a:r>
            <a:r>
              <a:rPr lang="en-US" b="1" i="1" dirty="0">
                <a:solidFill>
                  <a:srgbClr val="000000"/>
                </a:solidFill>
                <a:sym typeface="Symbol"/>
              </a:rPr>
              <a:t>G</a:t>
            </a:r>
            <a:r>
              <a:rPr lang="en-US" b="1" dirty="0">
                <a:solidFill>
                  <a:srgbClr val="000000"/>
                </a:solidFill>
                <a:sym typeface="Symbol"/>
              </a:rPr>
              <a:t>)</a:t>
            </a:r>
            <a:r>
              <a:rPr lang="en-US" b="1" i="1" dirty="0">
                <a:solidFill>
                  <a:srgbClr val="000000"/>
                </a:solidFill>
                <a:sym typeface="Symbol"/>
              </a:rPr>
              <a:t> </a:t>
            </a:r>
            <a:r>
              <a:rPr lang="en-US" dirty="0">
                <a:solidFill>
                  <a:srgbClr val="000000"/>
                </a:solidFill>
                <a:sym typeface="Symbol"/>
              </a:rPr>
              <a:t>is a measure of the change in free</a:t>
            </a:r>
            <a:r>
              <a:rPr lang="en-US" b="1" dirty="0">
                <a:solidFill>
                  <a:srgbClr val="000000"/>
                </a:solidFill>
                <a:sym typeface="Symbol"/>
              </a:rPr>
              <a:t> </a:t>
            </a:r>
            <a:r>
              <a:rPr lang="en-US" dirty="0">
                <a:solidFill>
                  <a:srgbClr val="000000"/>
                </a:solidFill>
                <a:sym typeface="Symbol"/>
              </a:rPr>
              <a:t>energy as a chemical reaction </a:t>
            </a:r>
            <a:r>
              <a:rPr lang="en-US" i="1" dirty="0">
                <a:solidFill>
                  <a:srgbClr val="000000"/>
                </a:solidFill>
                <a:sym typeface="Symbol"/>
              </a:rPr>
              <a:t>or</a:t>
            </a:r>
            <a:r>
              <a:rPr lang="en-US" dirty="0">
                <a:solidFill>
                  <a:srgbClr val="000000"/>
                </a:solidFill>
                <a:sym typeface="Symbol"/>
              </a:rPr>
              <a:t> physical change </a:t>
            </a:r>
            <a:r>
              <a:rPr lang="en-US" dirty="0" smtClean="0">
                <a:solidFill>
                  <a:srgbClr val="000000"/>
                </a:solidFill>
                <a:sym typeface="Symbol"/>
              </a:rPr>
              <a:t>occurs</a:t>
            </a:r>
            <a:r>
              <a:rPr lang="en-US" dirty="0">
                <a:solidFill>
                  <a:srgbClr val="000000"/>
                </a:solidFill>
                <a:sym typeface="Symbol"/>
              </a:rPr>
              <a:t> </a:t>
            </a:r>
          </a:p>
          <a:p>
            <a:pPr lvl="1">
              <a:buSzPts val="2400"/>
            </a:pPr>
            <a:r>
              <a:rPr lang="en-US" dirty="0">
                <a:solidFill>
                  <a:srgbClr val="000000"/>
                </a:solidFill>
              </a:rPr>
              <a:t>An </a:t>
            </a:r>
            <a:r>
              <a:rPr lang="en-US" b="1" dirty="0">
                <a:solidFill>
                  <a:srgbClr val="000000"/>
                </a:solidFill>
              </a:rPr>
              <a:t>exergonic </a:t>
            </a:r>
            <a:r>
              <a:rPr lang="en-US" dirty="0">
                <a:solidFill>
                  <a:srgbClr val="000000"/>
                </a:solidFill>
              </a:rPr>
              <a:t>event is a spontaneous reaction or process that releases free energy and </a:t>
            </a:r>
            <a:r>
              <a:rPr lang="en-US" dirty="0" smtClean="0">
                <a:solidFill>
                  <a:srgbClr val="000000"/>
                </a:solidFill>
              </a:rPr>
              <a:t>thus has </a:t>
            </a:r>
            <a:r>
              <a:rPr lang="en-US" dirty="0">
                <a:solidFill>
                  <a:srgbClr val="000000"/>
                </a:solidFill>
              </a:rPr>
              <a:t>a </a:t>
            </a:r>
            <a:r>
              <a:rPr lang="en-US" b="1" dirty="0">
                <a:solidFill>
                  <a:srgbClr val="000000"/>
                </a:solidFill>
              </a:rPr>
              <a:t>negative</a:t>
            </a:r>
            <a:r>
              <a:rPr lang="en-US" dirty="0">
                <a:solidFill>
                  <a:srgbClr val="000000"/>
                </a:solidFill>
              </a:rPr>
              <a:t> </a:t>
            </a:r>
            <a:r>
              <a:rPr lang="en-US" dirty="0">
                <a:solidFill>
                  <a:srgbClr val="000000"/>
                </a:solidFill>
                <a:sym typeface="Symbol"/>
              </a:rPr>
              <a:t></a:t>
            </a:r>
            <a:r>
              <a:rPr lang="en-US" i="1" dirty="0" smtClean="0">
                <a:solidFill>
                  <a:srgbClr val="000000"/>
                </a:solidFill>
                <a:sym typeface="Symbol"/>
              </a:rPr>
              <a:t>G </a:t>
            </a:r>
            <a:endParaRPr lang="en-US" dirty="0">
              <a:solidFill>
                <a:srgbClr val="000000"/>
              </a:solidFill>
              <a:sym typeface="Symbol"/>
            </a:endParaRPr>
          </a:p>
          <a:p>
            <a:pPr lvl="1">
              <a:buSzPts val="2400"/>
            </a:pPr>
            <a:r>
              <a:rPr lang="en-US" dirty="0">
                <a:solidFill>
                  <a:srgbClr val="000000"/>
                </a:solidFill>
              </a:rPr>
              <a:t>An </a:t>
            </a:r>
            <a:r>
              <a:rPr lang="en-US" b="1" dirty="0">
                <a:solidFill>
                  <a:srgbClr val="000000"/>
                </a:solidFill>
              </a:rPr>
              <a:t>endergonic</a:t>
            </a:r>
            <a:r>
              <a:rPr lang="en-US" dirty="0">
                <a:solidFill>
                  <a:srgbClr val="000000"/>
                </a:solidFill>
              </a:rPr>
              <a:t> event is a </a:t>
            </a:r>
            <a:r>
              <a:rPr lang="en-US" b="1" dirty="0" smtClean="0">
                <a:solidFill>
                  <a:srgbClr val="000000"/>
                </a:solidFill>
              </a:rPr>
              <a:t>non-</a:t>
            </a:r>
            <a:r>
              <a:rPr lang="en-US" dirty="0" smtClean="0">
                <a:solidFill>
                  <a:srgbClr val="000000"/>
                </a:solidFill>
              </a:rPr>
              <a:t>spontaneous </a:t>
            </a:r>
            <a:r>
              <a:rPr lang="en-US" dirty="0">
                <a:solidFill>
                  <a:srgbClr val="000000"/>
                </a:solidFill>
              </a:rPr>
              <a:t>reaction or process that absorbs free energy and </a:t>
            </a:r>
            <a:r>
              <a:rPr lang="en-US" dirty="0" smtClean="0">
                <a:solidFill>
                  <a:srgbClr val="000000"/>
                </a:solidFill>
              </a:rPr>
              <a:t>thus has </a:t>
            </a:r>
            <a:r>
              <a:rPr lang="en-US" dirty="0">
                <a:solidFill>
                  <a:srgbClr val="000000"/>
                </a:solidFill>
              </a:rPr>
              <a:t>a </a:t>
            </a:r>
            <a:r>
              <a:rPr lang="en-US" b="1" dirty="0">
                <a:solidFill>
                  <a:srgbClr val="000000"/>
                </a:solidFill>
              </a:rPr>
              <a:t>positive</a:t>
            </a:r>
            <a:r>
              <a:rPr lang="en-US" dirty="0">
                <a:solidFill>
                  <a:srgbClr val="000000"/>
                </a:solidFill>
              </a:rPr>
              <a:t> </a:t>
            </a:r>
            <a:r>
              <a:rPr lang="en-US" dirty="0">
                <a:solidFill>
                  <a:srgbClr val="000000"/>
                </a:solidFill>
                <a:sym typeface="Symbol"/>
              </a:rPr>
              <a:t></a:t>
            </a:r>
            <a:r>
              <a:rPr lang="en-US" i="1" dirty="0" smtClean="0">
                <a:solidFill>
                  <a:srgbClr val="000000"/>
                </a:solidFill>
                <a:sym typeface="Symbol"/>
              </a:rPr>
              <a:t>G</a:t>
            </a:r>
            <a:r>
              <a:rPr lang="en-US" dirty="0" smtClean="0">
                <a:solidFill>
                  <a:srgbClr val="000000"/>
                </a:solidFill>
                <a:sym typeface="Symbol"/>
              </a:rPr>
              <a:t> </a:t>
            </a:r>
            <a:endParaRPr 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3594" y="4872910"/>
            <a:ext cx="6167022" cy="16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51188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3250" y="1460500"/>
            <a:ext cx="8064499" cy="4000500"/>
          </a:xfrm>
          <a:prstGeom prst="rect">
            <a:avLst/>
          </a:prstGeom>
          <a:noFill/>
          <a:ln>
            <a:noFill/>
          </a:ln>
        </p:spPr>
      </p:pic>
    </p:spTree>
    <p:extLst>
      <p:ext uri="{BB962C8B-B14F-4D97-AF65-F5344CB8AC3E}">
        <p14:creationId xmlns:p14="http://schemas.microsoft.com/office/powerpoint/2010/main" val="15543931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838200"/>
          </a:xfrm>
        </p:spPr>
        <p:txBody>
          <a:bodyPr>
            <a:noAutofit/>
          </a:bodyPr>
          <a:lstStyle/>
          <a:p>
            <a:r>
              <a:rPr lang="en-US" sz="3600" dirty="0" smtClean="0"/>
              <a:t>Billiards: The interplay of energies </a:t>
            </a:r>
            <a:endParaRPr lang="en-US" sz="3600" dirty="0"/>
          </a:p>
        </p:txBody>
      </p:sp>
      <p:pic>
        <p:nvPicPr>
          <p:cNvPr id="4" name="Picture 6" descr="ch06_04"/>
          <p:cNvPicPr>
            <a:picLocks noGrp="1" noChangeAspect="1" noChangeArrowheads="1"/>
          </p:cNvPicPr>
          <p:nvPr>
            <p:ph idx="1"/>
          </p:nvPr>
        </p:nvPicPr>
        <p:blipFill>
          <a:blip r:embed="rId3" cstate="print"/>
          <a:srcRect/>
          <a:stretch>
            <a:fillRect/>
          </a:stretch>
        </p:blipFill>
        <p:spPr bwMode="auto">
          <a:xfrm>
            <a:off x="4930380" y="1752600"/>
            <a:ext cx="3657600" cy="1676400"/>
          </a:xfrm>
          <a:prstGeom prst="rect">
            <a:avLst/>
          </a:prstGeom>
          <a:noFill/>
          <a:ln w="12700">
            <a:solidFill>
              <a:srgbClr val="000000"/>
            </a:solidFill>
            <a:miter lim="800000"/>
            <a:headEnd/>
            <a:tailEnd/>
          </a:ln>
        </p:spPr>
      </p:pic>
      <p:pic>
        <p:nvPicPr>
          <p:cNvPr id="5" name="Picture 7" descr="ch06_05"/>
          <p:cNvPicPr>
            <a:picLocks noChangeAspect="1" noChangeArrowheads="1"/>
          </p:cNvPicPr>
          <p:nvPr/>
        </p:nvPicPr>
        <p:blipFill>
          <a:blip r:embed="rId4" cstate="print"/>
          <a:srcRect/>
          <a:stretch>
            <a:fillRect/>
          </a:stretch>
        </p:blipFill>
        <p:spPr bwMode="auto">
          <a:xfrm>
            <a:off x="4930379" y="3733800"/>
            <a:ext cx="3657601" cy="1634247"/>
          </a:xfrm>
          <a:prstGeom prst="rect">
            <a:avLst/>
          </a:prstGeom>
          <a:noFill/>
          <a:ln w="12700">
            <a:solidFill>
              <a:srgbClr val="000000"/>
            </a:solidFill>
            <a:miter lim="800000"/>
            <a:headEnd/>
            <a:tailEnd/>
          </a:ln>
        </p:spPr>
      </p:pic>
      <p:sp>
        <p:nvSpPr>
          <p:cNvPr id="6" name="Content Placeholder 2"/>
          <p:cNvSpPr txBox="1">
            <a:spLocks/>
          </p:cNvSpPr>
          <p:nvPr/>
        </p:nvSpPr>
        <p:spPr>
          <a:xfrm>
            <a:off x="457199" y="1449603"/>
            <a:ext cx="4070798" cy="45973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A is released, potential energy is </a:t>
            </a:r>
            <a:r>
              <a:rPr lang="en-US" sz="2800" i="1" dirty="0" smtClean="0">
                <a:solidFill>
                  <a:srgbClr val="FF0000"/>
                </a:solidFill>
              </a:rPr>
              <a:t>transformed</a:t>
            </a:r>
            <a:r>
              <a:rPr lang="en-US" sz="2800" dirty="0" smtClean="0">
                <a:solidFill>
                  <a:srgbClr val="FF0000"/>
                </a:solidFill>
              </a:rPr>
              <a:t> </a:t>
            </a:r>
            <a:r>
              <a:rPr lang="en-US" sz="2800" dirty="0" smtClean="0"/>
              <a:t>into kinetic energy</a:t>
            </a:r>
          </a:p>
          <a:p>
            <a:pPr marL="0" indent="0">
              <a:buNone/>
            </a:pPr>
            <a:endParaRPr lang="en-US" sz="500" dirty="0" smtClean="0"/>
          </a:p>
          <a:p>
            <a:pPr marL="0" indent="0">
              <a:buNone/>
            </a:pPr>
            <a:r>
              <a:rPr lang="en-US" sz="2800" dirty="0" smtClean="0"/>
              <a:t>A then hits B, </a:t>
            </a:r>
            <a:r>
              <a:rPr lang="en-US" sz="2800" i="1" dirty="0" smtClean="0">
                <a:solidFill>
                  <a:srgbClr val="FF0000"/>
                </a:solidFill>
              </a:rPr>
              <a:t>transferring</a:t>
            </a:r>
            <a:r>
              <a:rPr lang="en-US" sz="2800" dirty="0" smtClean="0">
                <a:solidFill>
                  <a:srgbClr val="FF0000"/>
                </a:solidFill>
              </a:rPr>
              <a:t> </a:t>
            </a:r>
            <a:r>
              <a:rPr lang="en-US" sz="2800" dirty="0" smtClean="0"/>
              <a:t>the kinetic energy in A… into kinetic energy in B</a:t>
            </a:r>
          </a:p>
          <a:p>
            <a:pPr marL="0" indent="0">
              <a:buNone/>
            </a:pPr>
            <a:endParaRPr lang="en-US" sz="500" dirty="0"/>
          </a:p>
          <a:p>
            <a:pPr marL="0" indent="0">
              <a:buNone/>
            </a:pPr>
            <a:r>
              <a:rPr lang="en-US" sz="2800" dirty="0" smtClean="0"/>
              <a:t>B then comes to rest as kinetic energy </a:t>
            </a:r>
            <a:r>
              <a:rPr lang="en-US" sz="2800" i="1" dirty="0" smtClean="0">
                <a:solidFill>
                  <a:srgbClr val="FF0000"/>
                </a:solidFill>
              </a:rPr>
              <a:t>transforms</a:t>
            </a:r>
            <a:r>
              <a:rPr lang="en-US" sz="2800" dirty="0" smtClean="0">
                <a:solidFill>
                  <a:srgbClr val="FF0000"/>
                </a:solidFill>
              </a:rPr>
              <a:t> </a:t>
            </a:r>
            <a:r>
              <a:rPr lang="en-US" sz="2800" dirty="0" smtClean="0"/>
              <a:t>back into potential energy</a:t>
            </a:r>
            <a:endParaRPr lang="en-US" dirty="0"/>
          </a:p>
        </p:txBody>
      </p:sp>
    </p:spTree>
    <p:extLst>
      <p:ext uri="{BB962C8B-B14F-4D97-AF65-F5344CB8AC3E}">
        <p14:creationId xmlns:p14="http://schemas.microsoft.com/office/powerpoint/2010/main" val="342712067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181"/>
          </a:xfrm>
        </p:spPr>
        <p:txBody>
          <a:bodyPr>
            <a:normAutofit fontScale="90000"/>
          </a:bodyPr>
          <a:lstStyle/>
          <a:p>
            <a:r>
              <a:rPr lang="en-US" dirty="0" smtClean="0"/>
              <a:t>Summarized</a:t>
            </a:r>
            <a:endParaRPr lang="en-US" dirty="0"/>
          </a:p>
        </p:txBody>
      </p:sp>
      <p:sp>
        <p:nvSpPr>
          <p:cNvPr id="3" name="Content Placeholder 2"/>
          <p:cNvSpPr>
            <a:spLocks noGrp="1"/>
          </p:cNvSpPr>
          <p:nvPr>
            <p:ph idx="1"/>
          </p:nvPr>
        </p:nvSpPr>
        <p:spPr>
          <a:xfrm>
            <a:off x="457200" y="1651000"/>
            <a:ext cx="8229600" cy="4475164"/>
          </a:xfrm>
        </p:spPr>
        <p:txBody>
          <a:bodyPr>
            <a:normAutofit/>
          </a:bodyPr>
          <a:lstStyle/>
          <a:p>
            <a:r>
              <a:rPr lang="en-US" sz="2800" dirty="0">
                <a:ea typeface="ＭＳ Ｐゴシック" charset="0"/>
                <a:sym typeface="Symbol" charset="0"/>
              </a:rPr>
              <a:t></a:t>
            </a:r>
            <a:r>
              <a:rPr lang="en-US" sz="2800" i="1" dirty="0">
                <a:ea typeface="ＭＳ Ｐゴシック" charset="0"/>
                <a:sym typeface="Symbol" charset="0"/>
              </a:rPr>
              <a:t>H</a:t>
            </a:r>
            <a:r>
              <a:rPr lang="en-US" sz="2800" dirty="0">
                <a:ea typeface="ＭＳ Ｐゴシック" charset="0"/>
                <a:sym typeface="Symbol" charset="0"/>
              </a:rPr>
              <a:t> </a:t>
            </a:r>
            <a:r>
              <a:rPr lang="en-US" sz="2800" dirty="0"/>
              <a:t>= </a:t>
            </a:r>
            <a:r>
              <a:rPr lang="en-US" sz="2800" dirty="0" smtClean="0"/>
              <a:t>+ (endothermic)	Spontaneity disfavored</a:t>
            </a:r>
            <a:endParaRPr lang="en-US" sz="2800" dirty="0"/>
          </a:p>
          <a:p>
            <a:pPr marL="0" indent="0">
              <a:buNone/>
            </a:pPr>
            <a:endParaRPr lang="en-US" sz="700" dirty="0">
              <a:ea typeface="ＭＳ Ｐゴシック" charset="0"/>
              <a:sym typeface="Symbol" charset="0"/>
            </a:endParaRPr>
          </a:p>
          <a:p>
            <a:r>
              <a:rPr lang="en-US" sz="2800" b="1" dirty="0">
                <a:ea typeface="ＭＳ Ｐゴシック" charset="0"/>
                <a:sym typeface="Symbol" charset="0"/>
              </a:rPr>
              <a:t></a:t>
            </a:r>
            <a:r>
              <a:rPr lang="en-US" sz="2800" b="1" i="1" dirty="0">
                <a:ea typeface="ＭＳ Ｐゴシック" charset="0"/>
                <a:sym typeface="Symbol" charset="0"/>
              </a:rPr>
              <a:t>H</a:t>
            </a:r>
            <a:r>
              <a:rPr lang="en-US" sz="2800" b="1" dirty="0">
                <a:ea typeface="ＭＳ Ｐゴシック" charset="0"/>
                <a:sym typeface="Symbol" charset="0"/>
              </a:rPr>
              <a:t> </a:t>
            </a:r>
            <a:r>
              <a:rPr lang="en-US" sz="2800" b="1" dirty="0"/>
              <a:t>= </a:t>
            </a:r>
            <a:r>
              <a:rPr lang="en-US" sz="2800" b="1" dirty="0" smtClean="0">
                <a:cs typeface="Arial" charset="0"/>
              </a:rPr>
              <a:t>− (exothermic)	Spontaneity favored </a:t>
            </a:r>
          </a:p>
          <a:p>
            <a:endParaRPr lang="en-US" sz="700" dirty="0">
              <a:cs typeface="Arial" charset="0"/>
            </a:endParaRPr>
          </a:p>
          <a:p>
            <a:r>
              <a:rPr lang="en-US" sz="2800" b="1" dirty="0" smtClean="0">
                <a:sym typeface="Symbol" charset="0"/>
              </a:rPr>
              <a:t></a:t>
            </a:r>
            <a:r>
              <a:rPr lang="en-US" sz="2800" b="1" i="1" dirty="0"/>
              <a:t>S </a:t>
            </a:r>
            <a:r>
              <a:rPr lang="en-US" sz="2800" b="1" dirty="0"/>
              <a:t>= </a:t>
            </a:r>
            <a:r>
              <a:rPr lang="en-US" sz="2800" b="1" dirty="0" smtClean="0"/>
              <a:t>+ 	</a:t>
            </a:r>
            <a:r>
              <a:rPr lang="en-US" sz="2800" b="1" dirty="0" smtClean="0">
                <a:cs typeface="Arial" charset="0"/>
              </a:rPr>
              <a:t>Spontaneity </a:t>
            </a:r>
            <a:r>
              <a:rPr lang="en-US" sz="2800" b="1" dirty="0">
                <a:cs typeface="Arial" charset="0"/>
              </a:rPr>
              <a:t>favored </a:t>
            </a:r>
            <a:endParaRPr lang="en-US" sz="2800" b="1" dirty="0" smtClean="0"/>
          </a:p>
          <a:p>
            <a:endParaRPr lang="en-US" sz="700" dirty="0" smtClean="0"/>
          </a:p>
          <a:p>
            <a:r>
              <a:rPr lang="en-US" sz="2800" dirty="0" smtClean="0"/>
              <a:t>∆</a:t>
            </a:r>
            <a:r>
              <a:rPr lang="en-US" sz="2800" dirty="0"/>
              <a:t>S = </a:t>
            </a:r>
            <a:r>
              <a:rPr lang="en-US" sz="2800" dirty="0" smtClean="0">
                <a:cs typeface="Arial" charset="0"/>
              </a:rPr>
              <a:t>− 	</a:t>
            </a:r>
            <a:r>
              <a:rPr lang="en-US" sz="2800" dirty="0" smtClean="0"/>
              <a:t>Spontaneity disfavored </a:t>
            </a:r>
          </a:p>
          <a:p>
            <a:pPr lvl="1"/>
            <a:endParaRPr lang="en-US" sz="1000" dirty="0"/>
          </a:p>
          <a:p>
            <a:r>
              <a:rPr lang="en-US" sz="2800" dirty="0" smtClean="0">
                <a:ea typeface="ＭＳ Ｐゴシック" charset="0"/>
                <a:sym typeface="Symbol" charset="0"/>
              </a:rPr>
              <a:t></a:t>
            </a:r>
            <a:r>
              <a:rPr lang="en-US" sz="2800" i="1" dirty="0" smtClean="0">
                <a:ea typeface="ＭＳ Ｐゴシック" charset="0"/>
                <a:sym typeface="Symbol" charset="0"/>
              </a:rPr>
              <a:t>G</a:t>
            </a:r>
            <a:r>
              <a:rPr lang="en-US" sz="2800" dirty="0" smtClean="0">
                <a:ea typeface="ＭＳ Ｐゴシック" charset="0"/>
                <a:sym typeface="Symbol" charset="0"/>
              </a:rPr>
              <a:t> </a:t>
            </a:r>
            <a:r>
              <a:rPr lang="en-US" sz="2800" dirty="0"/>
              <a:t>= </a:t>
            </a:r>
            <a:r>
              <a:rPr lang="en-US" sz="2800" dirty="0" smtClean="0"/>
              <a:t>+ (endergonic) 	Spontaneity </a:t>
            </a:r>
            <a:r>
              <a:rPr lang="en-US" sz="2800" u="sng" dirty="0" smtClean="0"/>
              <a:t>not allowed </a:t>
            </a:r>
            <a:endParaRPr lang="en-US" sz="2800" u="sng" dirty="0"/>
          </a:p>
          <a:p>
            <a:endParaRPr lang="en-US" sz="700" dirty="0">
              <a:ea typeface="ＭＳ Ｐゴシック" charset="0"/>
              <a:sym typeface="Symbol" charset="0"/>
            </a:endParaRPr>
          </a:p>
          <a:p>
            <a:r>
              <a:rPr lang="en-US" sz="2800" b="1" dirty="0" smtClean="0">
                <a:ea typeface="ＭＳ Ｐゴシック" charset="0"/>
                <a:sym typeface="Symbol" charset="0"/>
              </a:rPr>
              <a:t></a:t>
            </a:r>
            <a:r>
              <a:rPr lang="en-US" sz="2800" b="1" i="1" dirty="0" smtClean="0">
                <a:ea typeface="ＭＳ Ｐゴシック" charset="0"/>
                <a:sym typeface="Symbol" charset="0"/>
              </a:rPr>
              <a:t>G</a:t>
            </a:r>
            <a:r>
              <a:rPr lang="en-US" sz="2800" b="1" dirty="0" smtClean="0">
                <a:ea typeface="ＭＳ Ｐゴシック" charset="0"/>
                <a:sym typeface="Symbol" charset="0"/>
              </a:rPr>
              <a:t> </a:t>
            </a:r>
            <a:r>
              <a:rPr lang="en-US" sz="2800" b="1" dirty="0"/>
              <a:t>= </a:t>
            </a:r>
            <a:r>
              <a:rPr lang="en-US" sz="2800" b="1" dirty="0" smtClean="0">
                <a:cs typeface="Arial" charset="0"/>
              </a:rPr>
              <a:t>− (exergonic) 		Spontaneity </a:t>
            </a:r>
            <a:r>
              <a:rPr lang="en-US" sz="2800" b="1" u="sng" dirty="0" smtClean="0">
                <a:cs typeface="Arial" charset="0"/>
              </a:rPr>
              <a:t>allowed</a:t>
            </a:r>
            <a:endParaRPr lang="en-US" sz="2800" dirty="0"/>
          </a:p>
        </p:txBody>
      </p:sp>
    </p:spTree>
    <p:extLst>
      <p:ext uri="{BB962C8B-B14F-4D97-AF65-F5344CB8AC3E}">
        <p14:creationId xmlns:p14="http://schemas.microsoft.com/office/powerpoint/2010/main" val="1076996624"/>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Case I </a:t>
            </a:r>
            <a:br>
              <a:rPr lang="en-US" sz="3600" dirty="0" smtClean="0"/>
            </a:br>
            <a:r>
              <a:rPr lang="en-US" sz="3600" dirty="0" smtClean="0"/>
              <a:t>Spontaneity always occurs when: </a:t>
            </a:r>
            <a:endParaRPr lang="en-US" sz="3600" dirty="0"/>
          </a:p>
        </p:txBody>
      </p:sp>
      <p:sp>
        <p:nvSpPr>
          <p:cNvPr id="3" name="Content Placeholder 2"/>
          <p:cNvSpPr>
            <a:spLocks noGrp="1"/>
          </p:cNvSpPr>
          <p:nvPr>
            <p:ph idx="1"/>
          </p:nvPr>
        </p:nvSpPr>
        <p:spPr>
          <a:xfrm>
            <a:off x="457200" y="1600200"/>
            <a:ext cx="8229600" cy="4788733"/>
          </a:xfrm>
        </p:spPr>
        <p:txBody>
          <a:bodyPr>
            <a:normAutofit/>
          </a:bodyPr>
          <a:lstStyle/>
          <a:p>
            <a:r>
              <a:rPr lang="en-US" dirty="0" smtClean="0">
                <a:ea typeface="ＭＳ Ｐゴシック" charset="0"/>
                <a:sym typeface="Symbol" charset="0"/>
              </a:rPr>
              <a:t></a:t>
            </a:r>
            <a:r>
              <a:rPr lang="en-US" i="1" dirty="0">
                <a:ea typeface="ＭＳ Ｐゴシック" charset="0"/>
                <a:sym typeface="Symbol" charset="0"/>
              </a:rPr>
              <a:t>H</a:t>
            </a:r>
            <a:r>
              <a:rPr lang="en-US" dirty="0">
                <a:ea typeface="ＭＳ Ｐゴシック" charset="0"/>
                <a:sym typeface="Symbol" charset="0"/>
              </a:rPr>
              <a:t> </a:t>
            </a:r>
            <a:r>
              <a:rPr lang="en-US" dirty="0"/>
              <a:t>= </a:t>
            </a:r>
            <a:r>
              <a:rPr lang="en-US" dirty="0" smtClean="0">
                <a:cs typeface="Arial" charset="0"/>
              </a:rPr>
              <a:t>−  (</a:t>
            </a:r>
            <a:r>
              <a:rPr lang="en-US" sz="2800" dirty="0" smtClean="0">
                <a:cs typeface="Arial" charset="0"/>
              </a:rPr>
              <a:t>Spontaneity favored) </a:t>
            </a:r>
            <a:endParaRPr lang="en-US" sz="800" dirty="0">
              <a:cs typeface="Arial" charset="0"/>
            </a:endParaRPr>
          </a:p>
          <a:p>
            <a:r>
              <a:rPr lang="en-US" b="1" dirty="0" smtClean="0">
                <a:sym typeface="Symbol" charset="0"/>
              </a:rPr>
              <a:t>AND</a:t>
            </a:r>
          </a:p>
          <a:p>
            <a:r>
              <a:rPr lang="en-US" dirty="0" smtClean="0">
                <a:sym typeface="Symbol" charset="0"/>
              </a:rPr>
              <a:t></a:t>
            </a:r>
            <a:r>
              <a:rPr lang="en-US" i="1" dirty="0"/>
              <a:t>S </a:t>
            </a:r>
            <a:r>
              <a:rPr lang="en-US" dirty="0"/>
              <a:t>= </a:t>
            </a:r>
            <a:r>
              <a:rPr lang="en-US" dirty="0" smtClean="0"/>
              <a:t>+   (</a:t>
            </a:r>
            <a:r>
              <a:rPr lang="en-US" sz="2800" dirty="0" smtClean="0">
                <a:cs typeface="Arial" charset="0"/>
              </a:rPr>
              <a:t>Spontaneity favored) </a:t>
            </a:r>
            <a:endParaRPr lang="en-US" sz="900" dirty="0">
              <a:cs typeface="Arial" charset="0"/>
            </a:endParaRPr>
          </a:p>
          <a:p>
            <a:endParaRPr lang="en-US" dirty="0" smtClean="0"/>
          </a:p>
          <a:p>
            <a:r>
              <a:rPr lang="en-US" dirty="0" smtClean="0"/>
              <a:t>In such cases, the free energy change is always exergonic</a:t>
            </a:r>
          </a:p>
          <a:p>
            <a:r>
              <a:rPr lang="en-US" dirty="0" smtClean="0">
                <a:ea typeface="ＭＳ Ｐゴシック" charset="0"/>
                <a:sym typeface="Symbol" charset="0"/>
              </a:rPr>
              <a:t></a:t>
            </a:r>
            <a:r>
              <a:rPr lang="en-US" i="1" dirty="0">
                <a:ea typeface="ＭＳ Ｐゴシック" charset="0"/>
                <a:sym typeface="Symbol" charset="0"/>
              </a:rPr>
              <a:t>G</a:t>
            </a:r>
            <a:r>
              <a:rPr lang="en-US" dirty="0">
                <a:ea typeface="ＭＳ Ｐゴシック" charset="0"/>
                <a:sym typeface="Symbol" charset="0"/>
              </a:rPr>
              <a:t> </a:t>
            </a:r>
            <a:r>
              <a:rPr lang="en-US" dirty="0"/>
              <a:t>= </a:t>
            </a:r>
            <a:r>
              <a:rPr lang="en-US" dirty="0">
                <a:cs typeface="Arial" charset="0"/>
              </a:rPr>
              <a:t>− (exergonic</a:t>
            </a:r>
            <a:r>
              <a:rPr lang="en-US" dirty="0" smtClean="0">
                <a:cs typeface="Arial" charset="0"/>
              </a:rPr>
              <a:t>)   (</a:t>
            </a:r>
            <a:r>
              <a:rPr lang="en-US" sz="2800" dirty="0" smtClean="0">
                <a:cs typeface="Arial" charset="0"/>
              </a:rPr>
              <a:t>Spontaneity allowed)  </a:t>
            </a:r>
            <a:endParaRPr lang="en-US" sz="3600" dirty="0"/>
          </a:p>
        </p:txBody>
      </p:sp>
    </p:spTree>
    <p:extLst>
      <p:ext uri="{BB962C8B-B14F-4D97-AF65-F5344CB8AC3E}">
        <p14:creationId xmlns:p14="http://schemas.microsoft.com/office/powerpoint/2010/main" val="1877881343"/>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28" y="1600200"/>
            <a:ext cx="8229600" cy="5000415"/>
          </a:xfrm>
        </p:spPr>
        <p:txBody>
          <a:bodyPr>
            <a:noAutofit/>
          </a:bodyPr>
          <a:lstStyle/>
          <a:p>
            <a:r>
              <a:rPr lang="en-US" dirty="0">
                <a:ea typeface="ＭＳ Ｐゴシック" charset="0"/>
                <a:sym typeface="Symbol" charset="0"/>
              </a:rPr>
              <a:t></a:t>
            </a:r>
            <a:r>
              <a:rPr lang="en-US" i="1" dirty="0">
                <a:ea typeface="ＭＳ Ｐゴシック" charset="0"/>
                <a:sym typeface="Symbol" charset="0"/>
              </a:rPr>
              <a:t>H</a:t>
            </a:r>
            <a:r>
              <a:rPr lang="en-US" dirty="0">
                <a:ea typeface="ＭＳ Ｐゴシック" charset="0"/>
                <a:sym typeface="Symbol" charset="0"/>
              </a:rPr>
              <a:t> </a:t>
            </a:r>
            <a:r>
              <a:rPr lang="en-US" dirty="0"/>
              <a:t>= </a:t>
            </a:r>
            <a:r>
              <a:rPr lang="en-US" dirty="0" smtClean="0"/>
              <a:t>+   (</a:t>
            </a:r>
            <a:r>
              <a:rPr lang="en-US" sz="2800" dirty="0" smtClean="0"/>
              <a:t>Spontaneity disfavored) </a:t>
            </a:r>
            <a:endParaRPr lang="en-US" sz="800" dirty="0">
              <a:ea typeface="ＭＳ Ｐゴシック" charset="0"/>
              <a:sym typeface="Symbol" charset="0"/>
            </a:endParaRPr>
          </a:p>
          <a:p>
            <a:r>
              <a:rPr lang="en-US" b="1" dirty="0" smtClean="0"/>
              <a:t>OR</a:t>
            </a:r>
            <a:endParaRPr lang="en-US" sz="800" dirty="0"/>
          </a:p>
          <a:p>
            <a:r>
              <a:rPr lang="en-US" dirty="0"/>
              <a:t>∆S = </a:t>
            </a:r>
            <a:r>
              <a:rPr lang="en-US" dirty="0">
                <a:cs typeface="Arial" charset="0"/>
              </a:rPr>
              <a:t>+</a:t>
            </a:r>
            <a:r>
              <a:rPr lang="en-US" dirty="0" smtClean="0">
                <a:cs typeface="Arial" charset="0"/>
              </a:rPr>
              <a:t>   (</a:t>
            </a:r>
            <a:r>
              <a:rPr lang="en-US" sz="2800" dirty="0" smtClean="0"/>
              <a:t>Spontaneity favored) </a:t>
            </a:r>
            <a:endParaRPr lang="en-US" sz="1000" dirty="0"/>
          </a:p>
          <a:p>
            <a:endParaRPr lang="en-US" dirty="0" smtClean="0"/>
          </a:p>
          <a:p>
            <a:r>
              <a:rPr lang="en-US" dirty="0" smtClean="0"/>
              <a:t>In this case </a:t>
            </a:r>
            <a:r>
              <a:rPr lang="en-US" b="1" dirty="0">
                <a:ea typeface="ＭＳ Ｐゴシック" charset="0"/>
                <a:sym typeface="Symbol" charset="0"/>
              </a:rPr>
              <a:t></a:t>
            </a:r>
            <a:r>
              <a:rPr lang="en-US" b="1" i="1" dirty="0">
                <a:ea typeface="ＭＳ Ｐゴシック" charset="0"/>
                <a:sym typeface="Symbol" charset="0"/>
              </a:rPr>
              <a:t>G</a:t>
            </a:r>
            <a:r>
              <a:rPr lang="en-US" b="1" dirty="0">
                <a:ea typeface="ＭＳ Ｐゴシック" charset="0"/>
                <a:sym typeface="Symbol" charset="0"/>
              </a:rPr>
              <a:t> </a:t>
            </a:r>
            <a:r>
              <a:rPr lang="en-US" b="1" dirty="0" smtClean="0">
                <a:ea typeface="ＭＳ Ｐゴシック" charset="0"/>
                <a:sym typeface="Symbol" charset="0"/>
              </a:rPr>
              <a:t>must be calculated</a:t>
            </a:r>
            <a:r>
              <a:rPr lang="en-US" dirty="0" smtClean="0">
                <a:ea typeface="ＭＳ Ｐゴシック" charset="0"/>
                <a:sym typeface="Symbol" charset="0"/>
              </a:rPr>
              <a:t>: </a:t>
            </a:r>
            <a:endParaRPr lang="en-US" dirty="0"/>
          </a:p>
          <a:p>
            <a:r>
              <a:rPr lang="en-US" dirty="0" smtClean="0">
                <a:ea typeface="ＭＳ Ｐゴシック" charset="0"/>
                <a:sym typeface="Symbol" charset="0"/>
              </a:rPr>
              <a:t>if </a:t>
            </a:r>
            <a:r>
              <a:rPr lang="en-US" i="1" dirty="0">
                <a:ea typeface="ＭＳ Ｐゴシック" charset="0"/>
                <a:sym typeface="Symbol" charset="0"/>
              </a:rPr>
              <a:t>G</a:t>
            </a:r>
            <a:r>
              <a:rPr lang="en-US" dirty="0">
                <a:ea typeface="ＭＳ Ｐゴシック" charset="0"/>
                <a:sym typeface="Symbol" charset="0"/>
              </a:rPr>
              <a:t> </a:t>
            </a:r>
            <a:r>
              <a:rPr lang="en-US" dirty="0"/>
              <a:t>= + (endergonic</a:t>
            </a:r>
            <a:r>
              <a:rPr lang="en-US" dirty="0" smtClean="0"/>
              <a:t>)   (</a:t>
            </a:r>
            <a:r>
              <a:rPr lang="en-US" sz="2800" dirty="0" smtClean="0"/>
              <a:t>Spontaneity </a:t>
            </a:r>
            <a:r>
              <a:rPr lang="en-US" sz="2800" dirty="0"/>
              <a:t>not </a:t>
            </a:r>
            <a:r>
              <a:rPr lang="en-US" sz="2800" dirty="0" smtClean="0"/>
              <a:t>allowed)</a:t>
            </a:r>
            <a:endParaRPr lang="en-US" sz="800" dirty="0">
              <a:ea typeface="ＭＳ Ｐゴシック" charset="0"/>
              <a:sym typeface="Symbol" charset="0"/>
            </a:endParaRPr>
          </a:p>
          <a:p>
            <a:r>
              <a:rPr lang="en-US" dirty="0" smtClean="0">
                <a:ea typeface="ＭＳ Ｐゴシック" charset="0"/>
                <a:sym typeface="Symbol" charset="0"/>
              </a:rPr>
              <a:t>if </a:t>
            </a:r>
            <a:r>
              <a:rPr lang="en-US" i="1" dirty="0">
                <a:ea typeface="ＭＳ Ｐゴシック" charset="0"/>
                <a:sym typeface="Symbol" charset="0"/>
              </a:rPr>
              <a:t>G</a:t>
            </a:r>
            <a:r>
              <a:rPr lang="en-US" dirty="0">
                <a:ea typeface="ＭＳ Ｐゴシック" charset="0"/>
                <a:sym typeface="Symbol" charset="0"/>
              </a:rPr>
              <a:t> </a:t>
            </a:r>
            <a:r>
              <a:rPr lang="en-US" dirty="0"/>
              <a:t>= </a:t>
            </a:r>
            <a:r>
              <a:rPr lang="en-US" dirty="0">
                <a:cs typeface="Arial" charset="0"/>
              </a:rPr>
              <a:t>− (exergonic</a:t>
            </a:r>
            <a:r>
              <a:rPr lang="en-US" dirty="0" smtClean="0">
                <a:cs typeface="Arial" charset="0"/>
              </a:rPr>
              <a:t>)   (</a:t>
            </a:r>
            <a:r>
              <a:rPr lang="en-US" sz="2800" dirty="0" smtClean="0">
                <a:cs typeface="Arial" charset="0"/>
              </a:rPr>
              <a:t>Spontaneity allowed) </a:t>
            </a:r>
            <a:endParaRPr lang="en-US" sz="3600" dirty="0"/>
          </a:p>
        </p:txBody>
      </p:sp>
      <p:sp>
        <p:nvSpPr>
          <p:cNvPr id="4" name="Title 1"/>
          <p:cNvSpPr>
            <a:spLocks noGrp="1"/>
          </p:cNvSpPr>
          <p:nvPr>
            <p:ph type="title"/>
          </p:nvPr>
        </p:nvSpPr>
        <p:spPr>
          <a:xfrm>
            <a:off x="457200" y="274638"/>
            <a:ext cx="8229600" cy="1143000"/>
          </a:xfrm>
        </p:spPr>
        <p:txBody>
          <a:bodyPr>
            <a:noAutofit/>
          </a:bodyPr>
          <a:lstStyle/>
          <a:p>
            <a:r>
              <a:rPr lang="en-US" sz="3600" dirty="0" smtClean="0"/>
              <a:t>Case II a</a:t>
            </a:r>
            <a:br>
              <a:rPr lang="en-US" sz="3600" dirty="0" smtClean="0"/>
            </a:br>
            <a:r>
              <a:rPr lang="en-US" sz="3600" dirty="0" smtClean="0"/>
              <a:t>Spontaneity sometimes occurs when: </a:t>
            </a:r>
            <a:endParaRPr lang="en-US" sz="3600" dirty="0"/>
          </a:p>
        </p:txBody>
      </p:sp>
    </p:spTree>
    <p:extLst>
      <p:ext uri="{BB962C8B-B14F-4D97-AF65-F5344CB8AC3E}">
        <p14:creationId xmlns:p14="http://schemas.microsoft.com/office/powerpoint/2010/main" val="339523147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28" y="1600200"/>
            <a:ext cx="8229600" cy="5000415"/>
          </a:xfrm>
        </p:spPr>
        <p:txBody>
          <a:bodyPr>
            <a:noAutofit/>
          </a:bodyPr>
          <a:lstStyle/>
          <a:p>
            <a:r>
              <a:rPr lang="en-US" dirty="0">
                <a:ea typeface="ＭＳ Ｐゴシック" charset="0"/>
                <a:sym typeface="Symbol" charset="0"/>
              </a:rPr>
              <a:t></a:t>
            </a:r>
            <a:r>
              <a:rPr lang="en-US" i="1" dirty="0">
                <a:ea typeface="ＭＳ Ｐゴシック" charset="0"/>
                <a:sym typeface="Symbol" charset="0"/>
              </a:rPr>
              <a:t>H</a:t>
            </a:r>
            <a:r>
              <a:rPr lang="en-US" dirty="0">
                <a:ea typeface="ＭＳ Ｐゴシック" charset="0"/>
                <a:sym typeface="Symbol" charset="0"/>
              </a:rPr>
              <a:t> </a:t>
            </a:r>
            <a:r>
              <a:rPr lang="en-US" dirty="0"/>
              <a:t>= </a:t>
            </a:r>
            <a:r>
              <a:rPr lang="en-US" b="1" dirty="0" smtClean="0">
                <a:cs typeface="Arial" charset="0"/>
              </a:rPr>
              <a:t>−</a:t>
            </a:r>
            <a:r>
              <a:rPr lang="en-US" dirty="0" smtClean="0">
                <a:cs typeface="Arial" charset="0"/>
              </a:rPr>
              <a:t>  </a:t>
            </a:r>
            <a:r>
              <a:rPr lang="en-US" dirty="0" smtClean="0"/>
              <a:t>(</a:t>
            </a:r>
            <a:r>
              <a:rPr lang="en-US" sz="2800" dirty="0" smtClean="0"/>
              <a:t>Spontaneity favored) </a:t>
            </a:r>
            <a:endParaRPr lang="en-US" sz="800" dirty="0">
              <a:ea typeface="ＭＳ Ｐゴシック" charset="0"/>
              <a:sym typeface="Symbol" charset="0"/>
            </a:endParaRPr>
          </a:p>
          <a:p>
            <a:r>
              <a:rPr lang="en-US" b="1" dirty="0" smtClean="0"/>
              <a:t>OR</a:t>
            </a:r>
            <a:endParaRPr lang="en-US" sz="800" dirty="0"/>
          </a:p>
          <a:p>
            <a:r>
              <a:rPr lang="en-US" dirty="0"/>
              <a:t>∆S =</a:t>
            </a:r>
            <a:r>
              <a:rPr lang="en-US" b="1" dirty="0"/>
              <a:t> </a:t>
            </a:r>
            <a:r>
              <a:rPr lang="en-US" b="1" dirty="0">
                <a:cs typeface="Arial" charset="0"/>
              </a:rPr>
              <a:t>−</a:t>
            </a:r>
            <a:r>
              <a:rPr lang="en-US" b="1" dirty="0" smtClean="0">
                <a:cs typeface="Arial" charset="0"/>
              </a:rPr>
              <a:t>   </a:t>
            </a:r>
            <a:r>
              <a:rPr lang="en-US" dirty="0" smtClean="0">
                <a:cs typeface="Arial" charset="0"/>
              </a:rPr>
              <a:t>(</a:t>
            </a:r>
            <a:r>
              <a:rPr lang="en-US" sz="2800" dirty="0" smtClean="0"/>
              <a:t>Spontaneity disfavored) </a:t>
            </a:r>
            <a:endParaRPr lang="en-US" sz="1000" dirty="0"/>
          </a:p>
          <a:p>
            <a:endParaRPr lang="en-US" dirty="0" smtClean="0"/>
          </a:p>
          <a:p>
            <a:r>
              <a:rPr lang="en-US" dirty="0" smtClean="0"/>
              <a:t>In this case </a:t>
            </a:r>
            <a:r>
              <a:rPr lang="en-US" b="1" dirty="0">
                <a:ea typeface="ＭＳ Ｐゴシック" charset="0"/>
                <a:sym typeface="Symbol" charset="0"/>
              </a:rPr>
              <a:t></a:t>
            </a:r>
            <a:r>
              <a:rPr lang="en-US" b="1" i="1" dirty="0">
                <a:ea typeface="ＭＳ Ｐゴシック" charset="0"/>
                <a:sym typeface="Symbol" charset="0"/>
              </a:rPr>
              <a:t>G</a:t>
            </a:r>
            <a:r>
              <a:rPr lang="en-US" b="1" dirty="0">
                <a:ea typeface="ＭＳ Ｐゴシック" charset="0"/>
                <a:sym typeface="Symbol" charset="0"/>
              </a:rPr>
              <a:t> </a:t>
            </a:r>
            <a:r>
              <a:rPr lang="en-US" b="1" dirty="0" smtClean="0">
                <a:ea typeface="ＭＳ Ｐゴシック" charset="0"/>
                <a:sym typeface="Symbol" charset="0"/>
              </a:rPr>
              <a:t>must be calculated</a:t>
            </a:r>
            <a:r>
              <a:rPr lang="en-US" dirty="0" smtClean="0">
                <a:ea typeface="ＭＳ Ｐゴシック" charset="0"/>
                <a:sym typeface="Symbol" charset="0"/>
              </a:rPr>
              <a:t>: </a:t>
            </a:r>
            <a:endParaRPr lang="en-US" dirty="0"/>
          </a:p>
          <a:p>
            <a:r>
              <a:rPr lang="en-US" dirty="0" smtClean="0">
                <a:ea typeface="ＭＳ Ｐゴシック" charset="0"/>
                <a:sym typeface="Symbol" charset="0"/>
              </a:rPr>
              <a:t>if </a:t>
            </a:r>
            <a:r>
              <a:rPr lang="en-US" i="1" dirty="0">
                <a:ea typeface="ＭＳ Ｐゴシック" charset="0"/>
                <a:sym typeface="Symbol" charset="0"/>
              </a:rPr>
              <a:t>G</a:t>
            </a:r>
            <a:r>
              <a:rPr lang="en-US" dirty="0">
                <a:ea typeface="ＭＳ Ｐゴシック" charset="0"/>
                <a:sym typeface="Symbol" charset="0"/>
              </a:rPr>
              <a:t> </a:t>
            </a:r>
            <a:r>
              <a:rPr lang="en-US" dirty="0"/>
              <a:t>= + (endergonic</a:t>
            </a:r>
            <a:r>
              <a:rPr lang="en-US" dirty="0" smtClean="0"/>
              <a:t>)   (</a:t>
            </a:r>
            <a:r>
              <a:rPr lang="en-US" sz="2800" dirty="0" smtClean="0"/>
              <a:t>Spontaneity </a:t>
            </a:r>
            <a:r>
              <a:rPr lang="en-US" sz="2800" dirty="0"/>
              <a:t>not </a:t>
            </a:r>
            <a:r>
              <a:rPr lang="en-US" sz="2800" dirty="0" smtClean="0"/>
              <a:t>allowed)</a:t>
            </a:r>
            <a:r>
              <a:rPr lang="en-US" sz="2800" u="sng" dirty="0" smtClean="0"/>
              <a:t> </a:t>
            </a:r>
            <a:endParaRPr lang="en-US" sz="2800" u="sng" dirty="0"/>
          </a:p>
          <a:p>
            <a:r>
              <a:rPr lang="en-US" dirty="0" smtClean="0">
                <a:ea typeface="ＭＳ Ｐゴシック" charset="0"/>
                <a:sym typeface="Symbol" charset="0"/>
              </a:rPr>
              <a:t>if </a:t>
            </a:r>
            <a:r>
              <a:rPr lang="en-US" i="1" dirty="0">
                <a:ea typeface="ＭＳ Ｐゴシック" charset="0"/>
                <a:sym typeface="Symbol" charset="0"/>
              </a:rPr>
              <a:t>G</a:t>
            </a:r>
            <a:r>
              <a:rPr lang="en-US" dirty="0">
                <a:ea typeface="ＭＳ Ｐゴシック" charset="0"/>
                <a:sym typeface="Symbol" charset="0"/>
              </a:rPr>
              <a:t> </a:t>
            </a:r>
            <a:r>
              <a:rPr lang="en-US" dirty="0"/>
              <a:t>= </a:t>
            </a:r>
            <a:r>
              <a:rPr lang="en-US" dirty="0">
                <a:cs typeface="Arial" charset="0"/>
              </a:rPr>
              <a:t>− (exergonic</a:t>
            </a:r>
            <a:r>
              <a:rPr lang="en-US" dirty="0" smtClean="0">
                <a:cs typeface="Arial" charset="0"/>
              </a:rPr>
              <a:t>)   (</a:t>
            </a:r>
            <a:r>
              <a:rPr lang="en-US" sz="2800" dirty="0" smtClean="0">
                <a:cs typeface="Arial" charset="0"/>
              </a:rPr>
              <a:t>Spontaneity allowed) </a:t>
            </a:r>
            <a:endParaRPr lang="en-US" sz="3600" dirty="0"/>
          </a:p>
        </p:txBody>
      </p:sp>
      <p:sp>
        <p:nvSpPr>
          <p:cNvPr id="4" name="Title 1"/>
          <p:cNvSpPr>
            <a:spLocks noGrp="1"/>
          </p:cNvSpPr>
          <p:nvPr>
            <p:ph type="title"/>
          </p:nvPr>
        </p:nvSpPr>
        <p:spPr>
          <a:xfrm>
            <a:off x="457200" y="274638"/>
            <a:ext cx="8229600" cy="1143000"/>
          </a:xfrm>
        </p:spPr>
        <p:txBody>
          <a:bodyPr>
            <a:noAutofit/>
          </a:bodyPr>
          <a:lstStyle/>
          <a:p>
            <a:r>
              <a:rPr lang="en-US" sz="3600" dirty="0" smtClean="0"/>
              <a:t>Case II b</a:t>
            </a:r>
            <a:br>
              <a:rPr lang="en-US" sz="3600" dirty="0" smtClean="0"/>
            </a:br>
            <a:r>
              <a:rPr lang="en-US" sz="3600" dirty="0" smtClean="0"/>
              <a:t>Spontaneity sometimes occurs when: </a:t>
            </a:r>
            <a:endParaRPr lang="en-US" sz="3600" dirty="0"/>
          </a:p>
        </p:txBody>
      </p:sp>
    </p:spTree>
    <p:extLst>
      <p:ext uri="{BB962C8B-B14F-4D97-AF65-F5344CB8AC3E}">
        <p14:creationId xmlns:p14="http://schemas.microsoft.com/office/powerpoint/2010/main" val="158447281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ea typeface="ＭＳ Ｐゴシック" charset="0"/>
                <a:sym typeface="Symbol" charset="0"/>
              </a:rPr>
              <a:t></a:t>
            </a:r>
            <a:r>
              <a:rPr lang="en-US" i="1" dirty="0">
                <a:ea typeface="ＭＳ Ｐゴシック" charset="0"/>
                <a:sym typeface="Symbol" charset="0"/>
              </a:rPr>
              <a:t>H</a:t>
            </a:r>
            <a:r>
              <a:rPr lang="en-US" dirty="0">
                <a:ea typeface="ＭＳ Ｐゴシック" charset="0"/>
                <a:sym typeface="Symbol" charset="0"/>
              </a:rPr>
              <a:t> </a:t>
            </a:r>
            <a:r>
              <a:rPr lang="en-US" dirty="0"/>
              <a:t>= </a:t>
            </a:r>
            <a:r>
              <a:rPr lang="en-US" dirty="0" smtClean="0"/>
              <a:t>+   (</a:t>
            </a:r>
            <a:r>
              <a:rPr lang="en-US" sz="2800" dirty="0" smtClean="0"/>
              <a:t>Spontaneity disfavored) </a:t>
            </a:r>
          </a:p>
          <a:p>
            <a:r>
              <a:rPr lang="en-US" b="1" dirty="0" smtClean="0"/>
              <a:t>and </a:t>
            </a:r>
          </a:p>
          <a:p>
            <a:r>
              <a:rPr lang="en-US" dirty="0" smtClean="0"/>
              <a:t>∆</a:t>
            </a:r>
            <a:r>
              <a:rPr lang="en-US" dirty="0"/>
              <a:t>S = </a:t>
            </a:r>
            <a:r>
              <a:rPr lang="en-US" dirty="0" smtClean="0">
                <a:cs typeface="Arial" charset="0"/>
              </a:rPr>
              <a:t>−   (</a:t>
            </a:r>
            <a:r>
              <a:rPr lang="en-US" sz="2800" dirty="0" smtClean="0"/>
              <a:t>Spontaneity disfavored) </a:t>
            </a:r>
            <a:endParaRPr lang="en-US" sz="4000" dirty="0"/>
          </a:p>
        </p:txBody>
      </p:sp>
      <p:sp>
        <p:nvSpPr>
          <p:cNvPr id="4" name="Title 1"/>
          <p:cNvSpPr>
            <a:spLocks noGrp="1"/>
          </p:cNvSpPr>
          <p:nvPr>
            <p:ph type="title"/>
          </p:nvPr>
        </p:nvSpPr>
        <p:spPr>
          <a:xfrm>
            <a:off x="457200" y="274638"/>
            <a:ext cx="8229600" cy="1143000"/>
          </a:xfrm>
        </p:spPr>
        <p:txBody>
          <a:bodyPr>
            <a:noAutofit/>
          </a:bodyPr>
          <a:lstStyle/>
          <a:p>
            <a:r>
              <a:rPr lang="en-US" sz="3600" dirty="0" smtClean="0"/>
              <a:t>Case III</a:t>
            </a:r>
            <a:br>
              <a:rPr lang="en-US" sz="3600" dirty="0" smtClean="0"/>
            </a:br>
            <a:r>
              <a:rPr lang="en-US" sz="3600" dirty="0" smtClean="0"/>
              <a:t>Spontaneity never occurs when: </a:t>
            </a:r>
            <a:endParaRPr lang="en-US" sz="3600" dirty="0"/>
          </a:p>
        </p:txBody>
      </p:sp>
    </p:spTree>
    <p:extLst>
      <p:ext uri="{BB962C8B-B14F-4D97-AF65-F5344CB8AC3E}">
        <p14:creationId xmlns:p14="http://schemas.microsoft.com/office/powerpoint/2010/main" val="212471043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985" y="2761147"/>
            <a:ext cx="8327198" cy="3666274"/>
          </a:xfrm>
        </p:spPr>
        <p:txBody>
          <a:bodyPr>
            <a:normAutofit/>
          </a:bodyPr>
          <a:lstStyle/>
          <a:p>
            <a:pPr>
              <a:buSzPts val="2800"/>
            </a:pPr>
            <a:r>
              <a:rPr lang="en-US" dirty="0" smtClean="0">
                <a:solidFill>
                  <a:srgbClr val="000000"/>
                </a:solidFill>
              </a:rPr>
              <a:t>In Cases II a &amp; b </a:t>
            </a:r>
          </a:p>
          <a:p>
            <a:pPr lvl="1">
              <a:buSzPts val="2800"/>
            </a:pPr>
            <a:r>
              <a:rPr lang="en-US" dirty="0">
                <a:solidFill>
                  <a:srgbClr val="000000"/>
                </a:solidFill>
              </a:rPr>
              <a:t>both </a:t>
            </a:r>
            <a:r>
              <a:rPr lang="en-US" dirty="0" smtClean="0">
                <a:solidFill>
                  <a:srgbClr val="000000"/>
                </a:solidFill>
              </a:rPr>
              <a:t>Δ</a:t>
            </a:r>
            <a:r>
              <a:rPr lang="en-US" i="1" dirty="0" smtClean="0">
                <a:solidFill>
                  <a:srgbClr val="000000"/>
                </a:solidFill>
              </a:rPr>
              <a:t>H </a:t>
            </a:r>
            <a:r>
              <a:rPr lang="en-US" dirty="0" smtClean="0">
                <a:solidFill>
                  <a:srgbClr val="000000"/>
                </a:solidFill>
              </a:rPr>
              <a:t>and</a:t>
            </a:r>
            <a:r>
              <a:rPr lang="en-US" i="1" dirty="0" smtClean="0">
                <a:solidFill>
                  <a:srgbClr val="000000"/>
                </a:solidFill>
              </a:rPr>
              <a:t> </a:t>
            </a:r>
            <a:r>
              <a:rPr lang="en-US" dirty="0" smtClean="0">
                <a:solidFill>
                  <a:srgbClr val="000000"/>
                </a:solidFill>
              </a:rPr>
              <a:t>Δ</a:t>
            </a:r>
            <a:r>
              <a:rPr lang="en-US" i="1" dirty="0" smtClean="0">
                <a:solidFill>
                  <a:srgbClr val="000000"/>
                </a:solidFill>
              </a:rPr>
              <a:t>S </a:t>
            </a:r>
            <a:r>
              <a:rPr lang="en-US" dirty="0" smtClean="0">
                <a:solidFill>
                  <a:srgbClr val="000000"/>
                </a:solidFill>
              </a:rPr>
              <a:t>have the same sign</a:t>
            </a:r>
          </a:p>
          <a:p>
            <a:pPr lvl="1">
              <a:buSzPts val="2800"/>
            </a:pPr>
            <a:r>
              <a:rPr lang="en-US" dirty="0" smtClean="0">
                <a:solidFill>
                  <a:srgbClr val="000000"/>
                </a:solidFill>
              </a:rPr>
              <a:t>so spontaneity depends </a:t>
            </a:r>
            <a:r>
              <a:rPr lang="en-US" dirty="0">
                <a:solidFill>
                  <a:srgbClr val="000000"/>
                </a:solidFill>
              </a:rPr>
              <a:t>on temperature (</a:t>
            </a:r>
            <a:r>
              <a:rPr lang="en-US" i="1" dirty="0">
                <a:solidFill>
                  <a:srgbClr val="000000"/>
                </a:solidFill>
              </a:rPr>
              <a:t>T</a:t>
            </a:r>
            <a:r>
              <a:rPr lang="en-US" dirty="0" smtClean="0">
                <a:solidFill>
                  <a:srgbClr val="000000"/>
                </a:solidFill>
              </a:rPr>
              <a:t>) </a:t>
            </a:r>
            <a:endParaRPr lang="en-US" dirty="0">
              <a:solidFill>
                <a:srgbClr val="000000"/>
              </a:solidFill>
            </a:endParaRPr>
          </a:p>
          <a:p>
            <a:pPr lvl="1">
              <a:buSzPts val="2400"/>
            </a:pPr>
            <a:r>
              <a:rPr lang="en-US" dirty="0">
                <a:solidFill>
                  <a:srgbClr val="000000"/>
                </a:solidFill>
              </a:rPr>
              <a:t>At low </a:t>
            </a:r>
            <a:r>
              <a:rPr lang="en-US" dirty="0" smtClean="0">
                <a:solidFill>
                  <a:srgbClr val="000000"/>
                </a:solidFill>
              </a:rPr>
              <a:t>temperatures, </a:t>
            </a:r>
            <a:r>
              <a:rPr lang="en-US" dirty="0">
                <a:solidFill>
                  <a:srgbClr val="000000"/>
                </a:solidFill>
              </a:rPr>
              <a:t>the value of </a:t>
            </a:r>
            <a:r>
              <a:rPr lang="en-US" i="1" dirty="0">
                <a:solidFill>
                  <a:srgbClr val="000000"/>
                </a:solidFill>
              </a:rPr>
              <a:t>T</a:t>
            </a:r>
            <a:r>
              <a:rPr lang="en-US" dirty="0">
                <a:solidFill>
                  <a:srgbClr val="000000"/>
                </a:solidFill>
              </a:rPr>
              <a:t>Δ</a:t>
            </a:r>
            <a:r>
              <a:rPr lang="en-US" i="1" dirty="0">
                <a:solidFill>
                  <a:srgbClr val="000000"/>
                </a:solidFill>
              </a:rPr>
              <a:t>S </a:t>
            </a:r>
            <a:r>
              <a:rPr lang="en-US" dirty="0">
                <a:solidFill>
                  <a:srgbClr val="000000"/>
                </a:solidFill>
              </a:rPr>
              <a:t>is often small, so that Δ</a:t>
            </a:r>
            <a:r>
              <a:rPr lang="en-US" i="1" dirty="0">
                <a:solidFill>
                  <a:srgbClr val="000000"/>
                </a:solidFill>
              </a:rPr>
              <a:t>H</a:t>
            </a:r>
            <a:r>
              <a:rPr lang="en-US" dirty="0">
                <a:solidFill>
                  <a:srgbClr val="000000"/>
                </a:solidFill>
              </a:rPr>
              <a:t> </a:t>
            </a:r>
            <a:r>
              <a:rPr lang="en-US" dirty="0" smtClean="0">
                <a:solidFill>
                  <a:srgbClr val="000000"/>
                </a:solidFill>
              </a:rPr>
              <a:t>dominants </a:t>
            </a:r>
            <a:endParaRPr lang="en-US" dirty="0">
              <a:solidFill>
                <a:srgbClr val="000000"/>
              </a:solidFill>
            </a:endParaRPr>
          </a:p>
          <a:p>
            <a:pPr lvl="1">
              <a:buSzPts val="2400"/>
            </a:pPr>
            <a:r>
              <a:rPr lang="en-US" dirty="0" smtClean="0">
                <a:solidFill>
                  <a:srgbClr val="000000"/>
                </a:solidFill>
              </a:rPr>
              <a:t>At </a:t>
            </a:r>
            <a:r>
              <a:rPr lang="en-US" dirty="0">
                <a:solidFill>
                  <a:srgbClr val="000000"/>
                </a:solidFill>
              </a:rPr>
              <a:t>high </a:t>
            </a:r>
            <a:r>
              <a:rPr lang="en-US" dirty="0" smtClean="0">
                <a:solidFill>
                  <a:srgbClr val="000000"/>
                </a:solidFill>
              </a:rPr>
              <a:t>temperatures, </a:t>
            </a:r>
            <a:r>
              <a:rPr lang="en-US" dirty="0">
                <a:solidFill>
                  <a:srgbClr val="000000"/>
                </a:solidFill>
              </a:rPr>
              <a:t>the value of </a:t>
            </a:r>
            <a:r>
              <a:rPr lang="en-US" i="1" dirty="0">
                <a:solidFill>
                  <a:srgbClr val="000000"/>
                </a:solidFill>
              </a:rPr>
              <a:t>T</a:t>
            </a:r>
            <a:r>
              <a:rPr lang="en-US" dirty="0">
                <a:solidFill>
                  <a:srgbClr val="000000"/>
                </a:solidFill>
              </a:rPr>
              <a:t>Δ</a:t>
            </a:r>
            <a:r>
              <a:rPr lang="en-US" i="1" dirty="0">
                <a:solidFill>
                  <a:srgbClr val="000000"/>
                </a:solidFill>
              </a:rPr>
              <a:t>S</a:t>
            </a:r>
            <a:r>
              <a:rPr lang="en-US" dirty="0">
                <a:solidFill>
                  <a:srgbClr val="000000"/>
                </a:solidFill>
              </a:rPr>
              <a:t> </a:t>
            </a:r>
            <a:r>
              <a:rPr lang="en-US" dirty="0" smtClean="0">
                <a:solidFill>
                  <a:srgbClr val="000000"/>
                </a:solidFill>
              </a:rPr>
              <a:t>dominates </a:t>
            </a:r>
            <a:endParaRPr lang="en-US" sz="3200" dirty="0"/>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401" y="467298"/>
            <a:ext cx="6520156" cy="17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5464"/>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985" y="3023456"/>
            <a:ext cx="8327198" cy="3127850"/>
          </a:xfrm>
        </p:spPr>
        <p:txBody>
          <a:bodyPr>
            <a:normAutofit/>
          </a:bodyPr>
          <a:lstStyle/>
          <a:p>
            <a:pPr>
              <a:buSzPts val="2800"/>
            </a:pPr>
            <a:r>
              <a:rPr lang="en-US" dirty="0" smtClean="0">
                <a:solidFill>
                  <a:srgbClr val="000000"/>
                </a:solidFill>
              </a:rPr>
              <a:t>Meaning: </a:t>
            </a:r>
          </a:p>
          <a:p>
            <a:pPr lvl="1">
              <a:buSzPts val="2800"/>
            </a:pPr>
            <a:r>
              <a:rPr lang="en-US" dirty="0" smtClean="0">
                <a:solidFill>
                  <a:srgbClr val="000000"/>
                </a:solidFill>
              </a:rPr>
              <a:t>an </a:t>
            </a:r>
            <a:r>
              <a:rPr lang="en-US" dirty="0">
                <a:solidFill>
                  <a:srgbClr val="000000"/>
                </a:solidFill>
              </a:rPr>
              <a:t>endothermic process that is </a:t>
            </a:r>
            <a:r>
              <a:rPr lang="en-US" dirty="0" smtClean="0">
                <a:solidFill>
                  <a:srgbClr val="000000"/>
                </a:solidFill>
              </a:rPr>
              <a:t>not spontaneous </a:t>
            </a:r>
            <a:r>
              <a:rPr lang="en-US" dirty="0">
                <a:solidFill>
                  <a:srgbClr val="000000"/>
                </a:solidFill>
              </a:rPr>
              <a:t>at low temperature can become spontaneous at a higher </a:t>
            </a:r>
            <a:r>
              <a:rPr lang="en-US" dirty="0" smtClean="0">
                <a:solidFill>
                  <a:srgbClr val="000000"/>
                </a:solidFill>
              </a:rPr>
              <a:t>temperature </a:t>
            </a:r>
          </a:p>
          <a:p>
            <a:pPr lvl="1">
              <a:buSzPts val="2800"/>
            </a:pPr>
            <a:r>
              <a:rPr lang="en-US" dirty="0">
                <a:solidFill>
                  <a:srgbClr val="000000"/>
                </a:solidFill>
              </a:rPr>
              <a:t>s</a:t>
            </a:r>
            <a:r>
              <a:rPr lang="en-US" dirty="0" smtClean="0">
                <a:solidFill>
                  <a:srgbClr val="000000"/>
                </a:solidFill>
              </a:rPr>
              <a:t>o that ice melts above 0</a:t>
            </a:r>
            <a:r>
              <a:rPr lang="en-US" baseline="30000" dirty="0" smtClean="0">
                <a:solidFill>
                  <a:srgbClr val="000000"/>
                </a:solidFill>
              </a:rPr>
              <a:t>o</a:t>
            </a:r>
            <a:r>
              <a:rPr lang="en-US" dirty="0" smtClean="0">
                <a:solidFill>
                  <a:srgbClr val="000000"/>
                </a:solidFill>
              </a:rPr>
              <a:t>C but not below </a:t>
            </a:r>
            <a:endParaRPr lang="en-US" dirty="0">
              <a:solidFill>
                <a:srgbClr val="000000"/>
              </a:solidFill>
            </a:endParaRPr>
          </a:p>
          <a:p>
            <a:endParaRPr lang="en-US" sz="3600"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401" y="467298"/>
            <a:ext cx="6520156" cy="17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626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32020"/>
            <a:ext cx="8229600" cy="1759337"/>
          </a:xfrm>
        </p:spPr>
        <p:txBody>
          <a:bodyPr>
            <a:normAutofit/>
          </a:bodyPr>
          <a:lstStyle/>
          <a:p>
            <a:r>
              <a:rPr lang="en-US" sz="2400" dirty="0" smtClean="0"/>
              <a:t>Below 0</a:t>
            </a:r>
            <a:r>
              <a:rPr lang="en-US" sz="2400" baseline="30000" dirty="0" smtClean="0"/>
              <a:t>o</a:t>
            </a:r>
            <a:r>
              <a:rPr lang="en-US" sz="2400" dirty="0" smtClean="0"/>
              <a:t>C (273K) the melting of ice is not spontaneous </a:t>
            </a:r>
          </a:p>
          <a:p>
            <a:pPr lvl="1"/>
            <a:r>
              <a:rPr lang="en-US" sz="2000" dirty="0" smtClean="0">
                <a:solidFill>
                  <a:srgbClr val="FF0000"/>
                </a:solidFill>
                <a:sym typeface="Symbol" charset="0"/>
              </a:rPr>
              <a:t>G = ?</a:t>
            </a:r>
            <a:endParaRPr lang="en-US" sz="2000" dirty="0" smtClean="0">
              <a:solidFill>
                <a:srgbClr val="FF0000"/>
              </a:solidFill>
            </a:endParaRPr>
          </a:p>
          <a:p>
            <a:r>
              <a:rPr lang="en-US" sz="2400" dirty="0" smtClean="0"/>
              <a:t>Above 0</a:t>
            </a:r>
            <a:r>
              <a:rPr lang="en-US" sz="2400" baseline="30000" dirty="0" smtClean="0"/>
              <a:t>o</a:t>
            </a:r>
            <a:r>
              <a:rPr lang="en-US" sz="2400" dirty="0" smtClean="0"/>
              <a:t>C (273K) the melting of ice is spontaneous </a:t>
            </a:r>
          </a:p>
          <a:p>
            <a:pPr lvl="1"/>
            <a:r>
              <a:rPr lang="en-US" sz="2000" dirty="0" smtClean="0">
                <a:solidFill>
                  <a:srgbClr val="FF0000"/>
                </a:solidFill>
                <a:sym typeface="Symbol" charset="0"/>
              </a:rPr>
              <a:t></a:t>
            </a:r>
            <a:r>
              <a:rPr lang="en-US" sz="2000" dirty="0">
                <a:solidFill>
                  <a:srgbClr val="FF0000"/>
                </a:solidFill>
                <a:sym typeface="Symbol" charset="0"/>
              </a:rPr>
              <a:t>G = </a:t>
            </a:r>
            <a:r>
              <a:rPr lang="en-US" sz="2000" dirty="0" smtClean="0">
                <a:solidFill>
                  <a:srgbClr val="FF0000"/>
                </a:solidFill>
                <a:sym typeface="Symbol" charset="0"/>
              </a:rPr>
              <a:t>?</a:t>
            </a:r>
            <a:endParaRPr lang="en-US" sz="2000" dirty="0">
              <a:solidFill>
                <a:srgbClr val="FF000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594" y="4991357"/>
            <a:ext cx="5300304" cy="142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423607" y="1352765"/>
            <a:ext cx="2331131" cy="1746098"/>
          </a:xfrm>
          <a:prstGeom prst="rect">
            <a:avLst/>
          </a:prstGeom>
        </p:spPr>
      </p:pic>
      <p:sp>
        <p:nvSpPr>
          <p:cNvPr id="2" name="TextBox 1"/>
          <p:cNvSpPr txBox="1"/>
          <p:nvPr/>
        </p:nvSpPr>
        <p:spPr>
          <a:xfrm>
            <a:off x="3751915" y="347718"/>
            <a:ext cx="1669447" cy="584776"/>
          </a:xfrm>
          <a:prstGeom prst="rect">
            <a:avLst/>
          </a:prstGeom>
          <a:noFill/>
        </p:spPr>
        <p:txBody>
          <a:bodyPr wrap="none" rtlCol="0">
            <a:spAutoFit/>
          </a:bodyPr>
          <a:lstStyle/>
          <a:p>
            <a:r>
              <a:rPr lang="en-US" sz="3200" dirty="0" smtClean="0"/>
              <a:t>Pop Quiz</a:t>
            </a:r>
            <a:endParaRPr lang="en-US" sz="3200" dirty="0"/>
          </a:p>
        </p:txBody>
      </p:sp>
    </p:spTree>
    <p:extLst>
      <p:ext uri="{BB962C8B-B14F-4D97-AF65-F5344CB8AC3E}">
        <p14:creationId xmlns:p14="http://schemas.microsoft.com/office/powerpoint/2010/main" val="28664357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32020"/>
            <a:ext cx="8229600" cy="1759337"/>
          </a:xfrm>
        </p:spPr>
        <p:txBody>
          <a:bodyPr>
            <a:normAutofit/>
          </a:bodyPr>
          <a:lstStyle/>
          <a:p>
            <a:r>
              <a:rPr lang="en-US" sz="2400" dirty="0" smtClean="0"/>
              <a:t>Below 0</a:t>
            </a:r>
            <a:r>
              <a:rPr lang="en-US" sz="2400" baseline="30000" dirty="0" smtClean="0"/>
              <a:t>o</a:t>
            </a:r>
            <a:r>
              <a:rPr lang="en-US" sz="2400" dirty="0" smtClean="0"/>
              <a:t>C (273K) the melting of ice is not spontaneous </a:t>
            </a:r>
          </a:p>
          <a:p>
            <a:pPr lvl="1"/>
            <a:r>
              <a:rPr lang="en-US" sz="2000" dirty="0" smtClean="0">
                <a:solidFill>
                  <a:srgbClr val="FF0000"/>
                </a:solidFill>
                <a:sym typeface="Symbol" charset="0"/>
              </a:rPr>
              <a:t>G = </a:t>
            </a:r>
            <a:r>
              <a:rPr lang="en-US" sz="2000" dirty="0">
                <a:solidFill>
                  <a:srgbClr val="FF0000"/>
                </a:solidFill>
                <a:sym typeface="Symbol" charset="0"/>
              </a:rPr>
              <a:t>+</a:t>
            </a:r>
            <a:endParaRPr lang="en-US" sz="2000" dirty="0" smtClean="0">
              <a:solidFill>
                <a:srgbClr val="FF0000"/>
              </a:solidFill>
            </a:endParaRPr>
          </a:p>
          <a:p>
            <a:r>
              <a:rPr lang="en-US" sz="2400" dirty="0" smtClean="0"/>
              <a:t>Above 0</a:t>
            </a:r>
            <a:r>
              <a:rPr lang="en-US" sz="2400" baseline="30000" dirty="0" smtClean="0"/>
              <a:t>o</a:t>
            </a:r>
            <a:r>
              <a:rPr lang="en-US" sz="2400" dirty="0" smtClean="0"/>
              <a:t>C (273K) the melting of ice is spontaneous </a:t>
            </a:r>
          </a:p>
          <a:p>
            <a:pPr lvl="1"/>
            <a:r>
              <a:rPr lang="en-US" sz="2000" dirty="0" smtClean="0">
                <a:solidFill>
                  <a:srgbClr val="FF0000"/>
                </a:solidFill>
                <a:sym typeface="Symbol" charset="0"/>
              </a:rPr>
              <a:t></a:t>
            </a:r>
            <a:r>
              <a:rPr lang="en-US" sz="2000" dirty="0">
                <a:solidFill>
                  <a:srgbClr val="FF0000"/>
                </a:solidFill>
                <a:sym typeface="Symbol" charset="0"/>
              </a:rPr>
              <a:t>G = </a:t>
            </a:r>
            <a:r>
              <a:rPr lang="en-US" sz="2000" dirty="0" smtClean="0">
                <a:solidFill>
                  <a:srgbClr val="FF0000"/>
                </a:solidFill>
                <a:sym typeface="Symbol" charset="0"/>
              </a:rPr>
              <a:t>−</a:t>
            </a:r>
            <a:endParaRPr lang="en-US" sz="2000" dirty="0">
              <a:solidFill>
                <a:srgbClr val="FF000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594" y="4991357"/>
            <a:ext cx="5300304" cy="142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3423607" y="1352765"/>
            <a:ext cx="2331131" cy="1746098"/>
          </a:xfrm>
          <a:prstGeom prst="rect">
            <a:avLst/>
          </a:prstGeom>
        </p:spPr>
      </p:pic>
      <p:sp>
        <p:nvSpPr>
          <p:cNvPr id="2" name="TextBox 1"/>
          <p:cNvSpPr txBox="1"/>
          <p:nvPr/>
        </p:nvSpPr>
        <p:spPr>
          <a:xfrm>
            <a:off x="3751915" y="347718"/>
            <a:ext cx="1669447" cy="584776"/>
          </a:xfrm>
          <a:prstGeom prst="rect">
            <a:avLst/>
          </a:prstGeom>
          <a:noFill/>
        </p:spPr>
        <p:txBody>
          <a:bodyPr wrap="none" rtlCol="0">
            <a:spAutoFit/>
          </a:bodyPr>
          <a:lstStyle/>
          <a:p>
            <a:r>
              <a:rPr lang="en-US" sz="3200" dirty="0" smtClean="0"/>
              <a:t>Pop Quiz</a:t>
            </a:r>
            <a:endParaRPr lang="en-US" sz="3200" dirty="0"/>
          </a:p>
        </p:txBody>
      </p:sp>
    </p:spTree>
    <p:extLst>
      <p:ext uri="{BB962C8B-B14F-4D97-AF65-F5344CB8AC3E}">
        <p14:creationId xmlns:p14="http://schemas.microsoft.com/office/powerpoint/2010/main" val="49398608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03250" y="1460500"/>
            <a:ext cx="8064499" cy="4000500"/>
          </a:xfrm>
          <a:prstGeom prst="rect">
            <a:avLst/>
          </a:prstGeom>
          <a:noFill/>
          <a:ln>
            <a:noFill/>
          </a:ln>
        </p:spPr>
      </p:pic>
    </p:spTree>
    <p:extLst>
      <p:ext uri="{BB962C8B-B14F-4D97-AF65-F5344CB8AC3E}">
        <p14:creationId xmlns:p14="http://schemas.microsoft.com/office/powerpoint/2010/main" val="15543931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06_04"/>
          <p:cNvPicPr>
            <a:picLocks noGrp="1" noChangeAspect="1" noChangeArrowheads="1"/>
          </p:cNvPicPr>
          <p:nvPr>
            <p:ph idx="1"/>
          </p:nvPr>
        </p:nvPicPr>
        <p:blipFill>
          <a:blip r:embed="rId3" cstate="print"/>
          <a:srcRect/>
          <a:stretch>
            <a:fillRect/>
          </a:stretch>
        </p:blipFill>
        <p:spPr bwMode="auto">
          <a:xfrm>
            <a:off x="914400" y="3536838"/>
            <a:ext cx="3429000" cy="1605064"/>
          </a:xfrm>
          <a:prstGeom prst="rect">
            <a:avLst/>
          </a:prstGeom>
          <a:noFill/>
          <a:ln w="12700">
            <a:solidFill>
              <a:srgbClr val="000000"/>
            </a:solidFill>
            <a:miter lim="800000"/>
            <a:headEnd/>
            <a:tailEnd/>
          </a:ln>
        </p:spPr>
      </p:pic>
      <p:pic>
        <p:nvPicPr>
          <p:cNvPr id="5" name="Picture 7" descr="ch06_05"/>
          <p:cNvPicPr>
            <a:picLocks noChangeAspect="1" noChangeArrowheads="1"/>
          </p:cNvPicPr>
          <p:nvPr/>
        </p:nvPicPr>
        <p:blipFill>
          <a:blip r:embed="rId4" cstate="print"/>
          <a:srcRect/>
          <a:stretch>
            <a:fillRect/>
          </a:stretch>
        </p:blipFill>
        <p:spPr bwMode="auto">
          <a:xfrm>
            <a:off x="4724400" y="3536838"/>
            <a:ext cx="3505200" cy="1600200"/>
          </a:xfrm>
          <a:prstGeom prst="rect">
            <a:avLst/>
          </a:prstGeom>
          <a:noFill/>
          <a:ln w="12700">
            <a:solidFill>
              <a:srgbClr val="000000"/>
            </a:solidFill>
            <a:miter lim="800000"/>
            <a:headEnd/>
            <a:tailEnd/>
          </a:ln>
        </p:spPr>
      </p:pic>
      <p:sp>
        <p:nvSpPr>
          <p:cNvPr id="6" name="Content Placeholder 2"/>
          <p:cNvSpPr txBox="1">
            <a:spLocks/>
          </p:cNvSpPr>
          <p:nvPr/>
        </p:nvSpPr>
        <p:spPr>
          <a:xfrm>
            <a:off x="648828" y="1042405"/>
            <a:ext cx="8037971" cy="213273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Initial System: A has more potential energy than B</a:t>
            </a:r>
            <a:endParaRPr lang="en-US" sz="800" dirty="0" smtClean="0"/>
          </a:p>
          <a:p>
            <a:r>
              <a:rPr lang="en-US" sz="2800" dirty="0" smtClean="0"/>
              <a:t>Final System: B has more potential energy than A</a:t>
            </a:r>
          </a:p>
          <a:p>
            <a:endParaRPr lang="en-US" sz="900" dirty="0" smtClean="0"/>
          </a:p>
          <a:p>
            <a:r>
              <a:rPr lang="en-US" sz="2800" dirty="0" smtClean="0"/>
              <a:t>The final state has </a:t>
            </a:r>
            <a:r>
              <a:rPr lang="en-US" sz="2800" i="1" dirty="0" smtClean="0"/>
              <a:t>less</a:t>
            </a:r>
            <a:r>
              <a:rPr lang="en-US" sz="2800" dirty="0" smtClean="0"/>
              <a:t> potential energy than Initial</a:t>
            </a:r>
          </a:p>
          <a:p>
            <a:pPr lvl="1"/>
            <a:r>
              <a:rPr lang="en-US" dirty="0" smtClean="0">
                <a:solidFill>
                  <a:srgbClr val="FF0000"/>
                </a:solidFill>
              </a:rPr>
              <a:t>meaning that the final state is more stable </a:t>
            </a:r>
            <a:endParaRPr lang="en-US" dirty="0">
              <a:solidFill>
                <a:srgbClr val="FF0000"/>
              </a:solidFill>
            </a:endParaRPr>
          </a:p>
        </p:txBody>
      </p:sp>
      <p:sp>
        <p:nvSpPr>
          <p:cNvPr id="8" name="Title 1"/>
          <p:cNvSpPr>
            <a:spLocks noGrp="1"/>
          </p:cNvSpPr>
          <p:nvPr>
            <p:ph type="title"/>
          </p:nvPr>
        </p:nvSpPr>
        <p:spPr>
          <a:xfrm>
            <a:off x="228600" y="152400"/>
            <a:ext cx="8763000" cy="684557"/>
          </a:xfrm>
        </p:spPr>
        <p:txBody>
          <a:bodyPr>
            <a:noAutofit/>
          </a:bodyPr>
          <a:lstStyle/>
          <a:p>
            <a:r>
              <a:rPr lang="en-US" sz="3600" dirty="0" smtClean="0"/>
              <a:t>But notice!</a:t>
            </a:r>
            <a:endParaRPr lang="en-US" sz="3600" dirty="0"/>
          </a:p>
        </p:txBody>
      </p:sp>
      <p:sp>
        <p:nvSpPr>
          <p:cNvPr id="9" name="TextBox 8"/>
          <p:cNvSpPr txBox="1"/>
          <p:nvPr/>
        </p:nvSpPr>
        <p:spPr>
          <a:xfrm>
            <a:off x="710017" y="5521752"/>
            <a:ext cx="7763764" cy="954107"/>
          </a:xfrm>
          <a:prstGeom prst="rect">
            <a:avLst/>
          </a:prstGeom>
          <a:noFill/>
        </p:spPr>
        <p:txBody>
          <a:bodyPr wrap="none" rtlCol="0">
            <a:spAutoFit/>
          </a:bodyPr>
          <a:lstStyle/>
          <a:p>
            <a:pPr algn="ctr"/>
            <a:r>
              <a:rPr lang="en-US" sz="2800" dirty="0" smtClean="0"/>
              <a:t>The potential energy lost </a:t>
            </a:r>
            <a:r>
              <a:rPr lang="en-US" sz="2800" i="1" dirty="0" smtClean="0"/>
              <a:t>kinetically</a:t>
            </a:r>
            <a:r>
              <a:rPr lang="en-US" sz="2800" dirty="0" smtClean="0"/>
              <a:t> by the two balls </a:t>
            </a:r>
          </a:p>
          <a:p>
            <a:pPr algn="ctr"/>
            <a:r>
              <a:rPr lang="en-US" sz="2800" dirty="0" smtClean="0"/>
              <a:t>is gained by the hill and stored as heat energy</a:t>
            </a:r>
            <a:endParaRPr lang="en-US" sz="2800" dirty="0"/>
          </a:p>
        </p:txBody>
      </p:sp>
    </p:spTree>
    <p:extLst>
      <p:ext uri="{BB962C8B-B14F-4D97-AF65-F5344CB8AC3E}">
        <p14:creationId xmlns:p14="http://schemas.microsoft.com/office/powerpoint/2010/main" val="2007019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181"/>
          </a:xfrm>
        </p:spPr>
        <p:txBody>
          <a:bodyPr>
            <a:normAutofit fontScale="90000"/>
          </a:bodyPr>
          <a:lstStyle/>
          <a:p>
            <a:r>
              <a:rPr lang="en-US" dirty="0" smtClean="0"/>
              <a:t>Summarized</a:t>
            </a:r>
            <a:endParaRPr lang="en-US" dirty="0"/>
          </a:p>
        </p:txBody>
      </p:sp>
      <p:sp>
        <p:nvSpPr>
          <p:cNvPr id="3" name="Content Placeholder 2"/>
          <p:cNvSpPr>
            <a:spLocks noGrp="1"/>
          </p:cNvSpPr>
          <p:nvPr>
            <p:ph idx="1"/>
          </p:nvPr>
        </p:nvSpPr>
        <p:spPr>
          <a:xfrm>
            <a:off x="457200" y="1651000"/>
            <a:ext cx="8229600" cy="4475164"/>
          </a:xfrm>
        </p:spPr>
        <p:txBody>
          <a:bodyPr>
            <a:normAutofit/>
          </a:bodyPr>
          <a:lstStyle/>
          <a:p>
            <a:r>
              <a:rPr lang="en-US" sz="2800" dirty="0">
                <a:ea typeface="ＭＳ Ｐゴシック" charset="0"/>
                <a:sym typeface="Symbol" charset="0"/>
              </a:rPr>
              <a:t></a:t>
            </a:r>
            <a:r>
              <a:rPr lang="en-US" sz="2800" i="1" dirty="0">
                <a:ea typeface="ＭＳ Ｐゴシック" charset="0"/>
                <a:sym typeface="Symbol" charset="0"/>
              </a:rPr>
              <a:t>H</a:t>
            </a:r>
            <a:r>
              <a:rPr lang="en-US" sz="2800" dirty="0">
                <a:ea typeface="ＭＳ Ｐゴシック" charset="0"/>
                <a:sym typeface="Symbol" charset="0"/>
              </a:rPr>
              <a:t> </a:t>
            </a:r>
            <a:r>
              <a:rPr lang="en-US" sz="2800" dirty="0"/>
              <a:t>= </a:t>
            </a:r>
            <a:r>
              <a:rPr lang="en-US" sz="2800" dirty="0" smtClean="0"/>
              <a:t>+ (endothermic)	Spontaneity disfavored</a:t>
            </a:r>
            <a:endParaRPr lang="en-US" sz="2800" dirty="0"/>
          </a:p>
          <a:p>
            <a:pPr marL="0" indent="0">
              <a:buNone/>
            </a:pPr>
            <a:endParaRPr lang="en-US" sz="700" dirty="0">
              <a:ea typeface="ＭＳ Ｐゴシック" charset="0"/>
              <a:sym typeface="Symbol" charset="0"/>
            </a:endParaRPr>
          </a:p>
          <a:p>
            <a:r>
              <a:rPr lang="en-US" sz="2800" b="1" dirty="0">
                <a:ea typeface="ＭＳ Ｐゴシック" charset="0"/>
                <a:sym typeface="Symbol" charset="0"/>
              </a:rPr>
              <a:t></a:t>
            </a:r>
            <a:r>
              <a:rPr lang="en-US" sz="2800" b="1" i="1" dirty="0">
                <a:ea typeface="ＭＳ Ｐゴシック" charset="0"/>
                <a:sym typeface="Symbol" charset="0"/>
              </a:rPr>
              <a:t>H</a:t>
            </a:r>
            <a:r>
              <a:rPr lang="en-US" sz="2800" b="1" dirty="0">
                <a:ea typeface="ＭＳ Ｐゴシック" charset="0"/>
                <a:sym typeface="Symbol" charset="0"/>
              </a:rPr>
              <a:t> </a:t>
            </a:r>
            <a:r>
              <a:rPr lang="en-US" sz="2800" b="1" dirty="0"/>
              <a:t>= </a:t>
            </a:r>
            <a:r>
              <a:rPr lang="en-US" sz="2800" b="1" dirty="0" smtClean="0">
                <a:cs typeface="Arial" charset="0"/>
              </a:rPr>
              <a:t>− (exothermic)	Spontaneity favored </a:t>
            </a:r>
          </a:p>
          <a:p>
            <a:endParaRPr lang="en-US" sz="700" dirty="0">
              <a:cs typeface="Arial" charset="0"/>
            </a:endParaRPr>
          </a:p>
          <a:p>
            <a:r>
              <a:rPr lang="en-US" sz="2800" b="1" dirty="0" smtClean="0">
                <a:sym typeface="Symbol" charset="0"/>
              </a:rPr>
              <a:t></a:t>
            </a:r>
            <a:r>
              <a:rPr lang="en-US" sz="2800" b="1" i="1" dirty="0"/>
              <a:t>S </a:t>
            </a:r>
            <a:r>
              <a:rPr lang="en-US" sz="2800" b="1" dirty="0"/>
              <a:t>= </a:t>
            </a:r>
            <a:r>
              <a:rPr lang="en-US" sz="2800" b="1" dirty="0" smtClean="0"/>
              <a:t>+ 	</a:t>
            </a:r>
            <a:r>
              <a:rPr lang="en-US" sz="2800" b="1" dirty="0" smtClean="0">
                <a:cs typeface="Arial" charset="0"/>
              </a:rPr>
              <a:t>Spontaneity </a:t>
            </a:r>
            <a:r>
              <a:rPr lang="en-US" sz="2800" b="1" dirty="0">
                <a:cs typeface="Arial" charset="0"/>
              </a:rPr>
              <a:t>favored </a:t>
            </a:r>
            <a:endParaRPr lang="en-US" sz="2800" b="1" dirty="0" smtClean="0"/>
          </a:p>
          <a:p>
            <a:endParaRPr lang="en-US" sz="700" dirty="0" smtClean="0"/>
          </a:p>
          <a:p>
            <a:r>
              <a:rPr lang="en-US" sz="2800" dirty="0" smtClean="0"/>
              <a:t>∆</a:t>
            </a:r>
            <a:r>
              <a:rPr lang="en-US" sz="2800" dirty="0"/>
              <a:t>S = </a:t>
            </a:r>
            <a:r>
              <a:rPr lang="en-US" sz="2800" dirty="0" smtClean="0">
                <a:cs typeface="Arial" charset="0"/>
              </a:rPr>
              <a:t>− 	</a:t>
            </a:r>
            <a:r>
              <a:rPr lang="en-US" sz="2800" dirty="0" smtClean="0"/>
              <a:t>Spontaneity disfavored </a:t>
            </a:r>
          </a:p>
          <a:p>
            <a:pPr lvl="1"/>
            <a:endParaRPr lang="en-US" sz="1000" dirty="0"/>
          </a:p>
          <a:p>
            <a:r>
              <a:rPr lang="en-US" sz="2800" dirty="0" smtClean="0">
                <a:ea typeface="ＭＳ Ｐゴシック" charset="0"/>
                <a:sym typeface="Symbol" charset="0"/>
              </a:rPr>
              <a:t></a:t>
            </a:r>
            <a:r>
              <a:rPr lang="en-US" sz="2800" i="1" dirty="0" smtClean="0">
                <a:ea typeface="ＭＳ Ｐゴシック" charset="0"/>
                <a:sym typeface="Symbol" charset="0"/>
              </a:rPr>
              <a:t>G</a:t>
            </a:r>
            <a:r>
              <a:rPr lang="en-US" sz="2800" dirty="0" smtClean="0">
                <a:ea typeface="ＭＳ Ｐゴシック" charset="0"/>
                <a:sym typeface="Symbol" charset="0"/>
              </a:rPr>
              <a:t> </a:t>
            </a:r>
            <a:r>
              <a:rPr lang="en-US" sz="2800" dirty="0"/>
              <a:t>= </a:t>
            </a:r>
            <a:r>
              <a:rPr lang="en-US" sz="2800" dirty="0" smtClean="0"/>
              <a:t>+ (endergonic) 	Spontaneity </a:t>
            </a:r>
            <a:r>
              <a:rPr lang="en-US" sz="2800" u="sng" dirty="0" smtClean="0"/>
              <a:t>not allowed </a:t>
            </a:r>
            <a:endParaRPr lang="en-US" sz="2800" u="sng" dirty="0"/>
          </a:p>
          <a:p>
            <a:endParaRPr lang="en-US" sz="700" dirty="0">
              <a:ea typeface="ＭＳ Ｐゴシック" charset="0"/>
              <a:sym typeface="Symbol" charset="0"/>
            </a:endParaRPr>
          </a:p>
          <a:p>
            <a:r>
              <a:rPr lang="en-US" sz="2800" b="1" dirty="0" smtClean="0">
                <a:ea typeface="ＭＳ Ｐゴシック" charset="0"/>
                <a:sym typeface="Symbol" charset="0"/>
              </a:rPr>
              <a:t></a:t>
            </a:r>
            <a:r>
              <a:rPr lang="en-US" sz="2800" b="1" i="1" dirty="0" smtClean="0">
                <a:ea typeface="ＭＳ Ｐゴシック" charset="0"/>
                <a:sym typeface="Symbol" charset="0"/>
              </a:rPr>
              <a:t>G</a:t>
            </a:r>
            <a:r>
              <a:rPr lang="en-US" sz="2800" b="1" dirty="0" smtClean="0">
                <a:ea typeface="ＭＳ Ｐゴシック" charset="0"/>
                <a:sym typeface="Symbol" charset="0"/>
              </a:rPr>
              <a:t> </a:t>
            </a:r>
            <a:r>
              <a:rPr lang="en-US" sz="2800" b="1" dirty="0"/>
              <a:t>= </a:t>
            </a:r>
            <a:r>
              <a:rPr lang="en-US" sz="2800" b="1" dirty="0" smtClean="0">
                <a:cs typeface="Arial" charset="0"/>
              </a:rPr>
              <a:t>− (exergonic) 		Spontaneity </a:t>
            </a:r>
            <a:r>
              <a:rPr lang="en-US" sz="2800" b="1" u="sng" dirty="0" smtClean="0">
                <a:cs typeface="Arial" charset="0"/>
              </a:rPr>
              <a:t>allowed</a:t>
            </a:r>
            <a:endParaRPr lang="en-US" sz="2800" dirty="0"/>
          </a:p>
        </p:txBody>
      </p:sp>
    </p:spTree>
    <p:extLst>
      <p:ext uri="{BB962C8B-B14F-4D97-AF65-F5344CB8AC3E}">
        <p14:creationId xmlns:p14="http://schemas.microsoft.com/office/powerpoint/2010/main" val="341727881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0668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Which of the following will slow down the rate of a reaction?</a:t>
            </a:r>
            <a:endParaRPr lang="en-US" baseline="30000">
              <a:latin typeface="Arial" charset="0"/>
              <a:ea typeface="ＭＳ Ｐゴシック" charset="0"/>
            </a:endParaRPr>
          </a:p>
        </p:txBody>
      </p:sp>
      <p:sp>
        <p:nvSpPr>
          <p:cNvPr id="17411"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17412" name="Rectangle 3"/>
          <p:cNvSpPr txBox="1">
            <a:spLocks noChangeArrowheads="1"/>
          </p:cNvSpPr>
          <p:nvPr/>
        </p:nvSpPr>
        <p:spPr bwMode="auto">
          <a:xfrm>
            <a:off x="762000" y="3124200"/>
            <a:ext cx="693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20000"/>
              </a:spcBef>
              <a:spcAft>
                <a:spcPct val="0"/>
              </a:spcAft>
              <a:buFont typeface="Arial" charset="0"/>
              <a:buAutoNum type="alphaLcPeriod"/>
            </a:pPr>
            <a:r>
              <a:rPr lang="en-US" sz="2800" smtClean="0">
                <a:solidFill>
                  <a:srgbClr val="000000"/>
                </a:solidFill>
                <a:cs typeface="Arial" charset="0"/>
              </a:rPr>
              <a:t>Temperature is increased.</a:t>
            </a:r>
            <a:endParaRPr lang="en-US" sz="2800" smtClean="0">
              <a:solidFill>
                <a:srgbClr val="000000"/>
              </a:solidFill>
              <a:cs typeface="Arial" charset="0"/>
              <a:sym typeface="Symbol" charset="0"/>
            </a:endParaRPr>
          </a:p>
          <a:p>
            <a:pPr defTabSz="914400" eaLnBrk="1" fontAlgn="base" hangingPunct="1">
              <a:spcBef>
                <a:spcPct val="20000"/>
              </a:spcBef>
              <a:spcAft>
                <a:spcPct val="0"/>
              </a:spcAft>
              <a:buFont typeface="Arial" charset="0"/>
              <a:buAutoNum type="alphaLcPeriod"/>
            </a:pPr>
            <a:r>
              <a:rPr lang="en-US" sz="2800" smtClean="0">
                <a:solidFill>
                  <a:srgbClr val="000000"/>
                </a:solidFill>
                <a:cs typeface="Arial" charset="0"/>
                <a:sym typeface="Symbol" charset="0"/>
              </a:rPr>
              <a:t>Adding a catalyst and maintaining the temperature.</a:t>
            </a:r>
          </a:p>
          <a:p>
            <a:pPr defTabSz="914400" eaLnBrk="1" fontAlgn="base" hangingPunct="1">
              <a:spcBef>
                <a:spcPct val="20000"/>
              </a:spcBef>
              <a:spcAft>
                <a:spcPct val="0"/>
              </a:spcAft>
              <a:buFont typeface="Arial" charset="0"/>
              <a:buAutoNum type="alphaLcPeriod"/>
            </a:pPr>
            <a:r>
              <a:rPr lang="en-US" sz="2800" smtClean="0">
                <a:solidFill>
                  <a:srgbClr val="000000"/>
                </a:solidFill>
                <a:cs typeface="Arial" charset="0"/>
                <a:sym typeface="Symbol" charset="0"/>
              </a:rPr>
              <a:t>Temperature is decreased.</a:t>
            </a:r>
          </a:p>
          <a:p>
            <a:pPr defTabSz="914400" eaLnBrk="1" fontAlgn="base" hangingPunct="1">
              <a:spcBef>
                <a:spcPct val="20000"/>
              </a:spcBef>
              <a:spcAft>
                <a:spcPct val="0"/>
              </a:spcAft>
              <a:buFont typeface="Arial" charset="0"/>
              <a:buAutoNum type="alphaLcPeriod"/>
            </a:pPr>
            <a:r>
              <a:rPr lang="en-US" sz="2800" smtClean="0">
                <a:solidFill>
                  <a:srgbClr val="000000"/>
                </a:solidFill>
                <a:cs typeface="Arial" charset="0"/>
                <a:sym typeface="Symbol" charset="0"/>
              </a:rPr>
              <a:t>More reactant is added to the system.</a:t>
            </a:r>
            <a:endParaRPr lang="en-US" sz="2800" smtClean="0">
              <a:solidFill>
                <a:srgbClr val="000000"/>
              </a:solidFill>
              <a:latin typeface="Times" charset="0"/>
              <a:cs typeface="Arial" charset="0"/>
              <a:sym typeface="Symbol" charset="0"/>
            </a:endParaRPr>
          </a:p>
          <a:p>
            <a:pPr defTabSz="914400" eaLnBrk="1" fontAlgn="base" hangingPunct="1">
              <a:spcBef>
                <a:spcPct val="20000"/>
              </a:spcBef>
              <a:spcAft>
                <a:spcPct val="0"/>
              </a:spcAft>
              <a:buFont typeface="Arial" charset="0"/>
              <a:buAutoNum type="alphaLcPeriod"/>
            </a:pPr>
            <a:endParaRPr lang="en-US" sz="2800" smtClean="0">
              <a:solidFill>
                <a:srgbClr val="000000"/>
              </a:solidFill>
              <a:latin typeface="Times" charset="0"/>
              <a:cs typeface="Arial" charset="0"/>
              <a:sym typeface="Symbol" charset="0"/>
            </a:endParaRPr>
          </a:p>
          <a:p>
            <a:pPr defTabSz="914400" eaLnBrk="1" fontAlgn="base" hangingPunct="1">
              <a:spcBef>
                <a:spcPct val="20000"/>
              </a:spcBef>
              <a:spcAft>
                <a:spcPct val="0"/>
              </a:spcAft>
              <a:buFont typeface="Arial" charset="0"/>
              <a:buAutoNum type="alphaLcPeriod"/>
            </a:pPr>
            <a:endParaRPr lang="en-US" sz="2800" smtClean="0">
              <a:solidFill>
                <a:srgbClr val="000000"/>
              </a:solidFill>
              <a:cs typeface="Arial" charset="0"/>
            </a:endParaRPr>
          </a:p>
          <a:p>
            <a:pPr defTabSz="914400" eaLnBrk="1" fontAlgn="base" hangingPunct="1">
              <a:spcBef>
                <a:spcPct val="20000"/>
              </a:spcBef>
              <a:spcAft>
                <a:spcPct val="0"/>
              </a:spcAft>
              <a:buFont typeface="Times" charset="0"/>
              <a:buAutoNum type="alphaLcPeriod"/>
            </a:pPr>
            <a:endParaRPr lang="en-US" sz="2800" smtClean="0">
              <a:solidFill>
                <a:srgbClr val="000000"/>
              </a:solidFill>
              <a:cs typeface="Arial" charset="0"/>
            </a:endParaRPr>
          </a:p>
        </p:txBody>
      </p:sp>
      <p:sp>
        <p:nvSpPr>
          <p:cNvPr id="5" name="Rectangle 4"/>
          <p:cNvSpPr>
            <a:spLocks noChangeArrowheads="1"/>
          </p:cNvSpPr>
          <p:nvPr/>
        </p:nvSpPr>
        <p:spPr bwMode="auto">
          <a:xfrm>
            <a:off x="533399" y="4629184"/>
            <a:ext cx="5749511"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247338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066800"/>
            <a:ext cx="8382000" cy="914400"/>
          </a:xfrm>
        </p:spPr>
        <p:txBody>
          <a:bodyPr/>
          <a:lstStyle/>
          <a:p>
            <a:pPr algn="l" eaLnBrk="1" hangingPunct="1"/>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sym typeface="Symbol" charset="0"/>
              </a:rPr>
              <a:t>Which of the following processes results in an increase in entropy of the system?</a:t>
            </a:r>
            <a:endParaRPr lang="en-US" baseline="30000">
              <a:latin typeface="Arial" charset="0"/>
              <a:ea typeface="ＭＳ Ｐゴシック" charset="0"/>
            </a:endParaRPr>
          </a:p>
        </p:txBody>
      </p:sp>
      <p:sp>
        <p:nvSpPr>
          <p:cNvPr id="19459" name="Rectangle 3"/>
          <p:cNvSpPr>
            <a:spLocks noGrp="1" noChangeArrowheads="1"/>
          </p:cNvSpPr>
          <p:nvPr>
            <p:ph type="body" idx="1"/>
          </p:nvPr>
        </p:nvSpPr>
        <p:spPr>
          <a:xfrm>
            <a:off x="762000" y="3144544"/>
            <a:ext cx="7620000" cy="1981200"/>
          </a:xfrm>
        </p:spPr>
        <p:txBody>
          <a:bodyPr/>
          <a:lstStyle/>
          <a:p>
            <a:pPr eaLnBrk="1" hangingPunct="1"/>
            <a:r>
              <a:rPr lang="en-US" dirty="0">
                <a:latin typeface="Arial" charset="0"/>
                <a:ea typeface="ＭＳ Ｐゴシック" charset="0"/>
                <a:sym typeface="Symbol" charset="0"/>
              </a:rPr>
              <a:t>A liquid freezing</a:t>
            </a:r>
          </a:p>
          <a:p>
            <a:pPr eaLnBrk="1" hangingPunct="1"/>
            <a:r>
              <a:rPr lang="en-US" dirty="0">
                <a:latin typeface="Arial" charset="0"/>
                <a:ea typeface="ＭＳ Ｐゴシック" charset="0"/>
                <a:sym typeface="Symbol" charset="0"/>
              </a:rPr>
              <a:t>Organizing a deck of cards into four suits</a:t>
            </a:r>
          </a:p>
          <a:p>
            <a:pPr eaLnBrk="1" hangingPunct="1"/>
            <a:r>
              <a:rPr lang="en-US" dirty="0">
                <a:latin typeface="Arial" charset="0"/>
                <a:ea typeface="ＭＳ Ｐゴシック" charset="0"/>
                <a:sym typeface="Symbol" charset="0"/>
              </a:rPr>
              <a:t>Sugar dissolving in water</a:t>
            </a:r>
          </a:p>
          <a:p>
            <a:pPr eaLnBrk="1" hangingPunct="1"/>
            <a:r>
              <a:rPr lang="en-US" dirty="0">
                <a:latin typeface="Arial" charset="0"/>
                <a:ea typeface="ＭＳ Ｐゴシック" charset="0"/>
                <a:sym typeface="Symbol" charset="0"/>
              </a:rPr>
              <a:t>A gas condensing</a:t>
            </a:r>
          </a:p>
        </p:txBody>
      </p:sp>
      <p:sp>
        <p:nvSpPr>
          <p:cNvPr id="19460"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sp>
        <p:nvSpPr>
          <p:cNvPr id="5" name="Rectangle 4"/>
          <p:cNvSpPr>
            <a:spLocks noChangeArrowheads="1"/>
          </p:cNvSpPr>
          <p:nvPr/>
        </p:nvSpPr>
        <p:spPr bwMode="auto">
          <a:xfrm>
            <a:off x="762000" y="4225115"/>
            <a:ext cx="4885864"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57417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381000" y="1447800"/>
            <a:ext cx="8737600" cy="1219200"/>
          </a:xfrm>
        </p:spPr>
        <p:txBody>
          <a:bodyPr/>
          <a:lstStyle/>
          <a:p>
            <a:pPr algn="l" eaLnBrk="1" hangingPunct="1"/>
            <a:r>
              <a:rPr lang="en-US" dirty="0">
                <a:latin typeface="Times" charset="0"/>
                <a:ea typeface="ＭＳ Ｐゴシック" charset="0"/>
              </a:rPr>
              <a:t>	</a:t>
            </a:r>
            <a:br>
              <a:rPr lang="en-US" dirty="0">
                <a:latin typeface="Times" charset="0"/>
                <a:ea typeface="ＭＳ Ｐゴシック" charset="0"/>
              </a:rPr>
            </a:br>
            <a:r>
              <a:rPr lang="en-US" dirty="0">
                <a:latin typeface="Times" charset="0"/>
                <a:ea typeface="ＭＳ Ｐゴシック" charset="0"/>
              </a:rPr>
              <a:t>	</a:t>
            </a:r>
            <a:r>
              <a:rPr lang="en-US" dirty="0">
                <a:latin typeface="Arial" charset="0"/>
                <a:ea typeface="ＭＳ Ｐゴシック" charset="0"/>
              </a:rPr>
              <a:t>K(</a:t>
            </a:r>
            <a:r>
              <a:rPr lang="en-US" i="1" dirty="0">
                <a:latin typeface="Arial" charset="0"/>
                <a:ea typeface="ＭＳ Ｐゴシック" charset="0"/>
              </a:rPr>
              <a:t>s</a:t>
            </a:r>
            <a:r>
              <a:rPr lang="en-US" dirty="0">
                <a:latin typeface="Arial" charset="0"/>
                <a:ea typeface="ＭＳ Ｐゴシック" charset="0"/>
              </a:rPr>
              <a:t>) + 2 H</a:t>
            </a:r>
            <a:r>
              <a:rPr lang="en-US" baseline="-25000" dirty="0">
                <a:latin typeface="Arial" charset="0"/>
                <a:ea typeface="ＭＳ Ｐゴシック" charset="0"/>
              </a:rPr>
              <a:t>2</a:t>
            </a:r>
            <a:r>
              <a:rPr lang="en-US" dirty="0">
                <a:latin typeface="Arial" charset="0"/>
                <a:ea typeface="ＭＳ Ｐゴシック" charset="0"/>
              </a:rPr>
              <a:t>O(</a:t>
            </a:r>
            <a:r>
              <a:rPr lang="en-US" i="1" dirty="0">
                <a:latin typeface="Arial" charset="0"/>
                <a:ea typeface="ＭＳ Ｐゴシック" charset="0"/>
              </a:rPr>
              <a:t>l</a:t>
            </a:r>
            <a:r>
              <a:rPr lang="en-US" dirty="0">
                <a:latin typeface="Arial" charset="0"/>
                <a:ea typeface="ＭＳ Ｐゴシック" charset="0"/>
              </a:rPr>
              <a:t>) </a:t>
            </a:r>
            <a:r>
              <a:rPr lang="en-US" dirty="0">
                <a:latin typeface="Arial" charset="0"/>
                <a:ea typeface="ＭＳ Ｐゴシック" charset="0"/>
                <a:sym typeface="Symbol" charset="0"/>
              </a:rPr>
              <a:t> 2 KOH(</a:t>
            </a:r>
            <a:r>
              <a:rPr lang="en-US" i="1" dirty="0" err="1">
                <a:latin typeface="Arial" charset="0"/>
                <a:ea typeface="ＭＳ Ｐゴシック" charset="0"/>
                <a:sym typeface="Symbol" charset="0"/>
              </a:rPr>
              <a:t>aq</a:t>
            </a:r>
            <a:r>
              <a:rPr lang="en-US" dirty="0">
                <a:latin typeface="Arial" charset="0"/>
                <a:ea typeface="ＭＳ Ｐゴシック" charset="0"/>
                <a:sym typeface="Symbol" charset="0"/>
              </a:rPr>
              <a:t>) + H</a:t>
            </a:r>
            <a:r>
              <a:rPr lang="en-US" baseline="-25000" dirty="0">
                <a:latin typeface="Arial" charset="0"/>
                <a:ea typeface="ＭＳ Ｐゴシック" charset="0"/>
                <a:sym typeface="Symbol" charset="0"/>
              </a:rPr>
              <a:t>2</a:t>
            </a:r>
            <a:r>
              <a:rPr lang="en-US" dirty="0">
                <a:latin typeface="Arial" charset="0"/>
                <a:ea typeface="ＭＳ Ｐゴシック" charset="0"/>
                <a:sym typeface="Symbol" charset="0"/>
              </a:rPr>
              <a:t>(</a:t>
            </a:r>
            <a:r>
              <a:rPr lang="en-US" i="1" dirty="0">
                <a:latin typeface="Arial" charset="0"/>
                <a:ea typeface="ＭＳ Ｐゴシック" charset="0"/>
                <a:sym typeface="Symbol" charset="0"/>
              </a:rPr>
              <a:t>g</a:t>
            </a:r>
            <a:r>
              <a:rPr lang="en-US" dirty="0">
                <a:latin typeface="Arial" charset="0"/>
                <a:ea typeface="ＭＳ Ｐゴシック" charset="0"/>
                <a:sym typeface="Symbol" charset="0"/>
              </a:rPr>
              <a:t>)</a:t>
            </a:r>
            <a:br>
              <a:rPr lang="en-US" dirty="0">
                <a:latin typeface="Arial" charset="0"/>
                <a:ea typeface="ＭＳ Ｐゴシック" charset="0"/>
                <a:sym typeface="Symbol" charset="0"/>
              </a:rPr>
            </a:br>
            <a:r>
              <a:rPr lang="en-US" sz="2800" dirty="0">
                <a:latin typeface="Arial" charset="0"/>
                <a:ea typeface="ＭＳ Ｐゴシック" charset="0"/>
              </a:rPr>
              <a:t/>
            </a:r>
            <a:br>
              <a:rPr lang="en-US" sz="2800" dirty="0">
                <a:latin typeface="Arial" charset="0"/>
                <a:ea typeface="ＭＳ Ｐゴシック" charset="0"/>
              </a:rPr>
            </a:br>
            <a:r>
              <a:rPr lang="en-US" sz="2800" dirty="0">
                <a:latin typeface="Arial" charset="0"/>
                <a:ea typeface="ＭＳ Ｐゴシック" charset="0"/>
              </a:rPr>
              <a:t>When potassium is added to water contained in a beaker, the reaction shown above occurs and the beaker feels hot to the touch. </a:t>
            </a:r>
            <a:r>
              <a:rPr lang="en-US" sz="2800" dirty="0">
                <a:latin typeface="Arial" charset="0"/>
                <a:ea typeface="ＭＳ Ｐゴシック" charset="0"/>
                <a:sym typeface="Symbol" charset="0"/>
              </a:rPr>
              <a:t>During this reaction, _______. </a:t>
            </a:r>
            <a:r>
              <a:rPr lang="en-US" sz="2800" dirty="0">
                <a:latin typeface="Arial" charset="0"/>
                <a:ea typeface="ＭＳ Ｐゴシック" charset="0"/>
              </a:rPr>
              <a:t/>
            </a:r>
            <a:br>
              <a:rPr lang="en-US" sz="2800" dirty="0">
                <a:latin typeface="Arial" charset="0"/>
                <a:ea typeface="ＭＳ Ｐゴシック" charset="0"/>
              </a:rPr>
            </a:br>
            <a:r>
              <a:rPr lang="en-US" dirty="0">
                <a:latin typeface="Times" charset="0"/>
                <a:ea typeface="ＭＳ Ｐゴシック" charset="0"/>
              </a:rPr>
              <a:t> 	</a:t>
            </a:r>
            <a:endParaRPr lang="en-US" baseline="30000" dirty="0">
              <a:latin typeface="Arial" charset="0"/>
              <a:ea typeface="ＭＳ Ｐゴシック" charset="0"/>
            </a:endParaRPr>
          </a:p>
        </p:txBody>
      </p:sp>
      <p:sp>
        <p:nvSpPr>
          <p:cNvPr id="8194" name="Rectangle 3"/>
          <p:cNvSpPr>
            <a:spLocks noGrp="1" noChangeArrowheads="1"/>
          </p:cNvSpPr>
          <p:nvPr>
            <p:ph type="body" idx="1"/>
          </p:nvPr>
        </p:nvSpPr>
        <p:spPr>
          <a:xfrm>
            <a:off x="304800" y="3657600"/>
            <a:ext cx="6705600" cy="1981200"/>
          </a:xfrm>
        </p:spPr>
        <p:txBody>
          <a:bodyPr/>
          <a:lstStyle/>
          <a:p>
            <a:pPr eaLnBrk="1" hangingPunct="1"/>
            <a:r>
              <a:rPr lang="en-US">
                <a:latin typeface="Arial" charset="0"/>
                <a:ea typeface="ＭＳ Ｐゴシック" charset="0"/>
              </a:rPr>
              <a:t>entropy decreases and </a:t>
            </a:r>
            <a:r>
              <a:rPr lang="en-US">
                <a:latin typeface="Arial" charset="0"/>
                <a:ea typeface="ＭＳ Ｐゴシック" charset="0"/>
                <a:sym typeface="Symbol" charset="0"/>
              </a:rPr>
              <a:t></a:t>
            </a:r>
            <a:r>
              <a:rPr lang="en-US" i="1">
                <a:latin typeface="Arial" charset="0"/>
                <a:ea typeface="ＭＳ Ｐゴシック" charset="0"/>
                <a:sym typeface="Symbol" charset="0"/>
              </a:rPr>
              <a:t>S</a:t>
            </a:r>
            <a:r>
              <a:rPr lang="en-US">
                <a:latin typeface="Arial" charset="0"/>
                <a:ea typeface="ＭＳ Ｐゴシック" charset="0"/>
                <a:sym typeface="Symbol" charset="0"/>
              </a:rPr>
              <a:t> is negative</a:t>
            </a:r>
          </a:p>
          <a:p>
            <a:pPr eaLnBrk="1" hangingPunct="1"/>
            <a:r>
              <a:rPr lang="en-US">
                <a:latin typeface="Arial" charset="0"/>
                <a:ea typeface="ＭＳ Ｐゴシック" charset="0"/>
              </a:rPr>
              <a:t>entropy decreases and </a:t>
            </a:r>
            <a:r>
              <a:rPr lang="en-US">
                <a:latin typeface="Arial" charset="0"/>
                <a:ea typeface="ＭＳ Ｐゴシック" charset="0"/>
                <a:sym typeface="Symbol" charset="0"/>
              </a:rPr>
              <a:t></a:t>
            </a:r>
            <a:r>
              <a:rPr lang="en-US" i="1">
                <a:latin typeface="Arial" charset="0"/>
                <a:ea typeface="ＭＳ Ｐゴシック" charset="0"/>
                <a:sym typeface="Symbol" charset="0"/>
              </a:rPr>
              <a:t>S</a:t>
            </a:r>
            <a:r>
              <a:rPr lang="en-US">
                <a:latin typeface="Arial" charset="0"/>
                <a:ea typeface="ＭＳ Ｐゴシック" charset="0"/>
                <a:sym typeface="Symbol" charset="0"/>
              </a:rPr>
              <a:t> is positive</a:t>
            </a:r>
          </a:p>
          <a:p>
            <a:pPr eaLnBrk="1" hangingPunct="1"/>
            <a:r>
              <a:rPr lang="en-US">
                <a:latin typeface="Arial" charset="0"/>
                <a:ea typeface="ＭＳ Ｐゴシック" charset="0"/>
              </a:rPr>
              <a:t>entropy increases and </a:t>
            </a:r>
            <a:r>
              <a:rPr lang="en-US">
                <a:latin typeface="Arial" charset="0"/>
                <a:ea typeface="ＭＳ Ｐゴシック" charset="0"/>
                <a:sym typeface="Symbol" charset="0"/>
              </a:rPr>
              <a:t></a:t>
            </a:r>
            <a:r>
              <a:rPr lang="en-US" i="1">
                <a:latin typeface="Arial" charset="0"/>
                <a:ea typeface="ＭＳ Ｐゴシック" charset="0"/>
                <a:sym typeface="Symbol" charset="0"/>
              </a:rPr>
              <a:t>S</a:t>
            </a:r>
            <a:r>
              <a:rPr lang="en-US">
                <a:latin typeface="Arial" charset="0"/>
                <a:ea typeface="ＭＳ Ｐゴシック" charset="0"/>
                <a:sym typeface="Symbol" charset="0"/>
              </a:rPr>
              <a:t> is negative</a:t>
            </a:r>
          </a:p>
          <a:p>
            <a:pPr eaLnBrk="1" hangingPunct="1"/>
            <a:r>
              <a:rPr lang="en-US">
                <a:latin typeface="Arial" charset="0"/>
                <a:ea typeface="ＭＳ Ｐゴシック" charset="0"/>
              </a:rPr>
              <a:t>entropy increases and </a:t>
            </a:r>
            <a:r>
              <a:rPr lang="en-US">
                <a:latin typeface="Arial" charset="0"/>
                <a:ea typeface="ＭＳ Ｐゴシック" charset="0"/>
                <a:sym typeface="Symbol" charset="0"/>
              </a:rPr>
              <a:t></a:t>
            </a:r>
            <a:r>
              <a:rPr lang="en-US" i="1">
                <a:latin typeface="Arial" charset="0"/>
                <a:ea typeface="ＭＳ Ｐゴシック" charset="0"/>
                <a:sym typeface="Symbol" charset="0"/>
              </a:rPr>
              <a:t>S</a:t>
            </a:r>
            <a:r>
              <a:rPr lang="en-US">
                <a:latin typeface="Arial" charset="0"/>
                <a:ea typeface="ＭＳ Ｐゴシック" charset="0"/>
                <a:sym typeface="Symbol" charset="0"/>
              </a:rPr>
              <a:t> is positive</a:t>
            </a:r>
            <a:endParaRPr lang="en-US">
              <a:latin typeface="Arial" charset="0"/>
              <a:ea typeface="ＭＳ Ｐゴシック" charset="0"/>
            </a:endParaRPr>
          </a:p>
        </p:txBody>
      </p:sp>
      <p:sp>
        <p:nvSpPr>
          <p:cNvPr id="8195"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819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581400"/>
            <a:ext cx="18383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04799" y="5238478"/>
            <a:ext cx="6537325"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20157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762000" y="1447800"/>
            <a:ext cx="8153400" cy="914400"/>
          </a:xfrm>
        </p:spPr>
        <p:txBody>
          <a:bodyPr/>
          <a:lstStyle/>
          <a:p>
            <a:pPr algn="l" eaLnBrk="1" hangingPunct="1"/>
            <a:r>
              <a:rPr lang="en-US">
                <a:latin typeface="Times" charset="0"/>
                <a:ea typeface="ＭＳ Ｐゴシック" charset="0"/>
              </a:rPr>
              <a:t>	</a:t>
            </a: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K(</a:t>
            </a:r>
            <a:r>
              <a:rPr lang="en-US" i="1">
                <a:latin typeface="Arial" charset="0"/>
                <a:ea typeface="ＭＳ Ｐゴシック" charset="0"/>
              </a:rPr>
              <a:t>s</a:t>
            </a:r>
            <a:r>
              <a:rPr lang="en-US">
                <a:latin typeface="Arial" charset="0"/>
                <a:ea typeface="ＭＳ Ｐゴシック" charset="0"/>
              </a:rPr>
              <a:t>) + 2 H</a:t>
            </a:r>
            <a:r>
              <a:rPr lang="en-US" baseline="-25000">
                <a:latin typeface="Arial" charset="0"/>
                <a:ea typeface="ＭＳ Ｐゴシック" charset="0"/>
              </a:rPr>
              <a:t>2</a:t>
            </a:r>
            <a:r>
              <a:rPr lang="en-US">
                <a:latin typeface="Arial" charset="0"/>
                <a:ea typeface="ＭＳ Ｐゴシック" charset="0"/>
              </a:rPr>
              <a:t>O(</a:t>
            </a:r>
            <a:r>
              <a:rPr lang="en-US" i="1">
                <a:latin typeface="Arial" charset="0"/>
                <a:ea typeface="ＭＳ Ｐゴシック" charset="0"/>
              </a:rPr>
              <a:t>l</a:t>
            </a:r>
            <a:r>
              <a:rPr lang="en-US">
                <a:latin typeface="Arial" charset="0"/>
                <a:ea typeface="ＭＳ Ｐゴシック" charset="0"/>
              </a:rPr>
              <a:t>) </a:t>
            </a:r>
            <a:r>
              <a:rPr lang="en-US">
                <a:latin typeface="Arial" charset="0"/>
                <a:ea typeface="ＭＳ Ｐゴシック" charset="0"/>
                <a:sym typeface="Symbol" charset="0"/>
              </a:rPr>
              <a:t> 2 KOH(</a:t>
            </a:r>
            <a:r>
              <a:rPr lang="en-US" i="1">
                <a:latin typeface="Arial" charset="0"/>
                <a:ea typeface="ＭＳ Ｐゴシック" charset="0"/>
                <a:sym typeface="Symbol" charset="0"/>
              </a:rPr>
              <a:t>aq</a:t>
            </a:r>
            <a:r>
              <a:rPr lang="en-US">
                <a:latin typeface="Arial" charset="0"/>
                <a:ea typeface="ＭＳ Ｐゴシック" charset="0"/>
                <a:sym typeface="Symbol" charset="0"/>
              </a:rPr>
              <a:t>) + H</a:t>
            </a:r>
            <a:r>
              <a:rPr lang="en-US" baseline="-25000">
                <a:latin typeface="Arial" charset="0"/>
                <a:ea typeface="ＭＳ Ｐゴシック" charset="0"/>
                <a:sym typeface="Symbol" charset="0"/>
              </a:rPr>
              <a:t>2</a:t>
            </a:r>
            <a:r>
              <a:rPr lang="en-US">
                <a:latin typeface="Arial" charset="0"/>
                <a:ea typeface="ＭＳ Ｐゴシック" charset="0"/>
                <a:sym typeface="Symbol" charset="0"/>
              </a:rPr>
              <a:t>(</a:t>
            </a:r>
            <a:r>
              <a:rPr lang="en-US" i="1">
                <a:latin typeface="Arial" charset="0"/>
                <a:ea typeface="ＭＳ Ｐゴシック" charset="0"/>
                <a:sym typeface="Symbol" charset="0"/>
              </a:rPr>
              <a:t>g</a:t>
            </a:r>
            <a:r>
              <a:rPr lang="en-US">
                <a:latin typeface="Arial" charset="0"/>
                <a:ea typeface="ＭＳ Ｐゴシック" charset="0"/>
                <a:sym typeface="Symbol" charset="0"/>
              </a:rPr>
              <a:t>)</a:t>
            </a:r>
            <a:br>
              <a:rPr lang="en-US">
                <a:latin typeface="Arial" charset="0"/>
                <a:ea typeface="ＭＳ Ｐゴシック" charset="0"/>
                <a:sym typeface="Symbol" charset="0"/>
              </a:rPr>
            </a:br>
            <a:r>
              <a:rPr lang="en-US">
                <a:latin typeface="Arial" charset="0"/>
                <a:ea typeface="ＭＳ Ｐゴシック" charset="0"/>
              </a:rPr>
              <a:t/>
            </a:r>
            <a:br>
              <a:rPr lang="en-US">
                <a:latin typeface="Arial" charset="0"/>
                <a:ea typeface="ＭＳ Ｐゴシック" charset="0"/>
              </a:rPr>
            </a:br>
            <a:r>
              <a:rPr lang="en-US" sz="2800">
                <a:latin typeface="Arial" charset="0"/>
                <a:ea typeface="ＭＳ Ｐゴシック" charset="0"/>
              </a:rPr>
              <a:t>When potassium is added to water contained in a beaker, the reaction shown above occurs, and the beaker feels hot to the touch. This reaction is _______.</a:t>
            </a:r>
            <a:r>
              <a:rPr lang="en-US">
                <a:latin typeface="Arial" charset="0"/>
                <a:ea typeface="ＭＳ Ｐゴシック" charset="0"/>
              </a:rPr>
              <a:t/>
            </a:r>
            <a:br>
              <a:rPr lang="en-US">
                <a:latin typeface="Arial" charset="0"/>
                <a:ea typeface="ＭＳ Ｐゴシック" charset="0"/>
              </a:rPr>
            </a:br>
            <a:r>
              <a:rPr lang="en-US">
                <a:latin typeface="Arial" charset="0"/>
                <a:ea typeface="ＭＳ Ｐゴシック" charset="0"/>
              </a:rPr>
              <a:t> 	</a:t>
            </a:r>
            <a:endParaRPr lang="en-US" baseline="30000">
              <a:latin typeface="Arial" charset="0"/>
              <a:ea typeface="ＭＳ Ｐゴシック" charset="0"/>
            </a:endParaRPr>
          </a:p>
        </p:txBody>
      </p:sp>
      <p:sp>
        <p:nvSpPr>
          <p:cNvPr id="12290" name="Rectangle 3"/>
          <p:cNvSpPr>
            <a:spLocks noGrp="1" noChangeArrowheads="1"/>
          </p:cNvSpPr>
          <p:nvPr>
            <p:ph type="body" idx="1"/>
          </p:nvPr>
        </p:nvSpPr>
        <p:spPr>
          <a:xfrm>
            <a:off x="457200" y="3657600"/>
            <a:ext cx="6324600" cy="1981200"/>
          </a:xfrm>
        </p:spPr>
        <p:txBody>
          <a:bodyPr/>
          <a:lstStyle/>
          <a:p>
            <a:pPr eaLnBrk="1" hangingPunct="1"/>
            <a:r>
              <a:rPr lang="en-US" sz="2600" dirty="0">
                <a:latin typeface="Arial" charset="0"/>
                <a:ea typeface="ＭＳ Ｐゴシック" charset="0"/>
              </a:rPr>
              <a:t>nonspontaneous and </a:t>
            </a:r>
            <a:r>
              <a:rPr lang="en-US" sz="2600" dirty="0">
                <a:latin typeface="Arial" charset="0"/>
                <a:ea typeface="ＭＳ Ｐゴシック" charset="0"/>
                <a:sym typeface="Symbol" charset="0"/>
              </a:rPr>
              <a:t></a:t>
            </a:r>
            <a:r>
              <a:rPr lang="en-US" sz="2600" i="1" dirty="0">
                <a:latin typeface="Arial" charset="0"/>
                <a:ea typeface="ＭＳ Ｐゴシック" charset="0"/>
                <a:sym typeface="Symbol" charset="0"/>
              </a:rPr>
              <a:t>G</a:t>
            </a:r>
            <a:r>
              <a:rPr lang="en-US" sz="2600" dirty="0">
                <a:latin typeface="Arial" charset="0"/>
                <a:ea typeface="ＭＳ Ｐゴシック" charset="0"/>
                <a:sym typeface="Symbol" charset="0"/>
              </a:rPr>
              <a:t> is negative</a:t>
            </a:r>
          </a:p>
          <a:p>
            <a:pPr eaLnBrk="1" hangingPunct="1"/>
            <a:r>
              <a:rPr lang="en-US" sz="2600" dirty="0">
                <a:latin typeface="Arial" charset="0"/>
                <a:ea typeface="ＭＳ Ｐゴシック" charset="0"/>
              </a:rPr>
              <a:t>nonspontaneous and </a:t>
            </a:r>
            <a:r>
              <a:rPr lang="en-US" sz="2600" dirty="0">
                <a:latin typeface="Arial" charset="0"/>
                <a:ea typeface="ＭＳ Ｐゴシック" charset="0"/>
                <a:sym typeface="Symbol" charset="0"/>
              </a:rPr>
              <a:t></a:t>
            </a:r>
            <a:r>
              <a:rPr lang="en-US" sz="2600" i="1" dirty="0">
                <a:latin typeface="Arial" charset="0"/>
                <a:ea typeface="ＭＳ Ｐゴシック" charset="0"/>
                <a:sym typeface="Symbol" charset="0"/>
              </a:rPr>
              <a:t>G</a:t>
            </a:r>
            <a:r>
              <a:rPr lang="en-US" sz="2600" dirty="0">
                <a:latin typeface="Arial" charset="0"/>
                <a:ea typeface="ＭＳ Ｐゴシック" charset="0"/>
                <a:sym typeface="Symbol" charset="0"/>
              </a:rPr>
              <a:t> is positive</a:t>
            </a:r>
          </a:p>
          <a:p>
            <a:pPr eaLnBrk="1" hangingPunct="1"/>
            <a:r>
              <a:rPr lang="en-US" sz="2600" dirty="0">
                <a:latin typeface="Arial" charset="0"/>
                <a:ea typeface="ＭＳ Ｐゴシック" charset="0"/>
              </a:rPr>
              <a:t>spontaneous and </a:t>
            </a:r>
            <a:r>
              <a:rPr lang="en-US" sz="2600" dirty="0">
                <a:latin typeface="Arial" charset="0"/>
                <a:ea typeface="ＭＳ Ｐゴシック" charset="0"/>
                <a:sym typeface="Symbol" charset="0"/>
              </a:rPr>
              <a:t></a:t>
            </a:r>
            <a:r>
              <a:rPr lang="en-US" sz="2600" i="1" dirty="0">
                <a:latin typeface="Arial" charset="0"/>
                <a:ea typeface="ＭＳ Ｐゴシック" charset="0"/>
                <a:sym typeface="Symbol" charset="0"/>
              </a:rPr>
              <a:t>G</a:t>
            </a:r>
            <a:r>
              <a:rPr lang="en-US" sz="2600" dirty="0">
                <a:latin typeface="Arial" charset="0"/>
                <a:ea typeface="ＭＳ Ｐゴシック" charset="0"/>
                <a:sym typeface="Symbol" charset="0"/>
              </a:rPr>
              <a:t> is negative</a:t>
            </a:r>
            <a:endParaRPr lang="en-US" sz="2600" dirty="0">
              <a:solidFill>
                <a:srgbClr val="FF0018"/>
              </a:solidFill>
              <a:latin typeface="Arial" charset="0"/>
              <a:ea typeface="ＭＳ Ｐゴシック" charset="0"/>
              <a:sym typeface="Symbol" charset="0"/>
            </a:endParaRPr>
          </a:p>
          <a:p>
            <a:pPr eaLnBrk="1" hangingPunct="1"/>
            <a:r>
              <a:rPr lang="en-US" sz="2600" dirty="0">
                <a:latin typeface="Arial" charset="0"/>
                <a:ea typeface="ＭＳ Ｐゴシック" charset="0"/>
              </a:rPr>
              <a:t>spontaneous and </a:t>
            </a:r>
            <a:r>
              <a:rPr lang="en-US" sz="2600" dirty="0">
                <a:latin typeface="Arial" charset="0"/>
                <a:ea typeface="ＭＳ Ｐゴシック" charset="0"/>
                <a:sym typeface="Symbol" charset="0"/>
              </a:rPr>
              <a:t></a:t>
            </a:r>
            <a:r>
              <a:rPr lang="en-US" sz="2600" i="1" dirty="0">
                <a:latin typeface="Arial" charset="0"/>
                <a:ea typeface="ＭＳ Ｐゴシック" charset="0"/>
                <a:sym typeface="Symbol" charset="0"/>
              </a:rPr>
              <a:t>G</a:t>
            </a:r>
            <a:r>
              <a:rPr lang="en-US" sz="2600" dirty="0">
                <a:latin typeface="Arial" charset="0"/>
                <a:ea typeface="ＭＳ Ｐゴシック" charset="0"/>
                <a:sym typeface="Symbol" charset="0"/>
              </a:rPr>
              <a:t> is positive</a:t>
            </a:r>
            <a:endParaRPr lang="en-US" dirty="0">
              <a:latin typeface="Times" charset="0"/>
              <a:ea typeface="ＭＳ Ｐゴシック" charset="0"/>
              <a:sym typeface="Symbol" charset="0"/>
            </a:endParaRPr>
          </a:p>
        </p:txBody>
      </p:sp>
      <p:sp>
        <p:nvSpPr>
          <p:cNvPr id="12291"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122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581400"/>
            <a:ext cx="1838325"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57200" y="4645791"/>
            <a:ext cx="5555478"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28733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65125" y="869950"/>
            <a:ext cx="8229600" cy="5483225"/>
          </a:xfrm>
        </p:spPr>
        <p:txBody>
          <a:bodyPr>
            <a:normAutofit lnSpcReduction="10000"/>
          </a:bodyPr>
          <a:lstStyle/>
          <a:p>
            <a:pPr algn="ctr">
              <a:buFontTx/>
              <a:buNone/>
            </a:pPr>
            <a:r>
              <a:rPr lang="en-US" sz="2800" b="1" dirty="0" err="1" smtClean="0">
                <a:latin typeface="Arial" charset="0"/>
              </a:rPr>
              <a:t>fyi</a:t>
            </a:r>
            <a:r>
              <a:rPr lang="en-US" sz="2800" b="1" dirty="0" smtClean="0">
                <a:latin typeface="Arial" charset="0"/>
              </a:rPr>
              <a:t>: Important </a:t>
            </a:r>
            <a:r>
              <a:rPr lang="en-US" sz="2800" b="1" dirty="0">
                <a:latin typeface="Arial" charset="0"/>
              </a:rPr>
              <a:t>Points about Spontaneity </a:t>
            </a:r>
            <a:br>
              <a:rPr lang="en-US" sz="2800" b="1" dirty="0">
                <a:latin typeface="Arial" charset="0"/>
              </a:rPr>
            </a:br>
            <a:r>
              <a:rPr lang="en-US" sz="2800" b="1" dirty="0">
                <a:latin typeface="Arial" charset="0"/>
              </a:rPr>
              <a:t>and Free Energy</a:t>
            </a:r>
            <a:endParaRPr lang="en-US" sz="2800" dirty="0">
              <a:latin typeface="Arial" charset="0"/>
            </a:endParaRPr>
          </a:p>
          <a:p>
            <a:pPr>
              <a:spcAft>
                <a:spcPts val="600"/>
              </a:spcAft>
            </a:pPr>
            <a:r>
              <a:rPr lang="en-US" sz="2400" dirty="0">
                <a:latin typeface="Arial" charset="0"/>
              </a:rPr>
              <a:t>A spontaneous process, once begun, proceeds without any external assistance and is exergonic; that is, free energy is released and it has a negative value of Δ</a:t>
            </a:r>
            <a:r>
              <a:rPr lang="en-US" sz="2400" i="1" dirty="0">
                <a:latin typeface="Arial" charset="0"/>
              </a:rPr>
              <a:t>G.</a:t>
            </a:r>
            <a:endParaRPr lang="en-US" sz="2400" dirty="0">
              <a:latin typeface="Arial" charset="0"/>
            </a:endParaRPr>
          </a:p>
          <a:p>
            <a:pPr>
              <a:spcAft>
                <a:spcPts val="600"/>
              </a:spcAft>
            </a:pPr>
            <a:r>
              <a:rPr lang="en-US" sz="2400" dirty="0">
                <a:latin typeface="Arial" charset="0"/>
              </a:rPr>
              <a:t>A nonspontaneous process requires continuous external influence and is endergonic; that is, free energy is added and it has a positive value of Δ</a:t>
            </a:r>
            <a:r>
              <a:rPr lang="en-US" sz="2400" i="1" dirty="0">
                <a:latin typeface="Arial" charset="0"/>
              </a:rPr>
              <a:t>G.</a:t>
            </a:r>
            <a:endParaRPr lang="en-US" sz="2400" dirty="0">
              <a:latin typeface="Arial" charset="0"/>
            </a:endParaRPr>
          </a:p>
          <a:p>
            <a:pPr>
              <a:spcAft>
                <a:spcPts val="600"/>
              </a:spcAft>
            </a:pPr>
            <a:r>
              <a:rPr lang="en-US" sz="2400" dirty="0">
                <a:latin typeface="Arial" charset="0"/>
              </a:rPr>
              <a:t>The value of Δ</a:t>
            </a:r>
            <a:r>
              <a:rPr lang="en-US" sz="2400" i="1" dirty="0">
                <a:latin typeface="Arial" charset="0"/>
              </a:rPr>
              <a:t>G</a:t>
            </a:r>
            <a:r>
              <a:rPr lang="en-US" sz="2400" dirty="0">
                <a:latin typeface="Arial" charset="0"/>
              </a:rPr>
              <a:t> for the reverse of a reaction is numerically equal to the value of Δ</a:t>
            </a:r>
            <a:r>
              <a:rPr lang="en-US" sz="2400" i="1" dirty="0">
                <a:latin typeface="Arial" charset="0"/>
              </a:rPr>
              <a:t>G</a:t>
            </a:r>
            <a:r>
              <a:rPr lang="en-US" sz="2400" dirty="0">
                <a:latin typeface="Arial" charset="0"/>
              </a:rPr>
              <a:t> for the forward reaction, but has the opposite sign.</a:t>
            </a:r>
          </a:p>
          <a:p>
            <a:pPr>
              <a:spcAft>
                <a:spcPts val="600"/>
              </a:spcAft>
            </a:pPr>
            <a:r>
              <a:rPr lang="en-US" sz="2400" dirty="0">
                <a:latin typeface="Arial" charset="0"/>
              </a:rPr>
              <a:t>Some nonspontaneous processes become spontaneous with a change in temperature.</a:t>
            </a:r>
          </a:p>
        </p:txBody>
      </p:sp>
    </p:spTree>
    <p:extLst>
      <p:ext uri="{BB962C8B-B14F-4D97-AF65-F5344CB8AC3E}">
        <p14:creationId xmlns:p14="http://schemas.microsoft.com/office/powerpoint/2010/main" val="408042963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
            <a:ext cx="9144000" cy="1394379"/>
          </a:xfrm>
        </p:spPr>
        <p:txBody>
          <a:bodyPr>
            <a:normAutofit/>
          </a:bodyPr>
          <a:lstStyle/>
          <a:p>
            <a:r>
              <a:rPr lang="en-US" sz="2800" dirty="0">
                <a:latin typeface="Arial" charset="0"/>
                <a:cs typeface="Times New Roman" charset="0"/>
              </a:rPr>
              <a:t>7.5 How Do Chemical Reactions Occur? </a:t>
            </a:r>
            <a:r>
              <a:rPr lang="en-US" sz="2800" dirty="0" smtClean="0">
                <a:latin typeface="Arial" charset="0"/>
                <a:cs typeface="Times New Roman" charset="0"/>
              </a:rPr>
              <a:t/>
            </a:r>
            <a:br>
              <a:rPr lang="en-US" sz="2800" dirty="0" smtClean="0">
                <a:latin typeface="Arial" charset="0"/>
                <a:cs typeface="Times New Roman" charset="0"/>
              </a:rPr>
            </a:br>
            <a:r>
              <a:rPr lang="en-US" sz="2800" dirty="0" smtClean="0">
                <a:latin typeface="Arial" charset="0"/>
                <a:cs typeface="Times New Roman" charset="0"/>
              </a:rPr>
              <a:t>Reaction </a:t>
            </a:r>
            <a:r>
              <a:rPr lang="en-US" sz="2800" dirty="0">
                <a:latin typeface="Arial" charset="0"/>
                <a:cs typeface="Times New Roman" charset="0"/>
              </a:rPr>
              <a:t>Rates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31" y="1866003"/>
            <a:ext cx="5502295" cy="412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901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428422" y="745510"/>
            <a:ext cx="8229600" cy="4921320"/>
          </a:xfrm>
        </p:spPr>
        <p:txBody>
          <a:bodyPr>
            <a:normAutofit/>
          </a:bodyPr>
          <a:lstStyle/>
          <a:p>
            <a:pPr>
              <a:buSzPts val="3200"/>
            </a:pPr>
            <a:r>
              <a:rPr lang="en-US" dirty="0">
                <a:solidFill>
                  <a:srgbClr val="000000"/>
                </a:solidFill>
              </a:rPr>
              <a:t>The value of Δ</a:t>
            </a:r>
            <a:r>
              <a:rPr lang="en-US" i="1" dirty="0">
                <a:solidFill>
                  <a:srgbClr val="000000"/>
                </a:solidFill>
              </a:rPr>
              <a:t>G</a:t>
            </a:r>
            <a:r>
              <a:rPr lang="en-US" dirty="0">
                <a:solidFill>
                  <a:srgbClr val="000000"/>
                </a:solidFill>
              </a:rPr>
              <a:t> tells us only whether a reaction </a:t>
            </a:r>
            <a:r>
              <a:rPr lang="en-US" i="1" dirty="0">
                <a:solidFill>
                  <a:srgbClr val="000000"/>
                </a:solidFill>
              </a:rPr>
              <a:t>can</a:t>
            </a:r>
            <a:r>
              <a:rPr lang="en-US" dirty="0">
                <a:solidFill>
                  <a:srgbClr val="000000"/>
                </a:solidFill>
              </a:rPr>
              <a:t> </a:t>
            </a:r>
            <a:r>
              <a:rPr lang="en-US" dirty="0" smtClean="0">
                <a:solidFill>
                  <a:srgbClr val="000000"/>
                </a:solidFill>
              </a:rPr>
              <a:t>occur</a:t>
            </a:r>
            <a:r>
              <a:rPr lang="en-US" dirty="0">
                <a:solidFill>
                  <a:srgbClr val="000000"/>
                </a:solidFill>
              </a:rPr>
              <a:t> </a:t>
            </a:r>
            <a:endParaRPr lang="en-US" dirty="0" smtClean="0">
              <a:solidFill>
                <a:srgbClr val="000000"/>
              </a:solidFill>
            </a:endParaRPr>
          </a:p>
          <a:p>
            <a:pPr lvl="1">
              <a:buSzPts val="3200"/>
            </a:pPr>
            <a:r>
              <a:rPr lang="en-US" dirty="0" smtClean="0">
                <a:solidFill>
                  <a:srgbClr val="000000"/>
                </a:solidFill>
              </a:rPr>
              <a:t>it </a:t>
            </a:r>
            <a:r>
              <a:rPr lang="en-US" dirty="0">
                <a:solidFill>
                  <a:srgbClr val="000000"/>
                </a:solidFill>
              </a:rPr>
              <a:t>says nothing about how </a:t>
            </a:r>
            <a:r>
              <a:rPr lang="en-US" i="1" dirty="0">
                <a:solidFill>
                  <a:srgbClr val="000000"/>
                </a:solidFill>
              </a:rPr>
              <a:t>fast</a:t>
            </a:r>
            <a:r>
              <a:rPr lang="en-US" dirty="0">
                <a:solidFill>
                  <a:srgbClr val="000000"/>
                </a:solidFill>
              </a:rPr>
              <a:t> the reaction will </a:t>
            </a:r>
            <a:r>
              <a:rPr lang="en-US" dirty="0" smtClean="0">
                <a:solidFill>
                  <a:srgbClr val="000000"/>
                </a:solidFill>
              </a:rPr>
              <a:t>occur </a:t>
            </a:r>
          </a:p>
          <a:p>
            <a:pPr lvl="1">
              <a:buSzPts val="3200"/>
            </a:pPr>
            <a:r>
              <a:rPr lang="en-US" dirty="0" smtClean="0">
                <a:solidFill>
                  <a:srgbClr val="000000"/>
                </a:solidFill>
              </a:rPr>
              <a:t>Or whether it needs a ‘push’ to get started </a:t>
            </a:r>
            <a:endParaRPr lang="en-US" dirty="0">
              <a:solidFill>
                <a:srgbClr val="000000"/>
              </a:solidFill>
            </a:endParaRPr>
          </a:p>
          <a:p>
            <a:pPr>
              <a:buSzPts val="3200"/>
            </a:pPr>
            <a:endParaRPr lang="en-US" sz="900" dirty="0" smtClean="0">
              <a:solidFill>
                <a:srgbClr val="000000"/>
              </a:solidFill>
            </a:endParaRPr>
          </a:p>
          <a:p>
            <a:pPr>
              <a:buSzPts val="3200"/>
            </a:pPr>
            <a:r>
              <a:rPr lang="en-US" dirty="0" smtClean="0">
                <a:solidFill>
                  <a:srgbClr val="000000"/>
                </a:solidFill>
              </a:rPr>
              <a:t>For </a:t>
            </a:r>
            <a:r>
              <a:rPr lang="en-US" dirty="0">
                <a:solidFill>
                  <a:srgbClr val="000000"/>
                </a:solidFill>
              </a:rPr>
              <a:t>a reaction to </a:t>
            </a:r>
            <a:r>
              <a:rPr lang="en-US" dirty="0" smtClean="0">
                <a:solidFill>
                  <a:srgbClr val="000000"/>
                </a:solidFill>
              </a:rPr>
              <a:t>occur</a:t>
            </a:r>
            <a:r>
              <a:rPr lang="en-US" dirty="0">
                <a:solidFill>
                  <a:srgbClr val="000000"/>
                </a:solidFill>
              </a:rPr>
              <a:t> </a:t>
            </a:r>
            <a:endParaRPr lang="en-US" dirty="0" smtClean="0">
              <a:solidFill>
                <a:srgbClr val="000000"/>
              </a:solidFill>
            </a:endParaRPr>
          </a:p>
          <a:p>
            <a:pPr lvl="1">
              <a:buSzPts val="3200"/>
            </a:pPr>
            <a:r>
              <a:rPr lang="en-US" dirty="0" smtClean="0">
                <a:solidFill>
                  <a:srgbClr val="000000"/>
                </a:solidFill>
              </a:rPr>
              <a:t>reactant </a:t>
            </a:r>
            <a:r>
              <a:rPr lang="en-US" dirty="0">
                <a:solidFill>
                  <a:srgbClr val="000000"/>
                </a:solidFill>
              </a:rPr>
              <a:t>particles must </a:t>
            </a:r>
            <a:r>
              <a:rPr lang="en-US" dirty="0" smtClean="0">
                <a:solidFill>
                  <a:srgbClr val="000000"/>
                </a:solidFill>
              </a:rPr>
              <a:t>collide</a:t>
            </a:r>
            <a:r>
              <a:rPr lang="en-US" dirty="0">
                <a:solidFill>
                  <a:srgbClr val="000000"/>
                </a:solidFill>
              </a:rPr>
              <a:t> </a:t>
            </a:r>
            <a:r>
              <a:rPr lang="en-US" dirty="0" smtClean="0">
                <a:solidFill>
                  <a:srgbClr val="000000"/>
                </a:solidFill>
              </a:rPr>
              <a:t>– in the right way!</a:t>
            </a:r>
          </a:p>
          <a:p>
            <a:pPr lvl="1">
              <a:buSzPts val="3200"/>
            </a:pPr>
            <a:r>
              <a:rPr lang="en-US" dirty="0" smtClean="0">
                <a:solidFill>
                  <a:srgbClr val="000000"/>
                </a:solidFill>
              </a:rPr>
              <a:t>old bonds must break </a:t>
            </a:r>
          </a:p>
          <a:p>
            <a:pPr lvl="1">
              <a:buSzPts val="3200"/>
            </a:pPr>
            <a:r>
              <a:rPr lang="en-US" dirty="0" smtClean="0">
                <a:solidFill>
                  <a:srgbClr val="000000"/>
                </a:solidFill>
              </a:rPr>
              <a:t>new </a:t>
            </a:r>
            <a:r>
              <a:rPr lang="en-US" dirty="0">
                <a:solidFill>
                  <a:srgbClr val="000000"/>
                </a:solidFill>
              </a:rPr>
              <a:t>bonds </a:t>
            </a:r>
            <a:r>
              <a:rPr lang="en-US" dirty="0" smtClean="0">
                <a:solidFill>
                  <a:srgbClr val="000000"/>
                </a:solidFill>
              </a:rPr>
              <a:t>must form </a:t>
            </a:r>
            <a:endParaRPr lang="en-US" sz="3600" dirty="0"/>
          </a:p>
        </p:txBody>
      </p:sp>
    </p:spTree>
    <p:extLst>
      <p:ext uri="{BB962C8B-B14F-4D97-AF65-F5344CB8AC3E}">
        <p14:creationId xmlns:p14="http://schemas.microsoft.com/office/powerpoint/2010/main" val="335722507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764"/>
          </a:xfrm>
        </p:spPr>
        <p:txBody>
          <a:bodyPr>
            <a:normAutofit fontScale="90000"/>
          </a:bodyPr>
          <a:lstStyle/>
          <a:p>
            <a:r>
              <a:rPr lang="en-US" dirty="0" smtClean="0"/>
              <a:t>Issue: Collisions </a:t>
            </a:r>
            <a:endParaRPr lang="en-US" dirty="0"/>
          </a:p>
        </p:txBody>
      </p:sp>
      <p:sp>
        <p:nvSpPr>
          <p:cNvPr id="3" name="Content Placeholder 2"/>
          <p:cNvSpPr>
            <a:spLocks noGrp="1"/>
          </p:cNvSpPr>
          <p:nvPr>
            <p:ph idx="1"/>
          </p:nvPr>
        </p:nvSpPr>
        <p:spPr>
          <a:xfrm>
            <a:off x="457200" y="1190073"/>
            <a:ext cx="8229600" cy="1560049"/>
          </a:xfrm>
        </p:spPr>
        <p:txBody>
          <a:bodyPr>
            <a:normAutofit/>
          </a:bodyPr>
          <a:lstStyle/>
          <a:p>
            <a:r>
              <a:rPr lang="en-US" dirty="0" smtClean="0">
                <a:solidFill>
                  <a:srgbClr val="000000"/>
                </a:solidFill>
              </a:rPr>
              <a:t>The </a:t>
            </a:r>
            <a:r>
              <a:rPr lang="en-US" dirty="0">
                <a:solidFill>
                  <a:srgbClr val="000000"/>
                </a:solidFill>
              </a:rPr>
              <a:t>colliding molecules must approach with the correct orientation </a:t>
            </a:r>
            <a:r>
              <a:rPr lang="en-US" dirty="0" smtClean="0">
                <a:solidFill>
                  <a:srgbClr val="000000"/>
                </a:solidFill>
              </a:rPr>
              <a:t>  so </a:t>
            </a:r>
            <a:r>
              <a:rPr lang="en-US" dirty="0">
                <a:solidFill>
                  <a:srgbClr val="000000"/>
                </a:solidFill>
              </a:rPr>
              <a:t>that the atoms that </a:t>
            </a:r>
            <a:r>
              <a:rPr lang="en-US" dirty="0" smtClean="0">
                <a:solidFill>
                  <a:srgbClr val="000000"/>
                </a:solidFill>
              </a:rPr>
              <a:t>will form the new </a:t>
            </a:r>
            <a:r>
              <a:rPr lang="en-US" dirty="0">
                <a:solidFill>
                  <a:srgbClr val="000000"/>
                </a:solidFill>
              </a:rPr>
              <a:t>bonds </a:t>
            </a:r>
            <a:r>
              <a:rPr lang="en-US" dirty="0" smtClean="0">
                <a:solidFill>
                  <a:srgbClr val="000000"/>
                </a:solidFill>
              </a:rPr>
              <a:t>  can link </a:t>
            </a:r>
            <a:endParaRPr lang="en-US" dirty="0"/>
          </a:p>
        </p:txBody>
      </p:sp>
      <p:pic>
        <p:nvPicPr>
          <p:cNvPr id="4" name="Picture 3" descr="017_07_02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384" y="3152296"/>
            <a:ext cx="3727315" cy="156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Content Placeholder 2"/>
          <p:cNvSpPr txBox="1">
            <a:spLocks/>
          </p:cNvSpPr>
          <p:nvPr/>
        </p:nvSpPr>
        <p:spPr>
          <a:xfrm>
            <a:off x="457200" y="5011465"/>
            <a:ext cx="8229600" cy="12609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And the collision must take place with enough energy to break the old bonds in the reactant </a:t>
            </a:r>
          </a:p>
        </p:txBody>
      </p:sp>
    </p:spTree>
    <p:extLst>
      <p:ext uri="{BB962C8B-B14F-4D97-AF65-F5344CB8AC3E}">
        <p14:creationId xmlns:p14="http://schemas.microsoft.com/office/powerpoint/2010/main" val="51810315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8156774-A1B8-0241-B6D1-A9A94C9056D3}" type="slidenum">
              <a:rPr lang="en-US"/>
              <a:pPr/>
              <a:t>89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631" y="1866003"/>
            <a:ext cx="5502295" cy="412779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172223"/>
            <a:ext cx="8229600" cy="17684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3366FF"/>
                </a:solidFill>
              </a:rPr>
              <a:t>The colliding molecules must approach with the correct orientation </a:t>
            </a:r>
            <a:r>
              <a:rPr lang="en-US" dirty="0" smtClean="0">
                <a:solidFill>
                  <a:srgbClr val="3366FF"/>
                </a:solidFill>
              </a:rPr>
              <a:t>  so </a:t>
            </a:r>
            <a:r>
              <a:rPr lang="en-US" dirty="0">
                <a:solidFill>
                  <a:srgbClr val="3366FF"/>
                </a:solidFill>
              </a:rPr>
              <a:t>that the atoms that will form the new bonds </a:t>
            </a:r>
            <a:r>
              <a:rPr lang="en-US" dirty="0" smtClean="0">
                <a:solidFill>
                  <a:srgbClr val="3366FF"/>
                </a:solidFill>
              </a:rPr>
              <a:t>  can </a:t>
            </a:r>
            <a:r>
              <a:rPr lang="en-US" dirty="0">
                <a:solidFill>
                  <a:srgbClr val="3366FF"/>
                </a:solidFill>
              </a:rPr>
              <a:t>link </a:t>
            </a:r>
          </a:p>
        </p:txBody>
      </p:sp>
      <p:sp>
        <p:nvSpPr>
          <p:cNvPr id="2" name="TextBox 1"/>
          <p:cNvSpPr txBox="1"/>
          <p:nvPr/>
        </p:nvSpPr>
        <p:spPr>
          <a:xfrm>
            <a:off x="1232140" y="5987018"/>
            <a:ext cx="6853158" cy="369332"/>
          </a:xfrm>
          <a:prstGeom prst="rect">
            <a:avLst/>
          </a:prstGeom>
          <a:noFill/>
        </p:spPr>
        <p:txBody>
          <a:bodyPr wrap="none" rtlCol="0">
            <a:spAutoFit/>
          </a:bodyPr>
          <a:lstStyle/>
          <a:p>
            <a:r>
              <a:rPr lang="en-US" dirty="0"/>
              <a:t>http://</a:t>
            </a:r>
            <a:r>
              <a:rPr lang="en-US" dirty="0" err="1"/>
              <a:t>chemwiki.ucdavis.edu</a:t>
            </a:r>
            <a:r>
              <a:rPr lang="en-US" dirty="0"/>
              <a:t>/@</a:t>
            </a:r>
            <a:r>
              <a:rPr lang="en-US" dirty="0" err="1"/>
              <a:t>api</a:t>
            </a:r>
            <a:r>
              <a:rPr lang="en-US" dirty="0"/>
              <a:t>/</a:t>
            </a:r>
            <a:r>
              <a:rPr lang="en-US" dirty="0" err="1"/>
              <a:t>deki</a:t>
            </a:r>
            <a:r>
              <a:rPr lang="en-US" dirty="0"/>
              <a:t>/files/7389/sn2.gif?size=</a:t>
            </a:r>
            <a:r>
              <a:rPr lang="en-US" dirty="0" err="1"/>
              <a:t>bestfit</a:t>
            </a:r>
            <a:endParaRPr lang="en-US" dirty="0"/>
          </a:p>
        </p:txBody>
      </p:sp>
    </p:spTree>
    <p:extLst>
      <p:ext uri="{BB962C8B-B14F-4D97-AF65-F5344CB8AC3E}">
        <p14:creationId xmlns:p14="http://schemas.microsoft.com/office/powerpoint/2010/main" val="37038658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call it energy </a:t>
            </a:r>
            <a:endParaRPr lang="en-US" dirty="0"/>
          </a:p>
        </p:txBody>
      </p:sp>
      <p:sp>
        <p:nvSpPr>
          <p:cNvPr id="3" name="Content Placeholder 2"/>
          <p:cNvSpPr>
            <a:spLocks noGrp="1"/>
          </p:cNvSpPr>
          <p:nvPr>
            <p:ph idx="1"/>
          </p:nvPr>
        </p:nvSpPr>
        <p:spPr>
          <a:xfrm>
            <a:off x="457200" y="1755961"/>
            <a:ext cx="8229600" cy="4525963"/>
          </a:xfrm>
        </p:spPr>
        <p:txBody>
          <a:bodyPr>
            <a:normAutofit lnSpcReduction="10000"/>
          </a:bodyPr>
          <a:lstStyle/>
          <a:p>
            <a:r>
              <a:rPr lang="en-US" dirty="0" smtClean="0"/>
              <a:t>In chemistry, energy is more like what we think of as </a:t>
            </a:r>
            <a:r>
              <a:rPr lang="en-US" i="1" dirty="0" smtClean="0"/>
              <a:t>anxiety </a:t>
            </a:r>
          </a:p>
          <a:p>
            <a:endParaRPr lang="en-US" sz="800" dirty="0"/>
          </a:p>
          <a:p>
            <a:r>
              <a:rPr lang="en-US" dirty="0" smtClean="0"/>
              <a:t>Something we want to get rid of </a:t>
            </a:r>
          </a:p>
          <a:p>
            <a:endParaRPr lang="en-US" sz="800" dirty="0"/>
          </a:p>
          <a:p>
            <a:r>
              <a:rPr lang="en-US" dirty="0" smtClean="0"/>
              <a:t>Chemical compounds get rid of their potential energy (stored energy) in numerous ways</a:t>
            </a:r>
          </a:p>
          <a:p>
            <a:pPr lvl="1"/>
            <a:r>
              <a:rPr lang="en-US" dirty="0" smtClean="0"/>
              <a:t>Dispersal (kinetic energy of motion)</a:t>
            </a:r>
          </a:p>
          <a:p>
            <a:pPr lvl="1"/>
            <a:r>
              <a:rPr lang="en-US" dirty="0"/>
              <a:t>B</a:t>
            </a:r>
            <a:r>
              <a:rPr lang="en-US" dirty="0" smtClean="0"/>
              <a:t>onding (heat released upon bond formation)</a:t>
            </a:r>
          </a:p>
          <a:p>
            <a:pPr lvl="1"/>
            <a:r>
              <a:rPr lang="en-US" dirty="0" smtClean="0"/>
              <a:t>Radiation (light)</a:t>
            </a:r>
            <a:endParaRPr lang="en-US" dirty="0"/>
          </a:p>
        </p:txBody>
      </p:sp>
    </p:spTree>
    <p:extLst>
      <p:ext uri="{BB962C8B-B14F-4D97-AF65-F5344CB8AC3E}">
        <p14:creationId xmlns:p14="http://schemas.microsoft.com/office/powerpoint/2010/main" val="219691566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4180" y="2504389"/>
            <a:ext cx="2524599" cy="1384995"/>
          </a:xfrm>
          <a:prstGeom prst="rect">
            <a:avLst/>
          </a:prstGeom>
          <a:noFill/>
        </p:spPr>
        <p:txBody>
          <a:bodyPr wrap="none" rtlCol="0">
            <a:spAutoFit/>
          </a:bodyPr>
          <a:lstStyle/>
          <a:p>
            <a:r>
              <a:rPr lang="en-US" sz="2800" dirty="0">
                <a:cs typeface="Times New Roman" charset="0"/>
              </a:rPr>
              <a:t>T</a:t>
            </a:r>
            <a:r>
              <a:rPr lang="en-US" sz="2800" dirty="0" smtClean="0">
                <a:cs typeface="Times New Roman" charset="0"/>
              </a:rPr>
              <a:t>he minimum </a:t>
            </a:r>
          </a:p>
          <a:p>
            <a:r>
              <a:rPr lang="en-US" sz="2800" dirty="0" smtClean="0">
                <a:cs typeface="Times New Roman" charset="0"/>
              </a:rPr>
              <a:t>energy required </a:t>
            </a:r>
          </a:p>
          <a:p>
            <a:r>
              <a:rPr lang="en-US" sz="2800" dirty="0" smtClean="0">
                <a:cs typeface="Times New Roman" charset="0"/>
              </a:rPr>
              <a:t>for a reaction</a:t>
            </a:r>
          </a:p>
        </p:txBody>
      </p:sp>
      <p:pic>
        <p:nvPicPr>
          <p:cNvPr id="3" name="Picture 3" descr="019_07_03_Figu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40" y="1870559"/>
            <a:ext cx="5320421" cy="392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itle 1"/>
          <p:cNvSpPr txBox="1">
            <a:spLocks/>
          </p:cNvSpPr>
          <p:nvPr/>
        </p:nvSpPr>
        <p:spPr>
          <a:xfrm>
            <a:off x="457200" y="171356"/>
            <a:ext cx="8229600" cy="102992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smtClean="0"/>
              <a:t>Issue: activation energy </a:t>
            </a:r>
            <a:r>
              <a:rPr lang="en-US" sz="4000" b="1" smtClean="0">
                <a:latin typeface="Arial" charset="0"/>
              </a:rPr>
              <a:t>E</a:t>
            </a:r>
            <a:r>
              <a:rPr lang="en-US" sz="4000" b="1" baseline="-25000" smtClean="0">
                <a:latin typeface="Arial" charset="0"/>
              </a:rPr>
              <a:t>act</a:t>
            </a:r>
            <a:endParaRPr lang="en-US" sz="4000" dirty="0"/>
          </a:p>
        </p:txBody>
      </p:sp>
    </p:spTree>
    <p:extLst>
      <p:ext uri="{BB962C8B-B14F-4D97-AF65-F5344CB8AC3E}">
        <p14:creationId xmlns:p14="http://schemas.microsoft.com/office/powerpoint/2010/main" val="225940505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720878" y="1647464"/>
            <a:ext cx="7840510" cy="4712848"/>
          </a:xfrm>
        </p:spPr>
        <p:txBody>
          <a:bodyPr>
            <a:noAutofit/>
          </a:bodyPr>
          <a:lstStyle/>
          <a:p>
            <a:r>
              <a:rPr lang="en-US" dirty="0" smtClean="0"/>
              <a:t>Many </a:t>
            </a:r>
            <a:r>
              <a:rPr lang="en-US" dirty="0"/>
              <a:t>reactions with </a:t>
            </a:r>
            <a:r>
              <a:rPr lang="en-US" dirty="0" smtClean="0"/>
              <a:t>an ‘allowed’ free</a:t>
            </a:r>
            <a:r>
              <a:rPr lang="en-US" dirty="0"/>
              <a:t>-energy </a:t>
            </a:r>
            <a:r>
              <a:rPr lang="en-US" dirty="0" smtClean="0"/>
              <a:t>(</a:t>
            </a:r>
            <a:r>
              <a:rPr lang="en-US" dirty="0">
                <a:solidFill>
                  <a:srgbClr val="000000"/>
                </a:solidFill>
              </a:rPr>
              <a:t>Δ</a:t>
            </a:r>
            <a:r>
              <a:rPr lang="en-US" i="1" dirty="0">
                <a:solidFill>
                  <a:srgbClr val="000000"/>
                </a:solidFill>
              </a:rPr>
              <a:t>G</a:t>
            </a:r>
            <a:r>
              <a:rPr lang="en-US" dirty="0">
                <a:solidFill>
                  <a:srgbClr val="000000"/>
                </a:solidFill>
              </a:rPr>
              <a:t> </a:t>
            </a:r>
            <a:r>
              <a:rPr lang="en-US" dirty="0" smtClean="0"/>
              <a:t>) </a:t>
            </a:r>
            <a:r>
              <a:rPr lang="en-US" i="1" dirty="0" smtClean="0"/>
              <a:t>cannot</a:t>
            </a:r>
            <a:r>
              <a:rPr lang="en-US" dirty="0" smtClean="0"/>
              <a:t> </a:t>
            </a:r>
            <a:r>
              <a:rPr lang="en-US" i="1" dirty="0" smtClean="0"/>
              <a:t>get started </a:t>
            </a:r>
            <a:r>
              <a:rPr lang="en-US" dirty="0" smtClean="0"/>
              <a:t>at </a:t>
            </a:r>
            <a:r>
              <a:rPr lang="en-US" dirty="0"/>
              <a:t>room </a:t>
            </a:r>
            <a:r>
              <a:rPr lang="en-US" dirty="0" smtClean="0"/>
              <a:t>temperature</a:t>
            </a:r>
          </a:p>
          <a:p>
            <a:endParaRPr lang="en-US" sz="800" dirty="0"/>
          </a:p>
          <a:p>
            <a:endParaRPr lang="en-US" sz="400" dirty="0" smtClean="0"/>
          </a:p>
          <a:p>
            <a:r>
              <a:rPr lang="en-US" dirty="0" smtClean="0"/>
              <a:t>To </a:t>
            </a:r>
            <a:r>
              <a:rPr lang="en-US" dirty="0"/>
              <a:t>get </a:t>
            </a:r>
            <a:r>
              <a:rPr lang="en-US" dirty="0" smtClean="0"/>
              <a:t>such reactions </a:t>
            </a:r>
            <a:r>
              <a:rPr lang="en-US" dirty="0"/>
              <a:t>started, </a:t>
            </a:r>
            <a:r>
              <a:rPr lang="en-US" dirty="0" smtClean="0"/>
              <a:t>an activating </a:t>
            </a:r>
            <a:r>
              <a:rPr lang="en-US" i="1" dirty="0" smtClean="0"/>
              <a:t>push</a:t>
            </a:r>
            <a:r>
              <a:rPr lang="en-US" dirty="0" smtClean="0"/>
              <a:t> of energy must be supplied </a:t>
            </a:r>
          </a:p>
          <a:p>
            <a:endParaRPr lang="en-US" sz="800" dirty="0" smtClean="0"/>
          </a:p>
          <a:p>
            <a:endParaRPr lang="en-US" sz="400" dirty="0"/>
          </a:p>
          <a:p>
            <a:r>
              <a:rPr lang="en-US" dirty="0"/>
              <a:t>Once started, the reaction </a:t>
            </a:r>
            <a:r>
              <a:rPr lang="en-US" i="1" dirty="0" smtClean="0"/>
              <a:t>self-sustains </a:t>
            </a:r>
            <a:r>
              <a:rPr lang="en-US" dirty="0" smtClean="0"/>
              <a:t>as its own heat is released </a:t>
            </a:r>
          </a:p>
        </p:txBody>
      </p:sp>
      <p:sp>
        <p:nvSpPr>
          <p:cNvPr id="6" name="Title 1"/>
          <p:cNvSpPr>
            <a:spLocks noGrp="1"/>
          </p:cNvSpPr>
          <p:nvPr>
            <p:ph type="title"/>
          </p:nvPr>
        </p:nvSpPr>
        <p:spPr>
          <a:xfrm>
            <a:off x="457200" y="171356"/>
            <a:ext cx="8229600" cy="1029920"/>
          </a:xfrm>
        </p:spPr>
        <p:txBody>
          <a:bodyPr>
            <a:normAutofit/>
          </a:bodyPr>
          <a:lstStyle/>
          <a:p>
            <a:r>
              <a:rPr lang="en-US" sz="4000" dirty="0" smtClean="0"/>
              <a:t>Issue: activation energy </a:t>
            </a:r>
            <a:r>
              <a:rPr lang="en-US" sz="4000" b="1" dirty="0" err="1">
                <a:latin typeface="Arial" charset="0"/>
              </a:rPr>
              <a:t>E</a:t>
            </a:r>
            <a:r>
              <a:rPr lang="en-US" sz="4000" b="1" baseline="-25000" dirty="0" err="1">
                <a:latin typeface="Arial" charset="0"/>
              </a:rPr>
              <a:t>act</a:t>
            </a:r>
            <a:endParaRPr lang="en-US" sz="4000" dirty="0"/>
          </a:p>
        </p:txBody>
      </p:sp>
    </p:spTree>
    <p:extLst>
      <p:ext uri="{BB962C8B-B14F-4D97-AF65-F5344CB8AC3E}">
        <p14:creationId xmlns:p14="http://schemas.microsoft.com/office/powerpoint/2010/main" val="151004386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602331" y="3020351"/>
            <a:ext cx="8013883" cy="3336151"/>
          </a:xfrm>
        </p:spPr>
        <p:txBody>
          <a:bodyPr>
            <a:noAutofit/>
          </a:bodyPr>
          <a:lstStyle/>
          <a:p>
            <a:r>
              <a:rPr lang="en-US" sz="2800" dirty="0"/>
              <a:t>L</a:t>
            </a:r>
            <a:r>
              <a:rPr lang="en-US" sz="2800" dirty="0" smtClean="0"/>
              <a:t>ying </a:t>
            </a:r>
            <a:r>
              <a:rPr lang="en-US" sz="2800" dirty="0"/>
              <a:t>between the reactants and the </a:t>
            </a:r>
            <a:r>
              <a:rPr lang="en-US" sz="2800" dirty="0" smtClean="0"/>
              <a:t>products, </a:t>
            </a:r>
            <a:r>
              <a:rPr lang="en-US" sz="2800" dirty="0"/>
              <a:t>is an energy </a:t>
            </a:r>
            <a:r>
              <a:rPr lang="ja-JP" altLang="en-US" sz="2800" dirty="0"/>
              <a:t>“</a:t>
            </a:r>
            <a:r>
              <a:rPr lang="en-US" sz="2800" dirty="0"/>
              <a:t>barrier</a:t>
            </a:r>
            <a:r>
              <a:rPr lang="ja-JP" altLang="en-US" sz="2800" dirty="0" smtClean="0"/>
              <a:t>”</a:t>
            </a:r>
            <a:r>
              <a:rPr lang="en-US" altLang="ja-JP" sz="2800" dirty="0" smtClean="0"/>
              <a:t> </a:t>
            </a:r>
          </a:p>
          <a:p>
            <a:endParaRPr lang="en-US" sz="800" dirty="0"/>
          </a:p>
          <a:p>
            <a:r>
              <a:rPr lang="en-US" sz="2800" dirty="0" smtClean="0"/>
              <a:t>The </a:t>
            </a:r>
            <a:r>
              <a:rPr lang="en-US" sz="2800" dirty="0"/>
              <a:t>height of the barrier </a:t>
            </a:r>
            <a:r>
              <a:rPr lang="en-US" sz="2800" dirty="0" smtClean="0"/>
              <a:t>is </a:t>
            </a:r>
            <a:r>
              <a:rPr lang="en-US" sz="2800" dirty="0"/>
              <a:t>the </a:t>
            </a:r>
            <a:r>
              <a:rPr lang="en-US" sz="2800" b="1" dirty="0"/>
              <a:t>activation energy, </a:t>
            </a:r>
            <a:r>
              <a:rPr lang="en-US" sz="2800" b="1" dirty="0" err="1" smtClean="0"/>
              <a:t>E</a:t>
            </a:r>
            <a:r>
              <a:rPr lang="en-US" sz="2800" b="1" baseline="-25000" dirty="0" err="1" smtClean="0"/>
              <a:t>act</a:t>
            </a:r>
            <a:r>
              <a:rPr lang="en-US" sz="2800" b="1" dirty="0" smtClean="0"/>
              <a:t> </a:t>
            </a:r>
          </a:p>
          <a:p>
            <a:endParaRPr lang="en-US" sz="800" dirty="0"/>
          </a:p>
          <a:p>
            <a:r>
              <a:rPr lang="en-US" sz="2800" dirty="0" smtClean="0"/>
              <a:t>The </a:t>
            </a:r>
            <a:r>
              <a:rPr lang="en-US" sz="2800" dirty="0"/>
              <a:t>difference between reactant and product energy levels is the free-energy change, </a:t>
            </a:r>
            <a:r>
              <a:rPr lang="en-US" sz="2800" dirty="0" smtClean="0"/>
              <a:t>Δ</a:t>
            </a:r>
            <a:r>
              <a:rPr lang="en-US" sz="2800" i="1" dirty="0" smtClean="0"/>
              <a:t>G </a:t>
            </a:r>
            <a:endParaRPr lang="en-US" sz="2800" dirty="0"/>
          </a:p>
        </p:txBody>
      </p:sp>
      <p:pic>
        <p:nvPicPr>
          <p:cNvPr id="6" name="Picture 3" descr="019_07_03_Figu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103" y="201594"/>
            <a:ext cx="3816132" cy="281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8251009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size of the activation energy determines the </a:t>
            </a:r>
            <a:r>
              <a:rPr lang="en-US" sz="3200" b="1" dirty="0"/>
              <a:t>reaction rate</a:t>
            </a:r>
            <a:r>
              <a:rPr lang="en-US" sz="3200" dirty="0"/>
              <a:t> </a:t>
            </a:r>
          </a:p>
        </p:txBody>
      </p:sp>
      <p:sp>
        <p:nvSpPr>
          <p:cNvPr id="3" name="Content Placeholder 2"/>
          <p:cNvSpPr>
            <a:spLocks noGrp="1"/>
          </p:cNvSpPr>
          <p:nvPr>
            <p:ph idx="1"/>
          </p:nvPr>
        </p:nvSpPr>
        <p:spPr>
          <a:xfrm>
            <a:off x="788518" y="1739523"/>
            <a:ext cx="7466795" cy="4386640"/>
          </a:xfrm>
        </p:spPr>
        <p:txBody>
          <a:bodyPr>
            <a:normAutofit/>
          </a:bodyPr>
          <a:lstStyle/>
          <a:p>
            <a:r>
              <a:rPr lang="en-US" sz="2800" dirty="0"/>
              <a:t>The </a:t>
            </a:r>
            <a:r>
              <a:rPr lang="en-US" sz="2800" dirty="0" smtClean="0"/>
              <a:t>smaller the </a:t>
            </a:r>
            <a:r>
              <a:rPr lang="en-US" sz="2800" dirty="0"/>
              <a:t>activation energy </a:t>
            </a:r>
          </a:p>
          <a:p>
            <a:pPr lvl="1"/>
            <a:r>
              <a:rPr lang="en-US" sz="2400" dirty="0"/>
              <a:t>the greater the number of </a:t>
            </a:r>
            <a:r>
              <a:rPr lang="en-US" sz="2400" i="1" dirty="0"/>
              <a:t>productive</a:t>
            </a:r>
            <a:r>
              <a:rPr lang="en-US" sz="2400" dirty="0"/>
              <a:t> collisions in a given amount of time </a:t>
            </a:r>
          </a:p>
          <a:p>
            <a:pPr lvl="1"/>
            <a:r>
              <a:rPr lang="en-US" sz="2400" dirty="0"/>
              <a:t>and the faster the reaction </a:t>
            </a:r>
          </a:p>
          <a:p>
            <a:r>
              <a:rPr lang="en-US" sz="2800" dirty="0"/>
              <a:t>The </a:t>
            </a:r>
            <a:r>
              <a:rPr lang="en-US" sz="2800" dirty="0" smtClean="0"/>
              <a:t>larger the </a:t>
            </a:r>
            <a:r>
              <a:rPr lang="en-US" sz="2800" dirty="0"/>
              <a:t>activation energy </a:t>
            </a:r>
          </a:p>
          <a:p>
            <a:pPr lvl="1"/>
            <a:r>
              <a:rPr lang="en-US" sz="2400" dirty="0"/>
              <a:t>the lower the number of </a:t>
            </a:r>
            <a:r>
              <a:rPr lang="en-US" sz="2400" i="1" dirty="0"/>
              <a:t>productive</a:t>
            </a:r>
            <a:r>
              <a:rPr lang="en-US" sz="2400" dirty="0"/>
              <a:t> collisions </a:t>
            </a:r>
          </a:p>
          <a:p>
            <a:pPr lvl="1"/>
            <a:r>
              <a:rPr lang="en-US" sz="2400" dirty="0"/>
              <a:t>and the slower the reaction </a:t>
            </a:r>
          </a:p>
          <a:p>
            <a:endParaRPr lang="en-US" sz="900" dirty="0"/>
          </a:p>
          <a:p>
            <a:r>
              <a:rPr lang="en-US" sz="2800" dirty="0"/>
              <a:t>The size of the activation energy and the size of the free-energy change are </a:t>
            </a:r>
            <a:r>
              <a:rPr lang="en-US" sz="2800" b="1" dirty="0">
                <a:solidFill>
                  <a:srgbClr val="FF0000"/>
                </a:solidFill>
              </a:rPr>
              <a:t>un</a:t>
            </a:r>
            <a:r>
              <a:rPr lang="en-US" sz="2800" dirty="0"/>
              <a:t>related </a:t>
            </a:r>
            <a:endParaRPr lang="en-US" sz="3600" dirty="0"/>
          </a:p>
        </p:txBody>
      </p:sp>
    </p:spTree>
    <p:extLst>
      <p:ext uri="{BB962C8B-B14F-4D97-AF65-F5344CB8AC3E}">
        <p14:creationId xmlns:p14="http://schemas.microsoft.com/office/powerpoint/2010/main" val="163844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762000" y="1524000"/>
            <a:ext cx="8382000" cy="914400"/>
          </a:xfrm>
        </p:spPr>
        <p:txBody>
          <a:bodyPr/>
          <a:lstStyle/>
          <a:p>
            <a:pPr algn="l" eaLnBrk="1" hangingPunct="1"/>
            <a:r>
              <a:rPr lang="en-US">
                <a:latin typeface="Arial" charset="0"/>
                <a:ea typeface="ＭＳ Ｐゴシック" charset="0"/>
              </a:rPr>
              <a:t>Shown is an energy diagram for a reaction with a small activation energy and products having less energy than reactants. This reaction is _______.</a:t>
            </a:r>
            <a:br>
              <a:rPr lang="en-US">
                <a:latin typeface="Arial" charset="0"/>
                <a:ea typeface="ＭＳ Ｐゴシック" charset="0"/>
              </a:rPr>
            </a:br>
            <a:r>
              <a:rPr lang="en-US">
                <a:latin typeface="Times" charset="0"/>
                <a:ea typeface="ＭＳ Ｐゴシック" charset="0"/>
              </a:rPr>
              <a:t> 	</a:t>
            </a:r>
            <a:endParaRPr lang="en-US" baseline="30000">
              <a:latin typeface="Arial" charset="0"/>
              <a:ea typeface="ＭＳ Ｐゴシック" charset="0"/>
            </a:endParaRPr>
          </a:p>
        </p:txBody>
      </p:sp>
      <p:sp>
        <p:nvSpPr>
          <p:cNvPr id="16386" name="Rectangle 3"/>
          <p:cNvSpPr>
            <a:spLocks noGrp="1" noChangeArrowheads="1"/>
          </p:cNvSpPr>
          <p:nvPr>
            <p:ph type="body" idx="1"/>
          </p:nvPr>
        </p:nvSpPr>
        <p:spPr>
          <a:xfrm>
            <a:off x="609600" y="3200400"/>
            <a:ext cx="5791200" cy="1981200"/>
          </a:xfrm>
        </p:spPr>
        <p:txBody>
          <a:bodyPr/>
          <a:lstStyle/>
          <a:p>
            <a:pPr eaLnBrk="1" hangingPunct="1">
              <a:lnSpc>
                <a:spcPct val="90000"/>
              </a:lnSpc>
            </a:pPr>
            <a:r>
              <a:rPr lang="en-US" sz="2600">
                <a:latin typeface="Arial" charset="0"/>
                <a:ea typeface="ＭＳ Ｐゴシック" charset="0"/>
              </a:rPr>
              <a:t>nonspontaneous and exothermic</a:t>
            </a:r>
          </a:p>
          <a:p>
            <a:pPr eaLnBrk="1" hangingPunct="1">
              <a:lnSpc>
                <a:spcPct val="90000"/>
              </a:lnSpc>
            </a:pPr>
            <a:r>
              <a:rPr lang="en-US" sz="2600">
                <a:latin typeface="Arial" charset="0"/>
                <a:ea typeface="ＭＳ Ｐゴシック" charset="0"/>
              </a:rPr>
              <a:t>nonspontaneous and endothermic</a:t>
            </a:r>
          </a:p>
          <a:p>
            <a:pPr eaLnBrk="1" hangingPunct="1">
              <a:lnSpc>
                <a:spcPct val="90000"/>
              </a:lnSpc>
            </a:pPr>
            <a:r>
              <a:rPr lang="en-US" sz="2600">
                <a:latin typeface="Arial" charset="0"/>
                <a:ea typeface="ＭＳ Ｐゴシック" charset="0"/>
              </a:rPr>
              <a:t>spontaneous and exothermic</a:t>
            </a:r>
          </a:p>
          <a:p>
            <a:pPr eaLnBrk="1" hangingPunct="1">
              <a:lnSpc>
                <a:spcPct val="90000"/>
              </a:lnSpc>
            </a:pPr>
            <a:r>
              <a:rPr lang="en-US" sz="2600">
                <a:latin typeface="Arial" charset="0"/>
                <a:ea typeface="ＭＳ Ｐゴシック" charset="0"/>
              </a:rPr>
              <a:t>spontaneous and endothermic</a:t>
            </a:r>
          </a:p>
        </p:txBody>
      </p:sp>
      <p:sp>
        <p:nvSpPr>
          <p:cNvPr id="16387" name="TextBox 1"/>
          <p:cNvSpPr txBox="1">
            <a:spLocks noChangeArrowheads="1"/>
          </p:cNvSpPr>
          <p:nvPr/>
        </p:nvSpPr>
        <p:spPr bwMode="auto">
          <a:xfrm>
            <a:off x="7315200" y="3962400"/>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200" smtClean="0">
              <a:solidFill>
                <a:srgbClr val="000000"/>
              </a:solidFill>
            </a:endParaRP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276600"/>
            <a:ext cx="24860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92418" y="4077527"/>
            <a:ext cx="5286081" cy="449196"/>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905516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mn-lt"/>
                <a:ea typeface="ＭＳ Ｐゴシック" charset="0"/>
                <a:cs typeface="ＭＳ Ｐゴシック" charset="0"/>
              </a:rPr>
              <a:t>Worked Example 7.6  </a:t>
            </a:r>
            <a:r>
              <a:rPr lang="en-US" sz="3600" dirty="0" smtClean="0">
                <a:latin typeface="+mn-lt"/>
                <a:ea typeface="ＭＳ Ｐゴシック" charset="0"/>
                <a:cs typeface="ＭＳ Ｐゴシック" charset="0"/>
              </a:rPr>
              <a:t/>
            </a:r>
            <a:br>
              <a:rPr lang="en-US" sz="3600" dirty="0" smtClean="0">
                <a:latin typeface="+mn-lt"/>
                <a:ea typeface="ＭＳ Ｐゴシック" charset="0"/>
                <a:cs typeface="ＭＳ Ｐゴシック" charset="0"/>
              </a:rPr>
            </a:br>
            <a:r>
              <a:rPr lang="en-US" sz="2800" dirty="0" smtClean="0">
                <a:solidFill>
                  <a:srgbClr val="000000"/>
                </a:solidFill>
                <a:latin typeface="+mn-lt"/>
                <a:ea typeface="ＭＳ Ｐゴシック" charset="0"/>
                <a:cs typeface="ＭＳ Ｐゴシック" charset="0"/>
              </a:rPr>
              <a:t>Spontaneity: </a:t>
            </a:r>
            <a:r>
              <a:rPr lang="en-US" sz="2800" dirty="0">
                <a:solidFill>
                  <a:srgbClr val="000000"/>
                </a:solidFill>
                <a:latin typeface="+mn-lt"/>
                <a:ea typeface="ＭＳ Ｐゴシック" charset="0"/>
                <a:cs typeface="ＭＳ Ｐゴシック" charset="0"/>
              </a:rPr>
              <a:t>Enthalpy, Entropy, and Free </a:t>
            </a:r>
            <a:r>
              <a:rPr lang="en-US" sz="2800" dirty="0" smtClean="0">
                <a:solidFill>
                  <a:srgbClr val="000000"/>
                </a:solidFill>
                <a:latin typeface="+mn-lt"/>
                <a:ea typeface="ＭＳ Ｐゴシック" charset="0"/>
                <a:cs typeface="ＭＳ Ｐゴシック" charset="0"/>
              </a:rPr>
              <a:t>Energy</a:t>
            </a:r>
            <a:endParaRPr lang="en-US" sz="2800" dirty="0">
              <a:latin typeface="+mn-lt"/>
            </a:endParaRPr>
          </a:p>
        </p:txBody>
      </p:sp>
      <p:sp>
        <p:nvSpPr>
          <p:cNvPr id="3" name="Content Placeholder 2"/>
          <p:cNvSpPr>
            <a:spLocks noGrp="1"/>
          </p:cNvSpPr>
          <p:nvPr>
            <p:ph idx="1"/>
          </p:nvPr>
        </p:nvSpPr>
        <p:spPr>
          <a:xfrm>
            <a:off x="457200" y="2378817"/>
            <a:ext cx="8229600" cy="3928781"/>
          </a:xfrm>
        </p:spPr>
        <p:txBody>
          <a:bodyPr>
            <a:normAutofit/>
          </a:bodyPr>
          <a:lstStyle/>
          <a:p>
            <a:pPr defTabSz="914400" eaLnBrk="0" fontAlgn="base" hangingPunct="0">
              <a:spcBef>
                <a:spcPts val="0"/>
              </a:spcBef>
              <a:spcAft>
                <a:spcPct val="0"/>
              </a:spcAft>
            </a:pPr>
            <a:r>
              <a:rPr lang="en-US" sz="2800" dirty="0" smtClean="0">
                <a:solidFill>
                  <a:srgbClr val="000000"/>
                </a:solidFill>
                <a:ea typeface="ＭＳ Ｐゴシック"/>
                <a:cs typeface="ＭＳ Ｐゴシック"/>
              </a:rPr>
              <a:t>This </a:t>
            </a:r>
            <a:r>
              <a:rPr lang="en-US" sz="2800" dirty="0">
                <a:solidFill>
                  <a:srgbClr val="000000"/>
                </a:solidFill>
                <a:ea typeface="ＭＳ Ｐゴシック"/>
                <a:cs typeface="ＭＳ Ｐゴシック"/>
              </a:rPr>
              <a:t>industrial method for synthesizing hydrogen by reaction of carbon with water </a:t>
            </a:r>
            <a:r>
              <a:rPr lang="en-US" sz="2800" dirty="0" smtClean="0">
                <a:solidFill>
                  <a:srgbClr val="000000"/>
                </a:solidFill>
                <a:ea typeface="ＭＳ Ｐゴシック"/>
                <a:cs typeface="ＭＳ Ｐゴシック"/>
              </a:rPr>
              <a:t>has:</a:t>
            </a:r>
          </a:p>
          <a:p>
            <a:pPr lvl="1" defTabSz="914400" eaLnBrk="0" fontAlgn="base" hangingPunct="0">
              <a:spcBef>
                <a:spcPts val="0"/>
              </a:spcBef>
              <a:spcAft>
                <a:spcPct val="0"/>
              </a:spcAft>
            </a:pPr>
            <a:r>
              <a:rPr lang="en-US" dirty="0" smtClean="0"/>
              <a:t>Δ</a:t>
            </a:r>
            <a:r>
              <a:rPr lang="en-US" i="1" dirty="0" smtClean="0"/>
              <a:t>H </a:t>
            </a:r>
            <a:r>
              <a:rPr lang="en-US" dirty="0" smtClean="0">
                <a:solidFill>
                  <a:srgbClr val="000000"/>
                </a:solidFill>
                <a:ea typeface="ＭＳ Ｐゴシック"/>
                <a:cs typeface="ＭＳ Ｐゴシック"/>
              </a:rPr>
              <a:t>= </a:t>
            </a:r>
            <a:r>
              <a:rPr lang="en-US" dirty="0">
                <a:solidFill>
                  <a:srgbClr val="000000"/>
                </a:solidFill>
                <a:ea typeface="ＭＳ Ｐゴシック"/>
                <a:cs typeface="ＭＳ Ｐゴシック"/>
              </a:rPr>
              <a:t>+31.3 kcal/</a:t>
            </a:r>
            <a:r>
              <a:rPr lang="en-US" dirty="0" err="1">
                <a:solidFill>
                  <a:srgbClr val="000000"/>
                </a:solidFill>
                <a:ea typeface="ＭＳ Ｐゴシック"/>
                <a:cs typeface="ＭＳ Ｐゴシック"/>
              </a:rPr>
              <a:t>mol</a:t>
            </a:r>
            <a:r>
              <a:rPr lang="en-US" dirty="0">
                <a:solidFill>
                  <a:srgbClr val="000000"/>
                </a:solidFill>
                <a:ea typeface="ＭＳ Ｐゴシック"/>
                <a:cs typeface="ＭＳ Ｐゴシック"/>
              </a:rPr>
              <a:t> </a:t>
            </a:r>
            <a:endParaRPr lang="en-US" dirty="0" smtClean="0">
              <a:solidFill>
                <a:srgbClr val="000000"/>
              </a:solidFill>
              <a:ea typeface="ＭＳ Ｐゴシック"/>
              <a:cs typeface="ＭＳ Ｐゴシック"/>
            </a:endParaRPr>
          </a:p>
          <a:p>
            <a:pPr lvl="1" defTabSz="914400" eaLnBrk="0" fontAlgn="base" hangingPunct="0">
              <a:spcBef>
                <a:spcPts val="0"/>
              </a:spcBef>
              <a:spcAft>
                <a:spcPct val="0"/>
              </a:spcAft>
            </a:pPr>
            <a:r>
              <a:rPr lang="en-US" dirty="0" smtClean="0"/>
              <a:t>Δ</a:t>
            </a:r>
            <a:r>
              <a:rPr lang="en-US" i="1" dirty="0" smtClean="0"/>
              <a:t>S</a:t>
            </a:r>
            <a:r>
              <a:rPr lang="en-US" dirty="0" smtClean="0">
                <a:solidFill>
                  <a:srgbClr val="000000"/>
                </a:solidFill>
                <a:ea typeface="ＭＳ Ｐゴシック"/>
                <a:cs typeface="ＭＳ Ｐゴシック"/>
              </a:rPr>
              <a:t>= </a:t>
            </a:r>
            <a:r>
              <a:rPr lang="en-US" dirty="0">
                <a:solidFill>
                  <a:srgbClr val="000000"/>
                </a:solidFill>
                <a:ea typeface="ＭＳ Ｐゴシック"/>
                <a:cs typeface="ＭＳ Ｐゴシック"/>
              </a:rPr>
              <a:t>+32 </a:t>
            </a:r>
            <a:r>
              <a:rPr lang="en-US" dirty="0" err="1">
                <a:solidFill>
                  <a:srgbClr val="000000"/>
                </a:solidFill>
                <a:ea typeface="ＭＳ Ｐゴシック"/>
                <a:cs typeface="ＭＳ Ｐゴシック"/>
              </a:rPr>
              <a:t>cal</a:t>
            </a:r>
            <a:r>
              <a:rPr lang="en-US" dirty="0">
                <a:solidFill>
                  <a:srgbClr val="000000"/>
                </a:solidFill>
                <a:ea typeface="ＭＳ Ｐゴシック"/>
                <a:cs typeface="ＭＳ Ｐゴシック"/>
              </a:rPr>
              <a:t>/[</a:t>
            </a:r>
            <a:r>
              <a:rPr lang="en-US" dirty="0" err="1">
                <a:solidFill>
                  <a:srgbClr val="000000"/>
                </a:solidFill>
                <a:ea typeface="ＭＳ Ｐゴシック"/>
                <a:cs typeface="ＭＳ Ｐゴシック"/>
              </a:rPr>
              <a:t>mol</a:t>
            </a:r>
            <a:r>
              <a:rPr lang="en-US" dirty="0">
                <a:solidFill>
                  <a:srgbClr val="000000"/>
                </a:solidFill>
                <a:ea typeface="ＭＳ Ｐゴシック"/>
                <a:cs typeface="ＭＳ Ｐゴシック"/>
              </a:rPr>
              <a:t> • K</a:t>
            </a:r>
            <a:r>
              <a:rPr lang="en-US" dirty="0" smtClean="0">
                <a:solidFill>
                  <a:srgbClr val="000000"/>
                </a:solidFill>
                <a:ea typeface="ＭＳ Ｐゴシック"/>
                <a:cs typeface="ＭＳ Ｐゴシック"/>
              </a:rPr>
              <a:t>]</a:t>
            </a:r>
          </a:p>
          <a:p>
            <a:pPr lvl="1" defTabSz="914400" eaLnBrk="0" fontAlgn="base" hangingPunct="0">
              <a:spcBef>
                <a:spcPts val="0"/>
              </a:spcBef>
              <a:spcAft>
                <a:spcPct val="0"/>
              </a:spcAft>
            </a:pPr>
            <a:endParaRPr lang="en-US" sz="1800" dirty="0">
              <a:solidFill>
                <a:srgbClr val="000000"/>
              </a:solidFill>
              <a:ea typeface="ＭＳ Ｐゴシック"/>
              <a:cs typeface="ＭＳ Ｐゴシック"/>
            </a:endParaRPr>
          </a:p>
          <a:p>
            <a:pPr defTabSz="914400" eaLnBrk="0" fontAlgn="base" hangingPunct="0">
              <a:spcBef>
                <a:spcPts val="0"/>
              </a:spcBef>
              <a:spcAft>
                <a:spcPct val="0"/>
              </a:spcAft>
            </a:pPr>
            <a:r>
              <a:rPr lang="en-US" sz="2800" dirty="0" smtClean="0">
                <a:solidFill>
                  <a:srgbClr val="000000"/>
                </a:solidFill>
                <a:ea typeface="ＭＳ Ｐゴシック"/>
                <a:cs typeface="ＭＳ Ｐゴシック"/>
              </a:rPr>
              <a:t>What </a:t>
            </a:r>
            <a:r>
              <a:rPr lang="en-US" sz="2800" dirty="0">
                <a:solidFill>
                  <a:srgbClr val="000000"/>
                </a:solidFill>
                <a:ea typeface="ＭＳ Ｐゴシック"/>
                <a:cs typeface="ＭＳ Ｐゴシック"/>
              </a:rPr>
              <a:t>is the value of  </a:t>
            </a:r>
            <a:r>
              <a:rPr lang="en-US" sz="2800" dirty="0" smtClean="0"/>
              <a:t>Δ</a:t>
            </a:r>
            <a:r>
              <a:rPr lang="en-US" sz="2800" i="1" dirty="0" smtClean="0"/>
              <a:t>G</a:t>
            </a:r>
            <a:r>
              <a:rPr lang="en-US" sz="2800" dirty="0" smtClean="0">
                <a:solidFill>
                  <a:srgbClr val="000000"/>
                </a:solidFill>
                <a:ea typeface="ＭＳ Ｐゴシック"/>
                <a:cs typeface="ＭＳ Ｐゴシック"/>
              </a:rPr>
              <a:t> </a:t>
            </a:r>
            <a:r>
              <a:rPr lang="en-US" sz="2800" dirty="0">
                <a:solidFill>
                  <a:srgbClr val="000000"/>
                </a:solidFill>
                <a:ea typeface="ＭＳ Ｐゴシック"/>
                <a:cs typeface="ＭＳ Ｐゴシック"/>
              </a:rPr>
              <a:t>(in </a:t>
            </a:r>
            <a:r>
              <a:rPr lang="en-US" sz="2800" dirty="0" smtClean="0">
                <a:solidFill>
                  <a:srgbClr val="000000"/>
                </a:solidFill>
                <a:ea typeface="ＭＳ Ｐゴシック"/>
                <a:cs typeface="ＭＳ Ｐゴシック"/>
              </a:rPr>
              <a:t>kcal) </a:t>
            </a:r>
            <a:r>
              <a:rPr lang="en-US" sz="2800" dirty="0">
                <a:solidFill>
                  <a:srgbClr val="000000"/>
                </a:solidFill>
                <a:ea typeface="ＭＳ Ｐゴシック"/>
                <a:cs typeface="ＭＳ Ｐゴシック"/>
              </a:rPr>
              <a:t>for the reaction at 27°C (300 K)? </a:t>
            </a:r>
            <a:endParaRPr lang="en-US" sz="2800" dirty="0" smtClean="0">
              <a:solidFill>
                <a:srgbClr val="000000"/>
              </a:solidFill>
              <a:ea typeface="ＭＳ Ｐゴシック"/>
              <a:cs typeface="ＭＳ Ｐゴシック"/>
            </a:endParaRPr>
          </a:p>
          <a:p>
            <a:pPr defTabSz="914400" eaLnBrk="0" fontAlgn="base" hangingPunct="0">
              <a:spcBef>
                <a:spcPts val="0"/>
              </a:spcBef>
              <a:spcAft>
                <a:spcPct val="0"/>
              </a:spcAft>
            </a:pPr>
            <a:endParaRPr lang="en-US" sz="300" dirty="0" smtClean="0">
              <a:solidFill>
                <a:srgbClr val="000000"/>
              </a:solidFill>
              <a:ea typeface="ＭＳ Ｐゴシック"/>
              <a:cs typeface="ＭＳ Ｐゴシック"/>
            </a:endParaRPr>
          </a:p>
          <a:p>
            <a:pPr defTabSz="914400" eaLnBrk="0" fontAlgn="base" hangingPunct="0">
              <a:spcBef>
                <a:spcPts val="0"/>
              </a:spcBef>
              <a:spcAft>
                <a:spcPct val="0"/>
              </a:spcAft>
            </a:pPr>
            <a:r>
              <a:rPr lang="en-US" sz="2800" dirty="0" smtClean="0">
                <a:solidFill>
                  <a:srgbClr val="000000"/>
                </a:solidFill>
                <a:ea typeface="ＭＳ Ｐゴシック"/>
                <a:cs typeface="ＭＳ Ｐゴシック"/>
              </a:rPr>
              <a:t>Is </a:t>
            </a:r>
            <a:r>
              <a:rPr lang="en-US" sz="2800" dirty="0">
                <a:solidFill>
                  <a:srgbClr val="000000"/>
                </a:solidFill>
                <a:ea typeface="ＭＳ Ｐゴシック"/>
                <a:cs typeface="ＭＳ Ｐゴシック"/>
              </a:rPr>
              <a:t>the reaction spontaneous or nonspontaneous at this temperature</a:t>
            </a:r>
            <a:r>
              <a:rPr lang="en-US" sz="2800" dirty="0" smtClean="0">
                <a:solidFill>
                  <a:srgbClr val="000000"/>
                </a:solidFill>
                <a:ea typeface="ＭＳ Ｐゴシック"/>
                <a:cs typeface="ＭＳ Ｐゴシック"/>
              </a:rPr>
              <a:t>?</a:t>
            </a:r>
            <a:endParaRPr lang="en-US" sz="2800" dirty="0"/>
          </a:p>
        </p:txBody>
      </p:sp>
      <p:pic>
        <p:nvPicPr>
          <p:cNvPr id="4" name="Picture 17" descr="we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877" y="1686309"/>
            <a:ext cx="6140352" cy="48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77614"/>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48997"/>
          </a:xfrm>
        </p:spPr>
        <p:txBody>
          <a:bodyPr>
            <a:normAutofit/>
          </a:bodyPr>
          <a:lstStyle/>
          <a:p>
            <a:pPr lvl="0">
              <a:spcBef>
                <a:spcPts val="0"/>
              </a:spcBef>
            </a:pPr>
            <a:r>
              <a:rPr lang="en-US" sz="2800" dirty="0">
                <a:solidFill>
                  <a:srgbClr val="000000"/>
                </a:solidFill>
                <a:latin typeface="+mn-lt"/>
                <a:ea typeface="ＭＳ Ｐゴシック"/>
                <a:cs typeface="ＭＳ Ｐゴシック"/>
              </a:rPr>
              <a:t>Δ</a:t>
            </a:r>
            <a:r>
              <a:rPr lang="en-US" sz="2800" i="1" dirty="0">
                <a:solidFill>
                  <a:srgbClr val="000000"/>
                </a:solidFill>
                <a:latin typeface="+mn-lt"/>
                <a:ea typeface="ＭＳ Ｐゴシック"/>
                <a:cs typeface="ＭＳ Ｐゴシック"/>
              </a:rPr>
              <a:t>H</a:t>
            </a:r>
            <a:r>
              <a:rPr lang="en-US" sz="2800" dirty="0">
                <a:solidFill>
                  <a:srgbClr val="000000"/>
                </a:solidFill>
                <a:latin typeface="+mn-lt"/>
                <a:ea typeface="ＭＳ Ｐゴシック"/>
                <a:cs typeface="ＭＳ Ｐゴシック"/>
              </a:rPr>
              <a:t> = +31.3 kcal/</a:t>
            </a:r>
            <a:r>
              <a:rPr lang="en-US" sz="2800" dirty="0" err="1">
                <a:solidFill>
                  <a:srgbClr val="000000"/>
                </a:solidFill>
                <a:latin typeface="+mn-lt"/>
                <a:ea typeface="ＭＳ Ｐゴシック"/>
                <a:cs typeface="ＭＳ Ｐゴシック"/>
              </a:rPr>
              <a:t>mol</a:t>
            </a:r>
            <a:r>
              <a:rPr lang="en-US" sz="2800" dirty="0">
                <a:solidFill>
                  <a:srgbClr val="000000"/>
                </a:solidFill>
                <a:latin typeface="+mn-lt"/>
                <a:ea typeface="ＭＳ Ｐゴシック"/>
                <a:cs typeface="ＭＳ Ｐゴシック"/>
              </a:rPr>
              <a:t> </a:t>
            </a:r>
            <a:br>
              <a:rPr lang="en-US" sz="2800" dirty="0">
                <a:solidFill>
                  <a:srgbClr val="000000"/>
                </a:solidFill>
                <a:latin typeface="+mn-lt"/>
                <a:ea typeface="ＭＳ Ｐゴシック"/>
                <a:cs typeface="ＭＳ Ｐゴシック"/>
              </a:rPr>
            </a:br>
            <a:r>
              <a:rPr lang="en-US" sz="2800" dirty="0">
                <a:solidFill>
                  <a:srgbClr val="000000"/>
                </a:solidFill>
                <a:latin typeface="+mn-lt"/>
                <a:ea typeface="ＭＳ Ｐゴシック"/>
                <a:cs typeface="ＭＳ Ｐゴシック"/>
              </a:rPr>
              <a:t>Δ</a:t>
            </a:r>
            <a:r>
              <a:rPr lang="en-US" sz="2800" i="1" dirty="0">
                <a:solidFill>
                  <a:srgbClr val="000000"/>
                </a:solidFill>
                <a:latin typeface="+mn-lt"/>
                <a:ea typeface="ＭＳ Ｐゴシック"/>
                <a:cs typeface="ＭＳ Ｐゴシック"/>
              </a:rPr>
              <a:t>S </a:t>
            </a:r>
            <a:r>
              <a:rPr lang="en-US" sz="2800" dirty="0">
                <a:solidFill>
                  <a:srgbClr val="000000"/>
                </a:solidFill>
                <a:latin typeface="+mn-lt"/>
                <a:ea typeface="ＭＳ Ｐゴシック"/>
                <a:cs typeface="ＭＳ Ｐゴシック"/>
              </a:rPr>
              <a:t>= +32 </a:t>
            </a:r>
            <a:r>
              <a:rPr lang="en-US" sz="2800" dirty="0" err="1">
                <a:solidFill>
                  <a:srgbClr val="000000"/>
                </a:solidFill>
                <a:latin typeface="+mn-lt"/>
                <a:ea typeface="ＭＳ Ｐゴシック"/>
                <a:cs typeface="ＭＳ Ｐゴシック"/>
              </a:rPr>
              <a:t>cal</a:t>
            </a:r>
            <a:r>
              <a:rPr lang="en-US" sz="2800" dirty="0">
                <a:solidFill>
                  <a:srgbClr val="000000"/>
                </a:solidFill>
                <a:latin typeface="+mn-lt"/>
                <a:ea typeface="ＭＳ Ｐゴシック"/>
                <a:cs typeface="ＭＳ Ｐゴシック"/>
              </a:rPr>
              <a:t>/[</a:t>
            </a:r>
            <a:r>
              <a:rPr lang="en-US" sz="2800" dirty="0" err="1">
                <a:solidFill>
                  <a:srgbClr val="000000"/>
                </a:solidFill>
                <a:latin typeface="+mn-lt"/>
                <a:ea typeface="ＭＳ Ｐゴシック"/>
                <a:cs typeface="ＭＳ Ｐゴシック"/>
              </a:rPr>
              <a:t>mol</a:t>
            </a:r>
            <a:r>
              <a:rPr lang="en-US" sz="2800" dirty="0">
                <a:solidFill>
                  <a:srgbClr val="000000"/>
                </a:solidFill>
                <a:latin typeface="+mn-lt"/>
                <a:ea typeface="ＭＳ Ｐゴシック"/>
                <a:cs typeface="ＭＳ Ｐゴシック"/>
              </a:rPr>
              <a:t> • K]</a:t>
            </a:r>
            <a:br>
              <a:rPr lang="en-US" sz="2800" dirty="0">
                <a:solidFill>
                  <a:srgbClr val="000000"/>
                </a:solidFill>
                <a:latin typeface="+mn-lt"/>
                <a:ea typeface="ＭＳ Ｐゴシック"/>
                <a:cs typeface="ＭＳ Ｐゴシック"/>
              </a:rPr>
            </a:br>
            <a:r>
              <a:rPr lang="en-US" sz="2800" dirty="0">
                <a:solidFill>
                  <a:srgbClr val="000000"/>
                </a:solidFill>
                <a:latin typeface="+mn-lt"/>
                <a:ea typeface="ＭＳ Ｐゴシック"/>
                <a:cs typeface="ＭＳ Ｐゴシック"/>
              </a:rPr>
              <a:t>Δ</a:t>
            </a:r>
            <a:r>
              <a:rPr lang="en-US" sz="2800" i="1" dirty="0">
                <a:solidFill>
                  <a:srgbClr val="000000"/>
                </a:solidFill>
                <a:latin typeface="+mn-lt"/>
                <a:ea typeface="ＭＳ Ｐゴシック"/>
                <a:cs typeface="ＭＳ Ｐゴシック"/>
              </a:rPr>
              <a:t>G</a:t>
            </a:r>
            <a:r>
              <a:rPr lang="en-US" sz="2800" dirty="0">
                <a:solidFill>
                  <a:srgbClr val="000000"/>
                </a:solidFill>
                <a:latin typeface="+mn-lt"/>
                <a:ea typeface="ＭＳ Ｐゴシック"/>
                <a:cs typeface="ＭＳ Ｐゴシック"/>
              </a:rPr>
              <a:t> = ? kcal / </a:t>
            </a:r>
            <a:r>
              <a:rPr lang="en-US" sz="2800" dirty="0" err="1" smtClean="0">
                <a:solidFill>
                  <a:srgbClr val="000000"/>
                </a:solidFill>
                <a:latin typeface="+mn-lt"/>
                <a:ea typeface="ＭＳ Ｐゴシック"/>
                <a:cs typeface="ＭＳ Ｐゴシック"/>
              </a:rPr>
              <a:t>mol</a:t>
            </a:r>
            <a:endParaRPr lang="en-US" sz="5400" dirty="0">
              <a:latin typeface="+mn-lt"/>
            </a:endParaRPr>
          </a:p>
        </p:txBody>
      </p:sp>
      <p:sp>
        <p:nvSpPr>
          <p:cNvPr id="3" name="Content Placeholder 2"/>
          <p:cNvSpPr>
            <a:spLocks noGrp="1"/>
          </p:cNvSpPr>
          <p:nvPr>
            <p:ph idx="1"/>
          </p:nvPr>
        </p:nvSpPr>
        <p:spPr>
          <a:xfrm>
            <a:off x="457200" y="2923122"/>
            <a:ext cx="8432310" cy="3203039"/>
          </a:xfrm>
        </p:spPr>
        <p:txBody>
          <a:bodyPr/>
          <a:lstStyle/>
          <a:p>
            <a:r>
              <a:rPr lang="en-US" dirty="0" smtClean="0">
                <a:solidFill>
                  <a:srgbClr val="000000"/>
                </a:solidFill>
                <a:ea typeface="ＭＳ Ｐゴシック"/>
                <a:cs typeface="ＭＳ Ｐゴシック"/>
              </a:rPr>
              <a:t>Δ</a:t>
            </a:r>
            <a:r>
              <a:rPr lang="en-US" i="1" dirty="0" smtClean="0">
                <a:solidFill>
                  <a:srgbClr val="000000"/>
                </a:solidFill>
                <a:ea typeface="ＭＳ Ｐゴシック"/>
                <a:cs typeface="ＭＳ Ｐゴシック"/>
              </a:rPr>
              <a:t>H: </a:t>
            </a:r>
            <a:r>
              <a:rPr lang="en-US" dirty="0" smtClean="0">
                <a:solidFill>
                  <a:srgbClr val="000000"/>
                </a:solidFill>
              </a:rPr>
              <a:t>The </a:t>
            </a:r>
            <a:r>
              <a:rPr lang="en-US" dirty="0">
                <a:solidFill>
                  <a:srgbClr val="000000"/>
                </a:solidFill>
              </a:rPr>
              <a:t>reaction is endothermic </a:t>
            </a:r>
            <a:r>
              <a:rPr lang="en-US" dirty="0" smtClean="0">
                <a:solidFill>
                  <a:srgbClr val="000000"/>
                </a:solidFill>
              </a:rPr>
              <a:t>(</a:t>
            </a:r>
            <a:r>
              <a:rPr lang="en-US" dirty="0">
                <a:solidFill>
                  <a:srgbClr val="000000"/>
                </a:solidFill>
                <a:ea typeface="ＭＳ Ｐゴシック"/>
                <a:cs typeface="ＭＳ Ｐゴシック"/>
              </a:rPr>
              <a:t>Δ</a:t>
            </a:r>
            <a:r>
              <a:rPr lang="en-US" i="1" dirty="0">
                <a:solidFill>
                  <a:srgbClr val="000000"/>
                </a:solidFill>
                <a:ea typeface="ＭＳ Ｐゴシック"/>
                <a:cs typeface="ＭＳ Ｐゴシック"/>
              </a:rPr>
              <a:t>H</a:t>
            </a:r>
            <a:r>
              <a:rPr lang="en-US" dirty="0">
                <a:solidFill>
                  <a:srgbClr val="000000"/>
                </a:solidFill>
                <a:ea typeface="ＭＳ Ｐゴシック"/>
                <a:cs typeface="ＭＳ Ｐゴシック"/>
              </a:rPr>
              <a:t> </a:t>
            </a:r>
            <a:r>
              <a:rPr lang="en-US" dirty="0" smtClean="0">
                <a:solidFill>
                  <a:srgbClr val="000000"/>
                </a:solidFill>
              </a:rPr>
              <a:t>positive</a:t>
            </a:r>
            <a:r>
              <a:rPr lang="en-US" dirty="0">
                <a:solidFill>
                  <a:srgbClr val="000000"/>
                </a:solidFill>
              </a:rPr>
              <a:t>) and </a:t>
            </a:r>
            <a:r>
              <a:rPr lang="en-US" b="1" dirty="0">
                <a:solidFill>
                  <a:srgbClr val="000000"/>
                </a:solidFill>
              </a:rPr>
              <a:t>does not </a:t>
            </a:r>
            <a:r>
              <a:rPr lang="en-US" dirty="0">
                <a:solidFill>
                  <a:srgbClr val="000000"/>
                </a:solidFill>
              </a:rPr>
              <a:t>favor </a:t>
            </a:r>
            <a:r>
              <a:rPr lang="en-US" dirty="0" smtClean="0">
                <a:solidFill>
                  <a:srgbClr val="000000"/>
                </a:solidFill>
              </a:rPr>
              <a:t>spontaneity</a:t>
            </a:r>
            <a:r>
              <a:rPr lang="en-US" dirty="0">
                <a:solidFill>
                  <a:srgbClr val="000000"/>
                </a:solidFill>
              </a:rPr>
              <a:t> </a:t>
            </a:r>
            <a:r>
              <a:rPr lang="en-US" dirty="0" smtClean="0">
                <a:solidFill>
                  <a:srgbClr val="000000"/>
                </a:solidFill>
              </a:rPr>
              <a:t>energetically </a:t>
            </a:r>
          </a:p>
          <a:p>
            <a:r>
              <a:rPr lang="en-US" dirty="0" smtClean="0">
                <a:solidFill>
                  <a:srgbClr val="000000"/>
                </a:solidFill>
                <a:ea typeface="ＭＳ Ｐゴシック"/>
                <a:cs typeface="ＭＳ Ｐゴシック"/>
              </a:rPr>
              <a:t>Δ</a:t>
            </a:r>
            <a:r>
              <a:rPr lang="en-US" i="1" dirty="0" smtClean="0">
                <a:solidFill>
                  <a:srgbClr val="000000"/>
                </a:solidFill>
                <a:ea typeface="ＭＳ Ｐゴシック"/>
                <a:cs typeface="ＭＳ Ｐゴシック"/>
              </a:rPr>
              <a:t>S: </a:t>
            </a:r>
            <a:r>
              <a:rPr lang="en-US" dirty="0">
                <a:solidFill>
                  <a:srgbClr val="000000"/>
                </a:solidFill>
              </a:rPr>
              <a:t>E</a:t>
            </a:r>
            <a:r>
              <a:rPr lang="en-US" dirty="0" smtClean="0">
                <a:solidFill>
                  <a:srgbClr val="000000"/>
                </a:solidFill>
              </a:rPr>
              <a:t>ntropy indicates </a:t>
            </a:r>
            <a:r>
              <a:rPr lang="en-US" dirty="0">
                <a:solidFill>
                  <a:srgbClr val="000000"/>
                </a:solidFill>
              </a:rPr>
              <a:t>an increase in disorder </a:t>
            </a:r>
            <a:r>
              <a:rPr lang="en-US" dirty="0" smtClean="0">
                <a:solidFill>
                  <a:srgbClr val="000000"/>
                </a:solidFill>
              </a:rPr>
              <a:t>(</a:t>
            </a:r>
            <a:r>
              <a:rPr lang="en-US" dirty="0" smtClean="0">
                <a:solidFill>
                  <a:srgbClr val="000000"/>
                </a:solidFill>
                <a:ea typeface="ＭＳ Ｐゴシック"/>
                <a:cs typeface="ＭＳ Ｐゴシック"/>
              </a:rPr>
              <a:t>Δ</a:t>
            </a:r>
            <a:r>
              <a:rPr lang="en-US" i="1" dirty="0" smtClean="0">
                <a:solidFill>
                  <a:srgbClr val="000000"/>
                </a:solidFill>
                <a:ea typeface="ＭＳ Ｐゴシック"/>
                <a:cs typeface="ＭＳ Ｐゴシック"/>
              </a:rPr>
              <a:t>S </a:t>
            </a:r>
            <a:r>
              <a:rPr lang="en-US" dirty="0" smtClean="0">
                <a:solidFill>
                  <a:srgbClr val="000000"/>
                </a:solidFill>
              </a:rPr>
              <a:t>positive</a:t>
            </a:r>
            <a:r>
              <a:rPr lang="en-US" dirty="0">
                <a:solidFill>
                  <a:srgbClr val="000000"/>
                </a:solidFill>
              </a:rPr>
              <a:t>), which </a:t>
            </a:r>
            <a:r>
              <a:rPr lang="en-US" b="1" dirty="0">
                <a:solidFill>
                  <a:srgbClr val="000000"/>
                </a:solidFill>
              </a:rPr>
              <a:t>does</a:t>
            </a:r>
            <a:r>
              <a:rPr lang="en-US" dirty="0">
                <a:solidFill>
                  <a:srgbClr val="000000"/>
                </a:solidFill>
              </a:rPr>
              <a:t> favor </a:t>
            </a:r>
            <a:r>
              <a:rPr lang="en-US" dirty="0" smtClean="0">
                <a:solidFill>
                  <a:srgbClr val="000000"/>
                </a:solidFill>
              </a:rPr>
              <a:t>spontaneity </a:t>
            </a:r>
          </a:p>
          <a:p>
            <a:endParaRPr lang="en-US" sz="800" dirty="0" smtClean="0">
              <a:solidFill>
                <a:srgbClr val="000000"/>
              </a:solidFill>
            </a:endParaRPr>
          </a:p>
          <a:p>
            <a:r>
              <a:rPr lang="en-US" dirty="0" smtClean="0">
                <a:solidFill>
                  <a:srgbClr val="000000"/>
                </a:solidFill>
                <a:ea typeface="ＭＳ Ｐゴシック"/>
                <a:cs typeface="ＭＳ Ｐゴシック"/>
              </a:rPr>
              <a:t>Δ</a:t>
            </a:r>
            <a:r>
              <a:rPr lang="en-US" i="1" dirty="0" smtClean="0">
                <a:solidFill>
                  <a:srgbClr val="000000"/>
                </a:solidFill>
                <a:ea typeface="ＭＳ Ｐゴシック"/>
                <a:cs typeface="ＭＳ Ｐゴシック"/>
              </a:rPr>
              <a:t>G: </a:t>
            </a:r>
            <a:r>
              <a:rPr lang="en-US" dirty="0" smtClean="0">
                <a:solidFill>
                  <a:srgbClr val="000000"/>
                </a:solidFill>
              </a:rPr>
              <a:t>Calculate </a:t>
            </a:r>
            <a:r>
              <a:rPr lang="en-US" dirty="0">
                <a:solidFill>
                  <a:srgbClr val="000000"/>
                </a:solidFill>
                <a:ea typeface="ＭＳ Ｐゴシック"/>
                <a:cs typeface="ＭＳ Ｐゴシック"/>
              </a:rPr>
              <a:t>Δ</a:t>
            </a:r>
            <a:r>
              <a:rPr lang="en-US" i="1" dirty="0">
                <a:solidFill>
                  <a:srgbClr val="000000"/>
                </a:solidFill>
                <a:ea typeface="ＭＳ Ｐゴシック"/>
                <a:cs typeface="ＭＳ Ｐゴシック"/>
              </a:rPr>
              <a:t>G</a:t>
            </a:r>
            <a:r>
              <a:rPr lang="en-US" dirty="0" smtClean="0">
                <a:solidFill>
                  <a:srgbClr val="000000"/>
                </a:solidFill>
              </a:rPr>
              <a:t> to </a:t>
            </a:r>
            <a:r>
              <a:rPr lang="en-US" dirty="0">
                <a:solidFill>
                  <a:srgbClr val="000000"/>
                </a:solidFill>
              </a:rPr>
              <a:t>determine </a:t>
            </a:r>
            <a:r>
              <a:rPr lang="en-US" dirty="0" smtClean="0">
                <a:solidFill>
                  <a:srgbClr val="000000"/>
                </a:solidFill>
              </a:rPr>
              <a:t>spontaneity </a:t>
            </a:r>
            <a:endParaRPr lang="en-US" dirty="0"/>
          </a:p>
        </p:txBody>
      </p:sp>
      <p:pic>
        <p:nvPicPr>
          <p:cNvPr id="4" name="Picture 17" descr="we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877" y="1998781"/>
            <a:ext cx="6140352" cy="48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1820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942905"/>
          </a:xfrm>
        </p:spPr>
        <p:txBody>
          <a:bodyPr>
            <a:normAutofit/>
          </a:bodyPr>
          <a:lstStyle/>
          <a:p>
            <a:pPr lvl="0">
              <a:spcBef>
                <a:spcPts val="0"/>
              </a:spcBef>
            </a:pPr>
            <a:r>
              <a:rPr lang="en-US" sz="2800" dirty="0">
                <a:solidFill>
                  <a:srgbClr val="000000"/>
                </a:solidFill>
                <a:latin typeface="+mn-lt"/>
                <a:ea typeface="ＭＳ Ｐゴシック"/>
                <a:cs typeface="ＭＳ Ｐゴシック"/>
              </a:rPr>
              <a:t>Δ</a:t>
            </a:r>
            <a:r>
              <a:rPr lang="en-US" sz="2800" i="1" dirty="0">
                <a:solidFill>
                  <a:srgbClr val="000000"/>
                </a:solidFill>
                <a:latin typeface="+mn-lt"/>
                <a:ea typeface="ＭＳ Ｐゴシック"/>
                <a:cs typeface="ＭＳ Ｐゴシック"/>
              </a:rPr>
              <a:t>H</a:t>
            </a:r>
            <a:r>
              <a:rPr lang="en-US" sz="2800" dirty="0">
                <a:solidFill>
                  <a:srgbClr val="000000"/>
                </a:solidFill>
                <a:latin typeface="+mn-lt"/>
                <a:ea typeface="ＭＳ Ｐゴシック"/>
                <a:cs typeface="ＭＳ Ｐゴシック"/>
              </a:rPr>
              <a:t> = +31.3 kcal/</a:t>
            </a:r>
            <a:r>
              <a:rPr lang="en-US" sz="2800" dirty="0" err="1">
                <a:solidFill>
                  <a:srgbClr val="000000"/>
                </a:solidFill>
                <a:latin typeface="+mn-lt"/>
                <a:ea typeface="ＭＳ Ｐゴシック"/>
                <a:cs typeface="ＭＳ Ｐゴシック"/>
              </a:rPr>
              <a:t>mol</a:t>
            </a:r>
            <a:r>
              <a:rPr lang="en-US" sz="2800" dirty="0">
                <a:solidFill>
                  <a:srgbClr val="000000"/>
                </a:solidFill>
                <a:latin typeface="+mn-lt"/>
                <a:ea typeface="ＭＳ Ｐゴシック"/>
                <a:cs typeface="ＭＳ Ｐゴシック"/>
              </a:rPr>
              <a:t> </a:t>
            </a:r>
            <a:br>
              <a:rPr lang="en-US" sz="2800" dirty="0">
                <a:solidFill>
                  <a:srgbClr val="000000"/>
                </a:solidFill>
                <a:latin typeface="+mn-lt"/>
                <a:ea typeface="ＭＳ Ｐゴシック"/>
                <a:cs typeface="ＭＳ Ｐゴシック"/>
              </a:rPr>
            </a:br>
            <a:r>
              <a:rPr lang="en-US" sz="2800" dirty="0">
                <a:solidFill>
                  <a:srgbClr val="000000"/>
                </a:solidFill>
                <a:latin typeface="+mn-lt"/>
                <a:ea typeface="ＭＳ Ｐゴシック"/>
                <a:cs typeface="ＭＳ Ｐゴシック"/>
              </a:rPr>
              <a:t>Δ</a:t>
            </a:r>
            <a:r>
              <a:rPr lang="en-US" sz="2800" i="1" dirty="0">
                <a:solidFill>
                  <a:srgbClr val="000000"/>
                </a:solidFill>
                <a:latin typeface="+mn-lt"/>
                <a:ea typeface="ＭＳ Ｐゴシック"/>
                <a:cs typeface="ＭＳ Ｐゴシック"/>
              </a:rPr>
              <a:t>S </a:t>
            </a:r>
            <a:r>
              <a:rPr lang="en-US" sz="2800" dirty="0">
                <a:solidFill>
                  <a:srgbClr val="000000"/>
                </a:solidFill>
                <a:latin typeface="+mn-lt"/>
                <a:ea typeface="ＭＳ Ｐゴシック"/>
                <a:cs typeface="ＭＳ Ｐゴシック"/>
              </a:rPr>
              <a:t>= +32 </a:t>
            </a:r>
            <a:r>
              <a:rPr lang="en-US" sz="2800" dirty="0" err="1">
                <a:solidFill>
                  <a:srgbClr val="000000"/>
                </a:solidFill>
                <a:latin typeface="+mn-lt"/>
                <a:ea typeface="ＭＳ Ｐゴシック"/>
                <a:cs typeface="ＭＳ Ｐゴシック"/>
              </a:rPr>
              <a:t>cal</a:t>
            </a:r>
            <a:r>
              <a:rPr lang="en-US" sz="2800" dirty="0">
                <a:solidFill>
                  <a:srgbClr val="000000"/>
                </a:solidFill>
                <a:latin typeface="+mn-lt"/>
                <a:ea typeface="ＭＳ Ｐゴシック"/>
                <a:cs typeface="ＭＳ Ｐゴシック"/>
              </a:rPr>
              <a:t>/[</a:t>
            </a:r>
            <a:r>
              <a:rPr lang="en-US" sz="2800" dirty="0" err="1">
                <a:solidFill>
                  <a:srgbClr val="000000"/>
                </a:solidFill>
                <a:latin typeface="+mn-lt"/>
                <a:ea typeface="ＭＳ Ｐゴシック"/>
                <a:cs typeface="ＭＳ Ｐゴシック"/>
              </a:rPr>
              <a:t>mol</a:t>
            </a:r>
            <a:r>
              <a:rPr lang="en-US" sz="2800" dirty="0">
                <a:solidFill>
                  <a:srgbClr val="000000"/>
                </a:solidFill>
                <a:latin typeface="+mn-lt"/>
                <a:ea typeface="ＭＳ Ｐゴシック"/>
                <a:cs typeface="ＭＳ Ｐゴシック"/>
              </a:rPr>
              <a:t> • K</a:t>
            </a:r>
            <a:r>
              <a:rPr lang="en-US" sz="2800" dirty="0" smtClean="0">
                <a:solidFill>
                  <a:srgbClr val="000000"/>
                </a:solidFill>
                <a:latin typeface="+mn-lt"/>
                <a:ea typeface="ＭＳ Ｐゴシック"/>
                <a:cs typeface="ＭＳ Ｐゴシック"/>
              </a:rPr>
              <a:t>]</a:t>
            </a:r>
            <a:br>
              <a:rPr lang="en-US" sz="2800" dirty="0" smtClean="0">
                <a:solidFill>
                  <a:srgbClr val="000000"/>
                </a:solidFill>
                <a:latin typeface="+mn-lt"/>
                <a:ea typeface="ＭＳ Ｐゴシック"/>
                <a:cs typeface="ＭＳ Ｐゴシック"/>
              </a:rPr>
            </a:br>
            <a:r>
              <a:rPr lang="en-US" sz="2800" dirty="0" smtClean="0">
                <a:solidFill>
                  <a:srgbClr val="000000"/>
                </a:solidFill>
                <a:latin typeface="+mn-lt"/>
                <a:ea typeface="ＭＳ Ｐゴシック"/>
                <a:cs typeface="ＭＳ Ｐゴシック"/>
              </a:rPr>
              <a:t>Δ</a:t>
            </a:r>
            <a:r>
              <a:rPr lang="en-US" sz="2800" i="1" dirty="0" smtClean="0">
                <a:solidFill>
                  <a:srgbClr val="000000"/>
                </a:solidFill>
                <a:latin typeface="+mn-lt"/>
                <a:ea typeface="ＭＳ Ｐゴシック"/>
                <a:cs typeface="ＭＳ Ｐゴシック"/>
              </a:rPr>
              <a:t>G</a:t>
            </a:r>
            <a:r>
              <a:rPr lang="en-US" sz="2800" dirty="0" smtClean="0">
                <a:solidFill>
                  <a:srgbClr val="000000"/>
                </a:solidFill>
                <a:latin typeface="+mn-lt"/>
                <a:ea typeface="ＭＳ Ｐゴシック"/>
                <a:cs typeface="ＭＳ Ｐゴシック"/>
              </a:rPr>
              <a:t> </a:t>
            </a:r>
            <a:r>
              <a:rPr lang="en-US" sz="2800" dirty="0">
                <a:solidFill>
                  <a:srgbClr val="000000"/>
                </a:solidFill>
                <a:latin typeface="+mn-lt"/>
                <a:ea typeface="ＭＳ Ｐゴシック"/>
                <a:cs typeface="ＭＳ Ｐゴシック"/>
              </a:rPr>
              <a:t>= ? kcal / </a:t>
            </a:r>
            <a:r>
              <a:rPr lang="en-US" sz="2800" dirty="0" err="1" smtClean="0">
                <a:solidFill>
                  <a:srgbClr val="000000"/>
                </a:solidFill>
                <a:latin typeface="+mn-lt"/>
                <a:ea typeface="ＭＳ Ｐゴシック"/>
                <a:cs typeface="ＭＳ Ｐゴシック"/>
              </a:rPr>
              <a:t>mol</a:t>
            </a:r>
            <a:r>
              <a:rPr lang="en-US" sz="2800" dirty="0">
                <a:solidFill>
                  <a:srgbClr val="000000"/>
                </a:solidFill>
                <a:latin typeface="+mn-lt"/>
                <a:ea typeface="ＭＳ Ｐゴシック"/>
                <a:cs typeface="ＭＳ Ｐゴシック"/>
              </a:rPr>
              <a:t/>
            </a:r>
            <a:br>
              <a:rPr lang="en-US" sz="2800" dirty="0">
                <a:solidFill>
                  <a:srgbClr val="000000"/>
                </a:solidFill>
                <a:latin typeface="+mn-lt"/>
                <a:ea typeface="ＭＳ Ｐゴシック"/>
                <a:cs typeface="ＭＳ Ｐゴシック"/>
              </a:rPr>
            </a:br>
            <a:r>
              <a:rPr lang="en-US" sz="2800" dirty="0" smtClean="0">
                <a:solidFill>
                  <a:srgbClr val="000000"/>
                </a:solidFill>
                <a:latin typeface="+mn-lt"/>
                <a:ea typeface="ＭＳ Ｐゴシック"/>
                <a:cs typeface="ＭＳ Ｐゴシック"/>
              </a:rPr>
              <a:t>T = 300</a:t>
            </a:r>
            <a:r>
              <a:rPr lang="en-US" sz="2800" baseline="30000" dirty="0" smtClean="0">
                <a:solidFill>
                  <a:srgbClr val="000000"/>
                </a:solidFill>
                <a:latin typeface="+mn-lt"/>
                <a:ea typeface="ＭＳ Ｐゴシック"/>
                <a:cs typeface="ＭＳ Ｐゴシック"/>
              </a:rPr>
              <a:t>o</a:t>
            </a:r>
            <a:r>
              <a:rPr lang="en-US" sz="2800" dirty="0" smtClean="0">
                <a:solidFill>
                  <a:srgbClr val="000000"/>
                </a:solidFill>
                <a:latin typeface="+mn-lt"/>
                <a:ea typeface="ＭＳ Ｐゴシック"/>
                <a:cs typeface="ＭＳ Ｐゴシック"/>
              </a:rPr>
              <a:t>K</a:t>
            </a:r>
            <a:endParaRPr lang="en-US" sz="5400" dirty="0">
              <a:latin typeface="+mn-lt"/>
            </a:endParaRPr>
          </a:p>
        </p:txBody>
      </p:sp>
      <p:pic>
        <p:nvPicPr>
          <p:cNvPr id="4" name="Picture 17" descr="we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877" y="2479615"/>
            <a:ext cx="6140352" cy="480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we7-6-6"/>
          <p:cNvPicPr/>
          <p:nvPr/>
        </p:nvPicPr>
        <p:blipFill>
          <a:blip r:embed="rId3">
            <a:extLst>
              <a:ext uri="{28A0092B-C50C-407E-A947-70E740481C1C}">
                <a14:useLocalDpi xmlns:a14="http://schemas.microsoft.com/office/drawing/2010/main" val="0"/>
              </a:ext>
            </a:extLst>
          </a:blip>
          <a:srcRect/>
          <a:stretch>
            <a:fillRect/>
          </a:stretch>
        </p:blipFill>
        <p:spPr bwMode="auto">
          <a:xfrm>
            <a:off x="2908001" y="3355974"/>
            <a:ext cx="2806684" cy="383607"/>
          </a:xfrm>
          <a:prstGeom prst="rect">
            <a:avLst/>
          </a:prstGeom>
          <a:noFill/>
          <a:extLst/>
        </p:spPr>
      </p:pic>
      <p:pic>
        <p:nvPicPr>
          <p:cNvPr id="11" name="Picture 10" descr="we7-6-7"/>
          <p:cNvPicPr/>
          <p:nvPr/>
        </p:nvPicPr>
        <p:blipFill>
          <a:blip r:embed="rId4">
            <a:extLst>
              <a:ext uri="{28A0092B-C50C-407E-A947-70E740481C1C}">
                <a14:useLocalDpi xmlns:a14="http://schemas.microsoft.com/office/drawing/2010/main" val="0"/>
              </a:ext>
            </a:extLst>
          </a:blip>
          <a:srcRect/>
          <a:stretch>
            <a:fillRect/>
          </a:stretch>
        </p:blipFill>
        <p:spPr bwMode="auto">
          <a:xfrm>
            <a:off x="870432" y="4203249"/>
            <a:ext cx="7555454" cy="6148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43804" y="5586856"/>
            <a:ext cx="6792971" cy="523220"/>
          </a:xfrm>
          <a:prstGeom prst="rect">
            <a:avLst/>
          </a:prstGeom>
          <a:noFill/>
        </p:spPr>
        <p:txBody>
          <a:bodyPr wrap="none" rtlCol="0">
            <a:spAutoFit/>
          </a:bodyPr>
          <a:lstStyle/>
          <a:p>
            <a:r>
              <a:rPr lang="en-US" sz="2800" dirty="0" smtClean="0"/>
              <a:t>So the reaction is not spontaneous at 300</a:t>
            </a:r>
            <a:r>
              <a:rPr lang="en-US" sz="2800" baseline="30000" dirty="0" smtClean="0"/>
              <a:t>o</a:t>
            </a:r>
            <a:r>
              <a:rPr lang="en-US" sz="2800" dirty="0" smtClean="0"/>
              <a:t>K</a:t>
            </a:r>
            <a:endParaRPr lang="en-US" sz="2800" dirty="0"/>
          </a:p>
        </p:txBody>
      </p:sp>
    </p:spTree>
    <p:extLst>
      <p:ext uri="{BB962C8B-B14F-4D97-AF65-F5344CB8AC3E}">
        <p14:creationId xmlns:p14="http://schemas.microsoft.com/office/powerpoint/2010/main" val="273031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Would the reaction be spontaneous at 400</a:t>
            </a:r>
            <a:r>
              <a:rPr lang="en-US" baseline="30000" dirty="0" smtClean="0"/>
              <a:t>o</a:t>
            </a:r>
            <a:r>
              <a:rPr lang="en-US" dirty="0" smtClean="0"/>
              <a:t>C?</a:t>
            </a:r>
            <a:endParaRPr lang="en-US" dirty="0"/>
          </a:p>
        </p:txBody>
      </p:sp>
    </p:spTree>
    <p:extLst>
      <p:ext uri="{BB962C8B-B14F-4D97-AF65-F5344CB8AC3E}">
        <p14:creationId xmlns:p14="http://schemas.microsoft.com/office/powerpoint/2010/main" val="140994501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fyi</a:t>
            </a:r>
            <a:endParaRPr lang="en-US" dirty="0"/>
          </a:p>
        </p:txBody>
      </p:sp>
      <p:sp>
        <p:nvSpPr>
          <p:cNvPr id="3" name="Content Placeholder 2"/>
          <p:cNvSpPr>
            <a:spLocks noGrp="1"/>
          </p:cNvSpPr>
          <p:nvPr>
            <p:ph idx="1"/>
          </p:nvPr>
        </p:nvSpPr>
        <p:spPr/>
        <p:txBody>
          <a:bodyPr/>
          <a:lstStyle/>
          <a:p>
            <a:r>
              <a:rPr lang="en-US" dirty="0" smtClean="0"/>
              <a:t>in the previous problem, what is the easiest way to calculate the ‘reversal temperature’ at which the reaction becomes spontaneous? </a:t>
            </a:r>
          </a:p>
          <a:p>
            <a:endParaRPr lang="en-US" dirty="0"/>
          </a:p>
          <a:p>
            <a:r>
              <a:rPr lang="en-US" dirty="0" smtClean="0"/>
              <a:t>Set </a:t>
            </a:r>
            <a:r>
              <a:rPr lang="en-US" dirty="0">
                <a:solidFill>
                  <a:srgbClr val="000000"/>
                </a:solidFill>
                <a:ea typeface="ＭＳ Ｐゴシック"/>
                <a:cs typeface="ＭＳ Ｐゴシック"/>
              </a:rPr>
              <a:t>Δ</a:t>
            </a:r>
            <a:r>
              <a:rPr lang="en-US" i="1" dirty="0">
                <a:solidFill>
                  <a:srgbClr val="000000"/>
                </a:solidFill>
                <a:ea typeface="ＭＳ Ｐゴシック"/>
                <a:cs typeface="ＭＳ Ｐゴシック"/>
              </a:rPr>
              <a:t>G</a:t>
            </a:r>
            <a:r>
              <a:rPr lang="en-US" dirty="0" smtClean="0"/>
              <a:t> = 0, set T = X (</a:t>
            </a:r>
            <a:r>
              <a:rPr lang="en-US" dirty="0" err="1" smtClean="0"/>
              <a:t>ie</a:t>
            </a:r>
            <a:r>
              <a:rPr lang="en-US" dirty="0" smtClean="0"/>
              <a:t>, make it a variable), and solve for X. </a:t>
            </a:r>
            <a:endParaRPr lang="en-US" dirty="0"/>
          </a:p>
        </p:txBody>
      </p:sp>
    </p:spTree>
    <p:extLst>
      <p:ext uri="{BB962C8B-B14F-4D97-AF65-F5344CB8AC3E}">
        <p14:creationId xmlns:p14="http://schemas.microsoft.com/office/powerpoint/2010/main" val="2096396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5715</TotalTime>
  <Words>5852</Words>
  <Application>Microsoft Macintosh PowerPoint</Application>
  <PresentationFormat>On-screen Show (4:3)</PresentationFormat>
  <Paragraphs>792</Paragraphs>
  <Slides>173</Slides>
  <Notes>23</Notes>
  <HiddenSlides>0</HiddenSlides>
  <MMClips>0</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173</vt:i4>
      </vt:variant>
    </vt:vector>
  </HeadingPairs>
  <TitlesOfParts>
    <vt:vector size="184" baseType="lpstr">
      <vt:lpstr>Office Theme</vt:lpstr>
      <vt:lpstr>Default Design</vt:lpstr>
      <vt:lpstr>1_Default Design</vt:lpstr>
      <vt:lpstr>2_Default Design</vt:lpstr>
      <vt:lpstr>4_Default Design</vt:lpstr>
      <vt:lpstr>5_Default Design</vt:lpstr>
      <vt:lpstr>6_Default Design</vt:lpstr>
      <vt:lpstr>7_Default Design</vt:lpstr>
      <vt:lpstr>1_Office Theme</vt:lpstr>
      <vt:lpstr>Equation</vt:lpstr>
      <vt:lpstr>Document</vt:lpstr>
      <vt:lpstr>Chapter Seven</vt:lpstr>
      <vt:lpstr>PowerPoint Presentation</vt:lpstr>
      <vt:lpstr>PowerPoint Presentation</vt:lpstr>
      <vt:lpstr>7.1 Energy and Chemical Bonds</vt:lpstr>
      <vt:lpstr>PowerPoint Presentation</vt:lpstr>
      <vt:lpstr>fyi: middle school physics </vt:lpstr>
      <vt:lpstr>Billiards: The interplay of energies </vt:lpstr>
      <vt:lpstr>But notice!</vt:lpstr>
      <vt:lpstr>We call it energy </vt:lpstr>
      <vt:lpstr>PowerPoint Presentation</vt:lpstr>
      <vt:lpstr>PowerPoint Presentation</vt:lpstr>
      <vt:lpstr>7.2 Heat Changes during Chemical Reactions</vt:lpstr>
      <vt:lpstr>PowerPoint Presentation</vt:lpstr>
      <vt:lpstr>PowerPoint Presentation</vt:lpstr>
      <vt:lpstr>PowerPoint Presentation</vt:lpstr>
      <vt:lpstr>The larger the bond dissociation energy, the more stable original molecule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Law:  Conservation of energy</vt:lpstr>
      <vt:lpstr>PowerPoint Presentation</vt:lpstr>
      <vt:lpstr>ΔH (change in enthalpy)  </vt:lpstr>
      <vt:lpstr>ΔH (change in enthalpy)  </vt:lpstr>
      <vt:lpstr>Pop quiz</vt:lpstr>
      <vt:lpstr> Bond formation is always _______.</vt:lpstr>
      <vt:lpstr>7.3 Exothermic and Endothermic Reactions</vt:lpstr>
      <vt:lpstr>Endothermic</vt:lpstr>
      <vt:lpstr>Exothermic</vt:lpstr>
      <vt:lpstr>Exothermic reactions</vt:lpstr>
      <vt:lpstr>Exothermic reactions</vt:lpstr>
      <vt:lpstr>PowerPoint Presentation</vt:lpstr>
      <vt:lpstr>PowerPoint Presentation</vt:lpstr>
      <vt:lpstr>PowerPoint Presentation</vt:lpstr>
      <vt:lpstr>Use these values for the following problem</vt:lpstr>
      <vt:lpstr> When potassium is added to water contained in a beaker, the reaction shown below occurs, and the beaker feels hot to the touch.    K(s) + 2 H2O(l)  2 KOH(aq) + H2(g) The reaction is _______.</vt:lpstr>
      <vt:lpstr>  2 Al(s) + 3 Cl2(g)  2 AlCl3(s)  + 337 kcal  The reaction above is _______. </vt:lpstr>
      <vt:lpstr>Use these values for the following problem</vt:lpstr>
      <vt:lpstr>   For the following reaction, use bond energies to calculate the heat of reaction (H).    2 H2O  2 H2 +  O2  </vt:lpstr>
      <vt:lpstr>  2 Al(s) + 3 Cl2(g)  2 AlCl3(s) + 337 kcal  When 1.00 mol of AlCl3 forms in this reaction, _______. </vt:lpstr>
      <vt:lpstr>Section summary</vt:lpstr>
      <vt:lpstr>7.4 Why Do Reactions Occur? Free Energy</vt:lpstr>
      <vt:lpstr>In this section we ask…</vt:lpstr>
      <vt:lpstr>PowerPoint Presentation</vt:lpstr>
      <vt:lpstr>PowerPoint Presentation</vt:lpstr>
      <vt:lpstr>PowerPoint Presentation</vt:lpstr>
      <vt:lpstr>PowerPoint Presentation</vt:lpstr>
      <vt:lpstr>PowerPoint Presentation</vt:lpstr>
      <vt:lpstr>PowerPoint Presentation</vt:lpstr>
      <vt:lpstr>Summarized</vt:lpstr>
      <vt:lpstr>PowerPoint Presentation</vt:lpstr>
      <vt:lpstr>PowerPoint Presentation</vt:lpstr>
      <vt:lpstr>Free energy (G ) </vt:lpstr>
      <vt:lpstr>PowerPoint Presentation</vt:lpstr>
      <vt:lpstr>PowerPoint Presentation</vt:lpstr>
      <vt:lpstr>PowerPoint Presentation</vt:lpstr>
      <vt:lpstr>Summarized</vt:lpstr>
      <vt:lpstr>Case I  Spontaneity always occurs when: </vt:lpstr>
      <vt:lpstr>Case II a Spontaneity sometimes occurs when: </vt:lpstr>
      <vt:lpstr>Case II b Spontaneity sometimes occurs when: </vt:lpstr>
      <vt:lpstr>Case III Spontaneity never occurs when: </vt:lpstr>
      <vt:lpstr>PowerPoint Presentation</vt:lpstr>
      <vt:lpstr>PowerPoint Presentation</vt:lpstr>
      <vt:lpstr>PowerPoint Presentation</vt:lpstr>
      <vt:lpstr>PowerPoint Presentation</vt:lpstr>
      <vt:lpstr>PowerPoint Presentation</vt:lpstr>
      <vt:lpstr>Summarized</vt:lpstr>
      <vt:lpstr> Which of the following will slow down the rate of a reaction?</vt:lpstr>
      <vt:lpstr> Which of the following processes results in an increase in entropy of the system?</vt:lpstr>
      <vt:lpstr>   K(s) + 2 H2O(l)  2 KOH(aq) + H2(g)  When potassium is added to water contained in a beaker, the reaction shown above occurs and the beaker feels hot to the touch. During this reaction, _______.    </vt:lpstr>
      <vt:lpstr>   K(s) + 2 H2O(l)  2 KOH(aq) + H2(g)  When potassium is added to water contained in a beaker, the reaction shown above occurs, and the beaker feels hot to the touch. This reaction is _______.   </vt:lpstr>
      <vt:lpstr>PowerPoint Presentation</vt:lpstr>
      <vt:lpstr>7.5 How Do Chemical Reactions Occur?  Reaction Rates</vt:lpstr>
      <vt:lpstr>PowerPoint Presentation</vt:lpstr>
      <vt:lpstr>Issue: Collisions </vt:lpstr>
      <vt:lpstr>PowerPoint Presentation</vt:lpstr>
      <vt:lpstr>PowerPoint Presentation</vt:lpstr>
      <vt:lpstr>Issue: activation energy Eact</vt:lpstr>
      <vt:lpstr>PowerPoint Presentation</vt:lpstr>
      <vt:lpstr>The size of the activation energy determines the reaction rate </vt:lpstr>
      <vt:lpstr>Shown is an energy diagram for a reaction with a small activation energy and products having less energy than reactants. This reaction is _______.   </vt:lpstr>
      <vt:lpstr>Worked Example 7.6   Spontaneity: Enthalpy, Entropy, and Free Energy</vt:lpstr>
      <vt:lpstr>ΔH = +31.3 kcal/mol  ΔS = +32 cal/[mol • K] ΔG = ? kcal / mol</vt:lpstr>
      <vt:lpstr>ΔH = +31.3 kcal/mol  ΔS = +32 cal/[mol • K] ΔG = ? kcal / mol T = 300oK</vt:lpstr>
      <vt:lpstr>PowerPoint Presentation</vt:lpstr>
      <vt:lpstr>fyi</vt:lpstr>
      <vt:lpstr>7.6 Effects of Temperature, Concentration, and Catalysts on Reaction Rates </vt:lpstr>
      <vt:lpstr>PowerPoint Presentation</vt:lpstr>
      <vt:lpstr>Higher temperatures increase the frequency and force of collisions </vt:lpstr>
      <vt:lpstr>PowerPoint Presentation</vt:lpstr>
      <vt:lpstr>Higher Concentration increase the frequency of collisions </vt:lpstr>
      <vt:lpstr>Two ways to increase concentration</vt:lpstr>
      <vt:lpstr>PowerPoint Presentation</vt:lpstr>
      <vt:lpstr>PowerPoint Presentation</vt:lpstr>
      <vt:lpstr>PowerPoint Presentation</vt:lpstr>
      <vt:lpstr>PowerPoint Presentation</vt:lpstr>
      <vt:lpstr>PowerPoint Presentation</vt:lpstr>
      <vt:lpstr>Summary</vt:lpstr>
      <vt:lpstr>PowerPoint Presentation</vt:lpstr>
      <vt:lpstr>What happens when a catalyst is added to a reaction to increase its rate?  </vt:lpstr>
      <vt:lpstr>7.7 Reversible Reactions and Chemical Equilibrium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aA + bB +… D mM + nN +… </vt:lpstr>
      <vt:lpstr>PowerPoint Presentation</vt:lpstr>
      <vt:lpstr>PowerPoint Presentation</vt:lpstr>
      <vt:lpstr>PowerPoint Presentation</vt:lpstr>
      <vt:lpstr>Worked example 7.8</vt:lpstr>
      <vt:lpstr>Worked example 7.8</vt:lpstr>
      <vt:lpstr>data: equilibrium compositions for the worked example</vt:lpstr>
      <vt:lpstr>PowerPoint Presentation</vt:lpstr>
      <vt:lpstr>PowerPoint Presentation</vt:lpstr>
      <vt:lpstr>PowerPoint Presentation</vt:lpstr>
      <vt:lpstr>Which of the following statements about the equilibrium constant (K) is false?</vt:lpstr>
      <vt:lpstr>Worked example 7.9: Calculating K</vt:lpstr>
      <vt:lpstr>Worked example 7.9: Calculating K</vt:lpstr>
      <vt:lpstr>Worked example 7.9: Calculating K</vt:lpstr>
      <vt:lpstr>7.9 Le Châtelier’s Principle:  The Effect of Changing Conditions on Equilibria </vt:lpstr>
      <vt:lpstr>PowerPoint Presentation</vt:lpstr>
      <vt:lpstr>Effect of Changes in Concentration: Adding more reactant</vt:lpstr>
      <vt:lpstr>PowerPoint Presentation</vt:lpstr>
      <vt:lpstr>Effect of Changes in Concentration: Adding more reactant</vt:lpstr>
      <vt:lpstr>Remember this?</vt:lpstr>
      <vt:lpstr>Effect of Changes in Concentration: Adding more product</vt:lpstr>
      <vt:lpstr>PowerPoint Presentation</vt:lpstr>
      <vt:lpstr>PowerPoint Presentation</vt:lpstr>
      <vt:lpstr>PowerPoint Presentation</vt:lpstr>
      <vt:lpstr>PowerPoint Presentation</vt:lpstr>
      <vt:lpstr>PowerPoint Presentation</vt:lpstr>
      <vt:lpstr>PowerPoint Presentation</vt:lpstr>
      <vt:lpstr>Changes in Pressure on equilibrium</vt:lpstr>
      <vt:lpstr>Changes in Pressure on equilibrium</vt:lpstr>
      <vt:lpstr>Changes in Pressure on equilibrium</vt:lpstr>
      <vt:lpstr>PowerPoint Presentation</vt:lpstr>
      <vt:lpstr>PowerPoint Presentation</vt:lpstr>
      <vt:lpstr>Changes in Temperature on equilibrium</vt:lpstr>
      <vt:lpstr>Changes in Temperature on equilibrium</vt:lpstr>
      <vt:lpstr>Changes in Temperature on equilibrium</vt:lpstr>
      <vt:lpstr>Changes in Temperature on equilibrium</vt:lpstr>
      <vt:lpstr>PowerPoint Presentation</vt:lpstr>
      <vt:lpstr>    What effects will (1) increasing the temperature and (2) decreasing the pressure have on the concentration of water formed in this reaction at equilibrium?  2 H2(g) + O2(g)  2 H2O(g)   H = –58 kcal/mol </vt:lpstr>
      <vt:lpstr>    What effects will (1) adding more H2 and (2) decreasing the volume have on the concentration of water formed in this reaction at equilibrium?  2 H2(g) + O2(g)  2 H2O(g)   H = –58 kcal/mol </vt:lpstr>
      <vt:lpstr>Summary</vt:lpstr>
      <vt:lpstr>PowerPoint Presentation</vt:lpstr>
      <vt:lpstr>PowerPoint Presentation</vt:lpstr>
      <vt:lpstr>PowerPoint Presentation</vt:lpstr>
      <vt:lpstr>Chapter Summary</vt:lpstr>
      <vt:lpstr>PowerPoint Presentation</vt:lpstr>
      <vt:lpstr>PowerPoint Presentation</vt:lpstr>
      <vt:lpstr>PowerPoint Presentation</vt:lpstr>
      <vt:lpstr>PowerPoint Presentation</vt:lpstr>
      <vt:lpstr>PowerPoint Presentation</vt:lpstr>
      <vt:lpstr>PowerPoint Presentation</vt:lpstr>
    </vt:vector>
  </TitlesOfParts>
  <Company>contra costa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Seven</dc:title>
  <dc:creator>VERNON SMALL</dc:creator>
  <cp:lastModifiedBy>VERNON SMALL</cp:lastModifiedBy>
  <cp:revision>551</cp:revision>
  <cp:lastPrinted>2014-03-20T16:25:51Z</cp:lastPrinted>
  <dcterms:created xsi:type="dcterms:W3CDTF">2013-12-20T15:31:21Z</dcterms:created>
  <dcterms:modified xsi:type="dcterms:W3CDTF">2014-10-14T18:14:23Z</dcterms:modified>
</cp:coreProperties>
</file>