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32"/>
  </p:notesMasterIdLst>
  <p:sldIdLst>
    <p:sldId id="849" r:id="rId5"/>
    <p:sldId id="863" r:id="rId6"/>
    <p:sldId id="871" r:id="rId7"/>
    <p:sldId id="258" r:id="rId8"/>
    <p:sldId id="335" r:id="rId9"/>
    <p:sldId id="520" r:id="rId10"/>
    <p:sldId id="323" r:id="rId11"/>
    <p:sldId id="362" r:id="rId12"/>
    <p:sldId id="889" r:id="rId13"/>
    <p:sldId id="887" r:id="rId14"/>
    <p:sldId id="877" r:id="rId15"/>
    <p:sldId id="860" r:id="rId16"/>
    <p:sldId id="884" r:id="rId17"/>
    <p:sldId id="651" r:id="rId18"/>
    <p:sldId id="870" r:id="rId19"/>
    <p:sldId id="869" r:id="rId20"/>
    <p:sldId id="885" r:id="rId21"/>
    <p:sldId id="882" r:id="rId22"/>
    <p:sldId id="890" r:id="rId23"/>
    <p:sldId id="883" r:id="rId24"/>
    <p:sldId id="894" r:id="rId25"/>
    <p:sldId id="888" r:id="rId26"/>
    <p:sldId id="891" r:id="rId27"/>
    <p:sldId id="892" r:id="rId28"/>
    <p:sldId id="893" r:id="rId29"/>
    <p:sldId id="874" r:id="rId30"/>
    <p:sldId id="875" r:id="rId3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3333CC"/>
    <a:srgbClr val="FF5050"/>
    <a:srgbClr val="FF9900"/>
    <a:srgbClr val="FFFF00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2222" autoAdjust="0"/>
  </p:normalViewPr>
  <p:slideViewPr>
    <p:cSldViewPr>
      <p:cViewPr varScale="1">
        <p:scale>
          <a:sx n="95" d="100"/>
          <a:sy n="95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5396CA-58DD-4E6E-9BAD-2EC6EC321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89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404FE-FEA6-40E0-AC13-D17D584BE53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94B1-C137-4D01-A225-70EF1638729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FC21C-0E5E-4FC9-98BB-FEF4000CAB2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FDBA1-4E22-4AD7-8922-C351E526509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5DE1D-32BB-4FC3-92BA-6D2981F6FBB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C9DEF-9507-468A-BB22-246C9B99163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50FC8-CF95-AB4D-BC7A-AF929E914741}" type="slidenum">
              <a:rPr lang="en-US"/>
              <a:pPr/>
              <a:t>24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62A39-2F3C-43E4-9A48-56D1A0D0B1B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E5D3-A896-492B-8DF1-CAD77D2E7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CED1-9D87-420F-A73B-CA2ACADC1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8BE3-F25E-4E3D-8199-8543746AD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46166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41AEBC-A51A-43F6-9150-D25367398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A2DA0A-D71B-425C-812A-206CC935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1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9AD7406-10FC-48F8-A01B-793E5F7C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2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2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878DE8-CE63-402E-82F5-96740A358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343879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43879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3FE250-008D-43D7-B50E-2A19375B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727C637-55D9-4DB4-95B3-2303001EA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728EEF-9D90-4A14-BA12-DD6BADB24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D951D2E-C4CB-45E8-81A7-C9A8A9FA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B438-3B03-4493-8E0B-BBD62E5EF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B1CEF75-2B3A-43A5-9E3E-DF1054181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058499" y="1752600"/>
            <a:ext cx="13745300" cy="1537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2FA667-D38B-4305-96A0-DE008C3D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108" y="1143000"/>
            <a:ext cx="4111895" cy="2636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468BB00-86A1-4647-874C-D0D2B468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1"/>
            <a:ext cx="8229600" cy="46166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5C3D6A-5B2B-42A9-AC09-3D1D97DD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46166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3F46B3C-889C-41D6-8114-F74164CA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68977B-D496-4321-9C74-57A05C83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1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2D1981A-E3C5-45F7-98EF-FD94446F5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2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2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1777D0D-D7D5-4321-AC69-7748BBCDE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343879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43879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A0372F7-66B9-457C-8BA0-F89A6A17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2A0440-7DD0-44E2-9412-07054B0E0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8C30-665B-42AA-933E-5AB45D679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2637E1-C186-48F1-97BA-82561180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E13679-13C4-434A-9E91-FEEF25BA2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7F1481-E882-4189-987D-3072D7D87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058499" y="1752600"/>
            <a:ext cx="13745300" cy="1537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DBC63F-EB04-437A-8D1B-1541D73DC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108" y="1143000"/>
            <a:ext cx="4111895" cy="2636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5565198-8F2D-4FDC-A77A-3FF3928A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46166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EACC7D7-EBD3-4A0B-88C9-72EC8ED8C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B3FE279-1D86-4824-B240-FF2BFD89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1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458EBF4-F393-4E67-9054-33C5B501D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2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2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34ACB5-D82F-4590-8E77-F2BF55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343879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43879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BD008A9-D48A-49A4-8C99-D8ED7A299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B706-A8F8-4D7F-955A-078EBDE0A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F4D7D9-0CD8-4BF8-BE0B-7FE1A6D2F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EF70CB-8423-4BCF-93CF-433AC1C54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898810-C821-4037-8BB3-B06688E7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8DC244-B33A-45BB-AA3D-DB05473F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058499" y="1752600"/>
            <a:ext cx="13745300" cy="1537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9B7449-B0DC-4B82-8930-BF3CA737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108" y="1143000"/>
            <a:ext cx="4111895" cy="2636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2BEE869-16A7-4978-958B-D94FC3BD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4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4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8BF2-6A06-410B-AA85-7C91B6376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0A3D-C8E5-4C4F-86EA-12D8EEDB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6152-F7C0-4955-8486-B71580720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306F-FD1F-46BB-8693-0D7DC399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074C-7B0F-4F83-9BB5-85D605F15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slide" Target="../slides/slide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slide" Target="../slides/slid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4" Type="http://schemas.openxmlformats.org/officeDocument/2006/relationships/slide" Target="../slides/slid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585495-98C9-4BE3-8A9E-99FE2061D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0" name="Text Box 8"/>
          <p:cNvSpPr txBox="1">
            <a:spLocks noChangeArrowheads="1"/>
          </p:cNvSpPr>
          <p:nvPr userDrawn="1"/>
        </p:nvSpPr>
        <p:spPr bwMode="auto">
          <a:xfrm>
            <a:off x="457201" y="30165"/>
            <a:ext cx="2606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>
                <a:solidFill>
                  <a:srgbClr val="D6000E"/>
                </a:solidFill>
              </a:rPr>
              <a:t>Section 1.3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 userDrawn="1"/>
        </p:nvSpPr>
        <p:spPr bwMode="auto">
          <a:xfrm>
            <a:off x="457200" y="533401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FFFFFF"/>
                </a:solidFill>
                <a:cs typeface="Times New Roman" pitchFamily="18" charset="0"/>
              </a:rPr>
              <a:t>Units of Measurement</a:t>
            </a:r>
            <a:r>
              <a:rPr lang="en-US" sz="2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923" name="Rectangle 11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924" name="Line 12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925" name="Arc 13"/>
          <p:cNvSpPr>
            <a:spLocks/>
          </p:cNvSpPr>
          <p:nvPr userDrawn="1"/>
        </p:nvSpPr>
        <p:spPr bwMode="auto">
          <a:xfrm>
            <a:off x="2590800" y="12701"/>
            <a:ext cx="533400" cy="444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9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106BB66-601C-4D01-8AC4-AE7B97C76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28" name="Text Box 16"/>
          <p:cNvSpPr txBox="1">
            <a:spLocks noChangeArrowheads="1"/>
          </p:cNvSpPr>
          <p:nvPr userDrawn="1"/>
        </p:nvSpPr>
        <p:spPr bwMode="auto">
          <a:xfrm>
            <a:off x="8153400" y="6400802"/>
            <a:ext cx="990600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baseline="30000">
                <a:solidFill>
                  <a:srgbClr val="000000"/>
                </a:solidFill>
                <a:latin typeface="Arial Unicode MS" pitchFamily="34" charset="-128"/>
                <a:hlinkClick r:id="rId15" action="ppaction://hlinksldjump"/>
              </a:rPr>
              <a:t>Return to TOC</a:t>
            </a:r>
            <a:endParaRPr lang="en-US" sz="1000" baseline="3000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autoUpdateAnimBg="0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0967" name="Arc 7"/>
          <p:cNvSpPr>
            <a:spLocks/>
          </p:cNvSpPr>
          <p:nvPr userDrawn="1"/>
        </p:nvSpPr>
        <p:spPr bwMode="auto">
          <a:xfrm>
            <a:off x="2590800" y="12701"/>
            <a:ext cx="533400" cy="444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 userDrawn="1"/>
        </p:nvSpPr>
        <p:spPr bwMode="auto">
          <a:xfrm>
            <a:off x="457201" y="30165"/>
            <a:ext cx="2606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>
                <a:solidFill>
                  <a:srgbClr val="D6000E"/>
                </a:solidFill>
              </a:rPr>
              <a:t>Section 1.4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 userDrawn="1"/>
        </p:nvSpPr>
        <p:spPr bwMode="auto">
          <a:xfrm>
            <a:off x="457200" y="533401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FFFFFF"/>
                </a:solidFill>
                <a:cs typeface="Times New Roman" pitchFamily="18" charset="0"/>
              </a:rPr>
              <a:t>Uncertainty in Measurement</a:t>
            </a:r>
            <a:r>
              <a:rPr lang="en-US" sz="2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9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0349DF8-971B-45C0-B80F-EA08AB71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6781800" y="67818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B19FA79C-669B-4081-A8F5-09B83A5B27DA}" type="slidenum">
              <a:rPr lang="en-US" sz="1000">
                <a:solidFill>
                  <a:srgbClr val="000000"/>
                </a:solidFill>
              </a:rPr>
              <a:pPr algn="r" eaLnBrk="0" hangingPunct="0"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0974" name="Rectangle 1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 userDrawn="1"/>
        </p:nvSpPr>
        <p:spPr bwMode="auto">
          <a:xfrm>
            <a:off x="8153400" y="6400802"/>
            <a:ext cx="990600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baseline="3000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baseline="3000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build="p" autoUpdateAnimBg="0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3" name="Rectangle 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3015" name="Arc 7"/>
          <p:cNvSpPr>
            <a:spLocks/>
          </p:cNvSpPr>
          <p:nvPr userDrawn="1"/>
        </p:nvSpPr>
        <p:spPr bwMode="auto">
          <a:xfrm>
            <a:off x="2590800" y="12701"/>
            <a:ext cx="533400" cy="444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aseline="300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 userDrawn="1"/>
        </p:nvSpPr>
        <p:spPr bwMode="auto">
          <a:xfrm>
            <a:off x="457201" y="30165"/>
            <a:ext cx="2606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>
                <a:solidFill>
                  <a:srgbClr val="D6000E"/>
                </a:solidFill>
              </a:rPr>
              <a:t>Section 1.5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 userDrawn="1"/>
        </p:nvSpPr>
        <p:spPr bwMode="auto">
          <a:xfrm>
            <a:off x="457200" y="533401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FFFFFF"/>
                </a:solidFill>
                <a:cs typeface="Times New Roman" pitchFamily="18" charset="0"/>
              </a:rPr>
              <a:t>Significant Figures and Calculations</a:t>
            </a:r>
            <a:r>
              <a:rPr lang="en-US" sz="2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9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3F97F34-197A-4980-89AE-9C8CF14FF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 userDrawn="1"/>
        </p:nvSpPr>
        <p:spPr bwMode="auto">
          <a:xfrm>
            <a:off x="8153400" y="6400802"/>
            <a:ext cx="990600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baseline="3000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baseline="3000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build="p" autoUpdateAnimBg="0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to do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5"/>
          </a:xfrm>
        </p:spPr>
        <p:txBody>
          <a:bodyPr/>
          <a:lstStyle/>
          <a:p>
            <a:r>
              <a:rPr lang="en-US" dirty="0" smtClean="0">
                <a:latin typeface="Calibri "/>
                <a:cs typeface="Calibri "/>
              </a:rPr>
              <a:t>my students need to partner up</a:t>
            </a:r>
          </a:p>
          <a:p>
            <a:r>
              <a:rPr lang="en-US" dirty="0" smtClean="0">
                <a:latin typeface="Calibri "/>
                <a:cs typeface="Calibri "/>
              </a:rPr>
              <a:t>put chapter self tests on website </a:t>
            </a:r>
          </a:p>
          <a:p>
            <a:r>
              <a:rPr lang="en-US" dirty="0" smtClean="0">
                <a:latin typeface="Calibri "/>
                <a:cs typeface="Calibri "/>
              </a:rPr>
              <a:t>copy 6 lab reports </a:t>
            </a:r>
          </a:p>
          <a:p>
            <a:endParaRPr lang="en-US" dirty="0" smtClean="0">
              <a:latin typeface="Calibri "/>
              <a:cs typeface="Calibri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 Form Etiquette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lab instructor’s name on the top of everything you hand in</a:t>
            </a:r>
          </a:p>
          <a:p>
            <a:endParaRPr lang="en-US" dirty="0"/>
          </a:p>
          <a:p>
            <a:r>
              <a:rPr lang="en-US" dirty="0" smtClean="0"/>
              <a:t>Do not staple multiple labs together (-5 points)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3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Web site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Calibri "/>
                <a:cs typeface="Calibri "/>
              </a:rPr>
              <a:t>http</a:t>
            </a:r>
            <a:r>
              <a:rPr lang="en-US" b="1" dirty="0">
                <a:latin typeface="Calibri "/>
                <a:cs typeface="Calibri "/>
              </a:rPr>
              <a:t>://</a:t>
            </a:r>
            <a:r>
              <a:rPr lang="en-US" b="1" dirty="0" err="1">
                <a:latin typeface="Calibri "/>
                <a:cs typeface="Calibri "/>
              </a:rPr>
              <a:t>www.laney.edu</a:t>
            </a:r>
            <a:r>
              <a:rPr lang="en-US" b="1" dirty="0">
                <a:latin typeface="Calibri "/>
                <a:cs typeface="Calibri "/>
              </a:rPr>
              <a:t>/</a:t>
            </a:r>
            <a:r>
              <a:rPr lang="en-US" b="1" dirty="0" err="1">
                <a:latin typeface="Calibri "/>
                <a:cs typeface="Calibri "/>
              </a:rPr>
              <a:t>wp</a:t>
            </a:r>
            <a:r>
              <a:rPr lang="en-US" b="1" dirty="0">
                <a:latin typeface="Calibri "/>
                <a:cs typeface="Calibri "/>
              </a:rPr>
              <a:t>/</a:t>
            </a:r>
            <a:r>
              <a:rPr lang="en-US" b="1" dirty="0" err="1">
                <a:latin typeface="Calibri "/>
                <a:cs typeface="Calibri "/>
              </a:rPr>
              <a:t>vsmall</a:t>
            </a:r>
            <a:r>
              <a:rPr lang="en-US" b="1" dirty="0">
                <a:latin typeface="Calibri "/>
                <a:cs typeface="Calibri "/>
              </a:rPr>
              <a:t>/</a:t>
            </a:r>
          </a:p>
          <a:p>
            <a:endParaRPr lang="en-US" dirty="0" smtClean="0">
              <a:latin typeface="Calibri "/>
              <a:cs typeface="Calibri "/>
            </a:endParaRPr>
          </a:p>
          <a:p>
            <a:r>
              <a:rPr lang="en-US" dirty="0" smtClean="0">
                <a:latin typeface="Calibri "/>
                <a:cs typeface="Calibri "/>
              </a:rPr>
              <a:t>On this web site I will post</a:t>
            </a:r>
          </a:p>
          <a:p>
            <a:pPr lvl="1"/>
            <a:r>
              <a:rPr lang="en-US" dirty="0">
                <a:latin typeface="Calibri "/>
                <a:cs typeface="Calibri "/>
              </a:rPr>
              <a:t>Syllabus package</a:t>
            </a:r>
          </a:p>
          <a:p>
            <a:pPr lvl="1"/>
            <a:r>
              <a:rPr lang="en-US" dirty="0" smtClean="0">
                <a:latin typeface="Calibri "/>
                <a:cs typeface="Calibri "/>
              </a:rPr>
              <a:t>Current </a:t>
            </a:r>
            <a:r>
              <a:rPr lang="en-US" dirty="0">
                <a:latin typeface="Calibri "/>
                <a:cs typeface="Calibri "/>
              </a:rPr>
              <a:t>lecture PowerPoint's </a:t>
            </a:r>
            <a:r>
              <a:rPr lang="en-US" dirty="0" smtClean="0">
                <a:latin typeface="Calibri "/>
                <a:cs typeface="Calibri "/>
              </a:rPr>
              <a:t>(by chapter) </a:t>
            </a:r>
            <a:endParaRPr lang="en-US" dirty="0">
              <a:latin typeface="Calibri "/>
              <a:cs typeface="Calibri "/>
            </a:endParaRPr>
          </a:p>
          <a:p>
            <a:pPr lvl="1"/>
            <a:r>
              <a:rPr lang="en-US" dirty="0">
                <a:latin typeface="Calibri "/>
                <a:cs typeface="Calibri "/>
              </a:rPr>
              <a:t>Useful handouts </a:t>
            </a:r>
            <a:r>
              <a:rPr lang="en-US" dirty="0" smtClean="0">
                <a:latin typeface="Calibri "/>
                <a:cs typeface="Calibri "/>
              </a:rPr>
              <a:t>(by chapter) </a:t>
            </a:r>
            <a:endParaRPr lang="en-US" dirty="0">
              <a:latin typeface="Calibri "/>
              <a:cs typeface="Calibri "/>
            </a:endParaRPr>
          </a:p>
          <a:p>
            <a:pPr lvl="1"/>
            <a:r>
              <a:rPr lang="en-US" dirty="0" smtClean="0">
                <a:latin typeface="Calibri "/>
                <a:cs typeface="Calibri "/>
              </a:rPr>
              <a:t>Lab reports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4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5"/>
          </a:xfrm>
        </p:spPr>
        <p:txBody>
          <a:bodyPr/>
          <a:lstStyle/>
          <a:p>
            <a:r>
              <a:rPr lang="en-US" dirty="0">
                <a:latin typeface="Calibri "/>
                <a:cs typeface="Calibri "/>
              </a:rPr>
              <a:t>We will communicate by email: </a:t>
            </a:r>
          </a:p>
          <a:p>
            <a:pPr marL="0" indent="0" algn="ctr">
              <a:buNone/>
            </a:pPr>
            <a:r>
              <a:rPr lang="en-US" sz="4400" dirty="0" smtClean="0">
                <a:latin typeface="Calibri "/>
                <a:cs typeface="Calibri "/>
              </a:rPr>
              <a:t>chemsmall789@gmail.com</a:t>
            </a:r>
          </a:p>
          <a:p>
            <a:pPr marL="0" indent="0">
              <a:buNone/>
            </a:pPr>
            <a:endParaRPr lang="en-US" sz="4400" dirty="0" smtClean="0">
              <a:latin typeface="Calibri "/>
              <a:cs typeface="Calibri "/>
            </a:endParaRPr>
          </a:p>
          <a:p>
            <a:r>
              <a:rPr lang="en-US" dirty="0" smtClean="0">
                <a:latin typeface="Calibri "/>
                <a:cs typeface="Calibri "/>
              </a:rPr>
              <a:t>Please email me at this address with the email address you want me to be using for the course (</a:t>
            </a:r>
            <a:r>
              <a:rPr lang="en-US" dirty="0" smtClean="0">
                <a:solidFill>
                  <a:srgbClr val="FF0000"/>
                </a:solidFill>
                <a:latin typeface="Calibri "/>
                <a:cs typeface="Calibri "/>
              </a:rPr>
              <a:t>Roster to come</a:t>
            </a:r>
            <a:r>
              <a:rPr lang="en-US" dirty="0" smtClean="0">
                <a:latin typeface="Calibri "/>
                <a:cs typeface="Calibri "/>
              </a:rPr>
              <a:t>)</a:t>
            </a:r>
          </a:p>
          <a:p>
            <a:pPr lvl="1"/>
            <a:r>
              <a:rPr lang="en-US" dirty="0" smtClean="0">
                <a:latin typeface="Calibri "/>
                <a:cs typeface="Calibri "/>
              </a:rPr>
              <a:t>I will copy and paste your email address</a:t>
            </a:r>
            <a:endParaRPr lang="en-US" dirty="0">
              <a:latin typeface="Calibri "/>
              <a:cs typeface="Calibri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1827" y="2370020"/>
            <a:ext cx="53004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scott.beaver17@yahoo.com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474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Office hours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2"/>
            <a:ext cx="8229600" cy="4754563"/>
          </a:xfrm>
        </p:spPr>
        <p:txBody>
          <a:bodyPr/>
          <a:lstStyle/>
          <a:p>
            <a:r>
              <a:rPr lang="en-US" sz="2400" dirty="0" smtClean="0">
                <a:latin typeface="Calibri "/>
                <a:cs typeface="Calibri "/>
              </a:rPr>
              <a:t>Dr Small, CHEM </a:t>
            </a:r>
            <a:r>
              <a:rPr lang="en-US" sz="2400" dirty="0">
                <a:latin typeface="Calibri "/>
                <a:cs typeface="Calibri "/>
              </a:rPr>
              <a:t>30A </a:t>
            </a:r>
            <a:r>
              <a:rPr lang="en-US" sz="2400" dirty="0" smtClean="0">
                <a:latin typeface="Calibri "/>
                <a:cs typeface="Calibri "/>
              </a:rPr>
              <a:t>(</a:t>
            </a:r>
            <a:r>
              <a:rPr lang="en-US" sz="2400" dirty="0">
                <a:latin typeface="Calibri "/>
                <a:cs typeface="Calibri "/>
              </a:rPr>
              <a:t>40573 Lecture </a:t>
            </a:r>
            <a:r>
              <a:rPr lang="en-US" sz="2400" dirty="0" smtClean="0">
                <a:latin typeface="Calibri "/>
                <a:cs typeface="Calibri "/>
              </a:rPr>
              <a:t>) </a:t>
            </a:r>
            <a:endParaRPr lang="en-US" sz="2400" dirty="0">
              <a:latin typeface="Calibri "/>
              <a:cs typeface="Calibri "/>
            </a:endParaRPr>
          </a:p>
          <a:p>
            <a:endParaRPr lang="en-US" sz="2400" dirty="0" smtClean="0">
              <a:latin typeface="Calibri "/>
              <a:cs typeface="Calibri "/>
            </a:endParaRPr>
          </a:p>
          <a:p>
            <a:endParaRPr lang="en-US" sz="2400" dirty="0" smtClean="0">
              <a:latin typeface="Calibri "/>
              <a:cs typeface="Calibri "/>
            </a:endParaRPr>
          </a:p>
          <a:p>
            <a:r>
              <a:rPr lang="en-US" sz="2400" dirty="0" smtClean="0">
                <a:latin typeface="Calibri "/>
                <a:cs typeface="Calibri "/>
              </a:rPr>
              <a:t>Mon </a:t>
            </a:r>
            <a:r>
              <a:rPr lang="en-US" sz="2400" dirty="0">
                <a:latin typeface="Calibri "/>
                <a:cs typeface="Calibri "/>
              </a:rPr>
              <a:t>/ </a:t>
            </a:r>
            <a:r>
              <a:rPr lang="en-US" sz="2400" dirty="0" smtClean="0">
                <a:latin typeface="Calibri "/>
                <a:cs typeface="Calibri "/>
              </a:rPr>
              <a:t>Wed: 12:30 – 1:00 pm</a:t>
            </a:r>
          </a:p>
          <a:p>
            <a:endParaRPr lang="en-US" sz="2400" dirty="0" smtClean="0">
              <a:latin typeface="Calibri "/>
              <a:cs typeface="Calibri "/>
            </a:endParaRPr>
          </a:p>
          <a:p>
            <a:r>
              <a:rPr lang="en-US" sz="2400" dirty="0" smtClean="0">
                <a:latin typeface="Calibri "/>
                <a:cs typeface="Calibri "/>
              </a:rPr>
              <a:t>Where: </a:t>
            </a:r>
            <a:r>
              <a:rPr lang="en-US" sz="2400" dirty="0" err="1" smtClean="0">
                <a:latin typeface="Calibri "/>
                <a:cs typeface="Calibri "/>
              </a:rPr>
              <a:t>Rm</a:t>
            </a:r>
            <a:r>
              <a:rPr lang="en-US" sz="2400" dirty="0" smtClean="0">
                <a:latin typeface="Calibri "/>
                <a:cs typeface="Calibri "/>
              </a:rPr>
              <a:t> A239 (right here)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9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25792"/>
              </p:ext>
            </p:extLst>
          </p:nvPr>
        </p:nvGraphicFramePr>
        <p:xfrm>
          <a:off x="1905000" y="143380"/>
          <a:ext cx="5334000" cy="657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5" name="Worksheet" r:id="rId3" imgW="8661400" imgH="10668000" progId="Excel.Sheet.12">
                  <p:embed/>
                </p:oleObj>
              </mc:Choice>
              <mc:Fallback>
                <p:oleObj name="Worksheet" r:id="rId3" imgW="8661400" imgH="10668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43380"/>
                        <a:ext cx="5334000" cy="6571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84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Important dates for </a:t>
            </a:r>
            <a:r>
              <a:rPr lang="en-US" sz="4000" dirty="0" err="1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Chem</a:t>
            </a:r>
            <a:r>
              <a:rPr lang="en-US" sz="4000" dirty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 30A </a:t>
            </a:r>
            <a:endParaRPr lang="en-US" sz="4000" dirty="0">
              <a:latin typeface="Calibri "/>
              <a:cs typeface="Calibri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2 </a:t>
            </a:r>
            <a:r>
              <a:rPr lang="en-US" sz="2800" dirty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Sep		Census date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8 Sep		Last day for Pass/No pass option</a:t>
            </a:r>
          </a:p>
          <a:p>
            <a:r>
              <a:rPr lang="en-US" sz="2800" dirty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15 Nov		Last day to withdraw with a ‘W</a:t>
            </a:r>
            <a:r>
              <a:rPr lang="en-US" sz="2800" dirty="0" smtClean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’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 "/>
                <a:ea typeface="Arial Narrow"/>
                <a:cs typeface="Calibri "/>
              </a:rPr>
              <a:t>10 Dec		Noon – 2 pm, Tue, here or in lab</a:t>
            </a:r>
            <a:endParaRPr lang="en-US" sz="2800" dirty="0">
              <a:latin typeface="Calibri "/>
              <a:cs typeface="Calibri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regarding roster slides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‘V’ to the left of your name, you are in my lab (Dr. Small)</a:t>
            </a:r>
          </a:p>
          <a:p>
            <a:endParaRPr lang="en-US" dirty="0"/>
          </a:p>
          <a:p>
            <a:r>
              <a:rPr lang="en-US" dirty="0" smtClean="0"/>
              <a:t>Otherwise, you’re in Scott’s lab.</a:t>
            </a:r>
          </a:p>
          <a:p>
            <a:endParaRPr lang="en-US" dirty="0"/>
          </a:p>
          <a:p>
            <a:r>
              <a:rPr lang="en-US" dirty="0" smtClean="0"/>
              <a:t>Please check for mistakes</a:t>
            </a:r>
          </a:p>
          <a:p>
            <a:r>
              <a:rPr lang="en-US" dirty="0" smtClean="0"/>
              <a:t>Also </a:t>
            </a:r>
            <a:r>
              <a:rPr lang="en-US" smtClean="0"/>
              <a:t>check email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3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88100"/>
            <a:ext cx="2133600" cy="476250"/>
          </a:xfrm>
        </p:spPr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6203" y="2743200"/>
            <a:ext cx="1105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Check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your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email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addresses</a:t>
            </a:r>
            <a:endParaRPr lang="en-US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74300"/>
              </p:ext>
            </p:extLst>
          </p:nvPr>
        </p:nvGraphicFramePr>
        <p:xfrm>
          <a:off x="685800" y="533400"/>
          <a:ext cx="6643025" cy="576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Worksheet" r:id="rId3" imgW="4419600" imgH="3835400" progId="Excel.Sheet.12">
                  <p:embed/>
                </p:oleObj>
              </mc:Choice>
              <mc:Fallback>
                <p:oleObj name="Worksheet" r:id="rId3" imgW="4419600" imgH="383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533400"/>
                        <a:ext cx="6643025" cy="576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2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88100"/>
            <a:ext cx="2133600" cy="476250"/>
          </a:xfrm>
        </p:spPr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6203" y="2743200"/>
            <a:ext cx="1105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Check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your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email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 Light"/>
                <a:cs typeface="Calibri Light"/>
              </a:rPr>
              <a:t>addresses</a:t>
            </a:r>
            <a:endParaRPr lang="en-US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083"/>
              </p:ext>
            </p:extLst>
          </p:nvPr>
        </p:nvGraphicFramePr>
        <p:xfrm>
          <a:off x="914400" y="457200"/>
          <a:ext cx="652483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Worksheet" r:id="rId3" imgW="4419600" imgH="4025900" progId="Excel.Sheet.12">
                  <p:embed/>
                </p:oleObj>
              </mc:Choice>
              <mc:Fallback>
                <p:oleObj name="Worksheet" r:id="rId3" imgW="4419600" imgH="4025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57200"/>
                        <a:ext cx="6524835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1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5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http://</a:t>
            </a:r>
            <a:r>
              <a:rPr lang="en-US" sz="2800" dirty="0" err="1">
                <a:latin typeface="Calibri"/>
                <a:cs typeface="Calibri"/>
              </a:rPr>
              <a:t>www.laney.edu</a:t>
            </a:r>
            <a:r>
              <a:rPr lang="en-US" sz="2800" dirty="0">
                <a:latin typeface="Calibri"/>
                <a:cs typeface="Calibri"/>
              </a:rPr>
              <a:t>/</a:t>
            </a:r>
            <a:r>
              <a:rPr lang="en-US" sz="2800" dirty="0" err="1">
                <a:latin typeface="Calibri"/>
                <a:cs typeface="Calibri"/>
              </a:rPr>
              <a:t>wp</a:t>
            </a:r>
            <a:r>
              <a:rPr lang="en-US" sz="2800" dirty="0">
                <a:latin typeface="Calibri"/>
                <a:cs typeface="Calibri"/>
              </a:rPr>
              <a:t>/</a:t>
            </a:r>
            <a:r>
              <a:rPr lang="en-US" sz="2800" dirty="0" err="1">
                <a:latin typeface="Calibri"/>
                <a:cs typeface="Calibri"/>
              </a:rPr>
              <a:t>vsmall</a:t>
            </a:r>
            <a:r>
              <a:rPr lang="en-US" sz="2800" dirty="0" smtClean="0">
                <a:latin typeface="Calibri"/>
                <a:cs typeface="Calibri"/>
              </a:rPr>
              <a:t>/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0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"/>
                <a:cs typeface="Calibri "/>
              </a:rPr>
              <a:t>Start lecture</a:t>
            </a:r>
            <a:endParaRPr lang="en-US" dirty="0">
              <a:latin typeface="Calibri "/>
              <a:cs typeface="Calibri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me remember to hand </a:t>
            </a:r>
            <a:r>
              <a:rPr lang="en-US" smtClean="0"/>
              <a:t>back corrected labs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err="1">
                <a:latin typeface="Calibri "/>
                <a:cs typeface="Calibri "/>
              </a:rPr>
              <a:t>Exp</a:t>
            </a:r>
            <a:r>
              <a:rPr lang="en-US" dirty="0">
                <a:latin typeface="Calibri "/>
                <a:cs typeface="Calibri "/>
              </a:rPr>
              <a:t> 1: Metric Measurements </a:t>
            </a:r>
          </a:p>
          <a:p>
            <a:pPr lvl="1"/>
            <a:r>
              <a:rPr lang="en-US" b="1" dirty="0" smtClean="0"/>
              <a:t>Use metric balances </a:t>
            </a:r>
            <a:r>
              <a:rPr lang="en-US" dirty="0" smtClean="0"/>
              <a:t>– not beam balances </a:t>
            </a:r>
            <a:endParaRPr lang="en-US" dirty="0" smtClean="0"/>
          </a:p>
          <a:p>
            <a:pPr lvl="2"/>
            <a:r>
              <a:rPr lang="en-US" dirty="0" smtClean="0"/>
              <a:t>Record all digits from the metric balance </a:t>
            </a:r>
          </a:p>
          <a:p>
            <a:pPr lvl="3"/>
            <a:r>
              <a:rPr lang="en-US" dirty="0" smtClean="0"/>
              <a:t>they are all significant </a:t>
            </a:r>
            <a:endParaRPr lang="en-US" dirty="0" smtClean="0"/>
          </a:p>
          <a:p>
            <a:pPr lvl="1"/>
            <a:r>
              <a:rPr lang="en-US" dirty="0" smtClean="0"/>
              <a:t>Do not drop your metal piece directly into a glass graduated cylinder --  it will break </a:t>
            </a:r>
          </a:p>
          <a:p>
            <a:pPr lvl="1"/>
            <a:r>
              <a:rPr lang="en-US" dirty="0" smtClean="0"/>
              <a:t>Skip </a:t>
            </a:r>
            <a:r>
              <a:rPr lang="en-US" dirty="0" smtClean="0"/>
              <a:t>parts 7 &amp; 8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chemicals today!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4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A978B8C2-0961-417D-AC33-F4C646D2BAB6}" type="slidenum">
              <a:rPr lang="en-US" sz="1400">
                <a:solidFill>
                  <a:prstClr val="black"/>
                </a:solidFill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sz="140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253920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33800"/>
            <a:ext cx="25392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57600" y="2057400"/>
            <a:ext cx="41148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/>
            <a:r>
              <a:rPr lang="en-US" sz="2800" dirty="0" smtClean="0"/>
              <a:t>How many </a:t>
            </a:r>
            <a:r>
              <a:rPr lang="en-US" sz="2800" dirty="0" smtClean="0">
                <a:solidFill>
                  <a:srgbClr val="FF0000"/>
                </a:solidFill>
              </a:rPr>
              <a:t>sig figs </a:t>
            </a:r>
            <a:r>
              <a:rPr lang="en-US" sz="2800" dirty="0" smtClean="0"/>
              <a:t>on top? </a:t>
            </a:r>
          </a:p>
          <a:p>
            <a:pPr marL="533400" indent="-533400"/>
            <a:endParaRPr lang="en-US" sz="2800" dirty="0" smtClean="0"/>
          </a:p>
          <a:p>
            <a:pPr marL="533400" indent="-533400"/>
            <a:endParaRPr lang="en-US" sz="1400" dirty="0" smtClean="0"/>
          </a:p>
          <a:p>
            <a:pPr marL="533400" indent="-533400"/>
            <a:endParaRPr lang="en-US" sz="2800" dirty="0"/>
          </a:p>
          <a:p>
            <a:pPr marL="533400" indent="-533400"/>
            <a:r>
              <a:rPr lang="en-US" sz="2800" dirty="0" smtClean="0"/>
              <a:t>How many </a:t>
            </a:r>
            <a:r>
              <a:rPr lang="en-US" sz="2800" dirty="0" smtClean="0">
                <a:solidFill>
                  <a:srgbClr val="FF0000"/>
                </a:solidFill>
              </a:rPr>
              <a:t>sig figs </a:t>
            </a:r>
            <a:r>
              <a:rPr lang="en-US" sz="2800" dirty="0" smtClean="0"/>
              <a:t>on bottom? </a:t>
            </a:r>
            <a:endParaRPr lang="en-US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We will interpolate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8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Measuring </a:t>
            </a:r>
            <a:r>
              <a:rPr lang="en-US" sz="3200" dirty="0"/>
              <a:t>the Volume of a Solid Object by Water Displacement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pic>
        <p:nvPicPr>
          <p:cNvPr id="2" name="Picture 1" descr="02p039_f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826396"/>
            <a:ext cx="7620000" cy="45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98303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A piece of metal (mass = 47.5432 g) is placed in 10.1 mL of chloroform (d = 1.498 g/mL) in a 25 mL graduated cylinder. The chloroform level increases to 15.46 </a:t>
            </a:r>
            <a:r>
              <a:rPr lang="en-US" sz="2000" dirty="0" err="1" smtClean="0"/>
              <a:t>mL.</a:t>
            </a:r>
            <a:r>
              <a:rPr lang="en-US" sz="2000" dirty="0" smtClean="0"/>
              <a:t> The best value for density of this metal from these data is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A) 3.4 g/</a:t>
            </a:r>
            <a:r>
              <a:rPr lang="en-US" sz="2000" dirty="0" err="1" smtClean="0">
                <a:ea typeface="+mn-ea"/>
                <a:cs typeface="+mn-cs"/>
              </a:rPr>
              <a:t>mL.</a:t>
            </a:r>
            <a:r>
              <a:rPr lang="en-US" sz="2000" dirty="0" smtClean="0">
                <a:ea typeface="+mn-ea"/>
                <a:cs typeface="+mn-cs"/>
              </a:rPr>
              <a:t>	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B) 1.20 g/</a:t>
            </a:r>
            <a:r>
              <a:rPr lang="en-US" sz="2000" dirty="0" err="1" smtClean="0">
                <a:ea typeface="+mn-ea"/>
                <a:cs typeface="+mn-cs"/>
              </a:rPr>
              <a:t>mL.</a:t>
            </a:r>
            <a:r>
              <a:rPr lang="en-US" sz="2000" dirty="0" smtClean="0">
                <a:ea typeface="+mn-ea"/>
                <a:cs typeface="+mn-cs"/>
              </a:rPr>
              <a:t>	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C) </a:t>
            </a:r>
            <a:r>
              <a:rPr lang="en-US" sz="2000" dirty="0" smtClean="0"/>
              <a:t>8.9</a:t>
            </a:r>
            <a:r>
              <a:rPr lang="en-US" sz="2000" dirty="0" smtClean="0">
                <a:ea typeface="+mn-ea"/>
                <a:cs typeface="+mn-cs"/>
              </a:rPr>
              <a:t> g/</a:t>
            </a:r>
            <a:r>
              <a:rPr lang="en-US" sz="2000" dirty="0" err="1" smtClean="0">
                <a:ea typeface="+mn-ea"/>
                <a:cs typeface="+mn-cs"/>
              </a:rPr>
              <a:t>mL.</a:t>
            </a:r>
            <a:endParaRPr lang="en-US" sz="20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D) 5.17 g/</a:t>
            </a:r>
            <a:r>
              <a:rPr lang="en-US" sz="2000" dirty="0" err="1" smtClean="0">
                <a:ea typeface="+mn-ea"/>
                <a:cs typeface="+mn-cs"/>
              </a:rPr>
              <a:t>mL.</a:t>
            </a:r>
            <a:endParaRPr lang="en-US" sz="20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E) </a:t>
            </a:r>
            <a:r>
              <a:rPr lang="en-US" sz="2000" dirty="0" smtClean="0"/>
              <a:t>8.87</a:t>
            </a:r>
            <a:r>
              <a:rPr lang="en-US" sz="2000" dirty="0" smtClean="0">
                <a:ea typeface="+mn-ea"/>
                <a:cs typeface="+mn-cs"/>
              </a:rPr>
              <a:t> g/</a:t>
            </a:r>
            <a:r>
              <a:rPr lang="en-US" sz="2000" dirty="0" err="1" smtClean="0">
                <a:ea typeface="+mn-ea"/>
                <a:cs typeface="+mn-cs"/>
              </a:rPr>
              <a:t>mL.</a:t>
            </a:r>
            <a:endParaRPr lang="en-US" sz="20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000" dirty="0" err="1" smtClean="0"/>
              <a:t>Ans</a:t>
            </a:r>
            <a:r>
              <a:rPr lang="en-US" sz="2000" dirty="0" smtClean="0"/>
              <a:t>: C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© Cengage Learning. All rights reserved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Tabl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875" y="3503628"/>
            <a:ext cx="4219086" cy="2819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89212" y="2773962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element might it be?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535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Lab Dress Codes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 "/>
                <a:cs typeface="Calibri "/>
              </a:rPr>
              <a:t>If you are not dressed properly, you will have to miss the lab</a:t>
            </a:r>
          </a:p>
          <a:p>
            <a:pPr lvl="1"/>
            <a:r>
              <a:rPr lang="en-US" dirty="0" smtClean="0">
                <a:latin typeface="Calibri "/>
                <a:cs typeface="Calibri "/>
              </a:rPr>
              <a:t>don’t miss over 3 labs</a:t>
            </a:r>
          </a:p>
          <a:p>
            <a:endParaRPr lang="en-US" dirty="0">
              <a:latin typeface="Calibri "/>
              <a:cs typeface="Calibri "/>
            </a:endParaRPr>
          </a:p>
          <a:p>
            <a:r>
              <a:rPr lang="en-US" dirty="0" smtClean="0">
                <a:latin typeface="Calibri "/>
                <a:cs typeface="Calibri "/>
              </a:rPr>
              <a:t>Covered foot wear</a:t>
            </a:r>
          </a:p>
          <a:p>
            <a:r>
              <a:rPr lang="en-US" dirty="0" smtClean="0">
                <a:latin typeface="Calibri "/>
                <a:cs typeface="Calibri "/>
              </a:rPr>
              <a:t>lab glasses </a:t>
            </a:r>
          </a:p>
          <a:p>
            <a:r>
              <a:rPr lang="en-US" dirty="0" err="1" smtClean="0">
                <a:latin typeface="Calibri "/>
                <a:cs typeface="Calibri "/>
              </a:rPr>
              <a:t>etc</a:t>
            </a:r>
            <a:endParaRPr lang="en-US" dirty="0" smtClean="0">
              <a:latin typeface="Calibri "/>
              <a:cs typeface="Calibri "/>
            </a:endParaRPr>
          </a:p>
          <a:p>
            <a:r>
              <a:rPr lang="en-US" dirty="0" smtClean="0">
                <a:latin typeface="Calibri "/>
                <a:cs typeface="Calibri "/>
              </a:rPr>
              <a:t>See the movie</a:t>
            </a:r>
            <a:endParaRPr lang="en-US" dirty="0">
              <a:latin typeface="Calibri "/>
              <a:cs typeface="Calibri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/>
          <a:lstStyle/>
          <a:p>
            <a:r>
              <a:rPr lang="en-US" sz="4000" dirty="0" smtClean="0">
                <a:latin typeface="Calibri"/>
                <a:cs typeface="Calibri"/>
              </a:rPr>
              <a:t>Lab Issues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5"/>
          </a:xfrm>
        </p:spPr>
        <p:txBody>
          <a:bodyPr/>
          <a:lstStyle/>
          <a:p>
            <a:r>
              <a:rPr lang="en-US" sz="2800" dirty="0" smtClean="0">
                <a:latin typeface="Calibri "/>
                <a:cs typeface="Calibri "/>
              </a:rPr>
              <a:t>Broken glassware costs money</a:t>
            </a:r>
          </a:p>
          <a:p>
            <a:pPr lvl="1"/>
            <a:endParaRPr lang="en-US" sz="1000" dirty="0" smtClean="0">
              <a:latin typeface="Calibri "/>
              <a:cs typeface="Calibri "/>
            </a:endParaRPr>
          </a:p>
          <a:p>
            <a:r>
              <a:rPr lang="en-US" sz="2800" dirty="0" smtClean="0">
                <a:latin typeface="Calibri "/>
                <a:cs typeface="Calibri "/>
              </a:rPr>
              <a:t>Until you pay your bill</a:t>
            </a:r>
            <a:endParaRPr lang="en-US" sz="2800" dirty="0">
              <a:latin typeface="Calibri "/>
              <a:cs typeface="Calibri "/>
            </a:endParaRPr>
          </a:p>
          <a:p>
            <a:pPr lvl="1"/>
            <a:r>
              <a:rPr lang="en-US" sz="2400" dirty="0" smtClean="0">
                <a:latin typeface="Calibri "/>
                <a:cs typeface="Calibri "/>
              </a:rPr>
              <a:t>you won’t get any grades from Peralta</a:t>
            </a:r>
          </a:p>
          <a:p>
            <a:pPr lvl="1"/>
            <a:r>
              <a:rPr lang="en-US" sz="2400" dirty="0" smtClean="0">
                <a:latin typeface="Calibri "/>
                <a:cs typeface="Calibri "/>
              </a:rPr>
              <a:t>you won’t be able to register at Peralta</a:t>
            </a:r>
          </a:p>
          <a:p>
            <a:pPr eaLnBrk="1" hangingPunct="1">
              <a:lnSpc>
                <a:spcPct val="80000"/>
              </a:lnSpc>
            </a:pPr>
            <a:endParaRPr lang="en-US" sz="10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 "/>
                <a:cs typeface="Calibri "/>
              </a:rPr>
              <a:t>Hand-backs: quizzes, exams, labs, homework, </a:t>
            </a:r>
            <a:r>
              <a:rPr lang="en-US" sz="2800" dirty="0" err="1">
                <a:latin typeface="Calibri "/>
                <a:cs typeface="Calibri "/>
              </a:rPr>
              <a:t>etc</a:t>
            </a:r>
            <a:endParaRPr lang="en-US" sz="2800" dirty="0">
              <a:latin typeface="Calibri "/>
              <a:cs typeface="Calibri 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 "/>
                <a:cs typeface="Calibri "/>
              </a:rPr>
              <a:t>Will take place mostly during </a:t>
            </a:r>
            <a:r>
              <a:rPr lang="en-US" sz="2400" dirty="0" smtClean="0">
                <a:latin typeface="Calibri "/>
                <a:cs typeface="Calibri "/>
              </a:rPr>
              <a:t>lab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 "/>
                <a:cs typeface="Calibri "/>
              </a:rPr>
              <a:t>Please email me concerning any class you will be </a:t>
            </a:r>
            <a:r>
              <a:rPr lang="en-US" sz="2800" dirty="0" smtClean="0">
                <a:latin typeface="Calibri "/>
                <a:cs typeface="Calibri "/>
              </a:rPr>
              <a:t>missing</a:t>
            </a:r>
            <a:r>
              <a:rPr lang="en-US" sz="2800" dirty="0">
                <a:latin typeface="Calibri "/>
                <a:cs typeface="Calibri "/>
              </a:rPr>
              <a:t> </a:t>
            </a:r>
            <a:endParaRPr lang="en-US" sz="2800" dirty="0" smtClean="0">
              <a:latin typeface="Calibri "/>
              <a:cs typeface="Calibri 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 "/>
                <a:cs typeface="Calibri "/>
              </a:rPr>
              <a:t>This will help your lab partner</a:t>
            </a:r>
            <a:endParaRPr lang="en-US" sz="2400" dirty="0">
              <a:latin typeface="Calibri "/>
              <a:cs typeface="Calibri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3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5"/>
          </a:xfrm>
        </p:spPr>
        <p:txBody>
          <a:bodyPr/>
          <a:lstStyle/>
          <a:p>
            <a:r>
              <a:rPr lang="en-US" sz="2800" dirty="0" err="1" smtClean="0">
                <a:latin typeface="Calibri"/>
                <a:cs typeface="Calibri"/>
              </a:rPr>
              <a:t>vsmall</a:t>
            </a:r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err="1" smtClean="0">
                <a:latin typeface="Calibri"/>
                <a:cs typeface="Calibri"/>
              </a:rPr>
              <a:t>WAjzgMBltbiu</a:t>
            </a:r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BF6E1-45C6-431F-BCAB-FC1B23A2767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 "/>
                <a:cs typeface="Calibri "/>
              </a:rPr>
              <a:t>A</a:t>
            </a:r>
            <a:r>
              <a:rPr lang="en-US" sz="2400" dirty="0" smtClean="0">
                <a:latin typeface="Calibri "/>
                <a:cs typeface="Calibri "/>
              </a:rPr>
              <a:t>dded to website [</a:t>
            </a:r>
            <a:r>
              <a:rPr lang="en-US" sz="2400" b="1" dirty="0">
                <a:latin typeface="Calibri "/>
                <a:cs typeface="Calibri "/>
              </a:rPr>
              <a:t>http://</a:t>
            </a:r>
            <a:r>
              <a:rPr lang="en-US" sz="2400" b="1" dirty="0" err="1">
                <a:latin typeface="Calibri "/>
                <a:cs typeface="Calibri "/>
              </a:rPr>
              <a:t>www.laney.edu</a:t>
            </a:r>
            <a:r>
              <a:rPr lang="en-US" sz="2400" b="1" dirty="0">
                <a:latin typeface="Calibri "/>
                <a:cs typeface="Calibri "/>
              </a:rPr>
              <a:t>/</a:t>
            </a:r>
            <a:r>
              <a:rPr lang="en-US" sz="2400" b="1" dirty="0" err="1">
                <a:latin typeface="Calibri "/>
                <a:cs typeface="Calibri "/>
              </a:rPr>
              <a:t>wp</a:t>
            </a:r>
            <a:r>
              <a:rPr lang="en-US" sz="2400" b="1" dirty="0">
                <a:latin typeface="Calibri "/>
                <a:cs typeface="Calibri "/>
              </a:rPr>
              <a:t>/</a:t>
            </a:r>
            <a:r>
              <a:rPr lang="en-US" sz="2400" b="1" dirty="0" err="1">
                <a:latin typeface="Calibri "/>
                <a:cs typeface="Calibri "/>
              </a:rPr>
              <a:t>vsmall</a:t>
            </a:r>
            <a:r>
              <a:rPr lang="en-US" sz="2400" b="1" dirty="0" smtClean="0">
                <a:latin typeface="Calibri "/>
                <a:cs typeface="Calibri "/>
              </a:rPr>
              <a:t>/</a:t>
            </a:r>
            <a:r>
              <a:rPr lang="en-US" sz="2400" dirty="0" smtClean="0">
                <a:latin typeface="Calibri "/>
                <a:cs typeface="Calibri "/>
              </a:rPr>
              <a:t>]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 "/>
              <a:cs typeface="Calibri 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 "/>
                <a:cs typeface="Calibri "/>
              </a:rPr>
              <a:t>Self Test </a:t>
            </a:r>
            <a:r>
              <a:rPr lang="en-US" sz="2000" dirty="0" err="1" smtClean="0">
                <a:latin typeface="Calibri "/>
                <a:cs typeface="Calibri "/>
              </a:rPr>
              <a:t>ch</a:t>
            </a:r>
            <a:r>
              <a:rPr lang="en-US" sz="2000" smtClean="0">
                <a:latin typeface="Calibri "/>
                <a:cs typeface="Calibri "/>
              </a:rPr>
              <a:t> 1</a:t>
            </a:r>
            <a:endParaRPr lang="en-US" sz="20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 "/>
                <a:cs typeface="Calibri "/>
              </a:rPr>
              <a:t>Due today: none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Calibri "/>
                <a:cs typeface="Calibri "/>
              </a:rPr>
              <a:t>Ch</a:t>
            </a:r>
            <a:r>
              <a:rPr lang="en-US" sz="2400" dirty="0" smtClean="0">
                <a:solidFill>
                  <a:srgbClr val="FF0000"/>
                </a:solidFill>
                <a:latin typeface="Calibri "/>
                <a:cs typeface="Calibri "/>
              </a:rPr>
              <a:t> 1 homework due: Thursday, 4 </a:t>
            </a:r>
            <a:r>
              <a:rPr lang="en-US" sz="2400" dirty="0" err="1" smtClean="0">
                <a:solidFill>
                  <a:srgbClr val="FF0000"/>
                </a:solidFill>
                <a:latin typeface="Calibri "/>
                <a:cs typeface="Calibri "/>
              </a:rPr>
              <a:t>sep</a:t>
            </a:r>
            <a:r>
              <a:rPr lang="en-US" sz="2400" dirty="0" smtClean="0">
                <a:solidFill>
                  <a:srgbClr val="FF0000"/>
                </a:solidFill>
                <a:latin typeface="Calibri "/>
                <a:cs typeface="Calibri 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1D9C8-3877-4132-A0F4-8B346D3CBFC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 "/>
                <a:cs typeface="Calibri "/>
              </a:rPr>
              <a:t>Today’s Lecture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alibri"/>
                <a:cs typeface="Calibri"/>
              </a:rPr>
              <a:t>Ch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2: Atoms and the Periodic Table 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2.1 Atomic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Theory 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2.2 Elements and Atomic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Number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2.3 Isotopes and Atomic Weight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2.4 The Periodic Table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2.5 Some Characteristics of Different Groups</a:t>
            </a:r>
          </a:p>
          <a:p>
            <a:pPr lvl="2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Calibri "/>
              <a:cs typeface="Calibri "/>
            </a:endParaRPr>
          </a:p>
          <a:p>
            <a:pPr lvl="2">
              <a:lnSpc>
                <a:spcPct val="90000"/>
              </a:lnSpc>
            </a:pPr>
            <a:endParaRPr lang="en-US" sz="1800" dirty="0" smtClean="0">
              <a:latin typeface="Calibri "/>
              <a:cs typeface="Calibri 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 "/>
                <a:cs typeface="Calibri "/>
              </a:rPr>
              <a:t>Today’s Lab: </a:t>
            </a:r>
          </a:p>
          <a:p>
            <a:pPr lvl="1" eaLnBrk="1" hangingPunct="1"/>
            <a:r>
              <a:rPr lang="en-US" sz="2000" dirty="0" err="1">
                <a:latin typeface="Calibri "/>
                <a:cs typeface="Calibri "/>
              </a:rPr>
              <a:t>Exp</a:t>
            </a:r>
            <a:r>
              <a:rPr lang="en-US" sz="2000" dirty="0">
                <a:latin typeface="Calibri "/>
                <a:cs typeface="Calibri "/>
              </a:rPr>
              <a:t> 1: Metric Measurements </a:t>
            </a:r>
            <a:endParaRPr lang="en-US" sz="1600" dirty="0">
              <a:latin typeface="Calibri "/>
              <a:cs typeface="Calibri 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 "/>
                <a:cs typeface="Calibri "/>
              </a:rPr>
              <a:t>Remember to print out each Lab Report before class </a:t>
            </a:r>
            <a:endParaRPr lang="en-US" sz="2000" dirty="0">
              <a:solidFill>
                <a:srgbClr val="FF0000"/>
              </a:solidFill>
              <a:latin typeface="Calibri "/>
              <a:cs typeface="Calibri 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FC8C47-9084-495F-83A6-B1D69BB0BCF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 "/>
                <a:cs typeface="Calibri "/>
              </a:rPr>
              <a:t>Next Lecture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alibri"/>
                <a:cs typeface="Calibri"/>
              </a:rPr>
              <a:t>Ch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2: Atoms and the Periodic Table </a:t>
            </a: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2.6 Electronic Structure of Atoms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2.7 Electron Configurations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2.8 Electron Configurations and the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Periodic Table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2.9 Electron-Dot Symbols</a:t>
            </a:r>
          </a:p>
          <a:p>
            <a:pPr eaLnBrk="1" hangingPunct="1"/>
            <a:endParaRPr lang="en-US" sz="2400" dirty="0" smtClean="0">
              <a:latin typeface="Calibri "/>
              <a:cs typeface="Calibri "/>
            </a:endParaRPr>
          </a:p>
          <a:p>
            <a:pPr eaLnBrk="1" hangingPunct="1"/>
            <a:r>
              <a:rPr lang="en-US" sz="2400" dirty="0" smtClean="0">
                <a:latin typeface="Calibri "/>
                <a:cs typeface="Calibri "/>
              </a:rPr>
              <a:t>Next Lab</a:t>
            </a:r>
          </a:p>
          <a:p>
            <a:pPr lvl="1" eaLnBrk="1" hangingPunct="1"/>
            <a:r>
              <a:rPr lang="en-US" sz="2000" dirty="0" err="1">
                <a:latin typeface="Calibri "/>
                <a:cs typeface="Calibri "/>
              </a:rPr>
              <a:t>Exp</a:t>
            </a:r>
            <a:r>
              <a:rPr lang="en-US" sz="2000" dirty="0">
                <a:latin typeface="Calibri "/>
                <a:cs typeface="Calibri "/>
              </a:rPr>
              <a:t> </a:t>
            </a:r>
            <a:r>
              <a:rPr lang="en-US" sz="2000" dirty="0" smtClean="0">
                <a:latin typeface="Calibri "/>
                <a:cs typeface="Calibri "/>
              </a:rPr>
              <a:t>4: Graph (shorten)</a:t>
            </a:r>
            <a:endParaRPr lang="en-US" sz="2000" dirty="0">
              <a:latin typeface="Calibri "/>
              <a:cs typeface="Calibri 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1532E6-ABF8-497A-A981-B70A11FFA20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/>
                <a:cs typeface="Calibri"/>
              </a:rPr>
              <a:t>Coming soon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2"/>
            <a:ext cx="8229600" cy="4678363"/>
          </a:xfrm>
        </p:spPr>
        <p:txBody>
          <a:bodyPr/>
          <a:lstStyle/>
          <a:p>
            <a:pPr lvl="1" eaLnBrk="1" hangingPunct="1"/>
            <a:endParaRPr lang="en-US" sz="2400" dirty="0" smtClean="0">
              <a:latin typeface="Calibri "/>
              <a:cs typeface="Calibri "/>
            </a:endParaRPr>
          </a:p>
          <a:p>
            <a:pPr eaLnBrk="1" hangingPunct="1"/>
            <a:r>
              <a:rPr lang="en-US" sz="2800" dirty="0" smtClean="0">
                <a:latin typeface="Calibri "/>
                <a:cs typeface="Calibri "/>
              </a:rPr>
              <a:t>Schedule change:</a:t>
            </a:r>
          </a:p>
          <a:p>
            <a:pPr eaLnBrk="1" hangingPunct="1"/>
            <a:endParaRPr lang="en-US" sz="2800" dirty="0" smtClean="0">
              <a:latin typeface="Calibri "/>
              <a:cs typeface="Calibri "/>
            </a:endParaRPr>
          </a:p>
          <a:p>
            <a:pPr eaLnBrk="1" hangingPunct="1"/>
            <a:endParaRPr lang="en-US" sz="2800" dirty="0" smtClean="0">
              <a:latin typeface="Calibri "/>
              <a:cs typeface="Calibri 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E5176-3C6A-4A85-8EFE-D64A6D46B53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15961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/>
                <a:cs typeface="Calibri"/>
              </a:rPr>
              <a:t>General Issues</a:t>
            </a:r>
            <a:endParaRPr lang="en-US" sz="3200" dirty="0" smtClean="0">
              <a:latin typeface="Calibri"/>
              <a:cs typeface="Calibri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3556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alibri "/>
                <a:cs typeface="Calibri "/>
              </a:rPr>
              <a:t>This is a “Last Name First”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 "/>
                <a:cs typeface="Calibri "/>
              </a:rPr>
              <a:t>Put last name first on all assignments, quizzes, exams, </a:t>
            </a:r>
            <a:r>
              <a:rPr lang="en-US" sz="2000" dirty="0" err="1" smtClean="0">
                <a:latin typeface="Calibri "/>
                <a:cs typeface="Calibri "/>
              </a:rPr>
              <a:t>Scantrons</a:t>
            </a:r>
            <a:r>
              <a:rPr lang="en-US" sz="2000" dirty="0" smtClean="0">
                <a:latin typeface="Calibri "/>
                <a:cs typeface="Calibri "/>
              </a:rPr>
              <a:t>, etc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 "/>
                <a:cs typeface="Calibri "/>
              </a:rPr>
              <a:t>Points will be taken off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 "/>
                <a:cs typeface="Calibri "/>
              </a:rPr>
              <a:t>I </a:t>
            </a:r>
            <a:r>
              <a:rPr lang="en-US" sz="2400" dirty="0">
                <a:latin typeface="Calibri "/>
                <a:cs typeface="Calibri "/>
              </a:rPr>
              <a:t>frequently call on students in the during lecture. Please let me know if you prefer not being called on. </a:t>
            </a:r>
            <a:endParaRPr lang="en-US" sz="2400" dirty="0" smtClean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 "/>
                <a:cs typeface="Calibri "/>
              </a:rPr>
              <a:t>Chemistry Tutors: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libri "/>
                <a:cs typeface="Calibri "/>
              </a:rPr>
              <a:t>Tutoring program in Student Center (Lisa Cook)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Always have a (simple) scientific calculator with you in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especially for quizzes and exams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 "/>
                <a:cs typeface="Calibri "/>
              </a:rPr>
              <a:t>Homework always due 1 week after chapter finished</a:t>
            </a:r>
            <a:endParaRPr lang="en-US" sz="24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 "/>
              <a:cs typeface="Calibri 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libri "/>
              <a:cs typeface="Calibri 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Tutoring is being set up for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B438-3B03-4493-8E0B-BBD62E5EFC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78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.3">
  <a:themeElements>
    <a:clrScheme name="Section 1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.4">
  <a:themeElements>
    <a:clrScheme name="Section 1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.5">
  <a:themeElements>
    <a:clrScheme name="Section 1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13775</TotalTime>
  <Words>747</Words>
  <Application>Microsoft Macintosh PowerPoint</Application>
  <PresentationFormat>On-screen Show (4:3)</PresentationFormat>
  <Paragraphs>183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Default Design</vt:lpstr>
      <vt:lpstr>Section 1.3</vt:lpstr>
      <vt:lpstr>Section 1.4</vt:lpstr>
      <vt:lpstr>Section 1.5</vt:lpstr>
      <vt:lpstr>Worksheet</vt:lpstr>
      <vt:lpstr>to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soon</vt:lpstr>
      <vt:lpstr>General Issues</vt:lpstr>
      <vt:lpstr>PowerPoint Presentation</vt:lpstr>
      <vt:lpstr>Lab Report Form Etiquette </vt:lpstr>
      <vt:lpstr>Web site</vt:lpstr>
      <vt:lpstr>PowerPoint Presentation</vt:lpstr>
      <vt:lpstr>Scott’s email</vt:lpstr>
      <vt:lpstr>Office hours</vt:lpstr>
      <vt:lpstr>PowerPoint Presentation</vt:lpstr>
      <vt:lpstr>Important dates for Chem 30A </vt:lpstr>
      <vt:lpstr>regarding roster slides</vt:lpstr>
      <vt:lpstr>PowerPoint Presentation</vt:lpstr>
      <vt:lpstr>PowerPoint Presentation</vt:lpstr>
      <vt:lpstr>PowerPoint Presentation</vt:lpstr>
      <vt:lpstr>Today’s lab</vt:lpstr>
      <vt:lpstr>Today’s lab</vt:lpstr>
      <vt:lpstr>PowerPoint Presentation</vt:lpstr>
      <vt:lpstr>Measuring the Volume of a Solid Object by Water Displacement</vt:lpstr>
      <vt:lpstr>PowerPoint Presentation</vt:lpstr>
      <vt:lpstr>Lab Dress Codes</vt:lpstr>
      <vt:lpstr>Lab Issues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Vernon R. Small, Jr.</dc:creator>
  <cp:lastModifiedBy>VERNON SMALL</cp:lastModifiedBy>
  <cp:revision>983</cp:revision>
  <cp:lastPrinted>2014-08-13T16:49:13Z</cp:lastPrinted>
  <dcterms:created xsi:type="dcterms:W3CDTF">2007-01-19T19:00:50Z</dcterms:created>
  <dcterms:modified xsi:type="dcterms:W3CDTF">2014-09-02T16:58:46Z</dcterms:modified>
</cp:coreProperties>
</file>