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Microsoft_Equation2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5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191"/>
  </p:notesMasterIdLst>
  <p:sldIdLst>
    <p:sldId id="405" r:id="rId6"/>
    <p:sldId id="406" r:id="rId7"/>
    <p:sldId id="509" r:id="rId8"/>
    <p:sldId id="407" r:id="rId9"/>
    <p:sldId id="257" r:id="rId10"/>
    <p:sldId id="258" r:id="rId11"/>
    <p:sldId id="259" r:id="rId12"/>
    <p:sldId id="526" r:id="rId13"/>
    <p:sldId id="260" r:id="rId14"/>
    <p:sldId id="261" r:id="rId15"/>
    <p:sldId id="263" r:id="rId16"/>
    <p:sldId id="264" r:id="rId17"/>
    <p:sldId id="262" r:id="rId18"/>
    <p:sldId id="557" r:id="rId19"/>
    <p:sldId id="265" r:id="rId20"/>
    <p:sldId id="266" r:id="rId21"/>
    <p:sldId id="267" r:id="rId22"/>
    <p:sldId id="268" r:id="rId23"/>
    <p:sldId id="269" r:id="rId24"/>
    <p:sldId id="490" r:id="rId25"/>
    <p:sldId id="270" r:id="rId26"/>
    <p:sldId id="271" r:id="rId27"/>
    <p:sldId id="272" r:id="rId28"/>
    <p:sldId id="273" r:id="rId29"/>
    <p:sldId id="275" r:id="rId30"/>
    <p:sldId id="277" r:id="rId31"/>
    <p:sldId id="278" r:id="rId32"/>
    <p:sldId id="279" r:id="rId33"/>
    <p:sldId id="604" r:id="rId34"/>
    <p:sldId id="493" r:id="rId35"/>
    <p:sldId id="281" r:id="rId36"/>
    <p:sldId id="282" r:id="rId37"/>
    <p:sldId id="283" r:id="rId38"/>
    <p:sldId id="284" r:id="rId39"/>
    <p:sldId id="285" r:id="rId40"/>
    <p:sldId id="287" r:id="rId41"/>
    <p:sldId id="288" r:id="rId42"/>
    <p:sldId id="289" r:id="rId43"/>
    <p:sldId id="609" r:id="rId44"/>
    <p:sldId id="469" r:id="rId45"/>
    <p:sldId id="547" r:id="rId46"/>
    <p:sldId id="470" r:id="rId47"/>
    <p:sldId id="408" r:id="rId48"/>
    <p:sldId id="410" r:id="rId49"/>
    <p:sldId id="415" r:id="rId50"/>
    <p:sldId id="295" r:id="rId51"/>
    <p:sldId id="296" r:id="rId52"/>
    <p:sldId id="297" r:id="rId53"/>
    <p:sldId id="298" r:id="rId54"/>
    <p:sldId id="299" r:id="rId55"/>
    <p:sldId id="300" r:id="rId56"/>
    <p:sldId id="560" r:id="rId57"/>
    <p:sldId id="301" r:id="rId58"/>
    <p:sldId id="302" r:id="rId59"/>
    <p:sldId id="303" r:id="rId60"/>
    <p:sldId id="510" r:id="rId61"/>
    <p:sldId id="305" r:id="rId62"/>
    <p:sldId id="307" r:id="rId63"/>
    <p:sldId id="308" r:id="rId64"/>
    <p:sldId id="309" r:id="rId65"/>
    <p:sldId id="311" r:id="rId66"/>
    <p:sldId id="312" r:id="rId67"/>
    <p:sldId id="606" r:id="rId68"/>
    <p:sldId id="314" r:id="rId69"/>
    <p:sldId id="315" r:id="rId70"/>
    <p:sldId id="418" r:id="rId71"/>
    <p:sldId id="497" r:id="rId72"/>
    <p:sldId id="316" r:id="rId73"/>
    <p:sldId id="420" r:id="rId74"/>
    <p:sldId id="317" r:id="rId75"/>
    <p:sldId id="419" r:id="rId76"/>
    <p:sldId id="318" r:id="rId77"/>
    <p:sldId id="605" r:id="rId78"/>
    <p:sldId id="412" r:id="rId79"/>
    <p:sldId id="320" r:id="rId80"/>
    <p:sldId id="321" r:id="rId81"/>
    <p:sldId id="322" r:id="rId82"/>
    <p:sldId id="532" r:id="rId83"/>
    <p:sldId id="323" r:id="rId84"/>
    <p:sldId id="548" r:id="rId85"/>
    <p:sldId id="326" r:id="rId86"/>
    <p:sldId id="327" r:id="rId87"/>
    <p:sldId id="561" r:id="rId88"/>
    <p:sldId id="494" r:id="rId89"/>
    <p:sldId id="562" r:id="rId90"/>
    <p:sldId id="549" r:id="rId91"/>
    <p:sldId id="423" r:id="rId92"/>
    <p:sldId id="331" r:id="rId93"/>
    <p:sldId id="332" r:id="rId94"/>
    <p:sldId id="511" r:id="rId95"/>
    <p:sldId id="333" r:id="rId96"/>
    <p:sldId id="334" r:id="rId97"/>
    <p:sldId id="534" r:id="rId98"/>
    <p:sldId id="535" r:id="rId99"/>
    <p:sldId id="536" r:id="rId100"/>
    <p:sldId id="537" r:id="rId101"/>
    <p:sldId id="538" r:id="rId102"/>
    <p:sldId id="539" r:id="rId103"/>
    <p:sldId id="558" r:id="rId104"/>
    <p:sldId id="540" r:id="rId105"/>
    <p:sldId id="541" r:id="rId106"/>
    <p:sldId id="551" r:id="rId107"/>
    <p:sldId id="542" r:id="rId108"/>
    <p:sldId id="543" r:id="rId109"/>
    <p:sldId id="544" r:id="rId110"/>
    <p:sldId id="608" r:id="rId111"/>
    <p:sldId id="552" r:id="rId112"/>
    <p:sldId id="466" r:id="rId113"/>
    <p:sldId id="342" r:id="rId114"/>
    <p:sldId id="343" r:id="rId115"/>
    <p:sldId id="344" r:id="rId116"/>
    <p:sldId id="601" r:id="rId117"/>
    <p:sldId id="345" r:id="rId118"/>
    <p:sldId id="602" r:id="rId119"/>
    <p:sldId id="500" r:id="rId120"/>
    <p:sldId id="427" r:id="rId121"/>
    <p:sldId id="429" r:id="rId122"/>
    <p:sldId id="431" r:id="rId123"/>
    <p:sldId id="472" r:id="rId124"/>
    <p:sldId id="471" r:id="rId125"/>
    <p:sldId id="357" r:id="rId126"/>
    <p:sldId id="359" r:id="rId127"/>
    <p:sldId id="580" r:id="rId128"/>
    <p:sldId id="612" r:id="rId129"/>
    <p:sldId id="613" r:id="rId130"/>
    <p:sldId id="614" r:id="rId131"/>
    <p:sldId id="615" r:id="rId132"/>
    <p:sldId id="616" r:id="rId133"/>
    <p:sldId id="617" r:id="rId134"/>
    <p:sldId id="618" r:id="rId135"/>
    <p:sldId id="619" r:id="rId136"/>
    <p:sldId id="620" r:id="rId137"/>
    <p:sldId id="621" r:id="rId138"/>
    <p:sldId id="622" r:id="rId139"/>
    <p:sldId id="623" r:id="rId140"/>
    <p:sldId id="624" r:id="rId141"/>
    <p:sldId id="625" r:id="rId142"/>
    <p:sldId id="626" r:id="rId143"/>
    <p:sldId id="627" r:id="rId144"/>
    <p:sldId id="628" r:id="rId145"/>
    <p:sldId id="629" r:id="rId146"/>
    <p:sldId id="630" r:id="rId147"/>
    <p:sldId id="476" r:id="rId148"/>
    <p:sldId id="369" r:id="rId149"/>
    <p:sldId id="372" r:id="rId150"/>
    <p:sldId id="553" r:id="rId151"/>
    <p:sldId id="373" r:id="rId152"/>
    <p:sldId id="374" r:id="rId153"/>
    <p:sldId id="375" r:id="rId154"/>
    <p:sldId id="585" r:id="rId155"/>
    <p:sldId id="586" r:id="rId156"/>
    <p:sldId id="380" r:id="rId157"/>
    <p:sldId id="505" r:id="rId158"/>
    <p:sldId id="381" r:id="rId159"/>
    <p:sldId id="488" r:id="rId160"/>
    <p:sldId id="382" r:id="rId161"/>
    <p:sldId id="504" r:id="rId162"/>
    <p:sldId id="384" r:id="rId163"/>
    <p:sldId id="385" r:id="rId164"/>
    <p:sldId id="387" r:id="rId165"/>
    <p:sldId id="596" r:id="rId166"/>
    <p:sldId id="503" r:id="rId167"/>
    <p:sldId id="389" r:id="rId168"/>
    <p:sldId id="589" r:id="rId169"/>
    <p:sldId id="632" r:id="rId170"/>
    <p:sldId id="633" r:id="rId171"/>
    <p:sldId id="634" r:id="rId172"/>
    <p:sldId id="635" r:id="rId173"/>
    <p:sldId id="636" r:id="rId174"/>
    <p:sldId id="390" r:id="rId175"/>
    <p:sldId id="599" r:id="rId176"/>
    <p:sldId id="591" r:id="rId177"/>
    <p:sldId id="592" r:id="rId178"/>
    <p:sldId id="597" r:id="rId179"/>
    <p:sldId id="391" r:id="rId180"/>
    <p:sldId id="392" r:id="rId181"/>
    <p:sldId id="484" r:id="rId182"/>
    <p:sldId id="486" r:id="rId183"/>
    <p:sldId id="398" r:id="rId184"/>
    <p:sldId id="399" r:id="rId185"/>
    <p:sldId id="400" r:id="rId186"/>
    <p:sldId id="401" r:id="rId187"/>
    <p:sldId id="402" r:id="rId188"/>
    <p:sldId id="403" r:id="rId189"/>
    <p:sldId id="404" r:id="rId1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 snapToGrid="0" snapToObjects="1">
      <p:cViewPr varScale="1">
        <p:scale>
          <a:sx n="103" d="100"/>
          <a:sy n="103" d="100"/>
        </p:scale>
        <p:origin x="-12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90" Type="http://schemas.openxmlformats.org/officeDocument/2006/relationships/slide" Target="slides/slide185.xml"/><Relationship Id="rId191" Type="http://schemas.openxmlformats.org/officeDocument/2006/relationships/notesMaster" Target="notesMasters/notesMaster1.xml"/><Relationship Id="rId192" Type="http://schemas.openxmlformats.org/officeDocument/2006/relationships/printerSettings" Target="printerSettings/printerSettings1.bin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193" Type="http://schemas.openxmlformats.org/officeDocument/2006/relationships/presProps" Target="presProps.xml"/><Relationship Id="rId194" Type="http://schemas.openxmlformats.org/officeDocument/2006/relationships/viewProps" Target="viewProps.xml"/><Relationship Id="rId195" Type="http://schemas.openxmlformats.org/officeDocument/2006/relationships/theme" Target="theme/theme1.xml"/><Relationship Id="rId196" Type="http://schemas.openxmlformats.org/officeDocument/2006/relationships/tableStyles" Target="tableStyles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928B-E5DC-9741-BBA2-3625D1DF486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5072-1AD2-8747-8493-312E5E82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136FFC-26C1-AF43-8A97-5A344AE05C9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B906506-6726-F249-ACD5-F836740C3A54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58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D86FB7-8C0D-024D-906D-91D69297F32E}" type="slidenum">
              <a:rPr lang="en-US" sz="1200">
                <a:solidFill>
                  <a:prstClr val="black"/>
                </a:solidFill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57CC2A-611B-D846-AB93-DF6B33047C66}" type="slidenum">
              <a:rPr lang="en-US" sz="1200">
                <a:solidFill>
                  <a:prstClr val="black"/>
                </a:solidFill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D90E3-A4B0-EB4A-8A35-0255FF92C09C}" type="slidenum">
              <a:rPr lang="en-US"/>
              <a:pPr/>
              <a:t>93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414D7-8E54-504E-88FC-F3A8FD4F575A}" type="slidenum">
              <a:rPr lang="en-US"/>
              <a:pPr/>
              <a:t>103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correct answer is b. NH</a:t>
            </a:r>
            <a:r>
              <a:rPr lang="en-US" baseline="-25000"/>
              <a:t>4</a:t>
            </a:r>
            <a:r>
              <a:rPr lang="en-US"/>
              <a:t>Cl is a strong electrolyte and dissolves to form 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and Cl</a:t>
            </a:r>
            <a:r>
              <a:rPr lang="en-US" baseline="30000"/>
              <a:t>–</a:t>
            </a:r>
            <a:r>
              <a:rPr lang="en-US"/>
              <a:t>. 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is the conjugate acid of NH</a:t>
            </a:r>
            <a:r>
              <a:rPr lang="en-US" baseline="-25000"/>
              <a:t>3</a:t>
            </a:r>
            <a:r>
              <a:rPr lang="en-US"/>
              <a:t> and it will react with a strong base to form its conjugate base, NH</a:t>
            </a:r>
            <a:r>
              <a:rPr lang="en-US" baseline="-25000"/>
              <a:t>3</a:t>
            </a:r>
            <a:r>
              <a:rPr lang="en-US"/>
              <a:t> plus water.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17D2EC-6C40-D34C-9F6E-029EAAB4CB2B}" type="slidenum">
              <a:rPr lang="en-US" sz="1200">
                <a:solidFill>
                  <a:prstClr val="black"/>
                </a:solidFill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67A82B-0895-9944-90B9-3930198A560B}" type="slidenum">
              <a:rPr lang="en-US" sz="1200">
                <a:solidFill>
                  <a:prstClr val="black"/>
                </a:solidFill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7DE948-D79D-5C44-A584-7F1C0ECAB73F}" type="slidenum">
              <a:rPr lang="en-US" sz="1200">
                <a:solidFill>
                  <a:prstClr val="black"/>
                </a:solidFill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7B3C-E0F6-F847-BBD7-2750F7323209}" type="slidenum">
              <a:rPr lang="en-US">
                <a:solidFill>
                  <a:prstClr val="black"/>
                </a:solidFill>
                <a:latin typeface="Calibri"/>
              </a:rPr>
              <a:pPr/>
              <a:t>125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8E41D-02D8-8844-82E8-F54545B4E96B}" type="slidenum">
              <a:rPr lang="en-US">
                <a:solidFill>
                  <a:prstClr val="black"/>
                </a:solidFill>
                <a:latin typeface="Calibri"/>
              </a:rPr>
              <a:pPr/>
              <a:t>126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0B672-41DB-F942-9B82-5E1A03048A4B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EB56-A7D2-4BC1-9849-47F653B30D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128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D9E88-53D5-4A46-8E37-07FFA5AEB9D6}" type="slidenum">
              <a:rPr lang="en-US">
                <a:solidFill>
                  <a:prstClr val="black"/>
                </a:solidFill>
                <a:latin typeface="Calibri"/>
              </a:rPr>
              <a:pPr/>
              <a:t>129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EB56-A7D2-4BC1-9849-47F653B30D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135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EB56-A7D2-4BC1-9849-47F653B30D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136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EB56-A7D2-4BC1-9849-47F653B30D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137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58329-D16B-4671-B2AB-A76F2AFDF026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3857BF-4EB2-3B49-9ED3-4046E2BD449B}" type="slidenum">
              <a:rPr lang="en-US" sz="1200"/>
              <a:pPr eaLnBrk="1" hangingPunct="1"/>
              <a:t>163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/>
              <a:t>Figure 10.8 A flow diagram for an acid–base titration.   </a:t>
            </a:r>
          </a:p>
          <a:p>
            <a:pPr eaLnBrk="1" hangingPunct="1"/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F6B11-E17C-4F74-B8AB-C9C00152DF6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167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The balanced equation is: H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SO</a:t>
            </a:r>
            <a:r>
              <a:rPr lang="en-US" baseline="-25000" dirty="0" smtClean="0">
                <a:cs typeface="Arial" charset="0"/>
              </a:rPr>
              <a:t>4</a:t>
            </a:r>
            <a:r>
              <a:rPr lang="en-US" dirty="0" smtClean="0">
                <a:cs typeface="Arial" charset="0"/>
              </a:rPr>
              <a:t> + 2NaOH → 2H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O + Na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SO</a:t>
            </a:r>
            <a:r>
              <a:rPr lang="en-US" baseline="-25000" dirty="0" smtClean="0">
                <a:cs typeface="Arial" charset="0"/>
              </a:rPr>
              <a:t>4</a:t>
            </a:r>
            <a:r>
              <a:rPr lang="en-US" dirty="0" smtClean="0">
                <a:cs typeface="Arial" charset="0"/>
              </a:rPr>
              <a:t>.  0.500 moles of sulfuric acid is present to start.  Due to the 1:2 ratio in the equation, 1.00 mol of </a:t>
            </a:r>
            <a:r>
              <a:rPr lang="en-US" dirty="0" err="1" smtClean="0">
                <a:cs typeface="Arial" charset="0"/>
              </a:rPr>
              <a:t>NaOH</a:t>
            </a:r>
            <a:r>
              <a:rPr lang="en-US" dirty="0" smtClean="0">
                <a:cs typeface="Arial" charset="0"/>
              </a:rPr>
              <a:t> would be required to exactly react with the sulfuric acid.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1.00 mol of sodium hydroxide would be required.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F6B11-E17C-4F74-B8AB-C9C00152DF6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168</a:t>
            </a:fld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The balanced equation is: H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SO</a:t>
            </a:r>
            <a:r>
              <a:rPr lang="en-US" baseline="-25000" dirty="0" smtClean="0">
                <a:cs typeface="Arial" charset="0"/>
              </a:rPr>
              <a:t>4</a:t>
            </a:r>
            <a:r>
              <a:rPr lang="en-US" dirty="0" smtClean="0">
                <a:cs typeface="Arial" charset="0"/>
              </a:rPr>
              <a:t> + 2NaOH → 2H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O + Na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SO</a:t>
            </a:r>
            <a:r>
              <a:rPr lang="en-US" baseline="-25000" dirty="0" smtClean="0">
                <a:cs typeface="Arial" charset="0"/>
              </a:rPr>
              <a:t>4</a:t>
            </a:r>
            <a:r>
              <a:rPr lang="en-US" dirty="0" smtClean="0">
                <a:cs typeface="Arial" charset="0"/>
              </a:rPr>
              <a:t>.  0.500 moles of sulfuric acid is present to start.  Due to the 1:2 ratio in the equation, 1.00 mol of </a:t>
            </a:r>
            <a:r>
              <a:rPr lang="en-US" dirty="0" err="1" smtClean="0">
                <a:cs typeface="Arial" charset="0"/>
              </a:rPr>
              <a:t>NaOH</a:t>
            </a:r>
            <a:r>
              <a:rPr lang="en-US" dirty="0" smtClean="0">
                <a:cs typeface="Arial" charset="0"/>
              </a:rPr>
              <a:t> would be required to exactly react with the sulfuric acid.</a:t>
            </a: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1.00 mol of sodium hydroxide would be required.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E6D22-E8DE-D345-9244-A8518F3D17D3}" type="slidenum">
              <a:rPr lang="en-US"/>
              <a:pPr/>
              <a:t>169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The balanced equation is: H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SO</a:t>
            </a:r>
            <a:r>
              <a:rPr lang="en-US" baseline="-25000">
                <a:cs typeface="Arial" charset="0"/>
              </a:rPr>
              <a:t>4</a:t>
            </a:r>
            <a:r>
              <a:rPr lang="en-US">
                <a:cs typeface="Arial" charset="0"/>
              </a:rPr>
              <a:t> + 2NaOH → 2H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O + Na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SO</a:t>
            </a:r>
            <a:r>
              <a:rPr lang="en-US" baseline="-25000">
                <a:cs typeface="Arial" charset="0"/>
              </a:rPr>
              <a:t>4</a:t>
            </a:r>
            <a:r>
              <a:rPr lang="en-US">
                <a:cs typeface="Arial" charset="0"/>
              </a:rPr>
              <a:t>.  0.500 moles of sulfuric acid is present to start.  Due to the 1:2 ratio in the equation, 1.00 mol of NaOH would be required to exactly react with the sulfuric acid.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1.00 mol of sodium hydroxide would be required.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23E49C-1ADD-9347-B813-88BE11FD031B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58329-D16B-4671-B2AB-A76F2AFDF026}" type="slidenum">
              <a:rPr lang="en-US" smtClean="0"/>
              <a:pPr>
                <a:defRPr/>
              </a:pPr>
              <a:t>176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04E7B1FA-8375-3846-A11E-64C8D459612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185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FC81FA-E47E-0444-BBD4-CD281E330D63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/>
              <a:t>Chapter 10, Unnumbered Figure 2, Page 293   </a:t>
            </a:r>
          </a:p>
          <a:p>
            <a:pPr eaLnBrk="1" hangingPunct="1"/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43114-E631-984F-86DD-0263D342D4DE}" type="slidenum">
              <a:rPr lang="en-US"/>
              <a:pPr/>
              <a:t>39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28D76F-3022-8A49-B9E5-97E3F8832D1F}" type="slidenum">
              <a:rPr lang="en-US">
                <a:solidFill>
                  <a:prstClr val="black"/>
                </a:solidFill>
              </a:rPr>
              <a:pPr eaLnBrk="1" hangingPunct="1"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E0212F-4708-3248-8179-0113C0AC1998}" type="slidenum">
              <a:rPr lang="en-US">
                <a:solidFill>
                  <a:prstClr val="black"/>
                </a:solidFill>
              </a:rPr>
              <a:pPr eaLnBrk="1" hangingPunct="1"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089F14-A936-1E4B-8E71-337F68227F27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/>
              <a:t>Chapter 10, Unnumbered Figure 4, Page 298   </a:t>
            </a:r>
          </a:p>
          <a:p>
            <a:pPr eaLnBrk="1" hangingPunct="1"/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5EB0BC-D121-0B44-8D31-ABC9199B2DE4}" type="slidenum">
              <a:rPr lang="en-US">
                <a:solidFill>
                  <a:prstClr val="black"/>
                </a:solidFill>
              </a:rPr>
              <a:pPr eaLnBrk="1" hangingPunct="1"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2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6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5D3-A896-492B-8DF1-CAD77D2E79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1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B438-3B03-4493-8E0B-BBD62E5EF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16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8C30-665B-42AA-933E-5AB45D6796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B706-A8F8-4D7F-955A-078EBDE0A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50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4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4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8BF2-6A06-410B-AA85-7C91B6376E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3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0A3D-C8E5-4C4F-86EA-12D8EEDBE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5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6152-F7C0-4955-8486-B71580720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1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565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306F-FD1F-46BB-8693-0D7DC399A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11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074C-7B0F-4F83-9BB5-85D605F15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07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CED1-9D87-420F-A73B-CA2ACADC18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65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8BE3-F25E-4E3D-8199-8543746AD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43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20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186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097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480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97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10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61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562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027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272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207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525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588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574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94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79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89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843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370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331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579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610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7829-B75B-4A47-A997-91416349A7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1060-0572-5448-B148-33E0694F27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07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1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38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90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AAD5-2A6D-664E-8A22-4D44880C857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FDD9-CCA9-3143-8A19-6226ACF7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585495-98C9-4BE3-8A9E-99FE2061DE69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2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AAD5-2A6D-664E-8A22-4D44880C85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FDD9-CCA9-3143-8A19-6226ACF732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7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AAD5-2A6D-664E-8A22-4D44880C857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FDD9-CCA9-3143-8A19-6226ACF732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78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6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7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3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1.emf"/><Relationship Id="rId5" Type="http://schemas.openxmlformats.org/officeDocument/2006/relationships/image" Target="../media/image5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2.emf"/><Relationship Id="rId5" Type="http://schemas.openxmlformats.org/officeDocument/2006/relationships/image" Target="../media/image58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Relationship Id="rId3" Type="http://schemas.openxmlformats.org/officeDocument/2006/relationships/image" Target="../media/image58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1.emf"/><Relationship Id="rId5" Type="http://schemas.openxmlformats.org/officeDocument/2006/relationships/image" Target="../media/image58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3.jpeg"/><Relationship Id="rId3" Type="http://schemas.openxmlformats.org/officeDocument/2006/relationships/image" Target="../media/image58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5.emf"/><Relationship Id="rId5" Type="http://schemas.openxmlformats.org/officeDocument/2006/relationships/image" Target="../media/image66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5.emf"/><Relationship Id="rId5" Type="http://schemas.openxmlformats.org/officeDocument/2006/relationships/image" Target="../media/image66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jp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68.emf"/><Relationship Id="rId5" Type="http://schemas.openxmlformats.org/officeDocument/2006/relationships/image" Target="../media/image69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6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70.e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7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6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6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73.emf"/><Relationship Id="rId5" Type="http://schemas.openxmlformats.org/officeDocument/2006/relationships/image" Target="../media/image7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jpe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75.emf"/><Relationship Id="rId5" Type="http://schemas.openxmlformats.org/officeDocument/2006/relationships/image" Target="../media/image7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75.emf"/><Relationship Id="rId5" Type="http://schemas.openxmlformats.org/officeDocument/2006/relationships/image" Target="../media/image7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8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75.emf"/><Relationship Id="rId5" Type="http://schemas.openxmlformats.org/officeDocument/2006/relationships/image" Target="../media/image78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79.emf"/><Relationship Id="rId5" Type="http://schemas.openxmlformats.org/officeDocument/2006/relationships/image" Target="../media/image80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8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8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68.emf"/><Relationship Id="rId5" Type="http://schemas.openxmlformats.org/officeDocument/2006/relationships/image" Target="../media/image82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83.emf"/><Relationship Id="rId5" Type="http://schemas.openxmlformats.org/officeDocument/2006/relationships/image" Target="../media/image84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8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4.jpe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5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86.emf"/><Relationship Id="rId5" Type="http://schemas.openxmlformats.org/officeDocument/2006/relationships/image" Target="../media/image87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8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8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8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7.jpe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9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9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3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4.jpeg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95.emf"/><Relationship Id="rId5" Type="http://schemas.openxmlformats.org/officeDocument/2006/relationships/image" Target="../media/image96.jpe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95.emf"/><Relationship Id="rId5" Type="http://schemas.openxmlformats.org/officeDocument/2006/relationships/image" Target="../media/image96.jpe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8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9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8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9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8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99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8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99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8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9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3124200"/>
            <a:ext cx="3479800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Verdana" charset="0"/>
                <a:cs typeface="Times New Roman" charset="0"/>
              </a:rPr>
              <a:t>Chapter 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4988" y="3743325"/>
            <a:ext cx="3490912" cy="457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Acids and Bases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90613" y="6396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181475" y="881063"/>
            <a:ext cx="47244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Fundamentals of General, Organic, and Biological Chemistry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sz="1800">
                <a:latin typeface="Arial" charset="0"/>
              </a:rPr>
              <a:t>7th Edition</a:t>
            </a:r>
            <a:endParaRPr lang="en-US" b="1">
              <a:latin typeface="Palatino" charset="0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" charset="0"/>
                <a:cs typeface="Times New Roman" charset="0"/>
              </a:rPr>
              <a:t>Chapter 10 Lecture</a:t>
            </a:r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3925"/>
            <a:ext cx="40211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152400" y="6134100"/>
            <a:ext cx="2200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4729163" y="2578100"/>
            <a:ext cx="412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McMurry, Ballantine, Hoeger, Peterson</a:t>
            </a:r>
          </a:p>
        </p:txBody>
      </p:sp>
      <p:sp>
        <p:nvSpPr>
          <p:cNvPr id="14346" name="Rectangle 1"/>
          <p:cNvSpPr>
            <a:spLocks noChangeArrowheads="1"/>
          </p:cNvSpPr>
          <p:nvPr/>
        </p:nvSpPr>
        <p:spPr bwMode="auto">
          <a:xfrm>
            <a:off x="4333875" y="45720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Julie Klare</a:t>
            </a:r>
          </a:p>
          <a:p>
            <a:r>
              <a:rPr lang="en-US" sz="1400">
                <a:latin typeface="Arial" charset="0"/>
              </a:rPr>
              <a:t>Gwinnett Technical College</a:t>
            </a:r>
          </a:p>
        </p:txBody>
      </p:sp>
    </p:spTree>
    <p:extLst>
      <p:ext uri="{BB962C8B-B14F-4D97-AF65-F5344CB8AC3E}">
        <p14:creationId xmlns:p14="http://schemas.microsoft.com/office/powerpoint/2010/main" val="152170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2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original Arrhenius theory (late 1880s) </a:t>
            </a:r>
            <a:endParaRPr lang="en-US" sz="36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25717"/>
            <a:ext cx="8064514" cy="38566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0"/>
                <a:cs typeface="ＭＳ Ｐゴシック" charset="0"/>
              </a:rPr>
              <a:t>An</a:t>
            </a:r>
            <a:r>
              <a:rPr lang="en-US" sz="2800" b="1" dirty="0" smtClean="0">
                <a:ea typeface="ＭＳ Ｐゴシック" charset="0"/>
                <a:cs typeface="ＭＳ Ｐゴシック" charset="0"/>
              </a:rPr>
              <a:t> acid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is a substance that </a:t>
            </a:r>
            <a:r>
              <a:rPr lang="en-US" sz="2800" u="sng" dirty="0" smtClean="0">
                <a:ea typeface="ＭＳ Ｐゴシック" charset="0"/>
                <a:cs typeface="ＭＳ Ｐゴシック" charset="0"/>
              </a:rPr>
              <a:t>releases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hydrogen ions, H</a:t>
            </a:r>
            <a:r>
              <a:rPr lang="en-US" sz="2800" baseline="30000" dirty="0" smtClean="0"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, when dissolved in water </a:t>
            </a:r>
          </a:p>
          <a:p>
            <a:pPr marL="857250" lvl="2" indent="-457200"/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Chemist generally refer to 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as a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proton </a:t>
            </a:r>
          </a:p>
          <a:p>
            <a:endParaRPr lang="en-US" sz="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base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is a substance that </a:t>
            </a:r>
            <a:r>
              <a:rPr lang="en-US" sz="2800" u="sng" dirty="0" smtClean="0">
                <a:ea typeface="ＭＳ Ｐゴシック" charset="0"/>
                <a:cs typeface="ＭＳ Ｐゴシック" charset="0"/>
              </a:rPr>
              <a:t>releases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hydroxide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ions, OH</a:t>
            </a:r>
            <a:r>
              <a:rPr lang="en-US" sz="2800" baseline="30000" dirty="0" smtClean="0"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when dissolved in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water 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800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2800" u="sng" dirty="0">
                <a:ea typeface="ＭＳ Ｐゴシック" charset="0"/>
                <a:cs typeface="ＭＳ Ｐゴシック" charset="0"/>
              </a:rPr>
              <a:t>neutralization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reaction of an acid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(H</a:t>
            </a:r>
            <a:r>
              <a:rPr lang="en-US" sz="2800" baseline="30000" dirty="0" smtClean="0"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) with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base (OH</a:t>
            </a:r>
            <a:r>
              <a:rPr lang="en-US" sz="2800" baseline="30000" dirty="0"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yields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water (H</a:t>
            </a:r>
            <a:r>
              <a:rPr lang="en-US" sz="2800" baseline="-25000" dirty="0" smtClean="0"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O)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plus a </a:t>
            </a:r>
            <a:r>
              <a:rPr lang="en-US" sz="2800" i="1" dirty="0" smtClean="0">
                <a:ea typeface="ＭＳ Ｐゴシック" charset="0"/>
                <a:cs typeface="ＭＳ Ｐゴシック" charset="0"/>
              </a:rPr>
              <a:t>salt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3805" y="5774019"/>
            <a:ext cx="520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HCl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+ </a:t>
            </a:r>
            <a:r>
              <a:rPr lang="en-US" sz="2400" dirty="0" err="1" smtClean="0"/>
              <a:t>NaOH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/>
              </a:rPr>
              <a:t>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O(l) + </a:t>
            </a:r>
            <a:r>
              <a:rPr lang="en-US" sz="2400" dirty="0" err="1" smtClean="0">
                <a:sym typeface="Wingdings"/>
              </a:rPr>
              <a:t>NaCl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 err="1" smtClean="0">
                <a:sym typeface="Wingdings"/>
              </a:rPr>
              <a:t>aq</a:t>
            </a:r>
            <a:r>
              <a:rPr lang="en-US" sz="2400" dirty="0" smtClean="0">
                <a:sym typeface="Wingdings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62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3388EF4-288C-794E-ACEF-757195BF548D}" type="slidenum">
              <a:rPr lang="en-US"/>
              <a:pPr/>
              <a:t>100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12" y="1180990"/>
            <a:ext cx="6915927" cy="50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4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9EDB-B15D-3E47-84F8-23B05C163EFC}" type="slidenum">
              <a:rPr lang="en-US"/>
              <a:pPr/>
              <a:t>101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03" y="1263596"/>
            <a:ext cx="6885295" cy="49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1143000"/>
          </a:xfrm>
        </p:spPr>
        <p:txBody>
          <a:bodyPr/>
          <a:lstStyle/>
          <a:p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3366FF"/>
                </a:solidFill>
              </a:rPr>
              <a:t>Use for the next slide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Some </a:t>
            </a:r>
            <a:r>
              <a:rPr lang="en-US" sz="3200" b="1" dirty="0"/>
              <a:t>weak</a:t>
            </a:r>
            <a:r>
              <a:rPr lang="en-US" sz="3200" dirty="0"/>
              <a:t> bases and their conjugate acids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298896" y="1600200"/>
            <a:ext cx="6330924" cy="4525963"/>
          </a:xfrm>
        </p:spPr>
        <p:txBody>
          <a:bodyPr/>
          <a:lstStyle/>
          <a:p>
            <a:r>
              <a:rPr lang="en-US" sz="2800" dirty="0"/>
              <a:t>Acetate ion			Acetic acid </a:t>
            </a:r>
          </a:p>
          <a:p>
            <a:pPr lvl="1">
              <a:buFontTx/>
              <a:buNone/>
            </a:pPr>
            <a:r>
              <a:rPr lang="en-US" sz="2400" dirty="0" smtClean="0"/>
              <a:t>	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</a:t>
            </a:r>
            <a:r>
              <a:rPr lang="en-US" sz="2400" baseline="30000" dirty="0"/>
              <a:t>−</a:t>
            </a:r>
            <a:r>
              <a:rPr lang="en-US" sz="2400" dirty="0"/>
              <a:t>  				 CH</a:t>
            </a:r>
            <a:r>
              <a:rPr lang="en-US" sz="2400" baseline="-25000" dirty="0"/>
              <a:t>3</a:t>
            </a:r>
            <a:r>
              <a:rPr lang="en-US" sz="2400" dirty="0"/>
              <a:t>COOH</a:t>
            </a:r>
          </a:p>
          <a:p>
            <a:r>
              <a:rPr lang="en-US" sz="2800" dirty="0"/>
              <a:t>Bicarbonate ion		Carbonic acid</a:t>
            </a:r>
          </a:p>
          <a:p>
            <a:pPr lvl="1">
              <a:buFontTx/>
              <a:buNone/>
            </a:pPr>
            <a:r>
              <a:rPr lang="en-US" sz="2400" dirty="0" smtClean="0"/>
              <a:t>	HCO</a:t>
            </a:r>
            <a:r>
              <a:rPr lang="en-US" sz="2400" baseline="-25000" dirty="0" smtClean="0"/>
              <a:t>3</a:t>
            </a:r>
            <a:r>
              <a:rPr lang="en-US" sz="2400" baseline="30000" dirty="0"/>
              <a:t>−					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</a:p>
          <a:p>
            <a:r>
              <a:rPr lang="en-US" sz="2800" dirty="0"/>
              <a:t>Fluoride ion			Hydrofluoric acid</a:t>
            </a:r>
          </a:p>
          <a:p>
            <a:pPr lvl="1">
              <a:buFontTx/>
              <a:buNone/>
            </a:pPr>
            <a:r>
              <a:rPr lang="en-US" sz="2400" dirty="0" smtClean="0"/>
              <a:t>	F</a:t>
            </a:r>
            <a:r>
              <a:rPr lang="en-US" sz="2400" baseline="30000" dirty="0"/>
              <a:t>−						</a:t>
            </a:r>
            <a:r>
              <a:rPr lang="en-US" sz="2400" dirty="0"/>
              <a:t>HF</a:t>
            </a:r>
          </a:p>
          <a:p>
            <a:r>
              <a:rPr lang="en-US" sz="2800" dirty="0"/>
              <a:t>Ammonia			</a:t>
            </a:r>
            <a:r>
              <a:rPr lang="en-US" sz="2800" dirty="0" smtClean="0"/>
              <a:t>	Ammonium </a:t>
            </a:r>
            <a:r>
              <a:rPr lang="en-US" sz="2800" dirty="0"/>
              <a:t>ion	</a:t>
            </a:r>
          </a:p>
          <a:p>
            <a:pPr lvl="1">
              <a:buFontTx/>
              <a:buNone/>
            </a:pPr>
            <a:r>
              <a:rPr lang="en-US" sz="2400" dirty="0" smtClean="0"/>
              <a:t>	NH</a:t>
            </a:r>
            <a:r>
              <a:rPr lang="en-US" sz="2400" baseline="-25000" dirty="0" smtClean="0"/>
              <a:t>3</a:t>
            </a:r>
            <a:r>
              <a:rPr lang="en-US" sz="2400" dirty="0"/>
              <a:t>					</a:t>
            </a:r>
            <a:r>
              <a:rPr lang="en-US" sz="2400" dirty="0" smtClean="0"/>
              <a:t>	NH</a:t>
            </a:r>
            <a:r>
              <a:rPr lang="en-US" sz="2400" baseline="-25000" dirty="0" smtClean="0"/>
              <a:t>4</a:t>
            </a:r>
            <a:r>
              <a:rPr lang="en-US" sz="2400" baseline="30000" dirty="0"/>
              <a:t>+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F949-ECE9-F241-95E7-D6B39B068BC9}" type="slidenum">
              <a:rPr lang="en-US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4175" y="719643"/>
            <a:ext cx="7467600" cy="5334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Concept Check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229600" cy="3013075"/>
          </a:xfrm>
        </p:spPr>
        <p:txBody>
          <a:bodyPr>
            <a:normAutofit fontScale="92500" lnSpcReduction="20000"/>
          </a:bodyPr>
          <a:lstStyle/>
          <a:p>
            <a:pPr marL="744538" indent="1588" eaLnBrk="0" hangingPunct="0">
              <a:spcBef>
                <a:spcPct val="0"/>
              </a:spcBef>
              <a:buFontTx/>
              <a:buNone/>
            </a:pPr>
            <a:r>
              <a:rPr lang="en-US"/>
              <a:t>If a solution is buffered with NH</a:t>
            </a:r>
            <a:r>
              <a:rPr lang="en-US" baseline="-25000"/>
              <a:t>3</a:t>
            </a:r>
            <a:r>
              <a:rPr lang="en-US"/>
              <a:t> to which has been added NH</a:t>
            </a:r>
            <a:r>
              <a:rPr lang="en-US" baseline="-25000"/>
              <a:t>4</a:t>
            </a:r>
            <a:r>
              <a:rPr lang="en-US"/>
              <a:t>Cl, what reaction will occur if a strong base such as NaOH is added?</a:t>
            </a:r>
          </a:p>
          <a:p>
            <a:pPr marL="744538" indent="1588" eaLnBrk="0" hangingPunct="0">
              <a:spcBef>
                <a:spcPct val="0"/>
              </a:spcBef>
            </a:pPr>
            <a:endParaRPr lang="en-US"/>
          </a:p>
          <a:p>
            <a:pPr marL="1765300" lvl="1" indent="-457200" eaLnBrk="0" hangingPunct="0">
              <a:spcBef>
                <a:spcPct val="0"/>
              </a:spcBef>
              <a:buFontTx/>
              <a:buNone/>
            </a:pPr>
            <a:r>
              <a:rPr lang="en-US"/>
              <a:t>a)	NaOH + NH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en-US">
                <a:cs typeface="Arial" charset="0"/>
              </a:rPr>
              <a:t>→</a:t>
            </a:r>
            <a:r>
              <a:rPr lang="en-US"/>
              <a:t> NaNH</a:t>
            </a:r>
            <a:r>
              <a:rPr lang="en-US" baseline="-25000"/>
              <a:t>4</a:t>
            </a:r>
            <a:r>
              <a:rPr lang="en-US"/>
              <a:t>O</a:t>
            </a:r>
          </a:p>
          <a:p>
            <a:pPr marL="1765300" lvl="1" indent="-457200" eaLnBrk="0" hangingPunct="0">
              <a:spcBef>
                <a:spcPct val="0"/>
              </a:spcBef>
              <a:buFontTx/>
              <a:buNone/>
            </a:pPr>
            <a:r>
              <a:rPr lang="en-US"/>
              <a:t>b)	NaOH + 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</a:t>
            </a:r>
            <a:r>
              <a:rPr lang="en-US">
                <a:cs typeface="Arial" charset="0"/>
              </a:rPr>
              <a:t>→</a:t>
            </a:r>
            <a:r>
              <a:rPr lang="en-US"/>
              <a:t> Na</a:t>
            </a:r>
            <a:r>
              <a:rPr lang="en-US" baseline="30000"/>
              <a:t>+</a:t>
            </a:r>
            <a:r>
              <a:rPr lang="en-US"/>
              <a:t> + NH</a:t>
            </a:r>
            <a:r>
              <a:rPr lang="en-US" baseline="-25000"/>
              <a:t>3 </a:t>
            </a:r>
            <a:r>
              <a:rPr lang="en-US"/>
              <a:t>+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marL="1765300" lvl="1" indent="-457200" eaLnBrk="0" hangingPunct="0">
              <a:spcBef>
                <a:spcPct val="0"/>
              </a:spcBef>
              <a:buFontTx/>
              <a:buNone/>
            </a:pPr>
            <a:r>
              <a:rPr lang="en-US"/>
              <a:t>c)	NaOH + Cl</a:t>
            </a:r>
            <a:r>
              <a:rPr lang="en-US" baseline="30000"/>
              <a:t>–</a:t>
            </a:r>
            <a:r>
              <a:rPr lang="en-US"/>
              <a:t> </a:t>
            </a:r>
            <a:r>
              <a:rPr lang="en-US">
                <a:cs typeface="Arial" charset="0"/>
              </a:rPr>
              <a:t>→</a:t>
            </a:r>
            <a:r>
              <a:rPr lang="en-US"/>
              <a:t> NaCl + OH</a:t>
            </a:r>
            <a:r>
              <a:rPr lang="en-US" baseline="30000"/>
              <a:t>–</a:t>
            </a:r>
          </a:p>
          <a:p>
            <a:pPr marL="1765300" lvl="1" indent="-457200" eaLnBrk="0" hangingPunct="0">
              <a:spcBef>
                <a:spcPct val="0"/>
              </a:spcBef>
              <a:buFontTx/>
              <a:buNone/>
            </a:pPr>
            <a:r>
              <a:rPr lang="en-US"/>
              <a:t>d)	NaOH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cs typeface="Arial" charset="0"/>
              </a:rPr>
              <a:t>→</a:t>
            </a:r>
            <a:r>
              <a:rPr lang="en-US"/>
              <a:t> NaH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2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1FFDC-D7FC-0243-8567-E1A6AC4CAAC6}" type="slidenum">
              <a:rPr lang="en-US"/>
              <a:pPr/>
              <a:t>103</a:t>
            </a:fld>
            <a:endParaRPr lang="en-US"/>
          </a:p>
        </p:txBody>
      </p:sp>
      <p:sp>
        <p:nvSpPr>
          <p:cNvPr id="757765" name="Rectangle 5"/>
          <p:cNvSpPr>
            <a:spLocks noChangeArrowheads="1"/>
          </p:cNvSpPr>
          <p:nvPr/>
        </p:nvSpPr>
        <p:spPr bwMode="auto">
          <a:xfrm>
            <a:off x="1461288" y="3957605"/>
            <a:ext cx="5257800" cy="33778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5411" y="1405505"/>
            <a:ext cx="8229600" cy="376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Without buffering, the pH of our 5 liters of blood (7.4) would drop dramatically with even a tiny contamination from our own gastric juices  (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– strong acid) </a:t>
            </a:r>
          </a:p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Even a mild ulcer would result in immediate death!</a:t>
            </a:r>
          </a:p>
          <a:p>
            <a:pPr>
              <a:lnSpc>
                <a:spcPct val="96000"/>
              </a:lnSpc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So organisms without buffering did not live long enough to reproduce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43" y="4278159"/>
            <a:ext cx="1577797" cy="20717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34089" y="379523"/>
            <a:ext cx="799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FYI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091" y="1504137"/>
            <a:ext cx="8229600" cy="44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Maintaining a constant pH of blood and other bodily fluids within narrow limits is essential to homeostasis and is accomplished in nature through the use of natural 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buffers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The body uses a complicated 3-buffer system which is too complicated for Intro </a:t>
            </a:r>
            <a:r>
              <a:rPr lang="en-US" sz="2400" dirty="0" err="1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Chem</a:t>
            </a:r>
            <a:endParaRPr lang="en-US" sz="9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All simple buffer solutions are mixtures of a weak acid and its conjugate base 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or a weak base and its conjugate acid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4089" y="379523"/>
            <a:ext cx="799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FYI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3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7732" y="2712624"/>
            <a:ext cx="1052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start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693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387"/>
            <a:ext cx="8229600" cy="4387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Now for some mild-mannered math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600" dirty="0" smtClean="0"/>
              <a:t>The Henderson</a:t>
            </a:r>
            <a:r>
              <a:rPr lang="en-US" sz="3600" dirty="0"/>
              <a:t>-</a:t>
            </a:r>
            <a:r>
              <a:rPr lang="en-US" sz="3600" dirty="0" err="1"/>
              <a:t>Hasselbalch</a:t>
            </a:r>
            <a:r>
              <a:rPr lang="en-US" sz="3600" dirty="0"/>
              <a:t> equation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4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980"/>
            <a:ext cx="8229600" cy="2108257"/>
          </a:xfrm>
        </p:spPr>
        <p:txBody>
          <a:bodyPr/>
          <a:lstStyle/>
          <a:p>
            <a:r>
              <a:rPr lang="en-US" dirty="0" smtClean="0"/>
              <a:t>The Henderson-</a:t>
            </a:r>
            <a:r>
              <a:rPr lang="en-US" dirty="0" err="1" smtClean="0"/>
              <a:t>Hasselbalch</a:t>
            </a:r>
            <a:r>
              <a:rPr lang="en-US" dirty="0" smtClean="0"/>
              <a:t> equation allows quick calculation of the pH of any buffer solution </a:t>
            </a:r>
          </a:p>
          <a:p>
            <a:pPr lvl="1"/>
            <a:r>
              <a:rPr lang="en-US" dirty="0" smtClean="0"/>
              <a:t>Once the concentrations are plugged 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30811"/>
            <a:ext cx="8229600" cy="7331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Henderson</a:t>
            </a:r>
            <a:r>
              <a:rPr lang="en-US" sz="3600" dirty="0"/>
              <a:t>-</a:t>
            </a:r>
            <a:r>
              <a:rPr lang="en-US" sz="3600" dirty="0" err="1"/>
              <a:t>Hasselbalch</a:t>
            </a:r>
            <a:r>
              <a:rPr lang="en-US" sz="3600" dirty="0"/>
              <a:t> </a:t>
            </a:r>
            <a:r>
              <a:rPr lang="en-US" sz="3600" dirty="0" smtClean="0"/>
              <a:t>equation</a:t>
            </a:r>
            <a:endParaRPr lang="en-US" sz="3600" dirty="0"/>
          </a:p>
        </p:txBody>
      </p:sp>
      <p:pic>
        <p:nvPicPr>
          <p:cNvPr id="6" name="Picture 10" descr="m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00" y="4480447"/>
            <a:ext cx="4394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8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FYI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Henderson</a:t>
            </a:r>
            <a:r>
              <a:rPr lang="en-US" sz="3600" dirty="0"/>
              <a:t>-</a:t>
            </a:r>
            <a:r>
              <a:rPr lang="en-US" sz="3600" dirty="0" err="1"/>
              <a:t>Hasselbalch</a:t>
            </a:r>
            <a:r>
              <a:rPr lang="en-US" sz="3600" dirty="0"/>
              <a:t> </a:t>
            </a:r>
            <a:r>
              <a:rPr lang="en-US" sz="3600" dirty="0" smtClean="0"/>
              <a:t>equation: Derivation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296"/>
            <a:ext cx="8229600" cy="63922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More rearrangements:   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 + HA         A</a:t>
            </a:r>
            <a:r>
              <a:rPr lang="en-US" sz="2600" baseline="30000" dirty="0" smtClean="0"/>
              <a:t>−</a:t>
            </a:r>
            <a:r>
              <a:rPr lang="en-US" sz="2600" dirty="0" smtClean="0"/>
              <a:t> + H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O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 </a:t>
            </a:r>
            <a:endParaRPr lang="en-US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412426"/>
            <a:ext cx="8229600" cy="962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3366FF"/>
                </a:solidFill>
              </a:rPr>
              <a:t>Now recall that pH = −log[H</a:t>
            </a:r>
            <a:r>
              <a:rPr lang="en-US" sz="2600" baseline="-25000" dirty="0" smtClean="0">
                <a:solidFill>
                  <a:srgbClr val="3366FF"/>
                </a:solidFill>
              </a:rPr>
              <a:t>3</a:t>
            </a:r>
            <a:r>
              <a:rPr lang="en-US" sz="2600" dirty="0" smtClean="0">
                <a:solidFill>
                  <a:srgbClr val="3366FF"/>
                </a:solidFill>
              </a:rPr>
              <a:t>O</a:t>
            </a:r>
            <a:r>
              <a:rPr lang="en-US" sz="2600" baseline="30000" dirty="0" smtClean="0">
                <a:solidFill>
                  <a:srgbClr val="3366FF"/>
                </a:solidFill>
              </a:rPr>
              <a:t>+</a:t>
            </a:r>
            <a:r>
              <a:rPr lang="en-US" sz="2600" dirty="0" smtClean="0">
                <a:solidFill>
                  <a:srgbClr val="3366FF"/>
                </a:solidFill>
              </a:rPr>
              <a:t>]</a:t>
            </a:r>
          </a:p>
          <a:p>
            <a:r>
              <a:rPr lang="en-US" sz="2600" dirty="0" smtClean="0">
                <a:solidFill>
                  <a:srgbClr val="3366FF"/>
                </a:solidFill>
              </a:rPr>
              <a:t>Similarly, </a:t>
            </a:r>
            <a:r>
              <a:rPr lang="en-US" sz="2600" dirty="0" err="1" smtClean="0">
                <a:solidFill>
                  <a:srgbClr val="3366FF"/>
                </a:solidFill>
              </a:rPr>
              <a:t>pK</a:t>
            </a:r>
            <a:r>
              <a:rPr lang="en-US" sz="2600" baseline="-25000" dirty="0" err="1" smtClean="0">
                <a:solidFill>
                  <a:srgbClr val="3366FF"/>
                </a:solidFill>
              </a:rPr>
              <a:t>a</a:t>
            </a:r>
            <a:r>
              <a:rPr lang="en-US" sz="2600" dirty="0" smtClean="0">
                <a:solidFill>
                  <a:srgbClr val="3366FF"/>
                </a:solidFill>
              </a:rPr>
              <a:t> = </a:t>
            </a:r>
            <a:r>
              <a:rPr lang="en-US" sz="2600" dirty="0">
                <a:solidFill>
                  <a:srgbClr val="3366FF"/>
                </a:solidFill>
              </a:rPr>
              <a:t>−</a:t>
            </a:r>
            <a:r>
              <a:rPr lang="en-US" sz="2600" dirty="0" err="1" smtClean="0">
                <a:solidFill>
                  <a:srgbClr val="3366FF"/>
                </a:solidFill>
              </a:rPr>
              <a:t>logK</a:t>
            </a:r>
            <a:r>
              <a:rPr lang="en-US" sz="2600" baseline="-25000" dirty="0" err="1" smtClean="0">
                <a:solidFill>
                  <a:srgbClr val="3366FF"/>
                </a:solidFill>
              </a:rPr>
              <a:t>a</a:t>
            </a:r>
            <a:endParaRPr lang="en-US" sz="2600" baseline="-25000" dirty="0">
              <a:solidFill>
                <a:srgbClr val="3366FF"/>
              </a:solidFill>
            </a:endParaRPr>
          </a:p>
          <a:p>
            <a:endParaRPr lang="en-US" sz="2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31" y="2478360"/>
            <a:ext cx="2951787" cy="27984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71" y="1964590"/>
            <a:ext cx="349147" cy="330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36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962"/>
            <a:ext cx="8229600" cy="1849969"/>
          </a:xfrm>
        </p:spPr>
        <p:txBody>
          <a:bodyPr/>
          <a:lstStyle/>
          <a:p>
            <a:r>
              <a:rPr lang="en-US" dirty="0" smtClean="0"/>
              <a:t>Acids have a magical chemistry because </a:t>
            </a:r>
          </a:p>
          <a:p>
            <a:pPr lvl="1"/>
            <a:r>
              <a:rPr lang="en-US" dirty="0" smtClean="0"/>
              <a:t>If the proton were the size of a golf ball </a:t>
            </a:r>
          </a:p>
          <a:p>
            <a:pPr lvl="2"/>
            <a:r>
              <a:rPr lang="en-US" dirty="0" smtClean="0"/>
              <a:t>Everything else in solution is the size of the astrodome</a:t>
            </a:r>
            <a:r>
              <a:rPr lang="en-US" dirty="0"/>
              <a:t> </a:t>
            </a:r>
            <a:endParaRPr lang="en-US" i="1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2766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48870" y="346758"/>
            <a:ext cx="64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fyi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538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182"/>
            <a:ext cx="8229600" cy="102289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So multiplying through by (−) to give positive pH </a:t>
            </a:r>
            <a:r>
              <a:rPr lang="en-US" sz="2600" dirty="0" smtClean="0"/>
              <a:t>/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values yields the famous </a:t>
            </a:r>
            <a:r>
              <a:rPr lang="en-US" sz="2600" b="1" dirty="0" smtClean="0"/>
              <a:t>Henderson-</a:t>
            </a:r>
            <a:r>
              <a:rPr lang="en-US" sz="2600" b="1" dirty="0" err="1" smtClean="0"/>
              <a:t>Hasselbalch</a:t>
            </a:r>
            <a:r>
              <a:rPr lang="en-US" sz="2600" b="1" dirty="0" smtClean="0"/>
              <a:t> equation</a:t>
            </a:r>
            <a:endParaRPr lang="en-US" sz="2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955531"/>
            <a:ext cx="8229600" cy="151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3366FF"/>
                </a:solidFill>
              </a:rPr>
              <a:t>Note that the bottom two equations for the pH of a buffer are equivalent 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via the rules of algebra 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49" y="2700533"/>
            <a:ext cx="3045459" cy="1964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FYI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Henderson</a:t>
            </a:r>
            <a:r>
              <a:rPr lang="en-US" sz="3600" dirty="0"/>
              <a:t>-</a:t>
            </a:r>
            <a:r>
              <a:rPr lang="en-US" sz="3600" dirty="0" err="1"/>
              <a:t>Hasselbalch</a:t>
            </a:r>
            <a:r>
              <a:rPr lang="en-US" sz="3600" dirty="0"/>
              <a:t> </a:t>
            </a:r>
            <a:r>
              <a:rPr lang="en-US" sz="3600" dirty="0" smtClean="0"/>
              <a:t>equation: Derivation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070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06400" y="1485989"/>
            <a:ext cx="8229600" cy="1152436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This is the form your book uses</a:t>
            </a:r>
          </a:p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Where </a:t>
            </a:r>
            <a:r>
              <a:rPr lang="en-US" sz="2600" dirty="0">
                <a:solidFill>
                  <a:srgbClr val="000000"/>
                </a:solidFill>
              </a:rPr>
              <a:t>HA is the weak acid and A</a:t>
            </a:r>
            <a:r>
              <a:rPr lang="en-US" sz="2600" baseline="30000" dirty="0">
                <a:solidFill>
                  <a:srgbClr val="000000"/>
                </a:solidFill>
              </a:rPr>
              <a:t>–</a:t>
            </a:r>
            <a:r>
              <a:rPr lang="en-US" sz="2600" dirty="0">
                <a:solidFill>
                  <a:srgbClr val="000000"/>
                </a:solidFill>
              </a:rPr>
              <a:t> is the conjugate base </a:t>
            </a:r>
            <a:endParaRPr lang="en-US" sz="26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8130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8138" name="Picture 10" descr="ma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370838"/>
            <a:ext cx="4394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3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0118" y="164445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Making buffer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4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Content Placeholder 2"/>
          <p:cNvSpPr>
            <a:spLocks noGrp="1"/>
          </p:cNvSpPr>
          <p:nvPr>
            <p:ph idx="4294967295"/>
          </p:nvPr>
        </p:nvSpPr>
        <p:spPr>
          <a:xfrm>
            <a:off x="346229" y="1783615"/>
            <a:ext cx="8481820" cy="4536223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effective pH range of a buffer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depends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on the </a:t>
            </a:r>
            <a:r>
              <a:rPr lang="en-US" sz="2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26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2600" i="1" baseline="-25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the acid </a:t>
            </a: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plus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the the log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[HA] / [A</a:t>
            </a:r>
            <a:r>
              <a:rPr lang="en-US" sz="26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Equal concentrations of acid and conjugate base are normally employed to make fresh buffer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Thus the charge-ratio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[HA] to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[A</a:t>
            </a:r>
            <a:r>
              <a:rPr lang="en-US" sz="22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is 1 for a fresh buffer solution</a:t>
            </a:r>
          </a:p>
          <a:p>
            <a:pPr lvl="1">
              <a:lnSpc>
                <a:spcPct val="10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this makes the log term equal to zero </a:t>
            </a:r>
          </a:p>
          <a:p>
            <a:pPr lvl="1">
              <a:lnSpc>
                <a:spcPct val="10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Meaning pH = </a:t>
            </a:r>
            <a:r>
              <a:rPr lang="en-US" sz="22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pK</a:t>
            </a:r>
            <a:r>
              <a:rPr lang="en-US" sz="2200" baseline="-250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the chosen acid in a fresh solution </a:t>
            </a:r>
          </a:p>
          <a:p>
            <a:pPr lvl="1">
              <a:lnSpc>
                <a:spcPct val="10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0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For best results, a weak acid should be chosen that has a </a:t>
            </a:r>
            <a:r>
              <a:rPr lang="en-US" sz="2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26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2600" baseline="-25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that is close to the desired pH of the buffer solution </a:t>
            </a:r>
          </a:p>
          <a:p>
            <a:pPr lvl="1">
              <a:lnSpc>
                <a:spcPct val="10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15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915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" name="Picture 10" descr="ma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576348"/>
            <a:ext cx="2706477" cy="99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1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15" y="941027"/>
            <a:ext cx="6264136" cy="3745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3194" y="5129930"/>
            <a:ext cx="41647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 0.1 M acetic </a:t>
            </a:r>
            <a:r>
              <a:rPr lang="en-US" sz="2400" dirty="0" smtClean="0"/>
              <a:t>≈ </a:t>
            </a:r>
            <a:r>
              <a:rPr lang="en-US" sz="2400" dirty="0"/>
              <a:t>2.9</a:t>
            </a:r>
          </a:p>
          <a:p>
            <a:r>
              <a:rPr lang="en-US" sz="2400" dirty="0"/>
              <a:t>pH 0.1 M sodium acetate </a:t>
            </a:r>
            <a:r>
              <a:rPr lang="en-US" sz="2400" dirty="0" smtClean="0"/>
              <a:t>≈ 8.9</a:t>
            </a:r>
          </a:p>
          <a:p>
            <a:r>
              <a:rPr lang="en-US" sz="2400" dirty="0" smtClean="0"/>
              <a:t>pH of the buffer combo ≈ 4.7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2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3378143"/>
            <a:ext cx="8633378" cy="32117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Note that adding 0.010 moles of a strong acid (</a:t>
            </a:r>
            <a:r>
              <a:rPr lang="en-US" sz="2800" dirty="0" err="1" smtClean="0"/>
              <a:t>HCl</a:t>
            </a:r>
            <a:r>
              <a:rPr lang="en-US" sz="2800" dirty="0" smtClean="0"/>
              <a:t>) will remove 10% of the conjugate base A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 (</a:t>
            </a:r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baseline="30000" dirty="0"/>
              <a:t>−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This shifts the equilibrium to the left </a:t>
            </a:r>
          </a:p>
          <a:p>
            <a:pPr lvl="1"/>
            <a:r>
              <a:rPr lang="en-US" sz="2400" dirty="0" smtClean="0"/>
              <a:t>[HA] increases, [A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] decreases </a:t>
            </a:r>
          </a:p>
          <a:p>
            <a:r>
              <a:rPr lang="en-US" sz="2800" dirty="0" smtClean="0"/>
              <a:t>But as long as changes to [A</a:t>
            </a:r>
            <a:r>
              <a:rPr lang="en-US" sz="2800" baseline="30000" dirty="0" smtClean="0"/>
              <a:t>−</a:t>
            </a:r>
            <a:r>
              <a:rPr lang="en-US" sz="2800" dirty="0"/>
              <a:t>]/[HA] </a:t>
            </a:r>
            <a:r>
              <a:rPr lang="en-US" sz="2800" dirty="0" smtClean="0"/>
              <a:t>are relatively moderate, there will be little change in calculated pH 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48" y="743944"/>
            <a:ext cx="463423" cy="3775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4877" y="560192"/>
            <a:ext cx="8229600" cy="116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aq</a:t>
            </a:r>
            <a:r>
              <a:rPr lang="en-US" sz="1800" i="1" dirty="0" smtClean="0"/>
              <a:t>) </a:t>
            </a:r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1800" i="1" dirty="0" smtClean="0"/>
              <a:t>(l)</a:t>
            </a:r>
            <a:r>
              <a:rPr lang="en-US" sz="2800" dirty="0" smtClean="0"/>
              <a:t>          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aq</a:t>
            </a:r>
            <a:r>
              <a:rPr lang="en-US" sz="1800" i="1" dirty="0" smtClean="0"/>
              <a:t>) </a:t>
            </a:r>
            <a:r>
              <a:rPr lang="en-US" sz="2800" dirty="0" smtClean="0"/>
              <a:t>+ 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−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aq</a:t>
            </a:r>
            <a:r>
              <a:rPr lang="en-US" sz="1800" i="1" dirty="0" smtClean="0"/>
              <a:t>)</a:t>
            </a:r>
            <a:endParaRPr lang="en-US" sz="2800" i="1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(0.10 mole in solution)                                                     (0.10 mole in solution)</a:t>
            </a:r>
          </a:p>
          <a:p>
            <a:pPr marL="0" indent="0" algn="ctr">
              <a:buFont typeface="Arial"/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 typeface="Arial"/>
              <a:buNone/>
            </a:pPr>
            <a:endParaRPr lang="en-US" sz="1800" dirty="0"/>
          </a:p>
        </p:txBody>
      </p:sp>
      <p:pic>
        <p:nvPicPr>
          <p:cNvPr id="8" name="Picture 10" descr="ma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88" y="1986726"/>
            <a:ext cx="2706477" cy="99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73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13716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0.10 M solution of ammonium ion, NH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, has a pH of 5.6.  Ammonium ion is a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4800600" cy="2590800"/>
          </a:xfrm>
        </p:spPr>
        <p:txBody>
          <a:bodyPr/>
          <a:lstStyle/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strong acid.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weak acid.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strong base.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weak base.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684213" y="11398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3390473"/>
            <a:ext cx="2758625" cy="44874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3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610600" cy="13716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weak acids and their p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values are listed below. Which is the strongest acid?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5181600" cy="2590800"/>
          </a:xfrm>
        </p:spPr>
        <p:txBody>
          <a:bodyPr/>
          <a:lstStyle/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Acetic acid, p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 4.74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Ascorbic acid, p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 4.10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Formic acid, p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 3.74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Propanoic acid, p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= 4.89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684213" y="11398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3888534"/>
            <a:ext cx="4928649" cy="44874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0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799"/>
            <a:ext cx="8610600" cy="1880377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weak acids and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 dirty="0" err="1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values are listed below. Which acid would be most appropriate to prepare a pH 4.50 buffer solution?</a:t>
            </a:r>
            <a:endParaRPr lang="en-US" baseline="30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2895600"/>
            <a:ext cx="8763000" cy="2590800"/>
          </a:xfrm>
        </p:spPr>
        <p:txBody>
          <a:bodyPr/>
          <a:lstStyle/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Acetic acid,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 dirty="0" err="1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= 4.74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Ascorbic acid,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 dirty="0" err="1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= 4.10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Formic acid,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 dirty="0" err="1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= 3.74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Propanoic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acid,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baseline="-25000" dirty="0" err="1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= 4.89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684213" y="11398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6238" y="2954059"/>
            <a:ext cx="4740580" cy="44874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prstClr val="white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8130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35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8138" name="Picture 10" descr="ma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23" y="2379662"/>
            <a:ext cx="629835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03406"/>
            <a:ext cx="3724727" cy="37267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9059" y="628806"/>
            <a:ext cx="8337459" cy="271082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But we now know the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ion is so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reactive that it never really exists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 as an isolated species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reacts with H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 to </a:t>
            </a:r>
            <a:r>
              <a:rPr lang="en-US" sz="2600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produce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the 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hydronium ion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H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Unfortunately, the terms H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H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will often be used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interchangeably </a:t>
            </a:r>
          </a:p>
          <a:p>
            <a:pPr lvl="1"/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91" y="3734337"/>
            <a:ext cx="39694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But Arrhenius was correct</a:t>
            </a:r>
          </a:p>
          <a:p>
            <a:pPr algn="ctr"/>
            <a:r>
              <a:rPr lang="en-US" sz="2800" dirty="0" smtClean="0"/>
              <a:t>about (strong) bases. </a:t>
            </a:r>
          </a:p>
          <a:p>
            <a:pPr algn="ctr"/>
            <a:r>
              <a:rPr lang="en-US" sz="2800" dirty="0" smtClean="0"/>
              <a:t>They do simply release </a:t>
            </a:r>
          </a:p>
          <a:p>
            <a:pPr algn="ctr"/>
            <a:r>
              <a:rPr lang="en-US" sz="2800" dirty="0" smtClean="0">
                <a:ea typeface="ＭＳ Ｐゴシック" charset="0"/>
                <a:cs typeface="ＭＳ Ｐゴシック" charset="0"/>
              </a:rPr>
              <a:t>OH</a:t>
            </a:r>
            <a:r>
              <a:rPr lang="en-US" sz="2800" baseline="30000" dirty="0"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 smtClean="0"/>
              <a:t> into water.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695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Worked Example 10.13   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Buffers: Calculating the pH of a Buffer Solution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What is the pH of a buffer solution that contains 0.100 M HF and 0.120 M </a:t>
            </a:r>
            <a:r>
              <a:rPr lang="en-US" sz="2800" dirty="0" err="1">
                <a:solidFill>
                  <a:srgbClr val="000000"/>
                </a:solidFill>
              </a:rPr>
              <a:t>NaF</a:t>
            </a:r>
            <a:r>
              <a:rPr lang="en-US" sz="2800" dirty="0">
                <a:solidFill>
                  <a:srgbClr val="000000"/>
                </a:solidFill>
              </a:rPr>
              <a:t>? 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i="1" dirty="0" err="1">
                <a:solidFill>
                  <a:srgbClr val="000000"/>
                </a:solidFill>
              </a:rPr>
              <a:t>K</a:t>
            </a:r>
            <a:r>
              <a:rPr lang="en-US" sz="2400" baseline="-25000" dirty="0" err="1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of HF is 3.5 × 10</a:t>
            </a:r>
            <a:r>
              <a:rPr lang="en-US" sz="2400" baseline="30000" dirty="0">
                <a:solidFill>
                  <a:srgbClr val="000000"/>
                </a:solidFill>
              </a:rPr>
              <a:t>–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so </a:t>
            </a:r>
            <a:r>
              <a:rPr lang="en-US" sz="2400" dirty="0" err="1">
                <a:solidFill>
                  <a:srgbClr val="000000"/>
                </a:solidFill>
              </a:rPr>
              <a:t>p</a:t>
            </a:r>
            <a:r>
              <a:rPr lang="en-US" sz="2400" i="1" dirty="0" err="1">
                <a:solidFill>
                  <a:srgbClr val="000000"/>
                </a:solidFill>
              </a:rPr>
              <a:t>K</a:t>
            </a:r>
            <a:r>
              <a:rPr lang="en-US" sz="2400" baseline="-25000" dirty="0" err="1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smtClean="0">
                <a:solidFill>
                  <a:srgbClr val="000000"/>
                </a:solidFill>
              </a:rPr>
              <a:t>3.46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81" y="4366033"/>
            <a:ext cx="6842120" cy="176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ma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22" y="2861615"/>
            <a:ext cx="2763779" cy="101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2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>
          <a:xfrm>
            <a:off x="406400" y="1711325"/>
            <a:ext cx="8229600" cy="4183063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pH of body fluids is maintained by three major buffer systems. </a:t>
            </a: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carbonic acid–bicarbonate system and the </a:t>
            </a:r>
            <a:r>
              <a:rPr lang="en-US" sz="2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dihydrogen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phosphate–hydrogen phosphate system depend on weak acid–conjugate base interactions.</a:t>
            </a: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third buffer system depends on the ability of proteins to act as either proton acceptors or proton donors at different pH values.</a:t>
            </a:r>
          </a:p>
        </p:txBody>
      </p:sp>
      <p:sp>
        <p:nvSpPr>
          <p:cNvPr id="5018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0178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FYI: Biological buffer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6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>
          <a:xfrm>
            <a:off x="508000" y="546550"/>
            <a:ext cx="8229600" cy="91594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charset="0"/>
              </a:rPr>
              <a:t>10.11 Acid and Base </a:t>
            </a:r>
            <a:r>
              <a:rPr lang="en-US" dirty="0" smtClean="0">
                <a:latin typeface="+mn-lt"/>
                <a:cs typeface="Times New Roman" charset="0"/>
              </a:rPr>
              <a:t>Equivalents</a:t>
            </a:r>
            <a:endParaRPr lang="en-US" sz="2300" dirty="0">
              <a:solidFill>
                <a:srgbClr val="000000"/>
              </a:solidFill>
              <a:latin typeface="+mn-lt"/>
              <a:cs typeface="Times New Roman" charset="0"/>
            </a:endParaRPr>
          </a:p>
        </p:txBody>
      </p:sp>
      <p:sp>
        <p:nvSpPr>
          <p:cNvPr id="5222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2226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" name="Picture 11" descr="table_11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9850" y="3638550"/>
            <a:ext cx="6362700" cy="2423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0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2226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7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" name="Picture 11" descr="table_11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9850" y="3638550"/>
            <a:ext cx="6362700" cy="2423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88877"/>
            <a:ext cx="8229600" cy="27030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Ch</a:t>
            </a:r>
            <a:r>
              <a:rPr lang="en-US" dirty="0" smtClean="0"/>
              <a:t> 9: We studied equivalents of biologically significant electrolytes </a:t>
            </a:r>
          </a:p>
          <a:p>
            <a:pPr lvl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−</a:t>
            </a:r>
            <a:r>
              <a:rPr lang="en-US" dirty="0" smtClean="0"/>
              <a:t>,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2−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err="1" smtClean="0"/>
              <a:t>Ch</a:t>
            </a:r>
            <a:r>
              <a:rPr lang="en-US" dirty="0" smtClean="0"/>
              <a:t> 10: We study equivalents of </a:t>
            </a:r>
          </a:p>
          <a:p>
            <a:pPr lvl="1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and OH</a:t>
            </a:r>
            <a:r>
              <a:rPr lang="en-US" baseline="30000" dirty="0" smtClean="0"/>
              <a:t>−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3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478"/>
          </a:xfrm>
        </p:spPr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67"/>
            <a:ext cx="8229600" cy="4407430"/>
          </a:xfrm>
        </p:spPr>
        <p:txBody>
          <a:bodyPr>
            <a:normAutofit/>
          </a:bodyPr>
          <a:lstStyle/>
          <a:p>
            <a:r>
              <a:rPr lang="en-US" dirty="0" smtClean="0"/>
              <a:t>The term ‘equivalents’ is only used for ionic species </a:t>
            </a:r>
          </a:p>
          <a:p>
            <a:pPr lvl="1"/>
            <a:r>
              <a:rPr lang="en-US" dirty="0" smtClean="0"/>
              <a:t>You can have equivalents of acids, bases or ions </a:t>
            </a:r>
          </a:p>
          <a:p>
            <a:pPr lvl="2"/>
            <a:r>
              <a:rPr lang="en-US" sz="2800" dirty="0" smtClean="0"/>
              <a:t>but you cannot have equivalents of a non-</a:t>
            </a:r>
            <a:r>
              <a:rPr lang="en-US" sz="2800" dirty="0" err="1" smtClean="0"/>
              <a:t>ionizable</a:t>
            </a:r>
            <a:r>
              <a:rPr lang="en-US" sz="2800" dirty="0" smtClean="0"/>
              <a:t> molecule like sugar </a:t>
            </a:r>
          </a:p>
          <a:p>
            <a:r>
              <a:rPr lang="en-US" dirty="0" smtClean="0"/>
              <a:t>The term ‘normality’ (</a:t>
            </a:r>
            <a:r>
              <a:rPr lang="en-US" i="1" dirty="0" smtClean="0"/>
              <a:t>N</a:t>
            </a:r>
            <a:r>
              <a:rPr lang="en-US" dirty="0" smtClean="0"/>
              <a:t>) is reserved for acids and bases only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Equivalent: a unit </a:t>
            </a:r>
            <a:r>
              <a:rPr lang="en-US" dirty="0"/>
              <a:t>of </a:t>
            </a:r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984374"/>
            <a:ext cx="7891138" cy="4075903"/>
          </a:xfrm>
        </p:spPr>
        <p:txBody>
          <a:bodyPr>
            <a:normAutofit/>
          </a:bodyPr>
          <a:lstStyle/>
          <a:p>
            <a:pPr marL="533400" indent="-533400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One equivalent of acid</a:t>
            </a:r>
            <a:r>
              <a:rPr lang="en-US" dirty="0">
                <a:cs typeface="Times New Roman" charset="0"/>
              </a:rPr>
              <a:t> – </a:t>
            </a:r>
            <a:r>
              <a:rPr lang="en-US" dirty="0" smtClean="0">
                <a:cs typeface="Times New Roman" charset="0"/>
              </a:rPr>
              <a:t>an amount </a:t>
            </a:r>
            <a:r>
              <a:rPr lang="en-US" dirty="0">
                <a:cs typeface="Times New Roman" charset="0"/>
              </a:rPr>
              <a:t>of acid that furnishes 1 </a:t>
            </a:r>
            <a:r>
              <a:rPr lang="en-US" dirty="0" err="1">
                <a:cs typeface="Times New Roman" charset="0"/>
              </a:rPr>
              <a:t>mol</a:t>
            </a:r>
            <a:r>
              <a:rPr lang="en-US" dirty="0">
                <a:cs typeface="Times New Roman" charset="0"/>
              </a:rPr>
              <a:t> of H</a:t>
            </a:r>
            <a:r>
              <a:rPr lang="en-US" baseline="30000" dirty="0">
                <a:cs typeface="Times New Roman" charset="0"/>
              </a:rPr>
              <a:t>+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smtClean="0">
                <a:cs typeface="Times New Roman" charset="0"/>
              </a:rPr>
              <a:t>ions</a:t>
            </a:r>
          </a:p>
          <a:p>
            <a:pPr marL="533400" indent="-533400">
              <a:buClr>
                <a:schemeClr val="tx1"/>
              </a:buClr>
            </a:pPr>
            <a:endParaRPr lang="en-US" sz="800" dirty="0"/>
          </a:p>
          <a:p>
            <a:pPr marL="533400" indent="-533400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One equivalent of base</a:t>
            </a:r>
            <a:r>
              <a:rPr lang="en-US" dirty="0">
                <a:cs typeface="Times New Roman" charset="0"/>
              </a:rPr>
              <a:t> – </a:t>
            </a:r>
            <a:r>
              <a:rPr lang="en-US" dirty="0" smtClean="0">
                <a:cs typeface="Times New Roman" charset="0"/>
              </a:rPr>
              <a:t>an amount </a:t>
            </a:r>
            <a:r>
              <a:rPr lang="en-US" dirty="0">
                <a:cs typeface="Times New Roman" charset="0"/>
              </a:rPr>
              <a:t>of base that furnishes 1 </a:t>
            </a:r>
            <a:r>
              <a:rPr lang="en-US" dirty="0" err="1">
                <a:cs typeface="Times New Roman" charset="0"/>
              </a:rPr>
              <a:t>mol</a:t>
            </a:r>
            <a:r>
              <a:rPr lang="en-US" dirty="0">
                <a:cs typeface="Times New Roman" charset="0"/>
              </a:rPr>
              <a:t> of OH</a:t>
            </a:r>
            <a:r>
              <a:rPr lang="en-US" baseline="30000" dirty="0">
                <a:latin typeface="Times New Roman" charset="0"/>
                <a:cs typeface="Times New Roman" charset="0"/>
                <a:sym typeface="Symbol" charset="0"/>
              </a:rPr>
              <a:t>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smtClean="0">
                <a:cs typeface="Times New Roman" charset="0"/>
              </a:rPr>
              <a:t>ions</a:t>
            </a:r>
          </a:p>
          <a:p>
            <a:pPr marL="533400" indent="-533400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  <a:cs typeface="Times New Roman" charset="0"/>
              </a:rPr>
              <a:t>We will discover that one equivalent of an acid neutralizes exactly one equivalent of a base</a:t>
            </a:r>
            <a:endParaRPr lang="en-US" dirty="0">
              <a:solidFill>
                <a:srgbClr val="008000"/>
              </a:solidFill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C658D-8074-394D-BD16-236D943D15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6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Copyright © Cengage Learning.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E09A61-D9F7-C14A-A8EE-7DBCCECA4EC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15p378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481009"/>
            <a:ext cx="7557025" cy="42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ontent Placeholder 2"/>
          <p:cNvSpPr>
            <a:spLocks noGrp="1"/>
          </p:cNvSpPr>
          <p:nvPr>
            <p:ph idx="4294967295"/>
          </p:nvPr>
        </p:nvSpPr>
        <p:spPr>
          <a:xfrm>
            <a:off x="406400" y="1296756"/>
            <a:ext cx="8229600" cy="992726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 when a diprotic acid like sulfuric is used, we have to be careful in counting ‘equivalents’ </a:t>
            </a:r>
          </a:p>
        </p:txBody>
      </p:sp>
      <p:sp>
        <p:nvSpPr>
          <p:cNvPr id="5427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prstClr val="white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427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0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469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6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Reaction of Acids with Hydroxide Ion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038_10_Pg314_Un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5" y="2564814"/>
            <a:ext cx="6538323" cy="155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4651" y="5051778"/>
            <a:ext cx="631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We will get into the math of titration later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5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720461"/>
            <a:ext cx="8229600" cy="1759477"/>
          </a:xfrm>
        </p:spPr>
        <p:txBody>
          <a:bodyPr/>
          <a:lstStyle/>
          <a:p>
            <a:r>
              <a:rPr lang="en-US" dirty="0"/>
              <a:t>Notice the columns for </a:t>
            </a:r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dirty="0"/>
              <a:t>Equivalent </a:t>
            </a:r>
            <a:r>
              <a:rPr lang="en-US" dirty="0" smtClean="0"/>
              <a:t>Mass,’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dirty="0"/>
              <a:t>Relationship of Molarity and Normality’</a:t>
            </a:r>
          </a:p>
        </p:txBody>
      </p:sp>
      <p:pic>
        <p:nvPicPr>
          <p:cNvPr id="7" name="Picture 6" descr="table_1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44" y="3474888"/>
            <a:ext cx="7420169" cy="2826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218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F1884-6A8F-174E-A1DA-85EEA19C4A5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62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06086"/>
              </p:ext>
            </p:extLst>
          </p:nvPr>
        </p:nvGraphicFramePr>
        <p:xfrm>
          <a:off x="2247900" y="3370006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4" name="Equation" r:id="rId4" imgW="3886596" imgH="724297" progId="Equation.3">
                  <p:embed/>
                </p:oleObj>
              </mc:Choice>
              <mc:Fallback>
                <p:oleObj name="Equation" r:id="rId4" imgW="3886596" imgH="7242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370006"/>
                        <a:ext cx="388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1" name="Line 7"/>
          <p:cNvSpPr>
            <a:spLocks noChangeShapeType="1"/>
          </p:cNvSpPr>
          <p:nvPr/>
        </p:nvSpPr>
        <p:spPr bwMode="auto">
          <a:xfrm flipV="1">
            <a:off x="3771900" y="3827206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 flipV="1">
            <a:off x="4762500" y="3598606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635" y="1272783"/>
            <a:ext cx="7574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Given Normality, 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 and volume, V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you can calculate the number of equivalents  </a:t>
            </a:r>
            <a:endParaRPr lang="en-US" sz="3200" baseline="-25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7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59" y="4261749"/>
            <a:ext cx="4916764" cy="20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8861" y="1564667"/>
            <a:ext cx="8384042" cy="2575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When the gaseous </a:t>
            </a:r>
            <a:r>
              <a:rPr lang="en-US" sz="30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molecule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dissolves in water </a:t>
            </a:r>
          </a:p>
          <a:p>
            <a:pPr lvl="1"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 instantly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ionizes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then </a:t>
            </a: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released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via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dissociation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then</a:t>
            </a:r>
          </a:p>
          <a:p>
            <a:pPr lvl="1"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instantly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reacts with water to 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800" y="329075"/>
            <a:ext cx="6095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(Modified) Arrhenius Acid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226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717"/>
            <a:ext cx="8229600" cy="12965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many equivalents </a:t>
            </a:r>
            <a:r>
              <a:rPr lang="en-US" dirty="0"/>
              <a:t>of </a:t>
            </a:r>
            <a:r>
              <a:rPr lang="en-US" dirty="0" err="1"/>
              <a:t>Ca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are in 2 liters of a 20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solution </a:t>
            </a:r>
            <a:r>
              <a:rPr lang="en-US" dirty="0" err="1"/>
              <a:t>Ca</a:t>
            </a:r>
            <a:r>
              <a:rPr lang="en-US" dirty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? 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47534"/>
              </p:ext>
            </p:extLst>
          </p:nvPr>
        </p:nvGraphicFramePr>
        <p:xfrm>
          <a:off x="2429322" y="576503"/>
          <a:ext cx="388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1" name="Equation" r:id="rId3" imgW="3886596" imgH="724297" progId="Equation.3">
                  <p:embed/>
                </p:oleObj>
              </mc:Choice>
              <mc:Fallback>
                <p:oleObj name="Equation" r:id="rId3" imgW="3886596" imgH="7242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22" y="576503"/>
                        <a:ext cx="388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953322" y="1033703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4943922" y="805103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7520" y="3626366"/>
            <a:ext cx="1113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Calibri"/>
              </a:rPr>
              <a:t>40 </a:t>
            </a:r>
            <a:r>
              <a:rPr lang="en-US" sz="3200" dirty="0" err="1" smtClean="0">
                <a:solidFill>
                  <a:srgbClr val="008000"/>
                </a:solidFill>
                <a:latin typeface="Calibri"/>
              </a:rPr>
              <a:t>eq</a:t>
            </a:r>
            <a:endParaRPr lang="en-US" sz="3200" dirty="0">
              <a:solidFill>
                <a:srgbClr val="008000"/>
              </a:solidFill>
              <a:latin typeface="Calibri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595719"/>
              </p:ext>
            </p:extLst>
          </p:nvPr>
        </p:nvGraphicFramePr>
        <p:xfrm>
          <a:off x="2328012" y="3481529"/>
          <a:ext cx="4294703" cy="80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2" name="Document" r:id="rId5" imgW="5486400" imgH="1028700" progId="Word.Document.12">
                  <p:embed/>
                </p:oleObj>
              </mc:Choice>
              <mc:Fallback>
                <p:oleObj name="Document" r:id="rId5" imgW="5486400" imgH="102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8012" y="3481529"/>
                        <a:ext cx="4294703" cy="805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6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22" y="831991"/>
            <a:ext cx="8419526" cy="4525963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many </a:t>
            </a:r>
            <a:r>
              <a:rPr lang="en-US" dirty="0" smtClean="0"/>
              <a:t>equivalents of base are </a:t>
            </a:r>
            <a:r>
              <a:rPr lang="en-US" dirty="0"/>
              <a:t>there in 4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a)	2</a:t>
            </a:r>
          </a:p>
          <a:p>
            <a:pPr marL="0" indent="0">
              <a:buNone/>
            </a:pPr>
            <a:r>
              <a:rPr lang="en-US" dirty="0"/>
              <a:t>b)	4</a:t>
            </a:r>
          </a:p>
          <a:p>
            <a:pPr marL="0" indent="0">
              <a:buNone/>
            </a:pPr>
            <a:r>
              <a:rPr lang="en-US" dirty="0"/>
              <a:t>c)	8</a:t>
            </a:r>
          </a:p>
          <a:p>
            <a:pPr marL="0" indent="0">
              <a:buNone/>
            </a:pPr>
            <a:r>
              <a:rPr lang="en-US" dirty="0"/>
              <a:t>d)	16</a:t>
            </a:r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0422" y="3785188"/>
            <a:ext cx="9144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3" descr="table_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551" y="3695729"/>
            <a:ext cx="6247868" cy="237995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40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724"/>
            <a:ext cx="8229600" cy="101942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Mass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to Equivalent Conversion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for Diprotic Acid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612663"/>
            <a:ext cx="8669457" cy="3170739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How many equivalents are in 3.1 g of the diprotic acid H</a:t>
            </a:r>
            <a:r>
              <a:rPr lang="en-US" sz="2800" baseline="-25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(34.0 g/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mol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)? </a:t>
            </a:r>
          </a:p>
          <a:p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number of acid or base equivalents is calculated by doing a gram to mole conversion using molar mass as the conversion factor and then multiplying by the number of H</a:t>
            </a:r>
            <a:r>
              <a:rPr lang="en-US" sz="2800" baseline="300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ions produced.	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132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33726"/>
            <a:ext cx="8005905" cy="9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7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6708"/>
            <a:ext cx="8229600" cy="160698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Times New Roman" charset="0"/>
              </a:rPr>
              <a:t>Why is the term ‘Equivalent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’ </a:t>
            </a:r>
            <a:r>
              <a:rPr lang="en-US" dirty="0" smtClean="0">
                <a:solidFill>
                  <a:srgbClr val="000000"/>
                </a:solidFill>
                <a:cs typeface="Times New Roman" charset="0"/>
              </a:rPr>
              <a:t>useful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Times New Roman" charset="0"/>
              </a:rPr>
              <a:t>Because one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equivalent of an acid neutralizes one equivalent of a base </a:t>
            </a:r>
            <a:endParaRPr lang="en-US" dirty="0"/>
          </a:p>
        </p:txBody>
      </p:sp>
      <p:pic>
        <p:nvPicPr>
          <p:cNvPr id="4" name="Picture 3" descr="table_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3638550"/>
            <a:ext cx="6362700" cy="2423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43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Neutralization using normality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75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720461"/>
            <a:ext cx="8229600" cy="2605136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onsidered as an ‘H</a:t>
            </a:r>
            <a:r>
              <a:rPr lang="en-US" baseline="30000" dirty="0" smtClean="0"/>
              <a:t>+</a:t>
            </a:r>
            <a:r>
              <a:rPr lang="en-US" dirty="0" smtClean="0"/>
              <a:t> delivery vehicle,’ sulfuric acid is twice as effective as hydrochloric acid 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would only have to weigh out half as many moles of sulfuric acid </a:t>
            </a:r>
            <a:endParaRPr lang="en-US" dirty="0"/>
          </a:p>
        </p:txBody>
      </p:sp>
      <p:pic>
        <p:nvPicPr>
          <p:cNvPr id="7" name="Picture 6" descr="table_1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44" y="3474888"/>
            <a:ext cx="7420169" cy="2826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255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16075"/>
            <a:ext cx="8229600" cy="1727326"/>
          </a:xfrm>
        </p:spPr>
        <p:txBody>
          <a:bodyPr/>
          <a:lstStyle/>
          <a:p>
            <a:r>
              <a:rPr lang="en-US" dirty="0" smtClean="0"/>
              <a:t>49 </a:t>
            </a:r>
            <a:r>
              <a:rPr lang="en-US" dirty="0"/>
              <a:t>grams of sulfuric acid </a:t>
            </a:r>
            <a:r>
              <a:rPr lang="en-US" dirty="0" smtClean="0"/>
              <a:t>neutralizes: </a:t>
            </a:r>
          </a:p>
          <a:p>
            <a:pPr lvl="1"/>
            <a:r>
              <a:rPr lang="en-US" dirty="0" smtClean="0"/>
              <a:t>40 </a:t>
            </a:r>
            <a:r>
              <a:rPr lang="en-US" dirty="0"/>
              <a:t>grams of sodium </a:t>
            </a:r>
            <a:r>
              <a:rPr lang="en-US" dirty="0" smtClean="0"/>
              <a:t>hydroxide, </a:t>
            </a:r>
            <a:r>
              <a:rPr lang="en-US" dirty="0"/>
              <a:t>or </a:t>
            </a:r>
            <a:endParaRPr lang="en-US" dirty="0" smtClean="0"/>
          </a:p>
          <a:p>
            <a:pPr lvl="1"/>
            <a:r>
              <a:rPr lang="en-US" dirty="0" smtClean="0"/>
              <a:t>37 </a:t>
            </a:r>
            <a:r>
              <a:rPr lang="en-US" dirty="0"/>
              <a:t>grams of calcium hydroxide</a:t>
            </a:r>
          </a:p>
        </p:txBody>
      </p:sp>
      <p:pic>
        <p:nvPicPr>
          <p:cNvPr id="6" name="Picture 5" descr="table_1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44" y="3474888"/>
            <a:ext cx="7420169" cy="2826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705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16075"/>
            <a:ext cx="8229600" cy="1727326"/>
          </a:xfrm>
        </p:spPr>
        <p:txBody>
          <a:bodyPr/>
          <a:lstStyle/>
          <a:p>
            <a:r>
              <a:rPr lang="en-US" dirty="0" smtClean="0"/>
              <a:t>36.5 </a:t>
            </a:r>
            <a:r>
              <a:rPr lang="en-US" dirty="0"/>
              <a:t>grams of </a:t>
            </a:r>
            <a:r>
              <a:rPr lang="en-US" dirty="0" smtClean="0"/>
              <a:t>hydrochloric acid neutralizes: </a:t>
            </a:r>
          </a:p>
          <a:p>
            <a:pPr lvl="1"/>
            <a:r>
              <a:rPr lang="en-US" dirty="0" smtClean="0"/>
              <a:t>40 </a:t>
            </a:r>
            <a:r>
              <a:rPr lang="en-US" dirty="0"/>
              <a:t>grams of sodium </a:t>
            </a:r>
            <a:r>
              <a:rPr lang="en-US" dirty="0" smtClean="0"/>
              <a:t>hydroxide, </a:t>
            </a:r>
            <a:r>
              <a:rPr lang="en-US" dirty="0"/>
              <a:t>or </a:t>
            </a:r>
            <a:endParaRPr lang="en-US" dirty="0" smtClean="0"/>
          </a:p>
          <a:p>
            <a:pPr lvl="1"/>
            <a:r>
              <a:rPr lang="en-US" dirty="0" smtClean="0"/>
              <a:t>37 </a:t>
            </a:r>
            <a:r>
              <a:rPr lang="en-US" dirty="0"/>
              <a:t>grams of calcium </a:t>
            </a:r>
            <a:r>
              <a:rPr lang="en-US" dirty="0" smtClean="0"/>
              <a:t>hydroxide </a:t>
            </a:r>
            <a:endParaRPr lang="en-US" dirty="0"/>
          </a:p>
        </p:txBody>
      </p:sp>
      <p:pic>
        <p:nvPicPr>
          <p:cNvPr id="4" name="Picture 3" descr="table_1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44" y="3474888"/>
            <a:ext cx="7420169" cy="2826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359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9506"/>
            <a:ext cx="8229600" cy="2583721"/>
          </a:xfrm>
        </p:spPr>
        <p:txBody>
          <a:bodyPr>
            <a:normAutofit/>
          </a:bodyPr>
          <a:lstStyle/>
          <a:p>
            <a:r>
              <a:rPr lang="en-US" dirty="0" smtClean="0"/>
              <a:t>To get the </a:t>
            </a:r>
            <a:r>
              <a:rPr lang="en-US" b="1" dirty="0" smtClean="0"/>
              <a:t>Normality</a:t>
            </a:r>
            <a:r>
              <a:rPr lang="en-US" dirty="0" smtClean="0"/>
              <a:t> of an acid: </a:t>
            </a:r>
          </a:p>
          <a:p>
            <a:pPr lvl="1"/>
            <a:r>
              <a:rPr lang="en-US" dirty="0" smtClean="0"/>
              <a:t>Multiply the Molarity (</a:t>
            </a:r>
            <a:r>
              <a:rPr lang="en-US" i="1" dirty="0" smtClean="0"/>
              <a:t>M</a:t>
            </a:r>
            <a:r>
              <a:rPr lang="en-US" dirty="0" smtClean="0"/>
              <a:t>) by the number of protons (H</a:t>
            </a:r>
            <a:r>
              <a:rPr lang="en-US" baseline="30000" dirty="0" smtClean="0"/>
              <a:t>+</a:t>
            </a:r>
            <a:r>
              <a:rPr lang="en-US" dirty="0" smtClean="0"/>
              <a:t>) per acid formula unit</a:t>
            </a:r>
          </a:p>
          <a:p>
            <a:pPr lvl="2"/>
            <a:r>
              <a:rPr lang="en-US" dirty="0" err="1" smtClean="0"/>
              <a:t>HCl</a:t>
            </a:r>
            <a:r>
              <a:rPr lang="en-US" dirty="0" smtClean="0"/>
              <a:t> = 1 proton   </a:t>
            </a:r>
            <a:r>
              <a:rPr lang="en-US" dirty="0">
                <a:sym typeface="Symbol"/>
              </a:rPr>
              <a:t></a:t>
            </a:r>
            <a:r>
              <a:rPr lang="en-US" dirty="0" smtClean="0"/>
              <a:t> 1</a:t>
            </a:r>
            <a:r>
              <a:rPr lang="en-US" i="1" dirty="0" smtClean="0"/>
              <a:t>M</a:t>
            </a:r>
            <a:r>
              <a:rPr lang="en-US" dirty="0" smtClean="0"/>
              <a:t> = 1</a:t>
            </a:r>
            <a:r>
              <a:rPr lang="en-US" i="1" dirty="0" smtClean="0"/>
              <a:t>N</a:t>
            </a:r>
          </a:p>
          <a:p>
            <a:pPr lvl="2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= 2 protons   </a:t>
            </a:r>
            <a:r>
              <a:rPr lang="en-US" dirty="0">
                <a:sym typeface="Symbol"/>
              </a:rPr>
              <a:t></a:t>
            </a:r>
            <a:r>
              <a:rPr lang="en-US" dirty="0" smtClean="0"/>
              <a:t> 1</a:t>
            </a:r>
            <a:r>
              <a:rPr lang="en-US" i="1" dirty="0" smtClean="0"/>
              <a:t>M</a:t>
            </a:r>
            <a:r>
              <a:rPr lang="en-US" dirty="0" smtClean="0"/>
              <a:t> = 2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table_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44" y="3474888"/>
            <a:ext cx="7420169" cy="2826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8194"/>
            <a:ext cx="8311937" cy="198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93143"/>
            <a:ext cx="8229600" cy="1224635"/>
          </a:xfrm>
        </p:spPr>
        <p:txBody>
          <a:bodyPr/>
          <a:lstStyle/>
          <a:p>
            <a:r>
              <a:rPr lang="en-US" dirty="0" smtClean="0"/>
              <a:t>Give the </a:t>
            </a:r>
            <a:r>
              <a:rPr lang="en-US" dirty="0" err="1" smtClean="0"/>
              <a:t>Normalities</a:t>
            </a:r>
            <a:r>
              <a:rPr lang="en-US" dirty="0" smtClean="0"/>
              <a:t> for 1M solutions of each of these acids in water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FYI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408"/>
            <a:ext cx="8229600" cy="533094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HBr</a:t>
            </a:r>
            <a:r>
              <a:rPr lang="en-US" dirty="0" smtClean="0"/>
              <a:t>, HI, H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dirty="0"/>
              <a:t> </a:t>
            </a:r>
            <a:r>
              <a:rPr lang="en-US" dirty="0" smtClean="0"/>
              <a:t>and HCN are also gaseous molecules in the absence of water </a:t>
            </a:r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HCl</a:t>
            </a:r>
            <a:r>
              <a:rPr lang="en-US" dirty="0" smtClean="0"/>
              <a:t>, bubbled into water they first must ionize and then dissociate </a:t>
            </a:r>
          </a:p>
          <a:p>
            <a:pPr lvl="1"/>
            <a:r>
              <a:rPr lang="en-US" dirty="0" smtClean="0"/>
              <a:t>Water can accommodate up to 37 mass-% </a:t>
            </a:r>
            <a:r>
              <a:rPr lang="en-US" dirty="0" err="1" smtClean="0"/>
              <a:t>HCl</a:t>
            </a:r>
            <a:endParaRPr lang="en-US" dirty="0" smtClean="0"/>
          </a:p>
          <a:p>
            <a:pPr lvl="1"/>
            <a:endParaRPr lang="en-US" sz="100" dirty="0"/>
          </a:p>
          <a:p>
            <a:endParaRPr lang="en-US" sz="900" dirty="0"/>
          </a:p>
          <a:p>
            <a:r>
              <a:rPr lang="en-US" dirty="0"/>
              <a:t>The mineral acid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i="1" dirty="0"/>
              <a:t>needs</a:t>
            </a:r>
            <a:r>
              <a:rPr lang="en-US" dirty="0"/>
              <a:t> water to exist—it is a hydrate </a:t>
            </a:r>
            <a:endParaRPr lang="en-US" sz="900" dirty="0"/>
          </a:p>
          <a:p>
            <a:pPr lvl="1"/>
            <a:r>
              <a:rPr lang="en-US" dirty="0"/>
              <a:t>In the presence of water, gaseous SO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i="1" dirty="0"/>
              <a:t>hydrates</a:t>
            </a:r>
            <a:r>
              <a:rPr lang="en-US" dirty="0"/>
              <a:t> to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– a totally new substance </a:t>
            </a:r>
            <a:endParaRPr lang="en-US" dirty="0" smtClean="0"/>
          </a:p>
          <a:p>
            <a:pPr lvl="1"/>
            <a:endParaRPr lang="en-US" sz="800" dirty="0" smtClean="0"/>
          </a:p>
          <a:p>
            <a:r>
              <a:rPr lang="en-US" dirty="0"/>
              <a:t>Any mineral acid is already </a:t>
            </a:r>
            <a:r>
              <a:rPr lang="en-US" dirty="0" smtClean="0"/>
              <a:t>ionic (H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, HNO</a:t>
            </a:r>
            <a:r>
              <a:rPr lang="en-US" baseline="-25000" dirty="0" smtClean="0"/>
              <a:t>3</a:t>
            </a:r>
            <a:r>
              <a:rPr lang="en-US" dirty="0" smtClean="0"/>
              <a:t>), </a:t>
            </a:r>
            <a:r>
              <a:rPr lang="en-US" dirty="0"/>
              <a:t>so it can always dissociate – given enough ‘free’ water to donate a proton </a:t>
            </a:r>
            <a:r>
              <a:rPr lang="en-US" dirty="0" smtClean="0"/>
              <a:t>to </a:t>
            </a:r>
          </a:p>
          <a:p>
            <a:pPr lvl="1"/>
            <a:r>
              <a:rPr lang="en-US" dirty="0" smtClean="0"/>
              <a:t>Mineral acids usually contain oxygen</a:t>
            </a:r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06400" y="666750"/>
            <a:ext cx="8229600" cy="5683250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 the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values of molarity (M) and normality (N) are the same for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monoprotic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acids, but are not the same for diprotic or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triprotic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9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6000"/>
              </a:lnSpc>
              <a:buNone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 N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6000"/>
              </a:lnSpc>
              <a:buNone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 N H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0.5 M H</a:t>
            </a:r>
            <a:r>
              <a:rPr lang="en-US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</a:t>
            </a:r>
            <a:r>
              <a:rPr lang="en-US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96000"/>
              </a:lnSpc>
              <a:buNone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 N H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0.33 M H</a:t>
            </a:r>
            <a:r>
              <a:rPr lang="en-US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</a:t>
            </a:r>
            <a:r>
              <a:rPr lang="en-US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6000"/>
              </a:lnSpc>
            </a:pPr>
            <a:endParaRPr lang="en-US" sz="9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prstClr val="white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3250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2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9" y="5062308"/>
            <a:ext cx="5618581" cy="998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48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9506"/>
            <a:ext cx="8229600" cy="2519422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get the </a:t>
            </a:r>
            <a:r>
              <a:rPr lang="en-US" b="1" dirty="0"/>
              <a:t>Normality</a:t>
            </a:r>
            <a:r>
              <a:rPr lang="en-US" dirty="0"/>
              <a:t> of </a:t>
            </a:r>
            <a:r>
              <a:rPr lang="en-US" dirty="0" smtClean="0"/>
              <a:t> a base: </a:t>
            </a:r>
          </a:p>
          <a:p>
            <a:pPr lvl="1"/>
            <a:r>
              <a:rPr lang="en-US" dirty="0" smtClean="0"/>
              <a:t>Multiply the molarity (</a:t>
            </a:r>
            <a:r>
              <a:rPr lang="en-US" i="1" dirty="0" smtClean="0"/>
              <a:t>M</a:t>
            </a:r>
            <a:r>
              <a:rPr lang="en-US" dirty="0" smtClean="0"/>
              <a:t>) by the number of hydroxides (OH</a:t>
            </a:r>
            <a:r>
              <a:rPr lang="en-US" baseline="30000" dirty="0" smtClean="0"/>
              <a:t>−</a:t>
            </a:r>
            <a:r>
              <a:rPr lang="en-US" dirty="0" smtClean="0"/>
              <a:t>) per base formula unit</a:t>
            </a:r>
          </a:p>
          <a:p>
            <a:pPr lvl="2"/>
            <a:r>
              <a:rPr lang="en-US" dirty="0" err="1" smtClean="0"/>
              <a:t>NaOH</a:t>
            </a:r>
            <a:r>
              <a:rPr lang="en-US" dirty="0" smtClean="0"/>
              <a:t> = 1OH</a:t>
            </a:r>
            <a:r>
              <a:rPr lang="en-US" baseline="30000" dirty="0" smtClean="0"/>
              <a:t>−</a:t>
            </a:r>
            <a:r>
              <a:rPr lang="en-US" dirty="0" smtClean="0"/>
              <a:t>   </a:t>
            </a:r>
            <a:r>
              <a:rPr lang="en-US" dirty="0" smtClean="0">
                <a:sym typeface="Symbol"/>
              </a:rPr>
              <a:t></a:t>
            </a:r>
            <a:r>
              <a:rPr lang="en-US" dirty="0" smtClean="0"/>
              <a:t> 1</a:t>
            </a:r>
            <a:r>
              <a:rPr lang="en-US" i="1" dirty="0" smtClean="0"/>
              <a:t>M</a:t>
            </a:r>
            <a:r>
              <a:rPr lang="en-US" dirty="0" smtClean="0"/>
              <a:t> = 1</a:t>
            </a:r>
            <a:r>
              <a:rPr lang="en-US" i="1" dirty="0" smtClean="0"/>
              <a:t>N</a:t>
            </a:r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a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 = 2OH</a:t>
            </a:r>
            <a:r>
              <a:rPr lang="en-US" baseline="30000" dirty="0" smtClean="0"/>
              <a:t>−</a:t>
            </a:r>
            <a:r>
              <a:rPr lang="en-US" dirty="0" smtClean="0"/>
              <a:t>   </a:t>
            </a:r>
            <a:r>
              <a:rPr lang="en-US" dirty="0" smtClean="0">
                <a:sym typeface="Symbol"/>
              </a:rPr>
              <a:t></a:t>
            </a:r>
            <a:r>
              <a:rPr lang="en-US" dirty="0" smtClean="0"/>
              <a:t> 1</a:t>
            </a:r>
            <a:r>
              <a:rPr lang="en-US" i="1" dirty="0" smtClean="0"/>
              <a:t>M</a:t>
            </a:r>
            <a:r>
              <a:rPr lang="en-US" dirty="0" smtClean="0"/>
              <a:t> = 2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able_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44" y="3474888"/>
            <a:ext cx="7420169" cy="2826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77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0141"/>
            <a:ext cx="8229600" cy="22687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normality, </a:t>
            </a:r>
            <a:r>
              <a:rPr lang="en-US" sz="2800" i="1" dirty="0" smtClean="0"/>
              <a:t>N</a:t>
            </a:r>
            <a:r>
              <a:rPr lang="en-US" sz="2800" dirty="0" smtClean="0"/>
              <a:t> of a solution that contains 10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</a:t>
            </a:r>
            <a:r>
              <a:rPr lang="en-US" sz="2800" dirty="0" err="1" smtClean="0"/>
              <a:t>Ca</a:t>
            </a:r>
            <a:r>
              <a:rPr lang="en-US" sz="2800" dirty="0"/>
              <a:t>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 1 liter ?</a:t>
            </a:r>
          </a:p>
          <a:p>
            <a:pPr lvl="1"/>
            <a:r>
              <a:rPr lang="en-US" sz="2400" dirty="0" smtClean="0"/>
              <a:t>Let’s calculate its molarity </a:t>
            </a:r>
            <a:r>
              <a:rPr lang="en-US" sz="2400" i="1" dirty="0" smtClean="0"/>
              <a:t>M</a:t>
            </a:r>
            <a:r>
              <a:rPr lang="en-US" sz="2400" dirty="0" smtClean="0"/>
              <a:t> first</a:t>
            </a:r>
          </a:p>
          <a:p>
            <a:pPr lvl="1"/>
            <a:r>
              <a:rPr lang="en-US" sz="2400" dirty="0" smtClean="0"/>
              <a:t>Then refer to the table below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20 </a:t>
            </a:r>
            <a:r>
              <a:rPr lang="en-US" sz="2400" i="1" dirty="0" smtClean="0">
                <a:solidFill>
                  <a:srgbClr val="008000"/>
                </a:solidFill>
              </a:rPr>
              <a:t>N </a:t>
            </a:r>
            <a:endParaRPr lang="en-US" sz="2400" dirty="0"/>
          </a:p>
        </p:txBody>
      </p:sp>
      <p:pic>
        <p:nvPicPr>
          <p:cNvPr id="6" name="Picture 3" descr="table_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546" y="3900346"/>
            <a:ext cx="5865349" cy="22342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6" descr="table_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44" y="3474888"/>
            <a:ext cx="7420169" cy="2826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58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246294"/>
            <a:ext cx="8229600" cy="2333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concept of Normality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Molarity allows us to use a modified version of the molarity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dilution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equation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This will greatly simplify titration calculations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922302"/>
            <a:ext cx="8229600" cy="209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indent="0" algn="ctr">
              <a:buFont typeface="Arial"/>
              <a:buNone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from the dilution chapter evolves into:</a:t>
            </a:r>
          </a:p>
          <a:p>
            <a:pPr marL="0" indent="0" algn="ctr">
              <a:buFont typeface="Arial"/>
              <a:buNone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acid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acid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base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base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243" y="385800"/>
            <a:ext cx="290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Looking ahead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281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461620" y="273161"/>
            <a:ext cx="8229600" cy="28097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Times New Roman" charset="0"/>
              </a:rPr>
              <a:t>10.12 Some Common Acid-Base </a:t>
            </a:r>
            <a:r>
              <a:rPr lang="en-US" dirty="0" smtClean="0">
                <a:latin typeface="Arial" charset="0"/>
                <a:cs typeface="Times New Roman" charset="0"/>
              </a:rPr>
              <a:t>Reactions (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Times New Roman" charset="0"/>
              </a:rPr>
              <a:t>lightly</a:t>
            </a:r>
            <a:r>
              <a:rPr lang="en-US" dirty="0" smtClean="0">
                <a:latin typeface="Arial" charset="0"/>
                <a:cs typeface="Times New Roman" charset="0"/>
              </a:rPr>
              <a:t>)</a:t>
            </a:r>
            <a:endParaRPr lang="en-US" sz="23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5427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427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3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406400" y="1284288"/>
            <a:ext cx="8229600" cy="4940300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Bicarbonate ion reacts with acid by accepting H</a:t>
            </a:r>
            <a:r>
              <a:rPr lang="en-US" sz="26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to yield carbonic acid, H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Carbonic acid decomposes to carbon dioxide gas and water </a:t>
            </a:r>
          </a:p>
          <a:p>
            <a:pPr>
              <a:lnSpc>
                <a:spcPct val="96000"/>
              </a:lnSpc>
            </a:pP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530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5298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5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469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Reaction of Acids with Bicarbonate and Carbonate Ion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098" y="3070510"/>
            <a:ext cx="6654224" cy="14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406400" y="1284288"/>
            <a:ext cx="8229600" cy="4940300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Bicarbonate ion reacts with acid by accepting H</a:t>
            </a:r>
            <a:r>
              <a:rPr lang="en-US" sz="26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to yield carbonic acid, H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Carbonic acid decomposes to carbon dioxide gas and water </a:t>
            </a:r>
          </a:p>
          <a:p>
            <a:pPr>
              <a:lnSpc>
                <a:spcPct val="96000"/>
              </a:lnSpc>
            </a:pP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530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5298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3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469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Reaction of Acids with Bicarbonate and Carbonate Ion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028" y="3159125"/>
            <a:ext cx="5161512" cy="5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4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508000" y="1185142"/>
            <a:ext cx="8229600" cy="2746375"/>
          </a:xfrm>
        </p:spPr>
        <p:txBody>
          <a:bodyPr>
            <a:noAutofit/>
          </a:bodyPr>
          <a:lstStyle/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metal carbonates are insoluble in water but react easily with aqueous acid. </a:t>
            </a:r>
          </a:p>
          <a:p>
            <a:pPr lvl="1">
              <a:lnSpc>
                <a:spcPct val="96000"/>
              </a:lnSpc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Geologists test for carbonate-bearing rocks by putting a few drops of aqueous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on the rock and watching to see if bubbles of CO</a:t>
            </a:r>
            <a:r>
              <a:rPr lang="en-US" sz="24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form.</a:t>
            </a:r>
          </a:p>
          <a:p>
            <a:pPr lvl="1">
              <a:lnSpc>
                <a:spcPct val="96000"/>
              </a:lnSpc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Antacids that contain carbonates neutralize excess stomach acid.</a:t>
            </a:r>
          </a:p>
        </p:txBody>
      </p:sp>
      <p:sp>
        <p:nvSpPr>
          <p:cNvPr id="5530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5298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469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Reaction of Acids with Bicarbonate and Carbonate Ion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039_10_06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944968"/>
            <a:ext cx="3388807" cy="23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6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1150"/>
            <a:ext cx="8229600" cy="3003550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Acids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 with ammonia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(weak base) to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yield water-soluble ammonium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salts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Living organisms contain </a:t>
            </a: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amines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which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contain nitrogen atoms bonded to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carbon 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Amines react with acids just as ammonia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does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yielding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water-soluble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salts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6325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6322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4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632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7" y="4535489"/>
            <a:ext cx="4525352" cy="12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67918"/>
            <a:ext cx="8229600" cy="7469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Reaction of Acids with Ammonia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34" y="4757345"/>
            <a:ext cx="1313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found in</a:t>
            </a:r>
          </a:p>
          <a:p>
            <a:pPr algn="ctr"/>
            <a:r>
              <a:rPr lang="en-US" sz="2000" dirty="0" smtClean="0"/>
              <a:t>rotting fish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701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10.13 Titration</a:t>
            </a:r>
            <a:endParaRPr lang="en-US" sz="230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5734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7346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8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38721"/>
            <a:ext cx="8229600" cy="36874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Calculating </a:t>
            </a:r>
            <a:r>
              <a:rPr lang="en-US" b="1" dirty="0" smtClean="0"/>
              <a:t>total</a:t>
            </a:r>
            <a:r>
              <a:rPr lang="en-US" dirty="0" smtClean="0"/>
              <a:t> acid/base concentrations</a:t>
            </a: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6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F92E-C266-BE44-A75F-C2A5F974D00C}" type="slidenum">
              <a:rPr lang="en-US"/>
              <a:pPr/>
              <a:t>15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43" y="2836692"/>
            <a:ext cx="4169071" cy="31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0209" y="1309018"/>
            <a:ext cx="7730517" cy="15276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A metal hydroxide such as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NaOH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directly  </a:t>
            </a:r>
            <a:r>
              <a:rPr lang="en-US" u="sng" dirty="0" smtClean="0">
                <a:ea typeface="ＭＳ Ｐゴシック" charset="0"/>
                <a:cs typeface="ＭＳ Ｐゴシック" charset="0"/>
              </a:rPr>
              <a:t>releases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the hydroxide ion (OH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 when dissolved in water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04276" y="329075"/>
            <a:ext cx="5777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Arrhenius (strong) bases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13759" y="3846644"/>
            <a:ext cx="24016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unchanged </a:t>
            </a:r>
          </a:p>
          <a:p>
            <a:r>
              <a:rPr lang="en-US" sz="2400" dirty="0" smtClean="0"/>
              <a:t>from the original </a:t>
            </a:r>
          </a:p>
          <a:p>
            <a:r>
              <a:rPr lang="en-US" sz="2400" dirty="0" smtClean="0"/>
              <a:t>Arrhenius theory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42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ontent Placeholder 2"/>
          <p:cNvSpPr>
            <a:spLocks noGrp="1"/>
          </p:cNvSpPr>
          <p:nvPr>
            <p:ph idx="4294967295"/>
          </p:nvPr>
        </p:nvSpPr>
        <p:spPr>
          <a:xfrm>
            <a:off x="457200" y="4073407"/>
            <a:ext cx="8229600" cy="2360068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Here, one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equivalent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Eq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of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acidic proton completely ‘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titrates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 one </a:t>
            </a:r>
            <a:r>
              <a:rPr lang="en-US" sz="2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Eq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a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basic hydroxide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yield water and a salt in a neutralization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reaction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neutralizations, the formation of water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always goes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completion </a:t>
            </a:r>
          </a:p>
          <a:p>
            <a:pPr>
              <a:lnSpc>
                <a:spcPct val="106000"/>
              </a:lnSpc>
            </a:pP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427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80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469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6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Reaction of Acids with Hydroxide Ion</a:t>
            </a:r>
            <a:endParaRPr lang="en-US" sz="28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168" y="1112826"/>
            <a:ext cx="6814064" cy="26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976497"/>
            <a:ext cx="8229600" cy="356405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Formula equation: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dirty="0" err="1" smtClean="0"/>
              <a:t>HCl</a:t>
            </a:r>
            <a:r>
              <a:rPr lang="en-US" sz="2000" baseline="-25000" dirty="0" smtClean="0"/>
              <a:t>(</a:t>
            </a:r>
            <a:r>
              <a:rPr lang="en-US" sz="2000" baseline="-25000" dirty="0" err="1" smtClean="0"/>
              <a:t>aq</a:t>
            </a:r>
            <a:r>
              <a:rPr lang="en-US" sz="2000" baseline="-25000" dirty="0" smtClean="0"/>
              <a:t>) </a:t>
            </a:r>
            <a:r>
              <a:rPr lang="en-US" sz="2000" dirty="0" smtClean="0"/>
              <a:t>+ </a:t>
            </a:r>
            <a:r>
              <a:rPr lang="en-US" sz="2000" dirty="0"/>
              <a:t>K</a:t>
            </a:r>
            <a:r>
              <a:rPr lang="en-US" sz="2000" dirty="0" smtClean="0"/>
              <a:t>OH</a:t>
            </a:r>
            <a:r>
              <a:rPr lang="en-US" sz="2000" baseline="-25000" dirty="0" smtClean="0"/>
              <a:t>(</a:t>
            </a:r>
            <a:r>
              <a:rPr lang="en-US" sz="2000" baseline="-25000" dirty="0" err="1" smtClean="0"/>
              <a:t>aq</a:t>
            </a:r>
            <a:r>
              <a:rPr lang="en-US" sz="2000" baseline="-25000" dirty="0" smtClean="0"/>
              <a:t>) </a:t>
            </a:r>
            <a:r>
              <a:rPr lang="en-US" sz="2000" dirty="0" smtClean="0">
                <a:latin typeface="Symbol" pitchFamily="18" charset="2"/>
              </a:rPr>
              <a:t></a:t>
            </a:r>
            <a:r>
              <a:rPr lang="en-US" sz="2000" dirty="0" smtClean="0"/>
              <a:t> </a:t>
            </a:r>
            <a:r>
              <a:rPr lang="en-US" sz="2000" dirty="0" err="1"/>
              <a:t>K</a:t>
            </a:r>
            <a:r>
              <a:rPr lang="en-US" sz="2000" dirty="0" err="1" smtClean="0"/>
              <a:t>Cl</a:t>
            </a:r>
            <a:r>
              <a:rPr lang="en-US" sz="2000" baseline="-25000" dirty="0" smtClean="0"/>
              <a:t>(</a:t>
            </a:r>
            <a:r>
              <a:rPr lang="en-US" sz="2000" baseline="-25000" dirty="0" err="1" smtClean="0"/>
              <a:t>aq</a:t>
            </a:r>
            <a:r>
              <a:rPr lang="en-US" sz="2000" baseline="-25000" dirty="0" smtClean="0"/>
              <a:t>) </a:t>
            </a:r>
            <a:r>
              <a:rPr lang="en-US" sz="2000" dirty="0" smtClean="0"/>
              <a:t>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(l)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Complete ionic equation</a:t>
            </a:r>
          </a:p>
          <a:p>
            <a:pPr algn="ctr">
              <a:buNone/>
            </a:pPr>
            <a:r>
              <a:rPr lang="en-US" sz="2000" dirty="0" smtClean="0"/>
              <a:t>H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(</a:t>
            </a:r>
            <a:r>
              <a:rPr lang="en-US" sz="2000" baseline="-25000" dirty="0" err="1" smtClean="0"/>
              <a:t>aq</a:t>
            </a:r>
            <a:r>
              <a:rPr lang="en-US" sz="2000" baseline="-25000" dirty="0" smtClean="0"/>
              <a:t>) </a:t>
            </a:r>
            <a:r>
              <a:rPr lang="en-US" sz="2000" dirty="0" smtClean="0"/>
              <a:t>+ </a:t>
            </a:r>
            <a:r>
              <a:rPr lang="en-US" sz="2000" dirty="0" err="1" smtClean="0"/>
              <a:t>Cl</a:t>
            </a:r>
            <a:r>
              <a:rPr lang="en-US" sz="2000" baseline="30000" dirty="0" smtClean="0"/>
              <a:t>−</a:t>
            </a:r>
            <a:r>
              <a:rPr lang="en-US" sz="2000" baseline="-25000" dirty="0" smtClean="0"/>
              <a:t>(</a:t>
            </a:r>
            <a:r>
              <a:rPr lang="en-US" sz="2000" baseline="-25000" dirty="0" err="1" smtClean="0"/>
              <a:t>aq</a:t>
            </a:r>
            <a:r>
              <a:rPr lang="en-US" sz="2000" baseline="-25000" dirty="0" smtClean="0"/>
              <a:t>) </a:t>
            </a:r>
            <a:r>
              <a:rPr lang="en-US" sz="2000" dirty="0" smtClean="0"/>
              <a:t>+ </a:t>
            </a:r>
            <a:r>
              <a:rPr lang="en-US" sz="2000" dirty="0"/>
              <a:t>K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(</a:t>
            </a:r>
            <a:r>
              <a:rPr lang="en-US" sz="2000" baseline="-25000" dirty="0" err="1" smtClean="0"/>
              <a:t>aq</a:t>
            </a:r>
            <a:r>
              <a:rPr lang="en-US" sz="2000" baseline="-25000" dirty="0" smtClean="0"/>
              <a:t>) </a:t>
            </a:r>
            <a:r>
              <a:rPr lang="en-US" sz="2000" dirty="0" smtClean="0"/>
              <a:t>+ OH</a:t>
            </a:r>
            <a:r>
              <a:rPr lang="en-US" sz="2000" baseline="30000" dirty="0" smtClean="0"/>
              <a:t>−</a:t>
            </a:r>
            <a:r>
              <a:rPr lang="en-US" sz="2000" baseline="-25000" dirty="0" smtClean="0"/>
              <a:t>(</a:t>
            </a:r>
            <a:r>
              <a:rPr lang="en-US" sz="2000" baseline="-25000" dirty="0" err="1" smtClean="0"/>
              <a:t>aq</a:t>
            </a:r>
            <a:r>
              <a:rPr lang="en-US" sz="2000" baseline="-25000" dirty="0" smtClean="0"/>
              <a:t> )</a:t>
            </a:r>
            <a:r>
              <a:rPr lang="en-US" sz="2000" dirty="0">
                <a:latin typeface="Symbol" pitchFamily="18" charset="2"/>
              </a:rPr>
              <a:t> 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K</a:t>
            </a:r>
            <a:r>
              <a:rPr lang="en-US" sz="2000" baseline="30000" dirty="0" smtClean="0">
                <a:sym typeface="Wingdings"/>
              </a:rPr>
              <a:t>+</a:t>
            </a:r>
            <a:r>
              <a:rPr lang="en-US" sz="2000" baseline="-25000" dirty="0" smtClean="0">
                <a:sym typeface="Wingdings"/>
              </a:rPr>
              <a:t>(</a:t>
            </a:r>
            <a:r>
              <a:rPr lang="en-US" sz="2000" baseline="-25000" dirty="0" err="1" smtClean="0">
                <a:sym typeface="Wingdings"/>
              </a:rPr>
              <a:t>aq</a:t>
            </a:r>
            <a:r>
              <a:rPr lang="en-US" sz="2000" baseline="-25000" dirty="0" smtClean="0">
                <a:sym typeface="Wingdings"/>
              </a:rPr>
              <a:t>) </a:t>
            </a:r>
            <a:r>
              <a:rPr lang="en-US" sz="2000" dirty="0" smtClean="0">
                <a:sym typeface="Wingdings"/>
              </a:rPr>
              <a:t>+ </a:t>
            </a:r>
            <a:r>
              <a:rPr lang="en-US" sz="2000" dirty="0" err="1" smtClean="0">
                <a:sym typeface="Wingdings"/>
              </a:rPr>
              <a:t>Cl</a:t>
            </a:r>
            <a:r>
              <a:rPr lang="en-US" sz="2000" baseline="30000" dirty="0" smtClean="0">
                <a:sym typeface="Wingdings"/>
              </a:rPr>
              <a:t>−</a:t>
            </a:r>
            <a:r>
              <a:rPr lang="en-US" sz="2000" baseline="-25000" dirty="0" smtClean="0">
                <a:sym typeface="Wingdings"/>
              </a:rPr>
              <a:t>(</a:t>
            </a:r>
            <a:r>
              <a:rPr lang="en-US" sz="2000" baseline="-25000" dirty="0" err="1" smtClean="0">
                <a:sym typeface="Wingdings"/>
              </a:rPr>
              <a:t>aq</a:t>
            </a:r>
            <a:r>
              <a:rPr lang="en-US" sz="2000" baseline="-25000" dirty="0" smtClean="0">
                <a:sym typeface="Wingdings"/>
              </a:rPr>
              <a:t>) </a:t>
            </a:r>
            <a:r>
              <a:rPr lang="en-US" sz="2000" dirty="0" smtClean="0">
                <a:sym typeface="Wingdings"/>
              </a:rPr>
              <a:t>+ H</a:t>
            </a:r>
            <a:r>
              <a:rPr lang="en-US" sz="20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O</a:t>
            </a:r>
            <a:r>
              <a:rPr lang="en-US" sz="2000" baseline="-25000" dirty="0" smtClean="0">
                <a:sym typeface="Wingdings"/>
              </a:rPr>
              <a:t>(l)</a:t>
            </a:r>
            <a:r>
              <a:rPr lang="en-US" sz="2000" dirty="0" smtClean="0">
                <a:sym typeface="Wingdings"/>
              </a:rPr>
              <a:t> 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Net ionic equation</a:t>
            </a:r>
          </a:p>
          <a:p>
            <a:pPr algn="ctr" eaLnBrk="1" hangingPunct="1">
              <a:buNone/>
            </a:pPr>
            <a:r>
              <a:rPr lang="en-US" sz="2000" dirty="0">
                <a:solidFill>
                  <a:schemeClr val="tx2"/>
                </a:solidFill>
              </a:rPr>
              <a:t>H</a:t>
            </a:r>
            <a:r>
              <a:rPr lang="en-US" sz="2000" baseline="30000" dirty="0">
                <a:solidFill>
                  <a:schemeClr val="tx2"/>
                </a:solidFill>
              </a:rPr>
              <a:t>+ </a:t>
            </a:r>
            <a:r>
              <a:rPr lang="en-US" sz="2000" baseline="-25000" dirty="0">
                <a:solidFill>
                  <a:schemeClr val="tx2"/>
                </a:solidFill>
              </a:rPr>
              <a:t>(</a:t>
            </a:r>
            <a:r>
              <a:rPr lang="en-US" sz="2000" baseline="-25000" dirty="0" err="1">
                <a:solidFill>
                  <a:schemeClr val="tx2"/>
                </a:solidFill>
              </a:rPr>
              <a:t>aq</a:t>
            </a:r>
            <a:r>
              <a:rPr lang="en-US" sz="2000" baseline="-25000" dirty="0">
                <a:solidFill>
                  <a:schemeClr val="tx2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+ </a:t>
            </a:r>
            <a:r>
              <a:rPr lang="en-US" sz="2000" dirty="0" smtClean="0">
                <a:solidFill>
                  <a:schemeClr val="tx2"/>
                </a:solidFill>
              </a:rPr>
              <a:t>OH</a:t>
            </a:r>
            <a:r>
              <a:rPr lang="en-US" sz="2000" baseline="30000" dirty="0" smtClean="0">
                <a:solidFill>
                  <a:schemeClr val="tx2"/>
                </a:solidFill>
              </a:rPr>
              <a:t>− </a:t>
            </a:r>
            <a:r>
              <a:rPr lang="en-US" sz="2000" baseline="-25000" dirty="0">
                <a:solidFill>
                  <a:schemeClr val="tx2"/>
                </a:solidFill>
              </a:rPr>
              <a:t>(</a:t>
            </a:r>
            <a:r>
              <a:rPr lang="en-US" sz="2000" baseline="-25000" dirty="0" err="1">
                <a:solidFill>
                  <a:schemeClr val="tx2"/>
                </a:solidFill>
              </a:rPr>
              <a:t>aq</a:t>
            </a:r>
            <a:r>
              <a:rPr lang="en-US" sz="2000" baseline="-25000" dirty="0">
                <a:solidFill>
                  <a:schemeClr val="tx2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</a:t>
            </a:r>
            <a:r>
              <a:rPr lang="en-US" sz="2000" dirty="0">
                <a:solidFill>
                  <a:schemeClr val="tx2"/>
                </a:solidFill>
              </a:rPr>
              <a:t> H</a:t>
            </a:r>
            <a:r>
              <a:rPr lang="en-US" sz="2000" baseline="-25000" dirty="0">
                <a:solidFill>
                  <a:schemeClr val="tx2"/>
                </a:solidFill>
              </a:rPr>
              <a:t>2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en-US" sz="2000" baseline="-25000" dirty="0">
                <a:solidFill>
                  <a:schemeClr val="tx2"/>
                </a:solidFill>
              </a:rPr>
              <a:t>(l)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3020" y="792561"/>
            <a:ext cx="595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Neutralization of </a:t>
            </a:r>
            <a:r>
              <a:rPr lang="en-US" sz="3600" dirty="0" err="1" smtClean="0"/>
              <a:t>HCl</a:t>
            </a:r>
            <a:r>
              <a:rPr lang="en-US" sz="3600" dirty="0" smtClean="0"/>
              <a:t> with </a:t>
            </a:r>
            <a:r>
              <a:rPr lang="en-US" sz="3600" dirty="0"/>
              <a:t>K</a:t>
            </a:r>
            <a:r>
              <a:rPr lang="en-US" sz="3600" dirty="0" smtClean="0"/>
              <a:t>OH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01489" y="5512332"/>
            <a:ext cx="6878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 acid base neutralizations, one </a:t>
            </a:r>
            <a:r>
              <a:rPr lang="en-US" sz="2400" dirty="0" err="1" smtClean="0"/>
              <a:t>Eq</a:t>
            </a:r>
            <a:r>
              <a:rPr lang="en-US" sz="2400" dirty="0" smtClean="0"/>
              <a:t> of positive charge</a:t>
            </a:r>
          </a:p>
          <a:p>
            <a:pPr algn="ctr"/>
            <a:r>
              <a:rPr lang="en-US" sz="2400" dirty="0" smtClean="0"/>
              <a:t>perfectly balances one </a:t>
            </a:r>
            <a:r>
              <a:rPr lang="en-US" sz="2400" dirty="0" err="1" smtClean="0"/>
              <a:t>Eq</a:t>
            </a:r>
            <a:r>
              <a:rPr lang="en-US" sz="2400" dirty="0" smtClean="0"/>
              <a:t> of negative charge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69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8370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5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1980" y="497006"/>
            <a:ext cx="8446940" cy="1187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Titration of an acid solution of unknown concentration with a base solution of known concentration </a:t>
            </a:r>
            <a:endParaRPr lang="en-US" sz="2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Fig-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2" y="2381251"/>
            <a:ext cx="5286375" cy="369760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33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Content Placeholder 2"/>
          <p:cNvSpPr>
            <a:spLocks noGrp="1"/>
          </p:cNvSpPr>
          <p:nvPr>
            <p:ph idx="4294967295"/>
          </p:nvPr>
        </p:nvSpPr>
        <p:spPr>
          <a:xfrm>
            <a:off x="508000" y="2340103"/>
            <a:ext cx="8229600" cy="3887660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measured volume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acid solution is placed in the flask along with an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indicator  </a:t>
            </a:r>
          </a:p>
          <a:p>
            <a:pPr>
              <a:lnSpc>
                <a:spcPct val="96000"/>
              </a:lnSpc>
            </a:pP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base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known 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concentration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added from a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buret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until the color change of the indicator shows that neutralization is complete 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end </a:t>
            </a:r>
            <a:r>
              <a:rPr lang="en-US" b="1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point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3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8370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46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1980" y="497006"/>
            <a:ext cx="8446940" cy="1187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Titration of an acid solution of unknown concentration with a base solution of known concentration </a:t>
            </a:r>
            <a:endParaRPr lang="en-US" sz="2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7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-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3657600" cy="204025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199"/>
            <a:ext cx="8229600" cy="3057367"/>
          </a:xfrm>
        </p:spPr>
        <p:txBody>
          <a:bodyPr>
            <a:noAutofit/>
          </a:bodyPr>
          <a:lstStyle/>
          <a:p>
            <a:pPr marL="533400" indent="-533400"/>
            <a:r>
              <a:rPr lang="en-US" sz="2800" i="1" dirty="0" smtClean="0"/>
              <a:t>Endpoint</a:t>
            </a:r>
            <a:r>
              <a:rPr lang="en-US" sz="2800" dirty="0" smtClean="0"/>
              <a:t> </a:t>
            </a:r>
            <a:r>
              <a:rPr lang="en-US" sz="2800" dirty="0">
                <a:cs typeface="Arial" charset="0"/>
              </a:rPr>
              <a:t>–</a:t>
            </a:r>
            <a:r>
              <a:rPr lang="en-US" sz="2800" dirty="0"/>
              <a:t> the indicator changes color so you can tell the </a:t>
            </a:r>
            <a:r>
              <a:rPr lang="en-US" sz="2800" u="sng" dirty="0"/>
              <a:t>equivalence point </a:t>
            </a:r>
            <a:r>
              <a:rPr lang="en-US" sz="2800" dirty="0"/>
              <a:t>has been </a:t>
            </a:r>
            <a:r>
              <a:rPr lang="en-US" sz="2800" dirty="0" smtClean="0"/>
              <a:t>reached </a:t>
            </a:r>
            <a:endParaRPr lang="en-US" sz="2800" dirty="0"/>
          </a:p>
          <a:p>
            <a:pPr marL="933450" lvl="1" indent="-533400"/>
            <a:r>
              <a:rPr lang="en-US" dirty="0"/>
              <a:t>Note there is </a:t>
            </a:r>
            <a:r>
              <a:rPr lang="en-US" dirty="0" smtClean="0"/>
              <a:t>a difference </a:t>
            </a:r>
            <a:r>
              <a:rPr lang="en-US" dirty="0"/>
              <a:t>in semantics between </a:t>
            </a:r>
            <a:r>
              <a:rPr lang="en-US" i="1" dirty="0"/>
              <a:t>Equivalence point </a:t>
            </a:r>
            <a:r>
              <a:rPr lang="en-US" dirty="0"/>
              <a:t>&amp; </a:t>
            </a:r>
            <a:r>
              <a:rPr lang="en-US" i="1" dirty="0" smtClean="0"/>
              <a:t>Endpoint</a:t>
            </a:r>
          </a:p>
          <a:p>
            <a:pPr marL="933450" lvl="1" indent="-533400"/>
            <a:r>
              <a:rPr lang="en-US" b="1" dirty="0" smtClean="0"/>
              <a:t>The Endpoint is an approximation of the Equivalence point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29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5193668" cy="50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9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1980" y="497006"/>
            <a:ext cx="8446940" cy="1187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Titration of an acid solution of unknown concentration with a base solution of known concentration </a:t>
            </a:r>
            <a:endParaRPr lang="en-US" sz="2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044_10_08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17" y="2553759"/>
            <a:ext cx="6857566" cy="29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26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ontent Placeholder 2"/>
          <p:cNvSpPr>
            <a:spLocks noGrp="1"/>
          </p:cNvSpPr>
          <p:nvPr>
            <p:ph idx="4294967295"/>
          </p:nvPr>
        </p:nvSpPr>
        <p:spPr>
          <a:xfrm>
            <a:off x="508000" y="2181225"/>
            <a:ext cx="8229600" cy="407035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6000"/>
              </a:lnSpc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Reading from the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buret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gives the volume of the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solution that has reacted with the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already known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volume of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939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2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1980" y="497006"/>
            <a:ext cx="8446940" cy="1187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Titration of an acid solution of unknown concentration with a base solution of known concentration </a:t>
            </a:r>
            <a:endParaRPr lang="en-US" sz="2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Ultra Bold"/>
                <a:cs typeface="Gill Sans Ultra Bold"/>
              </a:rPr>
              <a:t>warning warning warning</a:t>
            </a:r>
            <a:endParaRPr lang="en-US" dirty="0">
              <a:latin typeface="Gill Sans Ultra Bold"/>
              <a:cs typeface="Gill Sans Ul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buret</a:t>
            </a:r>
            <a:r>
              <a:rPr lang="en-US" dirty="0" smtClean="0"/>
              <a:t> readings require two decimal points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0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</a:t>
            </a:r>
            <a:r>
              <a:rPr lang="en-US" dirty="0" err="1" smtClean="0"/>
              <a:t>buret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1752600" cy="135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747520" cy="131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86600" y="2514600"/>
            <a:ext cx="167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like this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572000"/>
            <a:ext cx="120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Like this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057400"/>
            <a:ext cx="17145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4A7A-9413-2F43-8999-B8B203A32447}" type="slidenum">
              <a:rPr lang="en-US"/>
              <a:pPr/>
              <a:t>16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61" y="2208918"/>
            <a:ext cx="5266030" cy="39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86927"/>
            <a:ext cx="8229600" cy="1421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neutralization reaction of an acid with a base    yields water plus a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7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ontent Placeholder 2"/>
          <p:cNvSpPr>
            <a:spLocks noGrp="1"/>
          </p:cNvSpPr>
          <p:nvPr>
            <p:ph idx="4294967295"/>
          </p:nvPr>
        </p:nvSpPr>
        <p:spPr>
          <a:xfrm>
            <a:off x="406400" y="874713"/>
            <a:ext cx="8229600" cy="537686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6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Reading from the </a:t>
            </a:r>
            <a:r>
              <a:rPr lang="en-US" sz="2800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buret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gives the volume of the </a:t>
            </a:r>
            <a:r>
              <a:rPr lang="en-US" sz="2800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solution that has reacted with </a:t>
            </a:r>
            <a:r>
              <a:rPr lang="en-US" sz="28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the already 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known volume of </a:t>
            </a:r>
            <a:r>
              <a:rPr lang="en-US" sz="2800" dirty="0" err="1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Knowing the concentration and volume of the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solution allows calculation of the molar amount of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939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3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</a:t>
            </a:r>
            <a:r>
              <a:rPr lang="en-US" sz="4400" dirty="0" smtClean="0"/>
              <a:t>long, old </a:t>
            </a:r>
            <a:r>
              <a:rPr lang="en-US" sz="4400" dirty="0"/>
              <a:t>way using moles</a:t>
            </a:r>
          </a:p>
          <a:p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ontent Placeholder 2"/>
          <p:cNvSpPr>
            <a:spLocks noGrp="1"/>
          </p:cNvSpPr>
          <p:nvPr>
            <p:ph idx="4294967295"/>
          </p:nvPr>
        </p:nvSpPr>
        <p:spPr>
          <a:xfrm>
            <a:off x="406400" y="1481138"/>
            <a:ext cx="8229600" cy="497234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6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Reading from the </a:t>
            </a:r>
            <a:r>
              <a:rPr lang="en-US" sz="2800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buret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gives the volume of the </a:t>
            </a:r>
            <a:r>
              <a:rPr lang="en-US" sz="2800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solution that has reacted with the known volume of </a:t>
            </a:r>
            <a:r>
              <a:rPr lang="en-US" sz="2800" dirty="0" err="1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  <a:buFontTx/>
              <a:buAutoNum type="arabicPeriod"/>
            </a:pP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Knowing the concentration and volume of the </a:t>
            </a:r>
            <a:r>
              <a:rPr lang="en-US" sz="2800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solution allows calculation of the molar amount of </a:t>
            </a:r>
            <a:r>
              <a:rPr lang="en-US" sz="2800" dirty="0" err="1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coefficients in the balanced equation allow us to find the molar amount of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that has been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neutralized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  <a:spcBef>
                <a:spcPts val="675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Dividing the molar amount of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by the volume of the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solution gives the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concentration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39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6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044_10_0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53" y="1370380"/>
            <a:ext cx="6729291" cy="28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2159" y="298050"/>
            <a:ext cx="2935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long way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96741"/>
            <a:ext cx="8376356" cy="162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0.50 L of 1.00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 err="1" smtClean="0"/>
              <a:t>NaOH</a:t>
            </a:r>
            <a:r>
              <a:rPr lang="en-US" sz="2400" dirty="0" smtClean="0"/>
              <a:t> was required to neutralize 2.00 L of </a:t>
            </a:r>
            <a:r>
              <a:rPr lang="en-US" sz="2400" dirty="0" err="1" smtClean="0"/>
              <a:t>HCl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How many moles of </a:t>
            </a:r>
            <a:r>
              <a:rPr lang="en-US" sz="2400" dirty="0" err="1" smtClean="0"/>
              <a:t>HCl</a:t>
            </a:r>
            <a:r>
              <a:rPr lang="en-US" sz="2400" dirty="0" smtClean="0"/>
              <a:t> was contained in the 2.00 L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What is the molarity of the </a:t>
            </a:r>
            <a:r>
              <a:rPr lang="en-US" sz="2400" dirty="0" err="1" smtClean="0"/>
              <a:t>HCl</a:t>
            </a:r>
            <a:r>
              <a:rPr lang="en-US" sz="2400" dirty="0" smtClean="0"/>
              <a:t> 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16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N</a:t>
            </a:r>
            <a:r>
              <a:rPr lang="en-US" sz="3600" baseline="-25000" dirty="0" err="1"/>
              <a:t>acid</a:t>
            </a:r>
            <a:r>
              <a:rPr lang="en-US" sz="3600" dirty="0"/>
              <a:t> × </a:t>
            </a:r>
            <a:r>
              <a:rPr lang="en-US" sz="3600" dirty="0" err="1"/>
              <a:t>V</a:t>
            </a:r>
            <a:r>
              <a:rPr lang="en-US" sz="3600" baseline="-25000" dirty="0" err="1"/>
              <a:t>acid</a:t>
            </a:r>
            <a:r>
              <a:rPr lang="en-US" sz="3600" dirty="0"/>
              <a:t> = </a:t>
            </a:r>
            <a:r>
              <a:rPr lang="en-US" sz="3600" dirty="0" err="1"/>
              <a:t>N</a:t>
            </a:r>
            <a:r>
              <a:rPr lang="en-US" sz="3600" baseline="-25000" dirty="0" err="1"/>
              <a:t>base</a:t>
            </a:r>
            <a:r>
              <a:rPr lang="en-US" sz="3600" dirty="0"/>
              <a:t> × </a:t>
            </a:r>
            <a:r>
              <a:rPr lang="en-US" sz="3600" dirty="0" err="1"/>
              <a:t>V</a:t>
            </a:r>
            <a:r>
              <a:rPr lang="en-US" sz="3600" baseline="-25000" dirty="0" err="1"/>
              <a:t>base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7061"/>
            <a:ext cx="8229600" cy="3629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The shortcut </a:t>
            </a:r>
          </a:p>
          <a:p>
            <a:pPr marL="0" indent="0" algn="ctr">
              <a:buNone/>
            </a:pPr>
            <a:r>
              <a:rPr lang="en-US" sz="4400" dirty="0" smtClean="0"/>
              <a:t>using equivalents 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246294"/>
            <a:ext cx="8229600" cy="2333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concept of Normality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Molarity allows us to use a modified version of the molarity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dilution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equation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This will greatly simplify titration calculations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922302"/>
            <a:ext cx="8229600" cy="209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indent="0" algn="ctr">
              <a:buFont typeface="Arial"/>
              <a:buNone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from the dilution chapter evolves into:</a:t>
            </a:r>
          </a:p>
          <a:p>
            <a:pPr marL="0" indent="0" algn="ctr">
              <a:buFont typeface="Arial"/>
              <a:buNone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acid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acid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base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base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9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246294"/>
            <a:ext cx="8229600" cy="2333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 practice, all we have to do is multiply the molarity of: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an acid by the number of acidic protons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a base by the number of hydroxides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922302"/>
            <a:ext cx="8229600" cy="209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indent="0" algn="ctr">
              <a:buFont typeface="Arial"/>
              <a:buNone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from the dilution chapter evolves into:</a:t>
            </a:r>
          </a:p>
          <a:p>
            <a:pPr marL="0" indent="0" algn="ctr">
              <a:buFont typeface="Arial"/>
              <a:buNone/>
            </a:pPr>
            <a:endParaRPr lang="en-US" sz="800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acid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acid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base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×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base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5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12515-E379-4DAE-A9B5-B9C4A83C03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167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6" y="308900"/>
            <a:ext cx="7239000" cy="1072225"/>
          </a:xfrm>
        </p:spPr>
        <p:txBody>
          <a:bodyPr>
            <a:normAutofit fontScale="90000"/>
          </a:bodyPr>
          <a:lstStyle/>
          <a:p>
            <a:r>
              <a:rPr lang="en-US" dirty="0"/>
              <a:t>Titration with a diprotic acid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916296"/>
            <a:ext cx="8229600" cy="295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4538" indent="-6350">
              <a:buFont typeface="Arial"/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We will try to solve this first using M x V = M x V</a:t>
            </a:r>
          </a:p>
          <a:p>
            <a:pPr marL="744538" indent="-6350">
              <a:buFont typeface="Arial"/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744538" indent="-6350">
              <a:buFont typeface="Arial"/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Then we will solve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correctly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using N x V = N x 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620" y="1525079"/>
            <a:ext cx="7639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aq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+  2NaOH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aq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Na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aq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+ 2H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32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38552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12515-E379-4DAE-A9B5-B9C4A83C03E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168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906" y="308900"/>
            <a:ext cx="7239000" cy="1072225"/>
          </a:xfrm>
        </p:spPr>
        <p:txBody>
          <a:bodyPr>
            <a:normAutofit fontScale="90000"/>
          </a:bodyPr>
          <a:lstStyle/>
          <a:p>
            <a:r>
              <a:rPr lang="en-US" dirty="0"/>
              <a:t>Titration with a diprotic acid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916296"/>
            <a:ext cx="8229600" cy="295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4538" indent="-6350">
              <a:buFont typeface="Arial"/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For the titration of sulfuric acid (H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en-US" sz="28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) with sodium hydroxide (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NaOH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), how many </a:t>
            </a:r>
            <a:r>
              <a:rPr lang="en-US" sz="2800" dirty="0" smtClean="0">
                <a:solidFill>
                  <a:srgbClr val="0000FF"/>
                </a:solidFill>
                <a:latin typeface="Calibri"/>
              </a:rPr>
              <a:t>L of 0.200 </a:t>
            </a:r>
            <a:r>
              <a:rPr lang="en-US" sz="2800" i="1" dirty="0" smtClean="0">
                <a:solidFill>
                  <a:srgbClr val="0000FF"/>
                </a:solidFill>
                <a:latin typeface="Calibri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Calibri"/>
              </a:rPr>
              <a:t> sodium hydroxide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would be required to neutralize 1.00 L of 0.500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sulfuric acid to reach the endpoint? </a:t>
            </a:r>
          </a:p>
          <a:p>
            <a:pPr marL="744538" indent="-6350">
              <a:buFontTx/>
              <a:buNone/>
            </a:pPr>
            <a:r>
              <a:rPr lang="en-US" sz="2800" dirty="0" smtClean="0">
                <a:solidFill>
                  <a:srgbClr val="009900"/>
                </a:solidFill>
                <a:latin typeface="Calibri"/>
              </a:rPr>
              <a:t>[5.00L </a:t>
            </a:r>
            <a:r>
              <a:rPr lang="en-US" sz="2800" dirty="0" err="1" smtClean="0">
                <a:solidFill>
                  <a:srgbClr val="009900"/>
                </a:solidFill>
                <a:latin typeface="Calibri"/>
              </a:rPr>
              <a:t>NaOH</a:t>
            </a:r>
            <a:r>
              <a:rPr lang="en-US" sz="2800" dirty="0" smtClean="0">
                <a:solidFill>
                  <a:srgbClr val="009900"/>
                </a:solidFill>
                <a:latin typeface="Calibri"/>
              </a:rPr>
              <a:t>]</a:t>
            </a:r>
            <a:endParaRPr lang="en-US" dirty="0" smtClean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20" y="1525079"/>
            <a:ext cx="76392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aq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+  2NaOH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aq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Na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aq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+ 2H</a:t>
            </a:r>
            <a:r>
              <a:rPr lang="en-US" sz="32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32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59650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4626"/>
            <a:ext cx="8229600" cy="4141445"/>
          </a:xfrm>
        </p:spPr>
        <p:txBody>
          <a:bodyPr>
            <a:normAutofit/>
          </a:bodyPr>
          <a:lstStyle/>
          <a:p>
            <a:pPr marL="744538" indent="-6350">
              <a:buFontTx/>
              <a:buNone/>
            </a:pPr>
            <a:r>
              <a:rPr lang="en-US" dirty="0"/>
              <a:t>For the titration of sulfuric acid (H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) with sodium hydroxide (</a:t>
            </a:r>
            <a:r>
              <a:rPr lang="en-US" dirty="0" err="1"/>
              <a:t>NaOH</a:t>
            </a:r>
            <a:r>
              <a:rPr lang="en-US" dirty="0"/>
              <a:t>), how many </a:t>
            </a:r>
            <a:r>
              <a:rPr lang="en-US" dirty="0">
                <a:solidFill>
                  <a:srgbClr val="0000FF"/>
                </a:solidFill>
              </a:rPr>
              <a:t>moles of sodium hydroxide</a:t>
            </a:r>
            <a:r>
              <a:rPr lang="en-US" dirty="0"/>
              <a:t> would be required to react with 1.00 L of 0.500 </a:t>
            </a:r>
            <a:r>
              <a:rPr lang="en-US" i="1" dirty="0"/>
              <a:t>M</a:t>
            </a:r>
            <a:r>
              <a:rPr lang="en-US" dirty="0"/>
              <a:t> sulfuric acid? </a:t>
            </a:r>
          </a:p>
          <a:p>
            <a:pPr marL="744538" indent="-6350">
              <a:buFontTx/>
              <a:buNone/>
            </a:pPr>
            <a:endParaRPr lang="en-US" dirty="0"/>
          </a:p>
          <a:p>
            <a:pPr marL="744538" indent="-6350">
              <a:buFontTx/>
              <a:buNone/>
            </a:pPr>
            <a:r>
              <a:rPr lang="en-US" dirty="0"/>
              <a:t>				   </a:t>
            </a:r>
            <a:r>
              <a:rPr lang="en-US" dirty="0">
                <a:solidFill>
                  <a:srgbClr val="009900"/>
                </a:solidFill>
              </a:rPr>
              <a:t>1.00 </a:t>
            </a:r>
            <a:r>
              <a:rPr lang="en-US" dirty="0" err="1">
                <a:solidFill>
                  <a:srgbClr val="009900"/>
                </a:solidFill>
              </a:rPr>
              <a:t>mol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NaOH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3AEB8-89C7-0940-8E81-113D6CDA74B5}" type="slidenum">
              <a:rPr lang="en-US"/>
              <a:pPr/>
              <a:t>169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83108" y="1282215"/>
            <a:ext cx="8229600" cy="51042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ions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come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from two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sources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Metal hydroxides are ionic compounds that </a:t>
            </a:r>
            <a:r>
              <a:rPr lang="en-US" sz="2400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release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OH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ions when they dissolve in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 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Some molecular compounds such as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ammonia react with water to </a:t>
            </a:r>
            <a:r>
              <a:rPr lang="en-US" sz="2400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produce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OH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ions 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situ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 strictly, ammonia is not an Arrhenius base </a:t>
            </a:r>
          </a:p>
          <a:p>
            <a:pPr marL="914400" lvl="2" indent="0">
              <a:buNone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00978" y="419186"/>
            <a:ext cx="61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FYI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636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078" y="1217787"/>
            <a:ext cx="73735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Measuring H</a:t>
            </a:r>
            <a:r>
              <a:rPr lang="en-US" sz="4800" baseline="30000" dirty="0" smtClean="0"/>
              <a:t>+</a:t>
            </a:r>
            <a:r>
              <a:rPr lang="en-US" sz="4800" dirty="0" smtClean="0"/>
              <a:t> concentration</a:t>
            </a:r>
          </a:p>
          <a:p>
            <a:pPr algn="ctr"/>
            <a:r>
              <a:rPr lang="en-US" sz="4800" dirty="0" smtClean="0"/>
              <a:t>of a </a:t>
            </a:r>
            <a:r>
              <a:rPr lang="en-US" sz="4800" b="1" dirty="0" smtClean="0"/>
              <a:t>weak acid</a:t>
            </a:r>
            <a:r>
              <a:rPr lang="en-US" sz="4800" dirty="0" smtClean="0"/>
              <a:t> by titration</a:t>
            </a:r>
            <a:endParaRPr lang="en-US" sz="4800" b="1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The math for weak bases</a:t>
            </a:r>
          </a:p>
          <a:p>
            <a:pPr algn="ctr"/>
            <a:r>
              <a:rPr lang="en-US" sz="4000" dirty="0" smtClean="0"/>
              <a:t>is equal but opposite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586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613"/>
            <a:ext cx="8229600" cy="42537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ＭＳ Ｐゴシック"/>
              </a:rPr>
              <a:t>From pH we can calculate the H</a:t>
            </a:r>
            <a:r>
              <a:rPr lang="en-US" baseline="30000" dirty="0">
                <a:solidFill>
                  <a:srgbClr val="000000"/>
                </a:solidFill>
                <a:ea typeface="ＭＳ Ｐゴシック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concentration, but not necessarily the </a:t>
            </a:r>
            <a:r>
              <a:rPr lang="en-US" b="1" dirty="0">
                <a:solidFill>
                  <a:srgbClr val="000000"/>
                </a:solidFill>
                <a:ea typeface="ＭＳ Ｐゴシック"/>
              </a:rPr>
              <a:t>total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acid concentration 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Because the H</a:t>
            </a:r>
            <a:r>
              <a:rPr lang="en-US" baseline="30000" dirty="0">
                <a:solidFill>
                  <a:srgbClr val="000000"/>
                </a:solidFill>
                <a:ea typeface="ＭＳ Ｐゴシック"/>
              </a:rPr>
              <a:t>+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concentration only reflects the amount of acid that has </a:t>
            </a:r>
            <a:r>
              <a:rPr lang="en-US" u="sng" dirty="0">
                <a:solidFill>
                  <a:srgbClr val="000000"/>
                </a:solidFill>
                <a:ea typeface="ＭＳ Ｐゴシック"/>
              </a:rPr>
              <a:t>dissociated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into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ions </a:t>
            </a:r>
          </a:p>
          <a:p>
            <a:pPr lvl="1"/>
            <a:endParaRPr lang="en-US" sz="800" dirty="0">
              <a:solidFill>
                <a:srgbClr val="000000"/>
              </a:solidFill>
              <a:ea typeface="ＭＳ Ｐゴシック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Only with strong acids like </a:t>
            </a:r>
            <a:r>
              <a:rPr lang="en-US" dirty="0" err="1" smtClean="0">
                <a:solidFill>
                  <a:srgbClr val="000000"/>
                </a:solidFill>
                <a:ea typeface="ＭＳ Ｐゴシック"/>
              </a:rPr>
              <a:t>HCl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, does the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H</a:t>
            </a:r>
            <a:r>
              <a:rPr lang="en-US" baseline="30000" dirty="0">
                <a:solidFill>
                  <a:srgbClr val="000000"/>
                </a:solidFill>
                <a:ea typeface="ＭＳ Ｐゴシック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concentration    equal the total acid (</a:t>
            </a:r>
            <a:r>
              <a:rPr lang="en-US" dirty="0" err="1" smtClean="0">
                <a:solidFill>
                  <a:srgbClr val="000000"/>
                </a:solidFill>
                <a:ea typeface="ＭＳ Ｐゴシック"/>
              </a:rPr>
              <a:t>HCl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)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Calculating total acid </a:t>
            </a:r>
            <a:r>
              <a:rPr lang="en-US" dirty="0" smtClean="0"/>
              <a:t>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1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  <p:graphicFrame>
        <p:nvGraphicFramePr>
          <p:cNvPr id="779266" name="Object 2"/>
          <p:cNvGraphicFramePr>
            <a:graphicFrameLocks noChangeAspect="1"/>
          </p:cNvGraphicFramePr>
          <p:nvPr/>
        </p:nvGraphicFramePr>
        <p:xfrm>
          <a:off x="419790" y="1447800"/>
          <a:ext cx="830774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2" name="Document" r:id="rId3" imgW="5855315" imgH="2792233" progId="Word.Document.12">
                  <p:embed/>
                </p:oleObj>
              </mc:Choice>
              <mc:Fallback>
                <p:oleObj name="Document" r:id="rId3" imgW="5855315" imgH="27922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90" y="1447800"/>
                        <a:ext cx="830774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55572" y="415183"/>
            <a:ext cx="16089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Pop quiz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506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  <p:graphicFrame>
        <p:nvGraphicFramePr>
          <p:cNvPr id="778242" name="Object 2"/>
          <p:cNvGraphicFramePr>
            <a:graphicFrameLocks noChangeAspect="1"/>
          </p:cNvGraphicFramePr>
          <p:nvPr/>
        </p:nvGraphicFramePr>
        <p:xfrm>
          <a:off x="381000" y="914400"/>
          <a:ext cx="8285764" cy="457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66" name="Document" r:id="rId3" imgW="5855315" imgH="3230817" progId="Word.Document.12">
                  <p:embed/>
                </p:oleObj>
              </mc:Choice>
              <mc:Fallback>
                <p:oleObj name="Document" r:id="rId3" imgW="5855315" imgH="323081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285764" cy="4571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407" y="5808723"/>
            <a:ext cx="817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strong base will neutralize (titrate) all the weak acid molecules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64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147"/>
            <a:ext cx="8229600" cy="528696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0.10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M </a:t>
            </a:r>
            <a:r>
              <a:rPr lang="en-US" dirty="0" err="1">
                <a:solidFill>
                  <a:srgbClr val="000000"/>
                </a:solidFill>
                <a:ea typeface="ＭＳ Ｐゴシック"/>
              </a:rPr>
              <a:t>HCl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has an H</a:t>
            </a:r>
            <a:r>
              <a:rPr lang="en-US" baseline="30000" dirty="0">
                <a:solidFill>
                  <a:srgbClr val="000000"/>
                </a:solidFill>
                <a:ea typeface="ＭＳ Ｐゴシック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concentration of 0.10 M 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pH =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1.00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</a:t>
            </a:r>
          </a:p>
          <a:p>
            <a:endParaRPr lang="en-US" sz="1000" dirty="0" smtClean="0">
              <a:solidFill>
                <a:srgbClr val="000000"/>
              </a:solidFill>
              <a:ea typeface="ＭＳ Ｐゴシック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0.10 </a:t>
            </a:r>
            <a:r>
              <a:rPr lang="en-US" i="1" dirty="0">
                <a:solidFill>
                  <a:srgbClr val="000000"/>
                </a:solidFill>
                <a:ea typeface="ＭＳ Ｐゴシック"/>
              </a:rPr>
              <a:t>M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aqueous acetic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acid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h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as an H</a:t>
            </a:r>
            <a:r>
              <a:rPr lang="en-US" baseline="30000" dirty="0">
                <a:solidFill>
                  <a:srgbClr val="000000"/>
                </a:solidFill>
                <a:ea typeface="ＭＳ Ｐゴシック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concentration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of only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0.0013 </a:t>
            </a:r>
            <a:r>
              <a:rPr lang="en-US" i="1" dirty="0">
                <a:solidFill>
                  <a:srgbClr val="000000"/>
                </a:solidFill>
                <a:ea typeface="ＭＳ Ｐゴシック"/>
              </a:rPr>
              <a:t>M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pH =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2.89 </a:t>
            </a:r>
            <a:endParaRPr lang="en-US" dirty="0">
              <a:solidFill>
                <a:srgbClr val="000000"/>
              </a:solidFill>
              <a:ea typeface="ＭＳ Ｐゴシック"/>
            </a:endParaRPr>
          </a:p>
          <a:p>
            <a:endParaRPr lang="en-US" sz="900" dirty="0" smtClean="0">
              <a:solidFill>
                <a:srgbClr val="000000"/>
              </a:solidFill>
              <a:ea typeface="ＭＳ Ｐゴシック"/>
            </a:endParaRPr>
          </a:p>
          <a:p>
            <a:r>
              <a:rPr lang="en-US" b="1" dirty="0" smtClean="0">
                <a:solidFill>
                  <a:srgbClr val="000000"/>
                </a:solidFill>
                <a:ea typeface="ＭＳ Ｐゴシック"/>
              </a:rPr>
              <a:t>But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when a weak acid such as acetic is ‘titrated’ with a strong base such as </a:t>
            </a:r>
            <a:r>
              <a:rPr lang="en-US" dirty="0" err="1">
                <a:solidFill>
                  <a:srgbClr val="000000"/>
                </a:solidFill>
                <a:ea typeface="ＭＳ Ｐゴシック"/>
              </a:rPr>
              <a:t>NaOH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, </a:t>
            </a:r>
            <a:r>
              <a:rPr lang="en-US" b="1" i="1" dirty="0">
                <a:solidFill>
                  <a:srgbClr val="000000"/>
                </a:solidFill>
                <a:ea typeface="ＭＳ Ｐゴシック"/>
              </a:rPr>
              <a:t>all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 acetic acid molecules are neutralized 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not just those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that would dissociate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into ions in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an aqueous solution </a:t>
            </a:r>
            <a:endParaRPr lang="en-US" dirty="0">
              <a:solidFill>
                <a:srgbClr val="000000"/>
              </a:solidFill>
              <a:ea typeface="ＭＳ Ｐゴシック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2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973"/>
            <a:ext cx="8229600" cy="2107238"/>
          </a:xfrm>
        </p:spPr>
        <p:txBody>
          <a:bodyPr>
            <a:noAutofit/>
          </a:bodyPr>
          <a:lstStyle/>
          <a:p>
            <a:r>
              <a:rPr lang="en-US" dirty="0" smtClean="0"/>
              <a:t>The hydroxide ion is such a strong base that for the purpose of stoichiometric calculations it can be assumed to react </a:t>
            </a:r>
            <a:r>
              <a:rPr lang="en-US" b="1" dirty="0" smtClean="0"/>
              <a:t>completely</a:t>
            </a:r>
            <a:r>
              <a:rPr lang="en-US" dirty="0" smtClean="0"/>
              <a:t> with any weak acid that we will encounter in Intro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267200"/>
            <a:ext cx="1932526" cy="1976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0872" y="510813"/>
            <a:ext cx="2496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Remember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557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1291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400" dirty="0" smtClean="0"/>
              <a:t>Formula equation:</a:t>
            </a:r>
          </a:p>
          <a:p>
            <a:pPr eaLnBrk="1" hangingPunct="1"/>
            <a:endParaRPr lang="en-US" sz="2400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err="1" smtClean="0"/>
              <a:t>HAc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 </a:t>
            </a:r>
            <a:r>
              <a:rPr lang="en-US" sz="2800" dirty="0" smtClean="0"/>
              <a:t>+ </a:t>
            </a:r>
            <a:r>
              <a:rPr lang="en-US" sz="2800" dirty="0" err="1" smtClean="0"/>
              <a:t>NaOH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pitchFamily="18" charset="2"/>
              </a:rPr>
              <a:t></a:t>
            </a:r>
            <a:r>
              <a:rPr lang="en-US" sz="2800" dirty="0" smtClean="0"/>
              <a:t> </a:t>
            </a:r>
            <a:r>
              <a:rPr lang="en-US" sz="2800" dirty="0" err="1" smtClean="0"/>
              <a:t>NaAc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(l)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100" dirty="0" smtClean="0"/>
              <a:t>                                   weak acid  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Ionic Equation: </a:t>
            </a:r>
          </a:p>
          <a:p>
            <a:pPr eaLnBrk="1" hangingPunct="1"/>
            <a:endParaRPr lang="en-US" sz="2400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err="1" smtClean="0"/>
              <a:t>HAc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 </a:t>
            </a:r>
            <a:r>
              <a:rPr lang="en-US" sz="2800" dirty="0" smtClean="0"/>
              <a:t>+ Na</a:t>
            </a:r>
            <a:r>
              <a:rPr lang="en-US" sz="2800" b="1" baseline="30000" dirty="0" smtClean="0"/>
              <a:t>+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+ OH</a:t>
            </a:r>
            <a:r>
              <a:rPr lang="en-US" sz="3100" b="1" baseline="30000" dirty="0" smtClean="0"/>
              <a:t>-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pitchFamily="18" charset="2"/>
              </a:rPr>
              <a:t></a:t>
            </a:r>
            <a:r>
              <a:rPr lang="en-US" sz="2800" dirty="0" smtClean="0"/>
              <a:t> Na</a:t>
            </a:r>
            <a:r>
              <a:rPr lang="en-US" sz="2800" b="1" baseline="30000" dirty="0" smtClean="0"/>
              <a:t>+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+ Ac</a:t>
            </a:r>
            <a:r>
              <a:rPr lang="en-US" sz="3400" b="1" baseline="30000" dirty="0" smtClean="0"/>
              <a:t>-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(l)</a:t>
            </a:r>
          </a:p>
          <a:p>
            <a:pPr algn="ctr"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Net ionic equation: </a:t>
            </a:r>
          </a:p>
          <a:p>
            <a:pPr eaLnBrk="1" hangingPunct="1"/>
            <a:endParaRPr lang="en-US" sz="2400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900" dirty="0" err="1" smtClean="0"/>
              <a:t>HAc</a:t>
            </a:r>
            <a:r>
              <a:rPr lang="en-US" sz="2900" baseline="-25000" dirty="0" smtClean="0"/>
              <a:t>(</a:t>
            </a:r>
            <a:r>
              <a:rPr lang="en-US" sz="2900" baseline="-25000" dirty="0" err="1" smtClean="0"/>
              <a:t>aq</a:t>
            </a:r>
            <a:r>
              <a:rPr lang="en-US" sz="2900" baseline="-25000" dirty="0" smtClean="0"/>
              <a:t>))</a:t>
            </a:r>
            <a:r>
              <a:rPr lang="en-US" sz="2900" dirty="0" smtClean="0"/>
              <a:t> + </a:t>
            </a:r>
            <a:r>
              <a:rPr lang="en-US" sz="2400" dirty="0" smtClean="0"/>
              <a:t>OH</a:t>
            </a:r>
            <a:r>
              <a:rPr lang="en-US" sz="3600" b="1" baseline="30000" dirty="0" smtClean="0"/>
              <a:t>-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aq</a:t>
            </a:r>
            <a:r>
              <a:rPr lang="en-US" sz="2400" baseline="-25000" dirty="0" smtClean="0"/>
              <a:t>)</a:t>
            </a:r>
            <a:r>
              <a:rPr lang="en-US" sz="2900" dirty="0" smtClean="0"/>
              <a:t> </a:t>
            </a:r>
            <a:r>
              <a:rPr lang="en-US" sz="2900" dirty="0" smtClean="0">
                <a:latin typeface="Symbol" pitchFamily="18" charset="2"/>
              </a:rPr>
              <a:t></a:t>
            </a:r>
            <a:r>
              <a:rPr lang="en-US" sz="2900" dirty="0" smtClean="0"/>
              <a:t> Ac</a:t>
            </a:r>
            <a:r>
              <a:rPr lang="en-US" sz="3400" b="1" baseline="30000" dirty="0" smtClean="0"/>
              <a:t>-</a:t>
            </a:r>
            <a:r>
              <a:rPr lang="en-US" sz="2900" baseline="-25000" dirty="0" smtClean="0"/>
              <a:t>(</a:t>
            </a:r>
            <a:r>
              <a:rPr lang="en-US" sz="2900" baseline="-25000" dirty="0" err="1" smtClean="0"/>
              <a:t>aq</a:t>
            </a:r>
            <a:r>
              <a:rPr lang="en-US" sz="2900" baseline="-25000" dirty="0" smtClean="0"/>
              <a:t>)</a:t>
            </a:r>
            <a:r>
              <a:rPr lang="en-US" sz="2900" dirty="0" smtClean="0"/>
              <a:t> + H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O</a:t>
            </a:r>
            <a:r>
              <a:rPr lang="en-US" sz="2900" baseline="-25000" dirty="0" smtClean="0"/>
              <a:t>(l)</a:t>
            </a:r>
          </a:p>
          <a:p>
            <a:pPr algn="ctr" eaLnBrk="1" hangingPunct="1">
              <a:buFont typeface="Arial" charset="0"/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9852" y="510813"/>
            <a:ext cx="56487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Weak acid / strong base titration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385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53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Titrations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: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Calculating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Total Acid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Concentration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977"/>
            <a:ext cx="8229600" cy="331518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When a 5.00 mL sample of household vinegar </a:t>
            </a:r>
            <a:r>
              <a:rPr lang="en-US" sz="2800" dirty="0" smtClean="0">
                <a:solidFill>
                  <a:srgbClr val="000000"/>
                </a:solidFill>
              </a:rPr>
              <a:t>is titrated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44.5 </a:t>
            </a:r>
            <a:r>
              <a:rPr lang="en-US" sz="2400" dirty="0">
                <a:solidFill>
                  <a:srgbClr val="000000"/>
                </a:solidFill>
              </a:rPr>
              <a:t>mL of 0.100 M </a:t>
            </a:r>
            <a:r>
              <a:rPr lang="en-US" sz="2400" dirty="0" err="1">
                <a:solidFill>
                  <a:srgbClr val="000000"/>
                </a:solidFill>
              </a:rPr>
              <a:t>NaOH</a:t>
            </a:r>
            <a:r>
              <a:rPr lang="en-US" sz="2400" dirty="0">
                <a:solidFill>
                  <a:srgbClr val="000000"/>
                </a:solidFill>
              </a:rPr>
              <a:t> solution is </a:t>
            </a:r>
            <a:r>
              <a:rPr lang="en-US" sz="2400" dirty="0" smtClean="0">
                <a:solidFill>
                  <a:srgbClr val="000000"/>
                </a:solidFill>
              </a:rPr>
              <a:t>required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What is the acid concentration of the vinegar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equivalents per liter </a:t>
            </a:r>
            <a:r>
              <a:rPr lang="en-US" i="1" dirty="0">
                <a:solidFill>
                  <a:srgbClr val="000000"/>
                </a:solidFill>
              </a:rPr>
              <a:t>(N)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moles per </a:t>
            </a:r>
            <a:r>
              <a:rPr lang="en-US" dirty="0" smtClean="0">
                <a:solidFill>
                  <a:srgbClr val="000000"/>
                </a:solidFill>
              </a:rPr>
              <a:t>liter </a:t>
            </a:r>
            <a:r>
              <a:rPr lang="en-US" i="1" dirty="0" smtClean="0">
                <a:solidFill>
                  <a:srgbClr val="000000"/>
                </a:solidFill>
              </a:rPr>
              <a:t>(M)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1463"/>
            <a:ext cx="8229600" cy="3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4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349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a</a:t>
            </a:r>
            <a:r>
              <a:rPr lang="en-US" dirty="0" smtClean="0"/>
              <a:t> ×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×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= ?</a:t>
            </a:r>
          </a:p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 = 5.00 mL </a:t>
            </a:r>
          </a:p>
          <a:p>
            <a:r>
              <a:rPr lang="en-US" sz="2800" dirty="0" err="1" smtClean="0"/>
              <a:t>N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 = 0.100 N </a:t>
            </a:r>
          </a:p>
          <a:p>
            <a:r>
              <a:rPr lang="en-US" sz="2800" dirty="0" err="1" smtClean="0"/>
              <a:t>V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 = 45.0 mL</a:t>
            </a:r>
          </a:p>
          <a:p>
            <a:endParaRPr lang="en-US" sz="2800" dirty="0"/>
          </a:p>
          <a:p>
            <a:r>
              <a:rPr lang="en-US" sz="2800" dirty="0"/>
              <a:t>M</a:t>
            </a:r>
            <a:r>
              <a:rPr lang="en-US" sz="2800" baseline="-25000" dirty="0"/>
              <a:t>a</a:t>
            </a:r>
            <a:r>
              <a:rPr lang="en-US" sz="2800" dirty="0"/>
              <a:t> = ?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1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236787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charset="0"/>
              </a:rPr>
              <a:t>10.14 Acidity and Basicity of Salt </a:t>
            </a:r>
            <a:r>
              <a:rPr lang="en-US" dirty="0" smtClean="0">
                <a:latin typeface="+mn-lt"/>
                <a:cs typeface="Times New Roman" charset="0"/>
              </a:rPr>
              <a:t>Solutions </a:t>
            </a:r>
            <a:br>
              <a:rPr lang="en-US" dirty="0" smtClean="0">
                <a:latin typeface="+mn-lt"/>
                <a:cs typeface="Times New Roman" charset="0"/>
              </a:rPr>
            </a:br>
            <a:r>
              <a:rPr lang="en-US" dirty="0" smtClean="0">
                <a:latin typeface="+mn-lt"/>
                <a:cs typeface="Times New Roman" charset="0"/>
              </a:rPr>
              <a:t>[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Skip</a:t>
            </a:r>
            <a:r>
              <a:rPr lang="en-US" dirty="0" smtClean="0">
                <a:latin typeface="+mn-lt"/>
                <a:cs typeface="Times New Roman" charset="0"/>
              </a:rPr>
              <a:t>]</a:t>
            </a:r>
            <a:endParaRPr lang="en-US" sz="2300" dirty="0">
              <a:solidFill>
                <a:srgbClr val="000000"/>
              </a:solidFill>
              <a:latin typeface="+mn-lt"/>
              <a:cs typeface="Times New Roman" charset="0"/>
            </a:endParaRPr>
          </a:p>
        </p:txBody>
      </p:sp>
      <p:sp>
        <p:nvSpPr>
          <p:cNvPr id="6246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2466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9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2473" name="Picture 10" descr="049_10_03_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571875"/>
            <a:ext cx="76692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511380"/>
            <a:ext cx="8229600" cy="8287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all salts are neutral!!!!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86537" y="3159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cs typeface="Times New Roman" charset="0"/>
              </a:rPr>
              <a:t>10.2 Some Common Acids and Bases</a:t>
            </a:r>
          </a:p>
        </p:txBody>
      </p:sp>
      <p:sp>
        <p:nvSpPr>
          <p:cNvPr id="2150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3755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Content Placeholder 2"/>
          <p:cNvSpPr>
            <a:spLocks noGrp="1"/>
          </p:cNvSpPr>
          <p:nvPr>
            <p:ph idx="4294967295"/>
          </p:nvPr>
        </p:nvSpPr>
        <p:spPr>
          <a:xfrm>
            <a:off x="0" y="1035050"/>
            <a:ext cx="8229600" cy="2390775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 solutions can be neutral, acidic, or basic, depending on the ions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present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6075" indent="-346075"/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Some ions react with water to produce H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and some ions react with water to produce OH</a:t>
            </a:r>
            <a:r>
              <a:rPr lang="en-US" sz="26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2466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3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2473" name="Picture 10" descr="049_10_03_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571875"/>
            <a:ext cx="766921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77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Content Placeholder 2"/>
          <p:cNvSpPr>
            <a:spLocks noGrp="1"/>
          </p:cNvSpPr>
          <p:nvPr>
            <p:ph idx="4294967295"/>
          </p:nvPr>
        </p:nvSpPr>
        <p:spPr>
          <a:xfrm>
            <a:off x="0" y="1711325"/>
            <a:ext cx="8229600" cy="410845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 such as NH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 which can be formed by reaction of a strong acid (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with a weak base NH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yields an acidic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ion </a:t>
            </a:r>
            <a:r>
              <a:rPr lang="en-US" sz="2800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does </a:t>
            </a:r>
            <a:r>
              <a:rPr lang="en-US" sz="2800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not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react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water, but the NH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ion is a weak acid that gives 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ions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 algn="ctr">
              <a:lnSpc>
                <a:spcPct val="96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+ 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 (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⇆ NH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+ 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>
              <a:lnSpc>
                <a:spcPct val="96000"/>
              </a:lnSpc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3490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7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8022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Salt of Strong Acid + Weak Base = Acidic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1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Content Placeholder 2"/>
          <p:cNvSpPr>
            <a:spLocks noGrp="1"/>
          </p:cNvSpPr>
          <p:nvPr>
            <p:ph idx="4294967295"/>
          </p:nvPr>
        </p:nvSpPr>
        <p:spPr>
          <a:xfrm>
            <a:off x="0" y="1657350"/>
            <a:ext cx="8229600" cy="4713288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 such as sodium bicarbonate, which can be formed by reaction of a weak acid, 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with a strong base (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</a:t>
            </a:r>
          </a:p>
          <a:p>
            <a:pPr marL="1009650" lvl="1" indent="-609600"/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yields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basic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ion does not react with water, but the HCO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ion is a weak base that gives OH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ions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 algn="ctr">
              <a:lnSpc>
                <a:spcPct val="96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HCO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+ 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 (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⇆ H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+ OH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>
              <a:lnSpc>
                <a:spcPct val="96000"/>
              </a:lnSpc>
            </a:pP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4517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4514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1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8022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600" indent="-609600"/>
            <a:r>
              <a:rPr lang="en-US" sz="3600" b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Salt of Weak Acid + Strong Base = Basic</a:t>
            </a:r>
            <a:endParaRPr lang="en-US" sz="3600" b="1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7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Content Placeholder 2"/>
          <p:cNvSpPr>
            <a:spLocks noGrp="1"/>
          </p:cNvSpPr>
          <p:nvPr>
            <p:ph idx="4294967295"/>
          </p:nvPr>
        </p:nvSpPr>
        <p:spPr>
          <a:xfrm>
            <a:off x="0" y="1711325"/>
            <a:ext cx="8229600" cy="4449763"/>
          </a:xfrm>
        </p:spPr>
        <p:txBody>
          <a:bodyPr/>
          <a:lstStyle/>
          <a:p>
            <a:pPr marL="609600" indent="-609600"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 such as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NaCl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which can be formed by reaction of a strong acid (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with a strong base (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), yields a neutral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609600" indent="-609600">
              <a:lnSpc>
                <a:spcPct val="96000"/>
              </a:lnSpc>
              <a:buFontTx/>
              <a:buNone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54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5538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5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8022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600" indent="-609600"/>
            <a:r>
              <a:rPr lang="en-US" sz="3600" b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Salt of Strong Acid + Strong Base = Neutral</a:t>
            </a:r>
            <a:endParaRPr lang="en-US" sz="3600" b="1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4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Content Placeholder 2"/>
          <p:cNvSpPr>
            <a:spLocks noGrp="1"/>
          </p:cNvSpPr>
          <p:nvPr>
            <p:ph idx="4294967295"/>
          </p:nvPr>
        </p:nvSpPr>
        <p:spPr>
          <a:xfrm>
            <a:off x="0" y="1490663"/>
            <a:ext cx="8229600" cy="4670425"/>
          </a:xfrm>
        </p:spPr>
        <p:txBody>
          <a:bodyPr/>
          <a:lstStyle/>
          <a:p>
            <a:pPr marL="609600" indent="-609600"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Both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cation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and anion in this type of salt react with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ion that reacts to the greater extent will govern the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609600" indent="-609600">
              <a:lnSpc>
                <a:spcPct val="96000"/>
              </a:lnSpc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4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667125" y="218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5538" name="Object 7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9" name="Equation" r:id="rId3" imgW="103188" imgH="179388" progId="Equation.3">
                  <p:embed/>
                </p:oleObj>
              </mc:Choice>
              <mc:Fallback>
                <p:oleObj name="Equation" r:id="rId3" imgW="103188" imgH="1793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59125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8022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9600" indent="-609600"/>
            <a:r>
              <a:rPr lang="en-US" sz="36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Salt of Weak Acid + Weak Base = ?</a:t>
            </a:r>
            <a:endParaRPr lang="en-US" sz="36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5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414338" y="143351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9088" y="409575"/>
            <a:ext cx="88884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Worked Example 10.18   </a:t>
            </a:r>
            <a:r>
              <a:rPr lang="en-US" sz="200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Acidity and Basicity of Salt Solutions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323850" y="1889125"/>
            <a:ext cx="60213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Look in Table 10.1 to see the classification of acids and bases as strong or weak.	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306388" y="1577975"/>
            <a:ext cx="2195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C4B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Analysis</a:t>
            </a:r>
            <a:endParaRPr lang="en-US" sz="1600" smtClean="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04800" y="303213"/>
            <a:ext cx="0" cy="40163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7025" y="803275"/>
            <a:ext cx="861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Predict whether the following salts produce an acidic, basic, or neutral solution: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(a)</a:t>
            </a:r>
            <a:r>
              <a:rPr lang="en-US" sz="1400" smtClean="0">
                <a:solidFill>
                  <a:srgbClr val="000000"/>
                </a:solidFill>
              </a:rPr>
              <a:t> BaCl</a:t>
            </a:r>
            <a:r>
              <a:rPr lang="en-US" sz="1400" baseline="-25000" smtClean="0">
                <a:solidFill>
                  <a:srgbClr val="000000"/>
                </a:solidFill>
              </a:rPr>
              <a:t>2</a:t>
            </a:r>
            <a:r>
              <a:rPr lang="en-US" sz="1400" smtClean="0">
                <a:solidFill>
                  <a:srgbClr val="000000"/>
                </a:solidFill>
              </a:rPr>
              <a:t>       </a:t>
            </a:r>
            <a:r>
              <a:rPr lang="en-US" sz="1400" b="1" smtClean="0">
                <a:solidFill>
                  <a:srgbClr val="000000"/>
                </a:solidFill>
              </a:rPr>
              <a:t>(b) </a:t>
            </a:r>
            <a:r>
              <a:rPr lang="en-US" sz="1400" smtClean="0">
                <a:solidFill>
                  <a:srgbClr val="000000"/>
                </a:solidFill>
              </a:rPr>
              <a:t>NaCN       </a:t>
            </a:r>
            <a:r>
              <a:rPr lang="en-US" sz="1400" b="1" smtClean="0">
                <a:solidFill>
                  <a:srgbClr val="000000"/>
                </a:solidFill>
              </a:rPr>
              <a:t>(c) </a:t>
            </a:r>
            <a:r>
              <a:rPr lang="en-US" sz="1400" smtClean="0">
                <a:solidFill>
                  <a:srgbClr val="000000"/>
                </a:solidFill>
              </a:rPr>
              <a:t>NH</a:t>
            </a:r>
            <a:r>
              <a:rPr lang="en-US" sz="1400" baseline="-25000" smtClean="0">
                <a:solidFill>
                  <a:srgbClr val="000000"/>
                </a:solidFill>
              </a:rPr>
              <a:t>4</a:t>
            </a:r>
            <a:r>
              <a:rPr lang="en-US" sz="1400" smtClean="0">
                <a:solidFill>
                  <a:srgbClr val="000000"/>
                </a:solidFill>
              </a:rPr>
              <a:t>NO</a:t>
            </a:r>
            <a:r>
              <a:rPr lang="en-US" sz="1400" baseline="-25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04800" y="3048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03213" y="432911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306388" y="2312988"/>
            <a:ext cx="2195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C4B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2673350"/>
            <a:ext cx="7024688" cy="1581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(a)	</a:t>
            </a:r>
            <a:r>
              <a:rPr lang="en-US" sz="1400" smtClean="0">
                <a:solidFill>
                  <a:srgbClr val="000000"/>
                </a:solidFill>
              </a:rPr>
              <a:t>BaCl</a:t>
            </a:r>
            <a:r>
              <a:rPr lang="en-US" sz="1400" baseline="-25000" smtClean="0">
                <a:solidFill>
                  <a:srgbClr val="000000"/>
                </a:solidFill>
              </a:rPr>
              <a:t>2</a:t>
            </a:r>
            <a:r>
              <a:rPr lang="en-US" sz="1400" smtClean="0">
                <a:solidFill>
                  <a:srgbClr val="000000"/>
                </a:solidFill>
              </a:rPr>
              <a:t> gives a neutral solution because it is formed from a strong acid (HCl) and a strong base [Ba(OH)</a:t>
            </a:r>
            <a:r>
              <a:rPr lang="en-US" sz="1400" baseline="-25000" smtClean="0">
                <a:solidFill>
                  <a:srgbClr val="000000"/>
                </a:solidFill>
              </a:rPr>
              <a:t>2</a:t>
            </a:r>
            <a:r>
              <a:rPr lang="en-US" sz="1400" smtClean="0">
                <a:solidFill>
                  <a:srgbClr val="000000"/>
                </a:solidFill>
              </a:rPr>
              <a:t>].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(b)</a:t>
            </a:r>
            <a:r>
              <a:rPr lang="en-US" sz="1400" smtClean="0">
                <a:solidFill>
                  <a:srgbClr val="000000"/>
                </a:solidFill>
              </a:rPr>
              <a:t>	NaCN gives a basic solution because it is formed from a weak acid (HCN) and a strong base (NaOH).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(c)</a:t>
            </a:r>
            <a:r>
              <a:rPr lang="en-US" sz="1400" smtClean="0">
                <a:solidFill>
                  <a:srgbClr val="000000"/>
                </a:solidFill>
              </a:rPr>
              <a:t>	NH</a:t>
            </a:r>
            <a:r>
              <a:rPr lang="en-US" sz="1400" baseline="-25000" smtClean="0">
                <a:solidFill>
                  <a:srgbClr val="000000"/>
                </a:solidFill>
              </a:rPr>
              <a:t>4</a:t>
            </a:r>
            <a:r>
              <a:rPr lang="en-US" sz="1400" smtClean="0">
                <a:solidFill>
                  <a:srgbClr val="000000"/>
                </a:solidFill>
              </a:rPr>
              <a:t>NO</a:t>
            </a:r>
            <a:r>
              <a:rPr lang="en-US" sz="1400" baseline="-25000" smtClean="0">
                <a:solidFill>
                  <a:srgbClr val="000000"/>
                </a:solidFill>
              </a:rPr>
              <a:t>3</a:t>
            </a:r>
            <a:r>
              <a:rPr lang="en-US" sz="1400" smtClean="0">
                <a:solidFill>
                  <a:srgbClr val="000000"/>
                </a:solidFill>
              </a:rPr>
              <a:t> gives an acidic solution because it is formed from a strong acid (HNO</a:t>
            </a:r>
            <a:r>
              <a:rPr lang="en-US" sz="1400" baseline="-25000" smtClean="0">
                <a:solidFill>
                  <a:srgbClr val="000000"/>
                </a:solidFill>
              </a:rPr>
              <a:t>3</a:t>
            </a:r>
            <a:r>
              <a:rPr lang="en-US" sz="1400" smtClean="0">
                <a:solidFill>
                  <a:srgbClr val="000000"/>
                </a:solidFill>
              </a:rPr>
              <a:t>) and a weak base (NH</a:t>
            </a:r>
            <a:r>
              <a:rPr lang="en-US" sz="1400" baseline="-25000" smtClean="0">
                <a:solidFill>
                  <a:srgbClr val="000000"/>
                </a:solidFill>
              </a:rPr>
              <a:t>3</a:t>
            </a:r>
            <a:r>
              <a:rPr lang="en-US" sz="140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368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  <p:bldP spid="293893" grpId="0"/>
      <p:bldP spid="29389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555473" y="1166690"/>
            <a:ext cx="8229600" cy="4533849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Acids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present in many 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foods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Lemons, oranges, and grapefruit contain citric acid, and sour milk contains lactic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 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Bases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present in many household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cleaning 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agents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bar soap, ammonia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-based window cleaners,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drain openers 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a good idea to learn the names and formulas of common acids and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bases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311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Times New Roman" charset="0"/>
              </a:rPr>
              <a:t>Outline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73853"/>
            <a:ext cx="8415338" cy="46158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10.1	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Acids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Bases in Aqueous Solutions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10.2	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Some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Common Acids and Bases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10.3	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The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Brønsted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–Lowry Definition of Acids and Bases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10.4	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Acid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Base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Strength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definition of strong &amp; weak only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10.5	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Acid Dissociation Constants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lightly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]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10.6	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Water as Both an Acid and a Base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10.7  	Measuring Acidity in an Aqueous Solution: pH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10.8  	Working with pH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10.9  	Laboratory Determination of Acidity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10.10	Buffer Solutions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10.11	Acid and Base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Equivalents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10.12	Some Common Acid-Base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Reactions </a:t>
            </a:r>
            <a:r>
              <a:rPr lang="en-US" sz="2000" dirty="0" smtClean="0">
                <a:latin typeface="Arial" charset="0"/>
                <a:cs typeface="Times New Roman" charset="0"/>
              </a:rPr>
              <a:t> 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10.13	Titration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10.14	Acidity and Basicity of Salt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Solutions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skip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] 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9012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7143" y="1792936"/>
            <a:ext cx="74117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remaining slides in this section </a:t>
            </a:r>
          </a:p>
          <a:p>
            <a:pPr algn="ctr"/>
            <a:r>
              <a:rPr lang="en-US" sz="3600" dirty="0" smtClean="0"/>
              <a:t>are left as an exercise for the student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Notice which </a:t>
            </a:r>
            <a:r>
              <a:rPr lang="en-US" sz="3600" dirty="0" err="1" smtClean="0"/>
              <a:t>polyatomics</a:t>
            </a:r>
            <a:r>
              <a:rPr lang="en-US" sz="3600" dirty="0" smtClean="0"/>
              <a:t> are involved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962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9366" y="938213"/>
            <a:ext cx="8229600" cy="52197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Sulfuric acid,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H</a:t>
            </a:r>
            <a:r>
              <a:rPr lang="en-US" sz="2800" b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SO</a:t>
            </a:r>
            <a:r>
              <a:rPr lang="en-US" sz="2800" b="1" baseline="-25000" dirty="0">
                <a:ea typeface="ＭＳ Ｐゴシック" charset="0"/>
                <a:cs typeface="ＭＳ Ｐゴシック" charset="0"/>
              </a:rPr>
              <a:t>4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,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(strong-mineral) is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manufactured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greater quantity worldwide than any other industrial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chemical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the acid found in automobile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batteries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highly corrosive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can cause painful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burns 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endParaRPr lang="en-US" sz="9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Hydrochloric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acid, </a:t>
            </a:r>
            <a:r>
              <a:rPr lang="en-US" sz="28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strong-molecular)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or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muriatic </a:t>
            </a:r>
            <a:r>
              <a:rPr lang="en-US" sz="28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acid,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has many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industrial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applications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etal cleaning, the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manufacture of high-fructose corn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syrup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Aqueous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stomach acid in the digestive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system 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4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686773" y="579438"/>
            <a:ext cx="8229600" cy="5806978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Nitric acid, HNO</a:t>
            </a:r>
            <a:r>
              <a:rPr lang="en-US" sz="2600" b="1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(strong-mineral) is a strong oxidizing agent that is used for the manufacture of ammonium nitrate fertilizer and military explosives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When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spilled on the skin, it leaves a characteristic yellow coloration because of its reaction with skin proteins </a:t>
            </a:r>
          </a:p>
          <a:p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Phosphoric 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acid, H</a:t>
            </a:r>
            <a:r>
              <a:rPr lang="en-US" sz="26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</a:t>
            </a:r>
            <a:r>
              <a:rPr lang="en-US" sz="26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(weak-mineral) is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used in phosphate fertilizers, and as an additive in foods and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toothpastes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tart taste of many soft drinks is due to the presence of phosphoric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 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Acetic 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acid, CH</a:t>
            </a:r>
            <a:r>
              <a:rPr lang="en-US" sz="26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</a:t>
            </a:r>
            <a:r>
              <a:rPr lang="en-US" sz="26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H,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(weak-organic molecular) is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primary constituent of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vinegar 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 occurs in all living cells and is used in the preparation of solvents, lacquers, and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coatings 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396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87264" y="579438"/>
            <a:ext cx="8229600" cy="564197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ea typeface="ＭＳ Ｐゴシック" charset="0"/>
                <a:cs typeface="ＭＳ Ｐゴシック" charset="0"/>
              </a:rPr>
              <a:t>Sodium hydroxide, </a:t>
            </a:r>
            <a:r>
              <a:rPr lang="en-US" sz="2400" b="1" dirty="0" err="1">
                <a:ea typeface="ＭＳ Ｐゴシック" charset="0"/>
                <a:cs typeface="ＭＳ Ｐゴシック" charset="0"/>
              </a:rPr>
              <a:t>NaOH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,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(strong-mineral) </a:t>
            </a:r>
            <a:r>
              <a:rPr lang="en-US" sz="2400" i="1" dirty="0" smtClean="0">
                <a:ea typeface="ＭＳ Ｐゴシック" charset="0"/>
                <a:cs typeface="ＭＳ Ｐゴシック" charset="0"/>
              </a:rPr>
              <a:t>caustic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soda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or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lye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is the most commonly used of all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bases </a:t>
            </a:r>
          </a:p>
          <a:p>
            <a:pPr lvl="1"/>
            <a:r>
              <a:rPr lang="en-US" sz="2000" dirty="0" smtClean="0">
                <a:ea typeface="ＭＳ Ｐゴシック" charset="0"/>
                <a:cs typeface="ＭＳ Ｐゴシック" charset="0"/>
              </a:rPr>
              <a:t>It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is used in the production of aluminum, glass, soap, and drain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cleaners, and hair straightener (relaxer)</a:t>
            </a:r>
          </a:p>
          <a:p>
            <a:pPr lvl="1"/>
            <a:r>
              <a:rPr lang="en-US" sz="2000" dirty="0" smtClean="0">
                <a:ea typeface="ＭＳ Ｐゴシック" charset="0"/>
                <a:cs typeface="ＭＳ Ｐゴシック" charset="0"/>
              </a:rPr>
              <a:t>Concentrated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solutions can cause severe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burns 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Calcium hydroxide, </a:t>
            </a:r>
            <a:r>
              <a:rPr lang="en-US" sz="24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(OH)</a:t>
            </a:r>
            <a:r>
              <a:rPr lang="en-US" sz="24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(moderate-mineral) or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slaked lime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is made by treating lime (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with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used in mortars and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cements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Aqueous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(OH)</a:t>
            </a:r>
            <a:r>
              <a:rPr lang="en-US" sz="20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</a:t>
            </a:r>
            <a:r>
              <a:rPr lang="en-US" sz="20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limewater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Magnesium hydroxide, Mg(OH)</a:t>
            </a:r>
            <a:r>
              <a:rPr lang="en-US" sz="24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(weak-mineral) or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milk of magnesia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is an additive in foods, toothpaste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over-the-counter medications. </a:t>
            </a:r>
            <a:endParaRPr lang="en-US" sz="24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Antacids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contain magnesium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hydroxide 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Ammonia, NH</a:t>
            </a:r>
            <a:r>
              <a:rPr lang="en-US" sz="24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(weak-molecular) is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used primarily as a fertilizer, but has industrial applications including pharmaceuticals and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explosives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4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dilute solution of ammonia is frequently used as a glass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cleaner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1989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statements is NOT true of an acid?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5257800" cy="2590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Many acids can be eaten.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Acids have a sour taste.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Acids are found in many household cleaning products like soap.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Acids can dissolve metals.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38425"/>
            <a:ext cx="2667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744478"/>
            <a:ext cx="4827790" cy="113780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statements is NOT true of bases?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5562600" cy="25908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Bases are found in many cleaning supplies.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Bases react with acids.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Bases are contained in antacids.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Bases have a sour taste.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18" y="3534268"/>
            <a:ext cx="2543295" cy="271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599" y="4607508"/>
            <a:ext cx="4235966" cy="57175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3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373063"/>
            <a:ext cx="9144000" cy="104933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  <a:cs typeface="Times New Roman" charset="0"/>
              </a:rPr>
              <a:t>10.3 The </a:t>
            </a:r>
            <a:r>
              <a:rPr lang="en-US" sz="3600" dirty="0" err="1">
                <a:latin typeface="Arial" charset="0"/>
                <a:cs typeface="Times New Roman" charset="0"/>
              </a:rPr>
              <a:t>Brønsted</a:t>
            </a:r>
            <a:r>
              <a:rPr lang="en-US" sz="3600" dirty="0">
                <a:latin typeface="Arial" charset="0"/>
                <a:cs typeface="Times New Roman" charset="0"/>
              </a:rPr>
              <a:t>–Lowry Definition of Acids and Bases</a:t>
            </a:r>
            <a:endParaRPr lang="en-US" sz="32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560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04" y="2514600"/>
            <a:ext cx="5181600" cy="30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531029" y="1225764"/>
            <a:ext cx="8229600" cy="4898457"/>
          </a:xfrm>
        </p:spPr>
        <p:txBody>
          <a:bodyPr/>
          <a:lstStyle/>
          <a:p>
            <a:pPr>
              <a:lnSpc>
                <a:spcPct val="96000"/>
              </a:lnSpc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We have already been introduced to the original Arrhenius theory of acids and bases </a:t>
            </a:r>
          </a:p>
          <a:p>
            <a:pPr lvl="1"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recall it was limited to aqueous (water) solutions </a:t>
            </a:r>
          </a:p>
          <a:p>
            <a:pPr>
              <a:lnSpc>
                <a:spcPct val="9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more general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theory was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proposed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1923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by the Danish chemist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Johannes </a:t>
            </a:r>
            <a:r>
              <a:rPr lang="en-US" sz="30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Br</a:t>
            </a:r>
            <a:r>
              <a:rPr lang="en-US" sz="3000" dirty="0" err="1" smtClean="0">
                <a:ea typeface="ＭＳ Ｐゴシック" charset="0"/>
                <a:cs typeface="ＭＳ Ｐゴシック" charset="0"/>
              </a:rPr>
              <a:t>øn</a:t>
            </a:r>
            <a:r>
              <a:rPr lang="en-US" sz="30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sted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the English chemist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Thomas Lowry </a:t>
            </a:r>
          </a:p>
          <a:p>
            <a:pPr lvl="1"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Not limited to water solutions</a:t>
            </a:r>
          </a:p>
          <a:p>
            <a:pPr lvl="1"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However, in Intro 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Chem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we will only investigate water solutions of acids and bases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291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504825" y="588963"/>
            <a:ext cx="8229600" cy="17764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According to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Br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øn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sted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and Lowry, an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acid–base reaction is one in which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only a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proton is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transferred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2" y="2364884"/>
            <a:ext cx="27432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7317" y="2979429"/>
            <a:ext cx="312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Acid—proton donor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Base—proton acceptor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4825" y="5246179"/>
            <a:ext cx="8229600" cy="120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Furthermore, an acid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must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coexist with a base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This was not true in the Arrhenius theory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0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59" y="4261749"/>
            <a:ext cx="4916764" cy="20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8861" y="1564667"/>
            <a:ext cx="8384042" cy="2575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According to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Br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øn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sted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and Lowry, an acid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must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coexist with a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Here,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the acid (proton donor)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 is the base (proton acceptor) forming H</a:t>
            </a:r>
            <a:r>
              <a:rPr lang="en-US" sz="24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4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299" y="329075"/>
            <a:ext cx="4292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Arial" charset="0"/>
                <a:cs typeface="Times New Roman" charset="0"/>
              </a:rPr>
              <a:t>Brønsted</a:t>
            </a:r>
            <a:r>
              <a:rPr lang="en-US" sz="4400" dirty="0">
                <a:latin typeface="Arial" charset="0"/>
                <a:cs typeface="Times New Roman" charset="0"/>
              </a:rPr>
              <a:t>–</a:t>
            </a:r>
            <a:r>
              <a:rPr lang="en-US" sz="4400" dirty="0" smtClean="0">
                <a:latin typeface="Arial" charset="0"/>
                <a:cs typeface="Times New Roman" charset="0"/>
              </a:rPr>
              <a:t>Lowry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53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slide  62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0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504825" y="588963"/>
            <a:ext cx="8229600" cy="17764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According to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Brønsted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and Lowry, an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acid–base reaction is one in which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only a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proton is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transferred 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2" y="2364884"/>
            <a:ext cx="27432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7317" y="2979429"/>
            <a:ext cx="312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Acid—proton donor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Base—proton acceptor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4825" y="5246179"/>
            <a:ext cx="8229600" cy="120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Clearly the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behavior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an acid is opposite that of a base according to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Brønsted</a:t>
            </a:r>
            <a:r>
              <a:rPr lang="en-US" dirty="0">
                <a:ea typeface="ＭＳ Ｐゴシック" charset="0"/>
                <a:cs typeface="ＭＳ Ｐゴシック" charset="0"/>
              </a:rPr>
              <a:t> and Lowry</a:t>
            </a:r>
          </a:p>
        </p:txBody>
      </p:sp>
    </p:spTree>
    <p:extLst>
      <p:ext uri="{BB962C8B-B14F-4D97-AF65-F5344CB8AC3E}">
        <p14:creationId xmlns:p14="http://schemas.microsoft.com/office/powerpoint/2010/main" val="325427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52425" y="3121025"/>
            <a:ext cx="8229600" cy="2828925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>
                <a:ea typeface="ＭＳ Ｐゴシック" charset="0"/>
                <a:cs typeface="ＭＳ Ｐゴシック" charset="0"/>
              </a:rPr>
              <a:t>Different acids can supply different numbers of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ions 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Acids with one proton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eg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are </a:t>
            </a:r>
            <a:r>
              <a:rPr lang="en-US" sz="26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monoprotic</a:t>
            </a:r>
            <a:r>
              <a:rPr lang="en-US" sz="26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acids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</a:t>
            </a:r>
            <a:r>
              <a:rPr lang="en-US" sz="26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diprotic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because it has two protons to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donate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</a:t>
            </a:r>
            <a:r>
              <a:rPr lang="en-US" sz="26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triprotic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because it has three protons to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donate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Acidic H atoms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must be bonded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electronegative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atoms like oxygen and chlorine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53" y="1237607"/>
            <a:ext cx="6328871" cy="15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2425" y="56614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Acids can be ‘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polyprotic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’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005_10_Pg293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78" y="1418595"/>
            <a:ext cx="3952354" cy="22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62240"/>
            <a:ext cx="8229600" cy="732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Acetic acid is a very important organic acid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16534"/>
            <a:ext cx="5486400" cy="1344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252149"/>
            <a:ext cx="8229600" cy="109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In the presence of an acid, water acts as a base, but with acetic acid the products only occur at about 1%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6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26871" y="823913"/>
            <a:ext cx="8229600" cy="25177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Br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øn</a:t>
            </a:r>
            <a:r>
              <a:rPr lang="en-US" sz="2800" b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sted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–Lowry </a:t>
            </a:r>
            <a:r>
              <a:rPr lang="en-US" sz="2800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a substance that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accepts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from an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For example, the weak base ammonia accepts a proton from water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</a:t>
            </a:r>
            <a:r>
              <a:rPr lang="en-US" sz="2800" u="sng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produce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ions </a:t>
            </a:r>
          </a:p>
        </p:txBody>
      </p:sp>
      <p:sp>
        <p:nvSpPr>
          <p:cNvPr id="27652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07" y="3436474"/>
            <a:ext cx="6708073" cy="13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153517"/>
            <a:ext cx="8229600" cy="972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In the presence of a base, water acts as an acid   but with ammonia the products only occur at about 4%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119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95088" y="641524"/>
            <a:ext cx="8229600" cy="32353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Br</a:t>
            </a:r>
            <a:r>
              <a:rPr lang="en-US" dirty="0" err="1">
                <a:ea typeface="ＭＳ Ｐゴシック" charset="0"/>
                <a:cs typeface="ＭＳ Ｐゴシック" charset="0"/>
              </a:rPr>
              <a:t>ø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nsted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–Lowry base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must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have a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lone pair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electrons to accept 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from an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base can be either neutral (B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eg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ammonia)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or negatively charged (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B: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hydroxide)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 if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base is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neutral,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product has a positive charge after 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added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824187"/>
            <a:ext cx="3962859" cy="243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5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67234" y="649287"/>
            <a:ext cx="8229600" cy="552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products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an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 and base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reaction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conjugate acids and conjugate bases … BUT…</a:t>
            </a:r>
          </a:p>
          <a:p>
            <a:pPr lvl="1"/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only the conjugate base of a weak acid is appreciably basic (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accepts protons)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only the conjugate acid of a weak base is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appreciably acidic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, donates protons)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06" y="1642043"/>
            <a:ext cx="5893266" cy="219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365500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7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13944"/>
            <a:ext cx="6292324" cy="173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4304" y="1053777"/>
            <a:ext cx="8229600" cy="3026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Here are some common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conjugate acid–base pairs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6000"/>
              </a:lnSpc>
            </a:pPr>
            <a:endParaRPr lang="en-US" sz="1000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They are found on opposite sides of a chemical reaction 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with formulas that differ by </a:t>
            </a:r>
            <a:r>
              <a:rPr lang="en-US" b="1" i="1" u="sng" dirty="0" smtClean="0">
                <a:ea typeface="ＭＳ Ｐゴシック" charset="0"/>
                <a:cs typeface="ＭＳ Ｐゴシック" charset="0"/>
              </a:rPr>
              <a:t>one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 H</a:t>
            </a:r>
            <a:r>
              <a:rPr lang="en-US" b="1" baseline="30000" dirty="0" smtClean="0">
                <a:ea typeface="ＭＳ Ｐゴシック" charset="0"/>
                <a:cs typeface="ＭＳ Ｐゴシック" charset="0"/>
              </a:rPr>
              <a:t>+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 … and one H</a:t>
            </a:r>
            <a:r>
              <a:rPr lang="en-US" b="1" baseline="30000" dirty="0" smtClean="0">
                <a:ea typeface="ＭＳ Ｐゴシック" charset="0"/>
                <a:cs typeface="ＭＳ Ｐゴシック" charset="0"/>
              </a:rPr>
              <a:t>+</a:t>
            </a:r>
            <a:r>
              <a:rPr lang="en-US" b="1" dirty="0" smtClean="0">
                <a:ea typeface="ＭＳ Ｐゴシック" charset="0"/>
                <a:cs typeface="ＭＳ Ｐゴシック" charset="0"/>
              </a:rPr>
              <a:t> only </a:t>
            </a:r>
            <a:endParaRPr lang="en-US" b="1" baseline="30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3388"/>
            <a:ext cx="8229600" cy="715962"/>
          </a:xfrm>
        </p:spPr>
        <p:txBody>
          <a:bodyPr/>
          <a:lstStyle/>
          <a:p>
            <a:r>
              <a:rPr lang="en-US" sz="3200" dirty="0"/>
              <a:t>Some </a:t>
            </a:r>
            <a:r>
              <a:rPr lang="en-US" sz="3200" b="1" dirty="0"/>
              <a:t>weak</a:t>
            </a:r>
            <a:r>
              <a:rPr lang="en-US" sz="3200" dirty="0"/>
              <a:t> acids and their conjugate bases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308519" y="1600200"/>
            <a:ext cx="6359790" cy="4525963"/>
          </a:xfrm>
        </p:spPr>
        <p:txBody>
          <a:bodyPr/>
          <a:lstStyle/>
          <a:p>
            <a:r>
              <a:rPr lang="en-US" sz="2800" dirty="0"/>
              <a:t>Acetic acid 			</a:t>
            </a:r>
            <a:r>
              <a:rPr lang="en-US" sz="2800" dirty="0" smtClean="0"/>
              <a:t>	Acetate </a:t>
            </a:r>
            <a:r>
              <a:rPr lang="en-US" sz="2800" dirty="0"/>
              <a:t>ion</a:t>
            </a:r>
          </a:p>
          <a:p>
            <a:pPr lvl="1">
              <a:buFontTx/>
              <a:buNone/>
            </a:pPr>
            <a:r>
              <a:rPr lang="en-US" sz="2400" dirty="0"/>
              <a:t>		CH</a:t>
            </a:r>
            <a:r>
              <a:rPr lang="en-US" sz="2400" baseline="-25000" dirty="0"/>
              <a:t>3</a:t>
            </a:r>
            <a:r>
              <a:rPr lang="en-US" sz="2400" dirty="0"/>
              <a:t>COOH				</a:t>
            </a:r>
            <a:r>
              <a:rPr lang="en-US" sz="2400" dirty="0" smtClean="0"/>
              <a:t>	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</a:t>
            </a:r>
            <a:r>
              <a:rPr lang="en-US" sz="2400" baseline="30000" dirty="0"/>
              <a:t>−</a:t>
            </a:r>
            <a:r>
              <a:rPr lang="en-US" sz="2400" dirty="0"/>
              <a:t>  </a:t>
            </a:r>
          </a:p>
          <a:p>
            <a:r>
              <a:rPr lang="en-US" sz="2800" dirty="0"/>
              <a:t>Carbonic acid			Bicarbonate ion</a:t>
            </a:r>
          </a:p>
          <a:p>
            <a:pPr lvl="1">
              <a:buFontTx/>
              <a:buNone/>
            </a:pPr>
            <a:r>
              <a:rPr lang="en-US" sz="2400" dirty="0"/>
              <a:t>		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baseline="30000" dirty="0"/>
              <a:t>				 	</a:t>
            </a:r>
            <a:r>
              <a:rPr lang="en-US" sz="2400" baseline="30000" dirty="0" smtClean="0"/>
              <a:t>	</a:t>
            </a: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baseline="30000" dirty="0"/>
              <a:t>−</a:t>
            </a:r>
            <a:r>
              <a:rPr lang="en-US" sz="2400" dirty="0"/>
              <a:t>   </a:t>
            </a:r>
          </a:p>
          <a:p>
            <a:r>
              <a:rPr lang="en-US" sz="2800" dirty="0"/>
              <a:t>Hydrofluoric acid		Fluoride ion</a:t>
            </a:r>
          </a:p>
          <a:p>
            <a:pPr lvl="1">
              <a:buFontTx/>
              <a:buNone/>
            </a:pPr>
            <a:r>
              <a:rPr lang="en-US" sz="2400" dirty="0"/>
              <a:t>		HF					</a:t>
            </a:r>
            <a:r>
              <a:rPr lang="en-US" sz="2400" dirty="0" smtClean="0"/>
              <a:t>		F</a:t>
            </a:r>
            <a:r>
              <a:rPr lang="en-US" sz="2400" baseline="30000" dirty="0"/>
              <a:t>−</a:t>
            </a:r>
            <a:r>
              <a:rPr lang="en-US" sz="2400" dirty="0"/>
              <a:t>  </a:t>
            </a:r>
          </a:p>
          <a:p>
            <a:r>
              <a:rPr lang="en-US" sz="2800" dirty="0"/>
              <a:t>Ammonium ion			Ammonia</a:t>
            </a:r>
          </a:p>
          <a:p>
            <a:pPr lvl="1">
              <a:buFontTx/>
              <a:buNone/>
            </a:pPr>
            <a:r>
              <a:rPr lang="en-US" sz="2400" dirty="0"/>
              <a:t>		NH</a:t>
            </a:r>
            <a:r>
              <a:rPr lang="en-US" sz="2400" baseline="-25000" dirty="0"/>
              <a:t>4</a:t>
            </a:r>
            <a:r>
              <a:rPr lang="en-US" sz="2400" baseline="30000" dirty="0"/>
              <a:t>+</a:t>
            </a:r>
            <a:r>
              <a:rPr lang="en-US" sz="2400" dirty="0"/>
              <a:t>  					</a:t>
            </a:r>
            <a:r>
              <a:rPr lang="en-US" sz="2400" dirty="0" smtClean="0"/>
              <a:t>	NH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DC86-C001-F949-A280-C48DCF4239E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2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1143000"/>
          </a:xfrm>
        </p:spPr>
        <p:txBody>
          <a:bodyPr/>
          <a:lstStyle/>
          <a:p>
            <a:r>
              <a:rPr lang="en-US" sz="3200" dirty="0"/>
              <a:t>Some </a:t>
            </a:r>
            <a:r>
              <a:rPr lang="en-US" sz="3200" b="1" dirty="0"/>
              <a:t>weak</a:t>
            </a:r>
            <a:r>
              <a:rPr lang="en-US" sz="3200" dirty="0"/>
              <a:t> bases and their conjugate acids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298896" y="1600200"/>
            <a:ext cx="6330924" cy="4525963"/>
          </a:xfrm>
        </p:spPr>
        <p:txBody>
          <a:bodyPr/>
          <a:lstStyle/>
          <a:p>
            <a:r>
              <a:rPr lang="en-US" sz="2800" dirty="0"/>
              <a:t>Acetate ion			Acetic acid </a:t>
            </a:r>
          </a:p>
          <a:p>
            <a:pPr lvl="1">
              <a:buFontTx/>
              <a:buNone/>
            </a:pPr>
            <a:r>
              <a:rPr lang="en-US" sz="2400" dirty="0" smtClean="0"/>
              <a:t>	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</a:t>
            </a:r>
            <a:r>
              <a:rPr lang="en-US" sz="2400" baseline="30000" dirty="0"/>
              <a:t>−</a:t>
            </a:r>
            <a:r>
              <a:rPr lang="en-US" sz="2400" dirty="0"/>
              <a:t>  				 CH</a:t>
            </a:r>
            <a:r>
              <a:rPr lang="en-US" sz="2400" baseline="-25000" dirty="0"/>
              <a:t>3</a:t>
            </a:r>
            <a:r>
              <a:rPr lang="en-US" sz="2400" dirty="0"/>
              <a:t>COOH</a:t>
            </a:r>
          </a:p>
          <a:p>
            <a:r>
              <a:rPr lang="en-US" sz="2800" dirty="0"/>
              <a:t>Bicarbonate ion		Carbonic acid</a:t>
            </a:r>
          </a:p>
          <a:p>
            <a:pPr lvl="1">
              <a:buFontTx/>
              <a:buNone/>
            </a:pPr>
            <a:r>
              <a:rPr lang="en-US" sz="2400" dirty="0" smtClean="0"/>
              <a:t>	HCO</a:t>
            </a:r>
            <a:r>
              <a:rPr lang="en-US" sz="2400" baseline="-25000" dirty="0" smtClean="0"/>
              <a:t>3</a:t>
            </a:r>
            <a:r>
              <a:rPr lang="en-US" sz="2400" baseline="30000" dirty="0"/>
              <a:t>−					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</a:p>
          <a:p>
            <a:r>
              <a:rPr lang="en-US" sz="2800" dirty="0"/>
              <a:t>Fluoride ion			Hydrofluoric acid</a:t>
            </a:r>
          </a:p>
          <a:p>
            <a:pPr lvl="1">
              <a:buFontTx/>
              <a:buNone/>
            </a:pPr>
            <a:r>
              <a:rPr lang="en-US" sz="2400" dirty="0" smtClean="0"/>
              <a:t>	F</a:t>
            </a:r>
            <a:r>
              <a:rPr lang="en-US" sz="2400" baseline="30000" dirty="0"/>
              <a:t>−						</a:t>
            </a:r>
            <a:r>
              <a:rPr lang="en-US" sz="2400" dirty="0"/>
              <a:t>HF</a:t>
            </a:r>
          </a:p>
          <a:p>
            <a:r>
              <a:rPr lang="en-US" sz="2800" dirty="0"/>
              <a:t>Ammonia			</a:t>
            </a:r>
            <a:r>
              <a:rPr lang="en-US" sz="2800" dirty="0" smtClean="0"/>
              <a:t>	Ammonium </a:t>
            </a:r>
            <a:r>
              <a:rPr lang="en-US" sz="2800" dirty="0"/>
              <a:t>ion	</a:t>
            </a:r>
          </a:p>
          <a:p>
            <a:pPr lvl="1">
              <a:buFontTx/>
              <a:buNone/>
            </a:pPr>
            <a:r>
              <a:rPr lang="en-US" sz="2400" dirty="0" smtClean="0"/>
              <a:t>	NH</a:t>
            </a:r>
            <a:r>
              <a:rPr lang="en-US" sz="2400" baseline="-25000" dirty="0" smtClean="0"/>
              <a:t>3</a:t>
            </a:r>
            <a:r>
              <a:rPr lang="en-US" sz="2400" dirty="0"/>
              <a:t>					</a:t>
            </a:r>
            <a:r>
              <a:rPr lang="en-US" sz="2400" dirty="0" smtClean="0"/>
              <a:t>	NH</a:t>
            </a:r>
            <a:r>
              <a:rPr lang="en-US" sz="2400" baseline="-25000" dirty="0" smtClean="0"/>
              <a:t>4</a:t>
            </a:r>
            <a:r>
              <a:rPr lang="en-US" sz="2400" baseline="30000" dirty="0"/>
              <a:t>+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F949-ECE9-F241-95E7-D6B39B068BC9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/>
              <a:t>Ways </a:t>
            </a:r>
            <a:r>
              <a:rPr lang="en-US" dirty="0"/>
              <a:t>to Describe Acid Strength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A53FB-BC05-0848-A09A-AD0762FF9788}" type="slidenum">
              <a:rPr lang="en-US"/>
              <a:pPr/>
              <a:t>39</a:t>
            </a:fld>
            <a:endParaRPr lang="en-US"/>
          </a:p>
        </p:txBody>
      </p:sp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6p389_t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440906"/>
            <a:ext cx="8312727" cy="22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9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Times New Roman" charset="0"/>
              </a:rPr>
              <a:t>Goals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0988" y="1145875"/>
            <a:ext cx="8229600" cy="5073949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What are acids and bases?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Times New Roman" charset="0"/>
              </a:rPr>
              <a:t> </a:t>
            </a:r>
            <a:endParaRPr lang="en-US" sz="1800" dirty="0">
              <a:ea typeface="ＭＳ Ｐゴシック" charset="0"/>
              <a:cs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	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Be able to recognize acids and bases and write equations for common acid–base reactions.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	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What effect does the strength of acids and bases have on their reactions?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</a:t>
            </a:r>
            <a:endParaRPr lang="en-US" sz="1800" b="1" dirty="0">
              <a:ea typeface="ＭＳ Ｐゴシック" charset="0"/>
              <a:cs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	Be able to interpret acid strength using acid dissociation constants </a:t>
            </a:r>
            <a:r>
              <a:rPr lang="en-US" sz="1800" i="1" dirty="0" err="1">
                <a:ea typeface="ＭＳ Ｐゴシック" charset="0"/>
                <a:cs typeface="ＭＳ Ｐゴシック" charset="0"/>
              </a:rPr>
              <a:t>K</a:t>
            </a:r>
            <a:r>
              <a:rPr lang="en-US" sz="1800" baseline="-25000" dirty="0" err="1">
                <a:ea typeface="ＭＳ Ｐゴシック" charset="0"/>
                <a:cs typeface="ＭＳ Ｐゴシック" charset="0"/>
              </a:rPr>
              <a:t>a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and predict the favored direction of acid–base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equilibria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. </a:t>
            </a:r>
          </a:p>
          <a:p>
            <a:pPr marL="457200" indent="-457200">
              <a:buFontTx/>
              <a:buAutoNum type="arabicPeriod" startAt="3"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What is the ion-product constant for water?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7200" indent="-457200"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	Be able to write the equation for this constant and use it to find the concentration of H</a:t>
            </a:r>
            <a:r>
              <a:rPr lang="en-US" sz="1800" baseline="30000" dirty="0">
                <a:ea typeface="ＭＳ Ｐゴシック" charset="0"/>
                <a:cs typeface="ＭＳ Ｐゴシック" charset="0"/>
              </a:rPr>
              <a:t>+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or OH</a:t>
            </a:r>
            <a:r>
              <a:rPr lang="en-US" sz="1800" baseline="30000" dirty="0">
                <a:ea typeface="ＭＳ Ｐゴシック" charset="0"/>
                <a:cs typeface="ＭＳ Ｐゴシック" charset="0"/>
              </a:rPr>
              <a:t>–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. </a:t>
            </a:r>
          </a:p>
          <a:p>
            <a:pPr marL="457200" indent="-457200">
              <a:buFontTx/>
              <a:buNone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4. 	What is the pH scale for measuring acidity?</a:t>
            </a:r>
          </a:p>
          <a:p>
            <a:pPr marL="457200" indent="-457200"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	Be able to explain the pH scale and find pH from the H</a:t>
            </a:r>
            <a:r>
              <a:rPr lang="en-US" sz="1800" baseline="-25000" dirty="0">
                <a:ea typeface="ＭＳ Ｐゴシック" charset="0"/>
                <a:cs typeface="ＭＳ Ｐゴシック" charset="0"/>
              </a:rPr>
              <a:t>3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O</a:t>
            </a:r>
            <a:r>
              <a:rPr lang="en-US" sz="1800" baseline="30000" dirty="0">
                <a:ea typeface="ＭＳ Ｐゴシック" charset="0"/>
                <a:cs typeface="ＭＳ Ｐゴシック" charset="0"/>
              </a:rPr>
              <a:t>+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concentration. </a:t>
            </a:r>
          </a:p>
          <a:p>
            <a:pPr marL="457200" indent="-457200">
              <a:buFontTx/>
              <a:buNone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5. What a buffer?</a:t>
            </a:r>
          </a:p>
          <a:p>
            <a:pPr marL="457200" indent="-457200"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	Be able to explain how a buffer maintains pH and how the bicarbonate buffer functions in the body. </a:t>
            </a:r>
          </a:p>
          <a:p>
            <a:pPr marL="457200" indent="-457200">
              <a:buFontTx/>
              <a:buNone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6. How is the acid or base concentration of a solution determined?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 </a:t>
            </a:r>
            <a:endParaRPr lang="en-US" sz="1800" b="1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Tx/>
              <a:buNone/>
            </a:pPr>
            <a:r>
              <a:rPr lang="en-US" sz="1800" dirty="0">
                <a:ea typeface="ＭＳ Ｐゴシック" charset="0"/>
                <a:cs typeface="ＭＳ Ｐゴシック" charset="0"/>
              </a:rPr>
              <a:t>	Be able to explain how a titration procedure works and use the results of a titration to calculate acid or base concentration in a solution.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705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/>
              <a:t>Some </a:t>
            </a:r>
            <a:r>
              <a:rPr lang="en-US" sz="3200" b="1" dirty="0" smtClean="0"/>
              <a:t>strong</a:t>
            </a:r>
            <a:r>
              <a:rPr lang="en-US" sz="3200" dirty="0" smtClean="0"/>
              <a:t> acids </a:t>
            </a:r>
            <a:r>
              <a:rPr lang="en-US" sz="3200" dirty="0"/>
              <a:t>and their conjugate </a:t>
            </a:r>
            <a:r>
              <a:rPr lang="en-US" sz="3200" dirty="0" smtClean="0"/>
              <a:t>‘bases’</a:t>
            </a:r>
            <a:endParaRPr lang="en-US" sz="32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308519" y="1600200"/>
            <a:ext cx="6359790" cy="4937948"/>
          </a:xfrm>
        </p:spPr>
        <p:txBody>
          <a:bodyPr/>
          <a:lstStyle/>
          <a:p>
            <a:r>
              <a:rPr lang="en-US" sz="2800" dirty="0" smtClean="0"/>
              <a:t>Hydrochloric acid</a:t>
            </a:r>
            <a:r>
              <a:rPr lang="en-US" sz="2800" dirty="0"/>
              <a:t>		</a:t>
            </a:r>
            <a:r>
              <a:rPr lang="en-US" sz="2800" dirty="0" smtClean="0"/>
              <a:t>	Chloride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400" dirty="0"/>
              <a:t>		</a:t>
            </a:r>
            <a:r>
              <a:rPr lang="en-US" sz="2400" dirty="0" err="1" smtClean="0"/>
              <a:t>HCl</a:t>
            </a:r>
            <a:r>
              <a:rPr lang="en-US" sz="2400" dirty="0"/>
              <a:t>			</a:t>
            </a:r>
            <a:r>
              <a:rPr lang="en-US" sz="2400" dirty="0" smtClean="0"/>
              <a:t>					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  </a:t>
            </a:r>
          </a:p>
          <a:p>
            <a:r>
              <a:rPr lang="en-US" sz="2800" dirty="0" smtClean="0"/>
              <a:t>Nitric acid						  Nitrate</a:t>
            </a:r>
          </a:p>
          <a:p>
            <a:pPr marL="457200" lvl="1" indent="0">
              <a:buNone/>
            </a:pPr>
            <a:r>
              <a:rPr lang="en-US" sz="2400" dirty="0" smtClean="0"/>
              <a:t>     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							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−</a:t>
            </a:r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Note: the conjugate ‘base’ of a strong acid is always a weaker base than water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eaning it does not accept a proton back in water solution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DC86-C001-F949-A280-C48DCF4239E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/>
              <a:t>Cl</a:t>
            </a:r>
            <a:r>
              <a:rPr lang="en-US" baseline="30000" dirty="0" smtClean="0"/>
              <a:t>−</a:t>
            </a:r>
            <a:r>
              <a:rPr lang="en-US" dirty="0" smtClean="0"/>
              <a:t> were appreciably basic, than a glass of salt water (</a:t>
            </a:r>
            <a:r>
              <a:rPr lang="en-US" dirty="0" err="1" smtClean="0"/>
              <a:t>NaCl</a:t>
            </a:r>
            <a:r>
              <a:rPr lang="en-US" dirty="0" smtClean="0"/>
              <a:t>) would be basic and bitter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baseline="30000" dirty="0" smtClean="0"/>
              <a:t>−</a:t>
            </a:r>
            <a:r>
              <a:rPr lang="en-US" dirty="0" smtClean="0"/>
              <a:t> were basic, then hot dogs (containing NaNO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−</a:t>
            </a:r>
            <a:r>
              <a:rPr lang="en-US" dirty="0" smtClean="0"/>
              <a:t>) would be bitter </a:t>
            </a:r>
          </a:p>
          <a:p>
            <a:endParaRPr lang="en-US" dirty="0"/>
          </a:p>
          <a:p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−</a:t>
            </a:r>
            <a:r>
              <a:rPr lang="en-US" dirty="0"/>
              <a:t> </a:t>
            </a:r>
            <a:r>
              <a:rPr lang="en-US" dirty="0" smtClean="0"/>
              <a:t>is basic, so a glass of sodium acetate (CH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 smtClean="0"/>
              <a:t>−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n-US" dirty="0" smtClean="0"/>
              <a:t>) does taste bitter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1323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FYI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‘Some’ </a:t>
            </a:r>
            <a:r>
              <a:rPr lang="en-US" sz="3200" b="1" dirty="0" smtClean="0"/>
              <a:t>strong</a:t>
            </a:r>
            <a:r>
              <a:rPr lang="en-US" sz="3200" dirty="0" smtClean="0"/>
              <a:t> bases </a:t>
            </a:r>
            <a:r>
              <a:rPr lang="en-US" sz="3200" dirty="0"/>
              <a:t>and </a:t>
            </a:r>
            <a:r>
              <a:rPr lang="en-US" sz="3200" dirty="0" smtClean="0"/>
              <a:t>conjugate </a:t>
            </a:r>
            <a:r>
              <a:rPr lang="en-US" sz="3200" dirty="0"/>
              <a:t>acids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298896" y="2002076"/>
            <a:ext cx="6330924" cy="1193800"/>
          </a:xfrm>
        </p:spPr>
        <p:txBody>
          <a:bodyPr/>
          <a:lstStyle/>
          <a:p>
            <a:r>
              <a:rPr lang="en-US" sz="2800" dirty="0" smtClean="0"/>
              <a:t>(Metal) Hydroxide</a:t>
            </a:r>
            <a:r>
              <a:rPr lang="en-US" sz="2800" dirty="0"/>
              <a:t>			</a:t>
            </a:r>
            <a:r>
              <a:rPr lang="en-US" sz="2800" dirty="0" smtClean="0"/>
              <a:t>Water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400" dirty="0" smtClean="0"/>
              <a:t>      	   (Na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OH</a:t>
            </a:r>
            <a:r>
              <a:rPr lang="en-US" sz="2400" baseline="30000" dirty="0"/>
              <a:t>−</a:t>
            </a:r>
            <a:r>
              <a:rPr lang="en-US" sz="2400" dirty="0"/>
              <a:t>			</a:t>
            </a:r>
            <a:r>
              <a:rPr lang="en-US" sz="2400" dirty="0" smtClean="0"/>
              <a:t> 		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F949-ECE9-F241-95E7-D6B39B068BC9}" type="slidenum">
              <a:rPr lang="en-US"/>
              <a:pPr/>
              <a:t>42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000" y="3614907"/>
            <a:ext cx="79043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In water, OH</a:t>
            </a:r>
            <a:r>
              <a:rPr lang="en-US" sz="2800" baseline="30000" dirty="0"/>
              <a:t>−</a:t>
            </a:r>
            <a:r>
              <a:rPr lang="en-US" sz="2800" dirty="0"/>
              <a:t> is the only strong </a:t>
            </a:r>
            <a:r>
              <a:rPr lang="en-US" sz="2800" dirty="0" smtClean="0"/>
              <a:t>base possible </a:t>
            </a:r>
          </a:p>
          <a:p>
            <a:pPr marL="171450" indent="-171450">
              <a:buFont typeface="Arial"/>
              <a:buChar char="•"/>
            </a:pPr>
            <a:endParaRPr lang="en-US" sz="11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Its conjugate ‘acid,’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is neutral </a:t>
            </a:r>
          </a:p>
          <a:p>
            <a:pPr marL="171450" indent="-171450">
              <a:buFont typeface="Arial"/>
              <a:buChar char="•"/>
            </a:pPr>
            <a:endParaRPr lang="en-US" sz="11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metal is simply a spectator. It could be any alkali or alkaline metal </a:t>
            </a:r>
            <a:r>
              <a:rPr lang="en-US" sz="2800" dirty="0" err="1" smtClean="0"/>
              <a:t>cation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7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would you expect to be a Bronsted-Lowry acid?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6324600" cy="2590800"/>
          </a:xfrm>
        </p:spPr>
        <p:txBody>
          <a:bodyPr/>
          <a:lstStyle/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3+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CrO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3337622"/>
            <a:ext cx="2449382" cy="57175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would you expect to be a Bronsted-Lowry base?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6324600" cy="2590800"/>
          </a:xfrm>
        </p:spPr>
        <p:txBody>
          <a:bodyPr/>
          <a:lstStyle/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HNO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2+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>
                <a:latin typeface="Arial" charset="0"/>
                <a:ea typeface="ＭＳ Ｐゴシック" charset="0"/>
                <a:cs typeface="ＭＳ Ｐゴシック" charset="0"/>
              </a:rPr>
              <a:t>3–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4358575"/>
            <a:ext cx="1947330" cy="57401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Worked Example 10.2 </a:t>
            </a:r>
            <a:r>
              <a:rPr lang="en-US" sz="2800" b="1" dirty="0" smtClean="0">
                <a:solidFill>
                  <a:srgbClr val="4C4BE5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Acids and Bases: Identifying Conjugate Acid–Base Pairs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formulas for</a:t>
            </a:r>
          </a:p>
          <a:p>
            <a:r>
              <a:rPr lang="en-US" sz="2800" dirty="0" smtClean="0"/>
              <a:t>(a)	The conjugate acid of the cyanide ion, CN</a:t>
            </a:r>
            <a:r>
              <a:rPr lang="en-US" sz="2800" baseline="30000" dirty="0" smtClean="0"/>
              <a:t>–</a:t>
            </a:r>
          </a:p>
          <a:p>
            <a:r>
              <a:rPr lang="en-US" sz="2800" dirty="0" smtClean="0"/>
              <a:t>(b)	The conjugate base of </a:t>
            </a:r>
            <a:r>
              <a:rPr lang="en-US" sz="2800" dirty="0" err="1" smtClean="0"/>
              <a:t>perchloric</a:t>
            </a:r>
            <a:r>
              <a:rPr lang="en-US" sz="2800" dirty="0" smtClean="0"/>
              <a:t> acid, HClO</a:t>
            </a:r>
            <a:r>
              <a:rPr lang="en-US" sz="2800" baseline="-25000" dirty="0" smtClean="0"/>
              <a:t>4</a:t>
            </a:r>
          </a:p>
          <a:p>
            <a:endParaRPr lang="en-US" sz="800" dirty="0" smtClean="0"/>
          </a:p>
          <a:p>
            <a:r>
              <a:rPr lang="en-US" sz="2800" dirty="0" smtClean="0"/>
              <a:t>A conjugate acid is formed by adding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to a base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conjugate base is formed by removing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from an acid</a:t>
            </a:r>
          </a:p>
          <a:p>
            <a:endParaRPr lang="en-US" sz="900" dirty="0" smtClean="0"/>
          </a:p>
          <a:p>
            <a:r>
              <a:rPr lang="en-US" sz="2800" dirty="0" smtClean="0"/>
              <a:t>(a) HCN is the conjugate acid of CN</a:t>
            </a:r>
            <a:r>
              <a:rPr lang="en-US" sz="2800" baseline="30000" dirty="0" smtClean="0"/>
              <a:t>–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(b) ClO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–</a:t>
            </a:r>
            <a:r>
              <a:rPr lang="en-US" sz="2800" dirty="0" smtClean="0"/>
              <a:t> is the conjugate base of HClO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618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31292" y="274638"/>
            <a:ext cx="8229600" cy="19018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Times New Roman" charset="0"/>
              </a:rPr>
              <a:t>10.4 Acid and Base </a:t>
            </a:r>
            <a:r>
              <a:rPr lang="en-US" dirty="0" smtClean="0">
                <a:latin typeface="Arial" charset="0"/>
                <a:cs typeface="Times New Roman" charset="0"/>
              </a:rPr>
              <a:t>Strength</a:t>
            </a:r>
            <a:br>
              <a:rPr lang="en-US" dirty="0" smtClean="0">
                <a:latin typeface="Arial" charset="0"/>
                <a:cs typeface="Times New Roman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Cover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definition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of strong &amp; weak only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]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174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13" y="2397635"/>
            <a:ext cx="4756832" cy="35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1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83108" y="829660"/>
            <a:ext cx="8229600" cy="5065712"/>
          </a:xfrm>
        </p:spPr>
        <p:txBody>
          <a:bodyPr>
            <a:normAutofit lnSpcReduction="10000"/>
          </a:bodyPr>
          <a:lstStyle/>
          <a:p>
            <a:pPr>
              <a:lnSpc>
                <a:spcPct val="96000"/>
              </a:lnSpc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Strong acids</a:t>
            </a: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donate a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proton easily </a:t>
            </a:r>
            <a:endParaRPr lang="en-US" sz="2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essentially 100% 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dissociated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4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Thus the concentration of H</a:t>
            </a:r>
            <a:r>
              <a:rPr lang="en-US" sz="24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the same as the concentration of the added strong acid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8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Weak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acids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donate a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proton with difficulty </a:t>
            </a:r>
            <a:endParaRPr lang="en-US" sz="2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substantially less than 100% dissociated in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Thus the concentration of the H</a:t>
            </a:r>
            <a:r>
              <a:rPr lang="en-US" sz="24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always considerably less than the concentration of the added weak acid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28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Strong bases</a:t>
            </a:r>
            <a:r>
              <a:rPr lang="en-US" sz="2800" dirty="0" smtClean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hold a proton tightly </a:t>
            </a:r>
          </a:p>
          <a:p>
            <a:pPr>
              <a:lnSpc>
                <a:spcPct val="96000"/>
              </a:lnSpc>
            </a:pPr>
            <a:endParaRPr lang="en-US" sz="800" b="1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Weak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bases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hold a proton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less tightly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1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b04_0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666" y="2291753"/>
            <a:ext cx="7213694" cy="35066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813" y="759316"/>
            <a:ext cx="56248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 Intro and Gen </a:t>
            </a:r>
            <a:r>
              <a:rPr lang="en-US" sz="3200" dirty="0" err="1" smtClean="0"/>
              <a:t>Chems</a:t>
            </a:r>
            <a:r>
              <a:rPr lang="en-US" sz="3200" dirty="0" smtClean="0"/>
              <a:t>: </a:t>
            </a:r>
          </a:p>
          <a:p>
            <a:pPr algn="ctr"/>
            <a:r>
              <a:rPr lang="en-US" sz="3200" dirty="0" smtClean="0"/>
              <a:t>If it isn’t on this list it isn’t </a:t>
            </a:r>
            <a:r>
              <a:rPr lang="en-US" sz="3200" b="1" dirty="0" smtClean="0"/>
              <a:t>strong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091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2773" name="Picture 6" descr="015_10_01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" y="179475"/>
            <a:ext cx="9067125" cy="65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Times New Roman" charset="0"/>
              </a:rPr>
              <a:t>10.1 Acids and Bases in Aqueous Solution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04" y="2019300"/>
            <a:ext cx="3418906" cy="34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5253" y="611481"/>
            <a:ext cx="8229600" cy="3614444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Polyprotic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acids undergo stepwise dissociations in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water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first dissociation occurs to the extent of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100% </a:t>
            </a:r>
            <a:r>
              <a:rPr lang="en-US" sz="2800" u="sng" dirty="0" smtClean="0">
                <a:ea typeface="ＭＳ Ｐゴシック" charset="0"/>
                <a:cs typeface="ＭＳ Ｐゴシック" charset="0"/>
              </a:rPr>
              <a:t>when the acid is strong</a:t>
            </a:r>
            <a:endParaRPr lang="en-US" sz="2800" u="sng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second dissociation takes place to a much lesser extent </a:t>
            </a:r>
            <a:endParaRPr lang="en-US" sz="2800" dirty="0" smtClean="0"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5000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because removal of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 positively charged H</a:t>
            </a:r>
            <a:r>
              <a:rPr lang="en-US" sz="2400" baseline="30000" dirty="0">
                <a:ea typeface="ＭＳ Ｐゴシック" charset="0"/>
                <a:cs typeface="ＭＳ Ｐゴシック" charset="0"/>
              </a:rPr>
              <a:t>+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from a negatively charged anion is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difficult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3796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225925"/>
            <a:ext cx="4787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91194" y="769752"/>
            <a:ext cx="8229600" cy="2043112"/>
          </a:xfrm>
        </p:spPr>
        <p:txBody>
          <a:bodyPr>
            <a:normAutofit/>
          </a:bodyPr>
          <a:lstStyle/>
          <a:p>
            <a:pPr>
              <a:lnSpc>
                <a:spcPct val="86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 is an inverse relationship between acid strength and base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strength 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6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 stronger the acid, the weaker its conjugate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base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6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weaker the acid, the stronger its conjugate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base 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3" y="3386688"/>
            <a:ext cx="7120121" cy="19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6988" y="5646677"/>
            <a:ext cx="44913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Conjugate acid/base pairs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109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988" y="2250335"/>
            <a:ext cx="506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Skip to the next section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667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67234" y="731838"/>
            <a:ext cx="8229600" cy="5605462"/>
          </a:xfrm>
        </p:spPr>
        <p:txBody>
          <a:bodyPr>
            <a:normAutofit/>
          </a:bodyPr>
          <a:lstStyle/>
          <a:p>
            <a:pPr>
              <a:lnSpc>
                <a:spcPct val="86000"/>
              </a:lnSpc>
            </a:pP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There is an inverse relationship between acid strength and base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strength </a:t>
            </a:r>
            <a:endParaRPr lang="en-US" sz="26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6000"/>
              </a:lnSpc>
            </a:pPr>
            <a:r>
              <a:rPr lang="en-US" sz="22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The stronger the acid, the weaker its conjugate </a:t>
            </a:r>
            <a:r>
              <a:rPr lang="en-US" sz="22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base</a:t>
            </a:r>
            <a:r>
              <a:rPr lang="en-US" sz="22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200" dirty="0" smtClean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6000"/>
              </a:lnSpc>
            </a:pPr>
            <a:r>
              <a:rPr lang="en-US" sz="22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2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weaker the acid, the stronger its conjugate </a:t>
            </a:r>
            <a:r>
              <a:rPr lang="en-US" sz="22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base </a:t>
            </a:r>
            <a:endParaRPr lang="en-US" sz="22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Knowing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relative strengths of acids makes it possible to predict proton-transfer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reactions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acid–base proton-transfer equilibrium always favors reaction of the stronger acid with the stronger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 </a:t>
            </a:r>
          </a:p>
          <a:p>
            <a:pPr lvl="1">
              <a:lnSpc>
                <a:spcPct val="8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thereby,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formation of the weaker acid and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 </a:t>
            </a:r>
          </a:p>
          <a:p>
            <a:pPr lvl="1">
              <a:lnSpc>
                <a:spcPct val="86000"/>
              </a:lnSpc>
            </a:pPr>
            <a:endParaRPr lang="en-US" sz="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8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For example, if 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added to pure water </a:t>
            </a:r>
          </a:p>
          <a:p>
            <a:pPr lvl="1">
              <a:lnSpc>
                <a:spcPct val="8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water must act as a base</a:t>
            </a:r>
          </a:p>
          <a:p>
            <a:pPr>
              <a:lnSpc>
                <a:spcPct val="8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If 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HCl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added to a solution containing water and 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6000"/>
              </a:lnSpc>
            </a:pPr>
            <a:r>
              <a:rPr lang="en-US" sz="22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NaOH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acts as the base</a:t>
            </a:r>
          </a:p>
        </p:txBody>
      </p:sp>
      <p:sp>
        <p:nvSpPr>
          <p:cNvPr id="3482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16_10_Pg298_Un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00" y="1980378"/>
            <a:ext cx="5657376" cy="18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17_10_Pg298_UnFigur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00" y="4448753"/>
            <a:ext cx="5701826" cy="12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18_10_Pg298_UnFigure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61" y="553191"/>
            <a:ext cx="6847215" cy="9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6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019_10_Pg298_UnFigure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42" y="2367589"/>
            <a:ext cx="5311839" cy="140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20_10_Pg298_UnFigure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92" y="4252907"/>
            <a:ext cx="5267389" cy="136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18_10_Pg298_UnFigure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61" y="553191"/>
            <a:ext cx="6847215" cy="9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90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Br</a:t>
            </a:r>
            <a:r>
              <a:rPr lang="en-US" sz="2400">
                <a:cs typeface="Arial" charset="0"/>
              </a:rPr>
              <a:t>Ø</a:t>
            </a:r>
            <a:r>
              <a:rPr lang="en-US" sz="3200"/>
              <a:t>nsted-Lowry concept</a:t>
            </a:r>
            <a:br>
              <a:rPr lang="en-US" sz="3200"/>
            </a:br>
            <a:r>
              <a:rPr lang="en-US" sz="3200"/>
              <a:t>of conjugate acid base pairs</a:t>
            </a:r>
          </a:p>
        </p:txBody>
      </p:sp>
      <p:pic>
        <p:nvPicPr>
          <p:cNvPr id="1157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33600"/>
            <a:ext cx="5427663" cy="7207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29A8-E4C0-174E-9E95-A4B4897ABBD3}" type="slidenum">
              <a:rPr lang="en-US"/>
              <a:pPr/>
              <a:t>56</a:t>
            </a:fld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04800" y="3505200"/>
            <a:ext cx="80772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FF0066"/>
                </a:solidFill>
              </a:rPr>
              <a:t>                  </a:t>
            </a:r>
            <a:r>
              <a:rPr lang="en-US" sz="2400" dirty="0" smtClean="0">
                <a:solidFill>
                  <a:srgbClr val="0000FF"/>
                </a:solidFill>
              </a:rPr>
              <a:t>HA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aq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    </a:t>
            </a:r>
            <a:r>
              <a:rPr lang="en-US" sz="2400" dirty="0" smtClean="0">
                <a:solidFill>
                  <a:srgbClr val="0000FF"/>
                </a:solidFill>
              </a:rPr>
              <a:t>   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i="1" dirty="0">
                <a:solidFill>
                  <a:srgbClr val="FF0000"/>
                </a:solidFill>
              </a:rPr>
              <a:t>(l)</a:t>
            </a:r>
            <a:r>
              <a:rPr lang="en-US" sz="2400" dirty="0">
                <a:solidFill>
                  <a:srgbClr val="FF0000"/>
                </a:solidFill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66"/>
                </a:solidFill>
              </a:rPr>
              <a:t>H</a:t>
            </a:r>
            <a:r>
              <a:rPr lang="en-US" sz="2400" baseline="-25000" dirty="0">
                <a:solidFill>
                  <a:srgbClr val="FF0066"/>
                </a:solidFill>
              </a:rPr>
              <a:t>3</a:t>
            </a:r>
            <a:r>
              <a:rPr lang="en-US" sz="2400" dirty="0">
                <a:solidFill>
                  <a:srgbClr val="FF0066"/>
                </a:solidFill>
              </a:rPr>
              <a:t>O</a:t>
            </a:r>
            <a:r>
              <a:rPr lang="en-US" sz="2400" baseline="30000" dirty="0">
                <a:solidFill>
                  <a:srgbClr val="FF0066"/>
                </a:solidFill>
              </a:rPr>
              <a:t>+</a:t>
            </a:r>
            <a:r>
              <a:rPr lang="en-US" sz="2400" i="1" dirty="0">
                <a:solidFill>
                  <a:srgbClr val="FF0066"/>
                </a:solidFill>
              </a:rPr>
              <a:t>(</a:t>
            </a:r>
            <a:r>
              <a:rPr lang="en-US" sz="2400" i="1" dirty="0" err="1">
                <a:solidFill>
                  <a:srgbClr val="FF0066"/>
                </a:solidFill>
              </a:rPr>
              <a:t>aq</a:t>
            </a:r>
            <a:r>
              <a:rPr lang="en-US" sz="2400" i="1" dirty="0">
                <a:solidFill>
                  <a:srgbClr val="FF0066"/>
                </a:solidFill>
              </a:rPr>
              <a:t>)</a:t>
            </a:r>
            <a:r>
              <a:rPr lang="en-US" sz="2400" dirty="0">
                <a:solidFill>
                  <a:srgbClr val="FF0066"/>
                </a:solidFill>
              </a:rPr>
              <a:t>  </a:t>
            </a: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cs typeface="Arial" charset="0"/>
              </a:rPr>
              <a:t>ˉ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aq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FF0066"/>
                </a:solidFill>
              </a:rPr>
              <a:t>                   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acid</a:t>
            </a:r>
            <a:r>
              <a:rPr lang="en-US" sz="2400" dirty="0" smtClean="0">
                <a:solidFill>
                  <a:srgbClr val="3366FF"/>
                </a:solidFill>
              </a:rPr>
              <a:t>             </a:t>
            </a:r>
            <a:r>
              <a:rPr lang="en-US" sz="2400" dirty="0" smtClean="0">
                <a:solidFill>
                  <a:srgbClr val="FF0000"/>
                </a:solidFill>
              </a:rPr>
              <a:t>base</a:t>
            </a:r>
            <a:r>
              <a:rPr lang="en-US" sz="2400" dirty="0" smtClean="0"/>
              <a:t>              </a:t>
            </a:r>
            <a:r>
              <a:rPr lang="en-US" sz="2400" dirty="0" smtClean="0">
                <a:solidFill>
                  <a:srgbClr val="FF0066"/>
                </a:solidFill>
              </a:rPr>
              <a:t>conjugate</a:t>
            </a: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rgbClr val="0000FF"/>
                </a:solidFill>
              </a:rPr>
              <a:t>conjugate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                                                              </a:t>
            </a:r>
            <a:r>
              <a:rPr lang="en-US" sz="2400" dirty="0" smtClean="0">
                <a:solidFill>
                  <a:srgbClr val="FF0066"/>
                </a:solidFill>
              </a:rPr>
              <a:t>acid</a:t>
            </a:r>
            <a:r>
              <a:rPr lang="en-US" sz="2400" dirty="0" smtClean="0"/>
              <a:t>                 </a:t>
            </a:r>
            <a:r>
              <a:rPr lang="en-US" sz="2400" dirty="0" smtClean="0">
                <a:solidFill>
                  <a:srgbClr val="0000FF"/>
                </a:solidFill>
              </a:rPr>
              <a:t>base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9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Shown below is the zwitterion of the amino acid alanine. The zwitterion can serve as _______.</a:t>
            </a:r>
            <a:endParaRPr lang="en-US" sz="2600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19400"/>
            <a:ext cx="4648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both an acid and a base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only an acid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only a base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neither an acid not a base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810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399" y="2778879"/>
            <a:ext cx="4521769" cy="57175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4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19100" y="148590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9088" y="511175"/>
            <a:ext cx="86217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743200" indent="-274320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Worked Example 10.3 </a:t>
            </a:r>
            <a:r>
              <a:rPr lang="en-US" sz="2000" b="1">
                <a:solidFill>
                  <a:srgbClr val="4C4BE5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Acid/Base Strength: Predicting Direction of         H-transfer Reactions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342900" y="1857375"/>
            <a:ext cx="73279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Look in Table 10.1 to see the relative acid and base strengths of the species involved in the reaction. The acid–base proton-transfer equilibrium will favor reaction of the stronger acid and formation of the weaker acid.</a:t>
            </a: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331788" y="1489075"/>
            <a:ext cx="2195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C4B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Analysis</a:t>
            </a:r>
            <a:endParaRPr lang="en-US" sz="160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04800" y="279400"/>
            <a:ext cx="0" cy="40846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5600" y="968375"/>
            <a:ext cx="8394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Write a balanced equation for the proton-transfer reaction between phosphate ion (PO</a:t>
            </a:r>
            <a:r>
              <a:rPr lang="en-US" sz="1400" baseline="-25000">
                <a:solidFill>
                  <a:srgbClr val="000000"/>
                </a:solidFill>
              </a:rPr>
              <a:t>4</a:t>
            </a:r>
            <a:r>
              <a:rPr lang="en-US" sz="1400">
                <a:solidFill>
                  <a:srgbClr val="000000"/>
                </a:solidFill>
              </a:rPr>
              <a:t>3</a:t>
            </a:r>
            <a:r>
              <a:rPr lang="en-US" sz="1400" baseline="30000">
                <a:solidFill>
                  <a:srgbClr val="000000"/>
                </a:solidFill>
              </a:rPr>
              <a:t>–</a:t>
            </a:r>
            <a:r>
              <a:rPr lang="en-US" sz="1400">
                <a:solidFill>
                  <a:srgbClr val="000000"/>
                </a:solidFill>
              </a:rPr>
              <a:t>) and water, and determine in which direction the equilibrium is favored.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04800" y="27940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04800" y="435927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73418" name="Rectangle 10"/>
          <p:cNvSpPr>
            <a:spLocks noChangeArrowheads="1"/>
          </p:cNvSpPr>
          <p:nvPr/>
        </p:nvSpPr>
        <p:spPr bwMode="auto">
          <a:xfrm>
            <a:off x="320675" y="2681288"/>
            <a:ext cx="2195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C4B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3366FF"/>
                </a:solidFill>
                <a:latin typeface="Arial" charset="0"/>
                <a:ea typeface="MS PGothic" charset="0"/>
                <a:cs typeface="MS PGothic" charset="0"/>
              </a:rPr>
              <a:t>Solution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342900" y="3044825"/>
            <a:ext cx="7759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Phosphate ion is the conjugate base of a weak acid (HPO</a:t>
            </a:r>
            <a:r>
              <a:rPr lang="en-US" sz="1400" baseline="-25000">
                <a:solidFill>
                  <a:srgbClr val="000000"/>
                </a:solidFill>
              </a:rPr>
              <a:t>4</a:t>
            </a:r>
            <a:r>
              <a:rPr lang="en-US" sz="1400" baseline="30000">
                <a:solidFill>
                  <a:srgbClr val="000000"/>
                </a:solidFill>
              </a:rPr>
              <a:t>2–</a:t>
            </a:r>
            <a:r>
              <a:rPr lang="en-US" sz="1400">
                <a:solidFill>
                  <a:srgbClr val="000000"/>
                </a:solidFill>
              </a:rPr>
              <a:t>) and is therefore a relatively strong base. Table 10.1 shows that HPO</a:t>
            </a:r>
            <a:r>
              <a:rPr lang="en-US" sz="1400" baseline="-25000">
                <a:solidFill>
                  <a:srgbClr val="000000"/>
                </a:solidFill>
              </a:rPr>
              <a:t>4</a:t>
            </a:r>
            <a:r>
              <a:rPr lang="en-US" sz="1400" baseline="30000">
                <a:solidFill>
                  <a:srgbClr val="000000"/>
                </a:solidFill>
              </a:rPr>
              <a:t>2–</a:t>
            </a:r>
            <a:r>
              <a:rPr lang="en-US" sz="1400">
                <a:solidFill>
                  <a:srgbClr val="000000"/>
                </a:solidFill>
              </a:rPr>
              <a:t> is a stronger acid than H</a:t>
            </a:r>
            <a:r>
              <a:rPr lang="en-US" sz="1400" baseline="-25000">
                <a:solidFill>
                  <a:srgbClr val="000000"/>
                </a:solidFill>
              </a:rPr>
              <a:t>2</a:t>
            </a:r>
            <a:r>
              <a:rPr lang="en-US" sz="1400">
                <a:solidFill>
                  <a:srgbClr val="000000"/>
                </a:solidFill>
              </a:rPr>
              <a:t>O, and OH</a:t>
            </a:r>
            <a:r>
              <a:rPr lang="en-US" sz="1400" baseline="30000">
                <a:solidFill>
                  <a:srgbClr val="000000"/>
                </a:solidFill>
              </a:rPr>
              <a:t>–</a:t>
            </a:r>
            <a:r>
              <a:rPr lang="en-US" sz="1400">
                <a:solidFill>
                  <a:srgbClr val="000000"/>
                </a:solidFill>
              </a:rPr>
              <a:t> is a stronger base than PO</a:t>
            </a:r>
            <a:r>
              <a:rPr lang="en-US" sz="1400" baseline="-25000">
                <a:solidFill>
                  <a:srgbClr val="000000"/>
                </a:solidFill>
              </a:rPr>
              <a:t>4</a:t>
            </a:r>
            <a:r>
              <a:rPr lang="en-US" sz="1400" baseline="30000">
                <a:solidFill>
                  <a:srgbClr val="000000"/>
                </a:solidFill>
              </a:rPr>
              <a:t>3–</a:t>
            </a:r>
            <a:r>
              <a:rPr lang="en-US" sz="1400">
                <a:solidFill>
                  <a:srgbClr val="000000"/>
                </a:solidFill>
              </a:rPr>
              <a:t>, so the reaction is favored in the reverse direction:</a:t>
            </a:r>
          </a:p>
        </p:txBody>
      </p:sp>
      <p:pic>
        <p:nvPicPr>
          <p:cNvPr id="41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38575"/>
            <a:ext cx="5121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0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  <p:bldP spid="273413" grpId="0"/>
      <p:bldP spid="273418" grpId="0"/>
      <p:bldP spid="2734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06881" y="595191"/>
            <a:ext cx="8229600" cy="110620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cs typeface="Times New Roman" charset="0"/>
              </a:rPr>
              <a:t>10.5 Acid Dissociation </a:t>
            </a:r>
            <a:r>
              <a:rPr lang="en-US" sz="4000" dirty="0" smtClean="0">
                <a:latin typeface="Arial" charset="0"/>
                <a:cs typeface="Times New Roman" charset="0"/>
              </a:rPr>
              <a:t>Constants</a:t>
            </a:r>
            <a:br>
              <a:rPr lang="en-US" sz="4000" dirty="0" smtClean="0">
                <a:latin typeface="Arial" charset="0"/>
                <a:cs typeface="Times New Roman" charset="0"/>
              </a:rPr>
            </a:br>
            <a:endParaRPr lang="en-US" sz="20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686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92" y="2389762"/>
            <a:ext cx="4616577" cy="33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6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Acids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Among the ancients, acids were </a:t>
            </a:r>
            <a:r>
              <a:rPr lang="en-US" dirty="0" smtClean="0"/>
              <a:t>perhaps the </a:t>
            </a:r>
            <a:r>
              <a:rPr lang="en-US" dirty="0"/>
              <a:t>first </a:t>
            </a:r>
            <a:r>
              <a:rPr lang="en-US" dirty="0" smtClean="0"/>
              <a:t>substances conceptualized </a:t>
            </a:r>
            <a:r>
              <a:rPr lang="en-US" dirty="0"/>
              <a:t>as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chemicals</a:t>
            </a:r>
            <a:r>
              <a:rPr lang="ja-JP" altLang="en-US" dirty="0" smtClean="0">
                <a:latin typeface="Arial"/>
              </a:rPr>
              <a:t>”</a:t>
            </a:r>
            <a:endParaRPr lang="en-US" sz="2800" dirty="0" smtClean="0"/>
          </a:p>
          <a:p>
            <a:pPr lvl="1"/>
            <a:r>
              <a:rPr lang="en-US" dirty="0" smtClean="0"/>
              <a:t>Taste sour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 water </a:t>
            </a:r>
            <a:r>
              <a:rPr lang="en-US" dirty="0"/>
              <a:t>extracts </a:t>
            </a:r>
            <a:r>
              <a:rPr lang="en-US" dirty="0" smtClean="0"/>
              <a:t>red of </a:t>
            </a:r>
            <a:r>
              <a:rPr lang="en-US" dirty="0"/>
              <a:t>certain </a:t>
            </a:r>
            <a:r>
              <a:rPr lang="en-US" dirty="0" smtClean="0"/>
              <a:t>lichens and cabbages </a:t>
            </a:r>
            <a:endParaRPr lang="en-US" dirty="0"/>
          </a:p>
          <a:p>
            <a:pPr lvl="1"/>
            <a:r>
              <a:rPr lang="en-US" dirty="0" smtClean="0"/>
              <a:t>Later the alchemists </a:t>
            </a:r>
            <a:r>
              <a:rPr lang="en-US" dirty="0"/>
              <a:t>discovered that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strong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acids </a:t>
            </a:r>
            <a:r>
              <a:rPr lang="en-US" dirty="0" smtClean="0"/>
              <a:t>react </a:t>
            </a:r>
            <a:r>
              <a:rPr lang="en-US" dirty="0"/>
              <a:t>with some metals to evolve </a:t>
            </a:r>
            <a:r>
              <a:rPr lang="en-US" dirty="0" smtClean="0"/>
              <a:t>a flammable gas (</a:t>
            </a:r>
            <a:r>
              <a:rPr lang="en-US" dirty="0"/>
              <a:t>hydrogen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81AA-51D0-6044-B010-68B8897BF46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530225" y="823913"/>
            <a:ext cx="8229600" cy="1204912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reaction of a weak acid with water, like any chemical equilibrium, can be described by an equilibrium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equation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2" name="Content Placeholder 2"/>
          <p:cNvSpPr>
            <a:spLocks/>
          </p:cNvSpPr>
          <p:nvPr/>
        </p:nvSpPr>
        <p:spPr bwMode="auto">
          <a:xfrm>
            <a:off x="530225" y="4225925"/>
            <a:ext cx="8229600" cy="17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6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Recall the concentration of the solvent is never included</a:t>
            </a:r>
          </a:p>
          <a:p>
            <a:pPr marL="342900" indent="-342900" eaLnBrk="0" hangingPunct="0">
              <a:lnSpc>
                <a:spcPct val="96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The </a:t>
            </a:r>
            <a:r>
              <a:rPr lang="en-US" sz="2600" i="1" dirty="0" err="1">
                <a:solidFill>
                  <a:srgbClr val="000000"/>
                </a:solidFill>
              </a:rPr>
              <a:t>K</a:t>
            </a:r>
            <a:r>
              <a:rPr lang="en-US" sz="2600" baseline="-25000" dirty="0" err="1">
                <a:solidFill>
                  <a:srgbClr val="000000"/>
                </a:solidFill>
              </a:rPr>
              <a:t>a</a:t>
            </a:r>
            <a:r>
              <a:rPr lang="en-US" sz="2600" dirty="0">
                <a:solidFill>
                  <a:srgbClr val="000000"/>
                </a:solidFill>
              </a:rPr>
              <a:t> values for strong acids are </a:t>
            </a:r>
            <a:r>
              <a:rPr lang="en-US" sz="2600" dirty="0" smtClean="0">
                <a:solidFill>
                  <a:srgbClr val="000000"/>
                </a:solidFill>
              </a:rPr>
              <a:t>huge (</a:t>
            </a:r>
            <a:r>
              <a:rPr lang="en-US" sz="2600" dirty="0" err="1" smtClean="0">
                <a:solidFill>
                  <a:srgbClr val="000000"/>
                </a:solidFill>
              </a:rPr>
              <a:t>ie</a:t>
            </a:r>
            <a:r>
              <a:rPr lang="en-US" sz="2600" dirty="0" smtClean="0">
                <a:solidFill>
                  <a:srgbClr val="000000"/>
                </a:solidFill>
              </a:rPr>
              <a:t>, off scale), and measurements are amazingly </a:t>
            </a:r>
            <a:r>
              <a:rPr lang="en-US" sz="2600" b="1" dirty="0" smtClean="0">
                <a:solidFill>
                  <a:srgbClr val="000000"/>
                </a:solidFill>
              </a:rPr>
              <a:t>unrepeatable </a:t>
            </a:r>
            <a:endParaRPr lang="en-US" sz="2600" b="1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6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However, for </a:t>
            </a:r>
            <a:r>
              <a:rPr lang="en-US" sz="2600" dirty="0">
                <a:solidFill>
                  <a:srgbClr val="000000"/>
                </a:solidFill>
              </a:rPr>
              <a:t>a weak acid, </a:t>
            </a:r>
            <a:r>
              <a:rPr lang="en-US" sz="2600" i="1" dirty="0" err="1">
                <a:solidFill>
                  <a:srgbClr val="000000"/>
                </a:solidFill>
              </a:rPr>
              <a:t>K</a:t>
            </a:r>
            <a:r>
              <a:rPr lang="en-US" sz="2600" baseline="-25000" dirty="0" err="1">
                <a:solidFill>
                  <a:srgbClr val="000000"/>
                </a:solidFill>
              </a:rPr>
              <a:t>a</a:t>
            </a:r>
            <a:r>
              <a:rPr lang="en-US" sz="2600" dirty="0">
                <a:solidFill>
                  <a:srgbClr val="000000"/>
                </a:solidFill>
              </a:rPr>
              <a:t> is </a:t>
            </a:r>
            <a:r>
              <a:rPr lang="en-US" sz="2600" dirty="0" smtClean="0">
                <a:solidFill>
                  <a:srgbClr val="000000"/>
                </a:solidFill>
              </a:rPr>
              <a:t>small, measurable, useful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28" y="2164843"/>
            <a:ext cx="2515160" cy="18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43273" y="1527413"/>
            <a:ext cx="8229600" cy="4646612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Strong acids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(would) have </a:t>
            </a:r>
            <a:r>
              <a:rPr lang="en-US" sz="26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2600" baseline="-25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values much greater than 1 because dissociation is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favored (obviously)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Weak acids have </a:t>
            </a:r>
            <a:r>
              <a:rPr lang="en-US" sz="26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2600" baseline="-25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values much less than 1 because dissociation is not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favored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Donation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each successive H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from a </a:t>
            </a:r>
            <a:r>
              <a:rPr lang="en-US" sz="2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polyprotic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acid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like H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</a:t>
            </a:r>
            <a:r>
              <a:rPr lang="en-US" sz="26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is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more difficult than the one before it, so </a:t>
            </a:r>
            <a:r>
              <a:rPr lang="en-US" sz="2600" i="1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2600" baseline="-25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values become successively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lower for </a:t>
            </a:r>
            <a:r>
              <a:rPr lang="en-US" sz="26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polyprotics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endParaRPr lang="en-US" sz="800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Most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organic acids, which contain the —COOH group, have </a:t>
            </a:r>
            <a:r>
              <a:rPr lang="en-US" sz="2600" i="1" dirty="0" err="1">
                <a:ea typeface="ＭＳ Ｐゴシック" charset="0"/>
                <a:cs typeface="ＭＳ Ｐゴシック" charset="0"/>
              </a:rPr>
              <a:t>K</a:t>
            </a:r>
            <a:r>
              <a:rPr lang="en-US" sz="2600" baseline="-25000" dirty="0" err="1">
                <a:ea typeface="ＭＳ Ｐゴシック" charset="0"/>
                <a:cs typeface="ＭＳ Ｐゴシック" charset="0"/>
              </a:rPr>
              <a:t>a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values near 10</a:t>
            </a:r>
            <a:r>
              <a:rPr lang="en-US" sz="2600" baseline="30000" dirty="0">
                <a:ea typeface="ＭＳ Ｐゴシック" charset="0"/>
                <a:cs typeface="ＭＳ Ｐゴシック" charset="0"/>
              </a:rPr>
              <a:t>–</a:t>
            </a:r>
            <a:r>
              <a:rPr lang="en-US" sz="2600" baseline="30000" dirty="0" smtClean="0">
                <a:ea typeface="ＭＳ Ｐゴシック" charset="0"/>
                <a:cs typeface="ＭＳ Ｐゴシック" charset="0"/>
              </a:rPr>
              <a:t>5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  </a:t>
            </a:r>
            <a:endParaRPr lang="en-US" sz="2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48270" y="475204"/>
            <a:ext cx="2672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Know this stuff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98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7894" name="Picture 9" descr="024_10_02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03275"/>
            <a:ext cx="8535987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6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8941" y="1748118"/>
            <a:ext cx="63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551096" y="273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cs typeface="Times New Roman" charset="0"/>
              </a:rPr>
              <a:t>10.6 Water as Both an Acid and a Base</a:t>
            </a:r>
            <a:endParaRPr lang="en-US" sz="20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994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31" y="1780940"/>
            <a:ext cx="4955948" cy="4293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71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31292" y="461659"/>
            <a:ext cx="8229600" cy="2621265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When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contact with a base, water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donates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proton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When in contact with an acid, water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accepts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proton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Substances which can react as either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Brönsted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or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base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are called 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amphoteric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</a:t>
            </a:r>
            <a:endParaRPr lang="en-US" sz="3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99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327366"/>
            <a:ext cx="50768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386262"/>
            <a:ext cx="524986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7683" y="3797329"/>
            <a:ext cx="1627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Water is </a:t>
            </a:r>
          </a:p>
          <a:p>
            <a:pPr algn="ctr"/>
            <a:r>
              <a:rPr lang="en-US" sz="2400" dirty="0" smtClean="0"/>
              <a:t>amphoteric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181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06" y="4028111"/>
            <a:ext cx="6180537" cy="18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57575" y="238562"/>
            <a:ext cx="171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@ 25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4285" y="993775"/>
            <a:ext cx="8488219" cy="2446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ure water alone dissociates to form hydronium and hydroxide ions </a:t>
            </a: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But in pure neutral water, the concentrations of H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and OH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must be equal,   since logically neither can dominate </a:t>
            </a:r>
          </a:p>
          <a:p>
            <a:pPr>
              <a:lnSpc>
                <a:spcPct val="96000"/>
              </a:lnSpc>
            </a:pPr>
            <a:endParaRPr lang="en-US" sz="105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4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7575" y="238562"/>
            <a:ext cx="171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@ 25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4285" y="993776"/>
            <a:ext cx="8488219" cy="2433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ure water alone dissociates to form hydronium and hydroxide ions </a:t>
            </a:r>
          </a:p>
          <a:p>
            <a:pPr lvl="1"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But in pure neutral water, the concentrations of 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and OH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must be equal,   since logically neither can dominate </a:t>
            </a:r>
          </a:p>
          <a:p>
            <a:pPr>
              <a:lnSpc>
                <a:spcPct val="96000"/>
              </a:lnSpc>
            </a:pPr>
            <a:endParaRPr lang="en-US" sz="105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3557750"/>
            <a:ext cx="4737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57575" y="238562"/>
            <a:ext cx="171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@ 25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67" y="3082925"/>
            <a:ext cx="4914030" cy="36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4285" y="993775"/>
            <a:ext cx="8488219" cy="2779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ure water alone dissociates to form hydronium and hydroxide ions </a:t>
            </a: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But in pure neutral water, the concentrations of H</a:t>
            </a:r>
            <a:r>
              <a:rPr lang="en-US" baseline="300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and OH</a:t>
            </a:r>
            <a:r>
              <a:rPr lang="en-US" baseline="300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must be equal   since neither can dominate </a:t>
            </a:r>
          </a:p>
          <a:p>
            <a:pPr lvl="2">
              <a:lnSpc>
                <a:spcPct val="96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b="1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] = [OH</a:t>
            </a:r>
            <a:r>
              <a:rPr lang="en-US" b="1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= 1.00 × 10</a:t>
            </a:r>
            <a:r>
              <a:rPr lang="en-US" b="1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-7 </a:t>
            </a:r>
            <a:r>
              <a:rPr lang="en-US" b="1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endParaRPr lang="en-US" sz="105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4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06" y="4028111"/>
            <a:ext cx="6180537" cy="18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9365" y="993775"/>
            <a:ext cx="8229600" cy="303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6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So when no ‘outside’ proton source (acid) or proton acceptor (base) is added </a:t>
            </a:r>
          </a:p>
          <a:p>
            <a:pPr lvl="1">
              <a:lnSpc>
                <a:spcPct val="96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purified water sample is always neutral </a:t>
            </a: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meaning its hydronium and hydroxide concentrations must be equal </a:t>
            </a: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meaning: [H</a:t>
            </a:r>
            <a:r>
              <a:rPr lang="en-US" baseline="300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] = [OH</a:t>
            </a:r>
            <a:r>
              <a:rPr lang="en-US" baseline="300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] = 1.00 × 10</a:t>
            </a:r>
            <a:r>
              <a:rPr lang="en-US" baseline="300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-7 </a:t>
            </a: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6000"/>
              </a:lnSpc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105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575" y="238562"/>
            <a:ext cx="171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@ 25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48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1F6D-0E12-6745-AB98-F00AB21A82E5}" type="slidenum">
              <a:rPr lang="en-US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66035"/>
            <a:ext cx="8128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0926" y="566035"/>
            <a:ext cx="64019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dirty="0"/>
              <a:t>In Latin, the word </a:t>
            </a:r>
            <a:r>
              <a:rPr lang="en-US" sz="3200" i="1" dirty="0" err="1"/>
              <a:t>acidus</a:t>
            </a:r>
            <a:r>
              <a:rPr lang="en-US" sz="3200" dirty="0"/>
              <a:t> </a:t>
            </a:r>
            <a:r>
              <a:rPr lang="en-US" sz="3200" dirty="0" smtClean="0"/>
              <a:t>means sour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51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752592" y="1532437"/>
            <a:ext cx="7638815" cy="4808038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ion-product constant for water (</a:t>
            </a:r>
            <a:r>
              <a:rPr lang="en-US" sz="2800" b="1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2800" b="1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)…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the 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concentration times the OH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concentration </a:t>
            </a:r>
            <a:endParaRPr lang="en-US" sz="24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 </a:t>
            </a:r>
            <a:r>
              <a:rPr lang="en-US" sz="24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2400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][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OH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1.00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×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10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4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14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no label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(No denominator because it would be a solvent)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9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lvl="1" indent="-342900">
              <a:lnSpc>
                <a:spcPct val="96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Amazingly, it turns out that </a:t>
            </a: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product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[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and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[OH</a:t>
            </a:r>
            <a:r>
              <a:rPr lang="en-US" sz="24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is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always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1.00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×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10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–14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</a:t>
            </a:r>
            <a:endParaRPr lang="en-US" sz="24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all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aqueous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solutions @25</a:t>
            </a:r>
            <a:r>
              <a:rPr lang="en-US" sz="24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C,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not just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pure, neutral water </a:t>
            </a:r>
            <a:endParaRPr lang="en-US" sz="9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7575" y="238562"/>
            <a:ext cx="171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@ 25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52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483170" y="1808552"/>
            <a:ext cx="8229600" cy="4531923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Thus we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always determine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concentration of one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species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if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we know the concentration of the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other </a:t>
            </a:r>
          </a:p>
          <a:p>
            <a:pPr lvl="1">
              <a:lnSpc>
                <a:spcPct val="96000"/>
              </a:lnSpc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57150" indent="0" algn="ctr">
              <a:lnSpc>
                <a:spcPct val="96000"/>
              </a:lnSpc>
              <a:buNone/>
            </a:pP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[H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][OH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= 1.00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×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10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–14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7575" y="238562"/>
            <a:ext cx="171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</a:t>
            </a:r>
            <a:r>
              <a:rPr lang="en-US" sz="2800" baseline="-25000" dirty="0" smtClean="0"/>
              <a:t>w </a:t>
            </a:r>
            <a:r>
              <a:rPr lang="en-US" sz="2800" dirty="0" smtClean="0"/>
              <a:t>@ 25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4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395351" y="712308"/>
            <a:ext cx="8429625" cy="5010150"/>
          </a:xfrm>
        </p:spPr>
        <p:txBody>
          <a:bodyPr/>
          <a:lstStyle/>
          <a:p>
            <a:pPr>
              <a:tabLst>
                <a:tab pos="291465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Solutions are identified as acidic, neutral, or basic (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alkaline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according to the value of their H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and OH</a:t>
            </a:r>
            <a:r>
              <a:rPr lang="en-US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concentrations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46000"/>
              </a:lnSpc>
              <a:tabLst>
                <a:tab pos="2914650" algn="l"/>
              </a:tabLst>
            </a:pP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46000"/>
              </a:lnSpc>
              <a:buFontTx/>
              <a:buNone/>
              <a:tabLst>
                <a:tab pos="2914650" algn="l"/>
              </a:tabLst>
            </a:pP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Acidic solution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8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800" b="1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&gt; 10</a:t>
            </a:r>
            <a:r>
              <a:rPr lang="en-US" sz="2800" b="1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–7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=&gt; [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&lt; 10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endParaRPr lang="en-US" sz="2800" baseline="30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46000"/>
              </a:lnSpc>
              <a:buFontTx/>
              <a:buNone/>
              <a:tabLst>
                <a:tab pos="2914650" algn="l"/>
              </a:tabLst>
            </a:pP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Basic solution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8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800" b="1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&lt; 10</a:t>
            </a:r>
            <a:r>
              <a:rPr lang="en-US" sz="2800" b="1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–7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=&gt; [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&gt; 10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endParaRPr lang="en-US" sz="2800" baseline="30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46000"/>
              </a:lnSpc>
              <a:buFontTx/>
              <a:buNone/>
              <a:tabLst>
                <a:tab pos="2914650" algn="l"/>
              </a:tabLst>
            </a:pP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Neutral solution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800" b="1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800" b="1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= 10</a:t>
            </a:r>
            <a:r>
              <a:rPr lang="en-US" sz="2800" b="1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–7</a:t>
            </a: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=&gt; [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OH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= 10</a:t>
            </a:r>
            <a:r>
              <a:rPr lang="en-US" sz="28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</a:t>
            </a:r>
            <a:r>
              <a:rPr lang="en-US" sz="28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 </a:t>
            </a:r>
            <a:endParaRPr lang="en-US" sz="2800" baseline="30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  <a:tabLst>
                <a:tab pos="2914650" algn="l"/>
              </a:tabLst>
            </a:pPr>
            <a:endParaRPr lang="en-US" sz="3100" baseline="30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3685" y="1622678"/>
            <a:ext cx="46522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the next work problem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37378" y="2672745"/>
            <a:ext cx="5007976" cy="842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0" algn="ctr">
              <a:lnSpc>
                <a:spcPct val="96000"/>
              </a:lnSpc>
              <a:spcBef>
                <a:spcPct val="20000"/>
              </a:spcBef>
            </a:pPr>
            <a:r>
              <a:rPr lang="en-US" sz="32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</a:t>
            </a:r>
            <a:r>
              <a:rPr lang="en-US" sz="32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[H</a:t>
            </a:r>
            <a:r>
              <a:rPr lang="en-US" sz="32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][OH</a:t>
            </a:r>
            <a:r>
              <a:rPr lang="en-US" sz="32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= 1.00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Arial" charset="0"/>
              </a:rPr>
              <a:t>×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10</a:t>
            </a:r>
            <a:r>
              <a:rPr lang="en-US" sz="32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–14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2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Water Dissociation Constant: </a:t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Using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K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 to Calculate [OH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t>–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8320"/>
          </a:xfrm>
        </p:spPr>
        <p:txBody>
          <a:bodyPr/>
          <a:lstStyle/>
          <a:p>
            <a:r>
              <a:rPr lang="en-US" sz="3000" dirty="0" smtClean="0">
                <a:solidFill>
                  <a:srgbClr val="000000"/>
                </a:solidFill>
              </a:rPr>
              <a:t>Milk has an H</a:t>
            </a:r>
            <a:r>
              <a:rPr lang="en-US" sz="3000" baseline="-25000" dirty="0" smtClean="0">
                <a:solidFill>
                  <a:srgbClr val="000000"/>
                </a:solidFill>
              </a:rPr>
              <a:t>3</a:t>
            </a:r>
            <a:r>
              <a:rPr lang="en-US" sz="3000" dirty="0" smtClean="0">
                <a:solidFill>
                  <a:srgbClr val="000000"/>
                </a:solidFill>
              </a:rPr>
              <a:t>O</a:t>
            </a:r>
            <a:r>
              <a:rPr lang="en-US" sz="3000" baseline="30000" dirty="0" smtClean="0">
                <a:solidFill>
                  <a:srgbClr val="000000"/>
                </a:solidFill>
              </a:rPr>
              <a:t>+</a:t>
            </a:r>
            <a:r>
              <a:rPr lang="en-US" sz="3000" dirty="0" smtClean="0">
                <a:solidFill>
                  <a:srgbClr val="000000"/>
                </a:solidFill>
              </a:rPr>
              <a:t> concentration of 4.5 × 10</a:t>
            </a:r>
            <a:r>
              <a:rPr lang="en-US" sz="3000" baseline="30000" dirty="0" smtClean="0">
                <a:solidFill>
                  <a:srgbClr val="000000"/>
                </a:solidFill>
              </a:rPr>
              <a:t>–7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i="1" dirty="0" smtClean="0">
                <a:solidFill>
                  <a:srgbClr val="000000"/>
                </a:solidFill>
              </a:rPr>
              <a:t>M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is the value of [OH</a:t>
            </a:r>
            <a:r>
              <a:rPr lang="en-US" baseline="30000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]? Is milk acidic, neutral, or basic?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5" y="3590317"/>
            <a:ext cx="7823373" cy="8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5501" y="4949155"/>
            <a:ext cx="7349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</a:t>
            </a:r>
            <a:r>
              <a:rPr lang="en-US" sz="2800" dirty="0" smtClean="0">
                <a:solidFill>
                  <a:srgbClr val="000000"/>
                </a:solidFill>
              </a:rPr>
              <a:t>[H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O</a:t>
            </a:r>
            <a:r>
              <a:rPr lang="en-US" sz="2800" baseline="30000" dirty="0" smtClean="0">
                <a:solidFill>
                  <a:srgbClr val="000000"/>
                </a:solidFill>
              </a:rPr>
              <a:t>+</a:t>
            </a:r>
            <a:r>
              <a:rPr lang="en-US" sz="2800" dirty="0" smtClean="0">
                <a:solidFill>
                  <a:srgbClr val="000000"/>
                </a:solidFill>
              </a:rPr>
              <a:t>] </a:t>
            </a:r>
            <a:r>
              <a:rPr lang="en-US" sz="2800" dirty="0" smtClean="0"/>
              <a:t>at </a:t>
            </a:r>
            <a:r>
              <a:rPr lang="en-US" sz="2800" dirty="0">
                <a:solidFill>
                  <a:srgbClr val="000000"/>
                </a:solidFill>
              </a:rPr>
              <a:t>4.5 × 10</a:t>
            </a:r>
            <a:r>
              <a:rPr lang="en-US" sz="2800" baseline="30000" dirty="0">
                <a:solidFill>
                  <a:srgbClr val="000000"/>
                </a:solidFill>
              </a:rPr>
              <a:t>–7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 is larger than </a:t>
            </a:r>
            <a:r>
              <a:rPr lang="en-US" sz="2800" dirty="0">
                <a:solidFill>
                  <a:srgbClr val="000000"/>
                </a:solidFill>
              </a:rPr>
              <a:t>10</a:t>
            </a:r>
            <a:r>
              <a:rPr lang="en-US" sz="2800" baseline="30000" dirty="0">
                <a:solidFill>
                  <a:srgbClr val="000000"/>
                </a:solidFill>
              </a:rPr>
              <a:t>–7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solution is slightly acidic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25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0034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charset="0"/>
                <a:cs typeface="Times New Roman" charset="0"/>
              </a:rPr>
              <a:t>10.7 Measuring acidity in aqueous solutions: pH</a:t>
            </a:r>
            <a:endParaRPr lang="en-US" sz="20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6869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7172" y="3131563"/>
            <a:ext cx="3684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Love your calculator!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0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Slight changes in concentrations of hydronium or hydroxide ion can have enormous consequences</a:t>
            </a:r>
          </a:p>
          <a:p>
            <a:endParaRPr lang="en-US" sz="800" dirty="0" smtClean="0"/>
          </a:p>
          <a:p>
            <a:r>
              <a:rPr lang="en-US" sz="2800" dirty="0" smtClean="0"/>
              <a:t>Biologically, changing hydronium ion concentration even slightly will result in death</a:t>
            </a:r>
          </a:p>
          <a:p>
            <a:endParaRPr lang="en-US" sz="800" dirty="0" smtClean="0"/>
          </a:p>
          <a:p>
            <a:r>
              <a:rPr lang="en-US" sz="2800" dirty="0" smtClean="0"/>
              <a:t>Concentrations written in Molarity are inconvenient because the numbers are typically so small</a:t>
            </a:r>
          </a:p>
          <a:p>
            <a:endParaRPr lang="en-US" sz="800" dirty="0" smtClean="0"/>
          </a:p>
          <a:p>
            <a:r>
              <a:rPr lang="en-US" sz="2800" dirty="0" smtClean="0"/>
              <a:t>pH provides a more convenient scale for working with acid and base concentrations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2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71452" y="1243012"/>
            <a:ext cx="6232525" cy="5310187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6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an aqueous solution is a number, usually between 0 and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14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This number indicates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H</a:t>
            </a:r>
            <a:r>
              <a:rPr lang="en-US" sz="22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2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concentration of the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</a:t>
            </a:r>
          </a:p>
          <a:p>
            <a:pPr lvl="1">
              <a:lnSpc>
                <a:spcPct val="96000"/>
              </a:lnSpc>
            </a:pPr>
            <a:endParaRPr lang="en-US" sz="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6000"/>
              </a:lnSpc>
              <a:buNone/>
            </a:pPr>
            <a:endParaRPr lang="en-US" sz="400" dirty="0"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6000"/>
              </a:lnSpc>
              <a:buFontTx/>
              <a:buNone/>
            </a:pP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 = –log[H</a:t>
            </a:r>
            <a:r>
              <a:rPr lang="en-US" sz="2600" b="1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="1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 </a:t>
            </a:r>
          </a:p>
          <a:p>
            <a:pPr algn="ctr">
              <a:lnSpc>
                <a:spcPct val="96000"/>
              </a:lnSpc>
              <a:buFontTx/>
              <a:buNone/>
            </a:pPr>
            <a:endParaRPr lang="en-US" sz="9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 smaller than 7 corresponds to an acidic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pH larger than 7 corresponds to a basic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pH of exactly 7 corresponds to a neutral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3" descr="027_10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42" y="1497677"/>
            <a:ext cx="1628886" cy="38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2073" y="310729"/>
            <a:ext cx="4926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Know your calculator!!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586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13716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the pH of a 0.10 M HNO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solution?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4648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0.010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0.10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1.0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2785" y="3079750"/>
            <a:ext cx="4219207" cy="17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LOG: pH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=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– log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[H</a:t>
            </a:r>
            <a:r>
              <a:rPr lang="en-US" sz="2800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O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]  </a:t>
            </a:r>
            <a:endParaRPr lang="en-US" sz="2800" dirty="0" smtClean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endParaRPr lang="en-US" sz="2800" dirty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ANTILOG: [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800" baseline="30000" dirty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] = 10</a:t>
            </a:r>
            <a:r>
              <a:rPr lang="en-US" sz="2800" baseline="30000" dirty="0">
                <a:solidFill>
                  <a:srgbClr val="000000"/>
                </a:solidFill>
                <a:latin typeface="Arial"/>
              </a:rPr>
              <a:t>–pH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ct val="96000"/>
              </a:lnSpc>
            </a:pPr>
            <a:endParaRPr lang="en-US" sz="2800" dirty="0">
              <a:solidFill>
                <a:srgbClr val="000000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3791078"/>
            <a:ext cx="1407459" cy="42533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69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548423" y="709613"/>
            <a:ext cx="6273800" cy="566261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46000"/>
              </a:lnSpc>
              <a:buFontTx/>
              <a:buNone/>
            </a:pPr>
            <a:r>
              <a:rPr lang="en-US" sz="26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Acidic solution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pH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&lt;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    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600" baseline="-25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] &gt; 10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–7</a:t>
            </a:r>
          </a:p>
          <a:p>
            <a:pPr algn="ctr">
              <a:lnSpc>
                <a:spcPct val="146000"/>
              </a:lnSpc>
              <a:buFontTx/>
              <a:buNone/>
            </a:pPr>
            <a:r>
              <a:rPr lang="en-US" sz="26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Basic solution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pH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&gt;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   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[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H</a:t>
            </a:r>
            <a:r>
              <a:rPr lang="en-US" sz="2600" baseline="-25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] &lt; 10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–7</a:t>
            </a:r>
          </a:p>
          <a:p>
            <a:pPr algn="ctr">
              <a:lnSpc>
                <a:spcPct val="146000"/>
              </a:lnSpc>
              <a:buFontTx/>
              <a:buNone/>
            </a:pP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Neutral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			pH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7    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600" baseline="-25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] = 10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–7</a:t>
            </a:r>
          </a:p>
          <a:p>
            <a:pPr>
              <a:lnSpc>
                <a:spcPct val="106000"/>
              </a:lnSpc>
            </a:pPr>
            <a:endParaRPr lang="en-US" sz="8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 scale covers an enormous range of acidities because it is </a:t>
            </a: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logarithmic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change of 1 pH unit means a tenfold change in H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6000"/>
              </a:lnSpc>
            </a:pP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change of 3 pH units represents a thousand fold change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0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Calculations can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often be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simplified by realizing that pH + </a:t>
            </a:r>
            <a:r>
              <a:rPr lang="en-US" sz="26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pOH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14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3" descr="028_10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48" y="1433470"/>
            <a:ext cx="1271606" cy="421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4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193" y="1517976"/>
            <a:ext cx="3794672" cy="4535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Perhaps our oldest ‘chemical’ is sulfuric acid, prepared by heating vitriol, a pretty blue mineral found in the Egyptian desert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A very </a:t>
            </a:r>
            <a:r>
              <a:rPr lang="en-US" sz="2800" b="1" dirty="0" smtClean="0"/>
              <a:t>toxic</a:t>
            </a:r>
            <a:r>
              <a:rPr lang="en-US" sz="2800" dirty="0" smtClean="0"/>
              <a:t> gas (SO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 is given off which is then bubbled through water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41" y="1816439"/>
            <a:ext cx="2499588" cy="3637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1544"/>
            <a:ext cx="8229600" cy="5788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battery acid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70100" y="135948"/>
            <a:ext cx="61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FYI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37858" y="1709879"/>
            <a:ext cx="4876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other scale is logarithmic?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earthquake scale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11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charset="0"/>
              </a:rPr>
              <a:t>10.8 Working with pH</a:t>
            </a:r>
            <a:endParaRPr lang="en-US" sz="2300" dirty="0">
              <a:solidFill>
                <a:srgbClr val="000000"/>
              </a:solidFill>
              <a:latin typeface="+mn-lt"/>
              <a:cs typeface="Times New Roman" charset="0"/>
            </a:endParaRPr>
          </a:p>
        </p:txBody>
      </p:sp>
      <p:sp>
        <p:nvSpPr>
          <p:cNvPr id="4506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4700" y="2879864"/>
            <a:ext cx="2660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Calculators!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587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504497" y="530633"/>
            <a:ext cx="8229600" cy="3586083"/>
          </a:xfrm>
        </p:spPr>
        <p:txBody>
          <a:bodyPr>
            <a:normAutofit/>
          </a:bodyPr>
          <a:lstStyle/>
          <a:p>
            <a:pPr>
              <a:lnSpc>
                <a:spcPct val="12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Converting from [H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pH requires taking the </a:t>
            </a: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negative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the </a:t>
            </a: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logarithm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the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molarity, </a:t>
            </a:r>
            <a:r>
              <a:rPr lang="en-US" sz="2600" i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</a:t>
            </a:r>
            <a:endParaRPr lang="en-US" sz="2600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This is done on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calculators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log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key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Consult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your calculator instructions if you are not sure how to use these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keys (bring your own calculator!!)</a:t>
            </a:r>
          </a:p>
        </p:txBody>
      </p:sp>
      <p:sp>
        <p:nvSpPr>
          <p:cNvPr id="4506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74" y="4427743"/>
            <a:ext cx="5193341" cy="21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504497" y="530633"/>
            <a:ext cx="8229600" cy="3586083"/>
          </a:xfrm>
        </p:spPr>
        <p:txBody>
          <a:bodyPr>
            <a:normAutofit/>
          </a:bodyPr>
          <a:lstStyle/>
          <a:p>
            <a:pPr>
              <a:lnSpc>
                <a:spcPct val="126000"/>
              </a:lnSpc>
            </a:pP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Converting from [H</a:t>
            </a:r>
            <a:r>
              <a:rPr lang="en-US" sz="2600" baseline="-25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]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to pH requires taking the </a:t>
            </a:r>
            <a:r>
              <a:rPr lang="en-US" sz="2600" i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negative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of the </a:t>
            </a:r>
            <a:r>
              <a:rPr lang="en-US" sz="2600" i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logarithm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of the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molarity, </a:t>
            </a:r>
            <a:r>
              <a:rPr lang="en-US" sz="2600" i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</a:t>
            </a:r>
            <a:endParaRPr lang="en-US" sz="2600" i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This is done on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most calculators 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with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6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log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key </a:t>
            </a:r>
            <a:endParaRPr lang="en-US" sz="26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Consult 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your calculator instructions if you are not sure how to use these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keys (bring your own calculator!!)</a:t>
            </a: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Remember that the sign of the number given by the calculator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will have to be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changed to get the pH 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74" y="4427743"/>
            <a:ext cx="5193341" cy="2135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8886" y="4390756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 = 2.34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1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504497" y="530633"/>
            <a:ext cx="8229600" cy="3897110"/>
          </a:xfrm>
        </p:spPr>
        <p:txBody>
          <a:bodyPr>
            <a:normAutofit/>
          </a:bodyPr>
          <a:lstStyle/>
          <a:p>
            <a:pPr>
              <a:lnSpc>
                <a:spcPct val="12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Converting from pH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back to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600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] requires finding the </a:t>
            </a:r>
            <a:r>
              <a:rPr lang="en-US" sz="26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antilogarithm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the </a:t>
            </a:r>
            <a:r>
              <a:rPr lang="en-US" sz="26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negative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 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This is done on many calculators with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</a:t>
            </a:r>
            <a:r>
              <a:rPr lang="en-US" sz="2600" b="1" baseline="30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x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or an 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INV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plus the </a:t>
            </a:r>
            <a:r>
              <a:rPr lang="en-US" sz="26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log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key (but not on all calculators) </a:t>
            </a:r>
          </a:p>
        </p:txBody>
      </p:sp>
      <p:sp>
        <p:nvSpPr>
          <p:cNvPr id="4506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05" y="4069156"/>
            <a:ext cx="4625635" cy="22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1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504497" y="530633"/>
            <a:ext cx="8229600" cy="4248330"/>
          </a:xfrm>
        </p:spPr>
        <p:txBody>
          <a:bodyPr>
            <a:normAutofit/>
          </a:bodyPr>
          <a:lstStyle/>
          <a:p>
            <a:pPr>
              <a:lnSpc>
                <a:spcPct val="126000"/>
              </a:lnSpc>
            </a:pP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Converting from pH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back to 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[H</a:t>
            </a:r>
            <a:r>
              <a:rPr lang="en-US" sz="2600" baseline="-25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300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+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] requires finding the </a:t>
            </a:r>
            <a:r>
              <a:rPr lang="en-US" sz="2600" i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antilogarithm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of the </a:t>
            </a:r>
            <a:r>
              <a:rPr lang="en-US" sz="2600" i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negative</a:t>
            </a: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pH </a:t>
            </a:r>
            <a:endParaRPr lang="en-US" sz="26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This is done on many calculators with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6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10</a:t>
            </a:r>
            <a:r>
              <a:rPr lang="en-US" sz="2600" b="1" baseline="300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x 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or an </a:t>
            </a:r>
            <a:r>
              <a:rPr lang="en-US" sz="26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INV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plus the </a:t>
            </a:r>
            <a:r>
              <a:rPr lang="en-US" sz="26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log</a:t>
            </a:r>
            <a:r>
              <a:rPr lang="en-US" sz="26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key (but not on all calculators) </a:t>
            </a:r>
          </a:p>
          <a:p>
            <a:pPr lvl="1">
              <a:lnSpc>
                <a:spcPct val="96000"/>
              </a:lnSpc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Before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pressing the antilog button 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you will also have to be able to convert a number to its negative or vice versa 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6000"/>
              </a:lnSpc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Consult your calculator instructions if you are not sure how to use these keys (bring your own calculator!!)</a:t>
            </a:r>
            <a:endParaRPr lang="en-US" sz="2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05" y="4069156"/>
            <a:ext cx="4625635" cy="22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504497" y="1947980"/>
            <a:ext cx="8229600" cy="1592146"/>
          </a:xfrm>
        </p:spPr>
        <p:txBody>
          <a:bodyPr>
            <a:normAutofit/>
          </a:bodyPr>
          <a:lstStyle/>
          <a:p>
            <a:pPr>
              <a:lnSpc>
                <a:spcPct val="126000"/>
              </a:lnSpc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rule for keeping track of significant figures is very unusual using Logs </a:t>
            </a: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73425" y="422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3" descr="029_10_Pg306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29" y="4774732"/>
            <a:ext cx="6540887" cy="143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0569" y="579462"/>
            <a:ext cx="13897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Sig Figs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066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13716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Wine has a pH of 3.5. What is the hydronium concentration ([H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]) of wine?</a:t>
            </a:r>
            <a:endParaRPr lang="en-US" baseline="30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2819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×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M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3.1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×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11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10.5 M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3.5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×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10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M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117725"/>
            <a:ext cx="180022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3292" y="2837807"/>
            <a:ext cx="2522139" cy="42533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3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1751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Times New Roman" charset="0"/>
              </a:rPr>
              <a:t>10.9 Laboratory Determination of pH</a:t>
            </a:r>
            <a:endParaRPr lang="en-US" sz="2300" dirty="0">
              <a:solidFill>
                <a:srgbClr val="000000"/>
              </a:solidFill>
              <a:latin typeface="+mn-lt"/>
              <a:cs typeface="Times New Roman" charset="0"/>
            </a:endParaRPr>
          </a:p>
        </p:txBody>
      </p:sp>
      <p:sp>
        <p:nvSpPr>
          <p:cNvPr id="4608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356627" y="857250"/>
            <a:ext cx="8229600" cy="2841625"/>
          </a:xfrm>
        </p:spPr>
        <p:txBody>
          <a:bodyPr>
            <a:noAutofit/>
          </a:bodyPr>
          <a:lstStyle/>
          <a:p>
            <a:pPr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simplest but least accurate method of pH determination is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acid–base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indicators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These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change color depending on the pH of the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Test kits contain a mixture of indicators known as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universal indicator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that give approximate pH measurements in the range 2–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 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3" descr="030_10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33" y="4349751"/>
            <a:ext cx="5073655" cy="21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096962"/>
          </a:xfrm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 smtClean="0"/>
              <a:t>‘opposite’ </a:t>
            </a:r>
            <a:r>
              <a:rPr lang="en-US" sz="3200" dirty="0"/>
              <a:t>of acids are…</a:t>
            </a:r>
            <a:br>
              <a:rPr lang="en-US" sz="3200" dirty="0"/>
            </a:br>
            <a:r>
              <a:rPr lang="en-US" sz="3200" dirty="0"/>
              <a:t>Bases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27550"/>
          </a:xfrm>
        </p:spPr>
        <p:txBody>
          <a:bodyPr>
            <a:normAutofit/>
          </a:bodyPr>
          <a:lstStyle/>
          <a:p>
            <a:r>
              <a:rPr lang="en-US" sz="2800" dirty="0"/>
              <a:t>Among the ancients, bases were already thought of as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the opposite of </a:t>
            </a:r>
            <a:r>
              <a:rPr lang="en-US" sz="2800" dirty="0" smtClean="0"/>
              <a:t>acids</a:t>
            </a:r>
            <a:r>
              <a:rPr lang="ja-JP" altLang="en-US" sz="2800" dirty="0" smtClean="0">
                <a:latin typeface="Arial"/>
              </a:rPr>
              <a:t>”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 smtClean="0"/>
              <a:t>Taste bitter </a:t>
            </a:r>
            <a:endParaRPr lang="en-US" sz="2400" dirty="0"/>
          </a:p>
          <a:p>
            <a:pPr lvl="1"/>
            <a:r>
              <a:rPr lang="en-US" sz="2400" dirty="0"/>
              <a:t>Turned an aqueous solution of litmus, </a:t>
            </a:r>
            <a:r>
              <a:rPr lang="en-US" sz="2400" dirty="0" smtClean="0"/>
              <a:t>blue </a:t>
            </a:r>
            <a:endParaRPr lang="en-US" sz="2400" dirty="0"/>
          </a:p>
          <a:p>
            <a:pPr lvl="1"/>
            <a:r>
              <a:rPr lang="en-US" sz="2400" dirty="0"/>
              <a:t>Produced aqueous solutions that felt slippery to the </a:t>
            </a:r>
            <a:r>
              <a:rPr lang="en-US" sz="2400" dirty="0" smtClean="0"/>
              <a:t>touch </a:t>
            </a:r>
            <a:endParaRPr lang="en-US" sz="2400" dirty="0"/>
          </a:p>
          <a:p>
            <a:pPr lvl="1"/>
            <a:endParaRPr lang="en-US" sz="800" dirty="0"/>
          </a:p>
          <a:p>
            <a:r>
              <a:rPr lang="en-US" sz="2800" i="1" dirty="0"/>
              <a:t>Neutral</a:t>
            </a:r>
            <a:r>
              <a:rPr lang="en-US" sz="2800" dirty="0"/>
              <a:t> substances are soluble chemicals </a:t>
            </a:r>
            <a:r>
              <a:rPr lang="en-US" sz="2800" dirty="0" smtClean="0"/>
              <a:t>(molecules or salts) which </a:t>
            </a:r>
            <a:r>
              <a:rPr lang="en-US" sz="2800" dirty="0"/>
              <a:t>are neither acids nor </a:t>
            </a:r>
            <a:r>
              <a:rPr lang="en-US" sz="2800" dirty="0" smtClean="0"/>
              <a:t>bases </a:t>
            </a:r>
          </a:p>
          <a:p>
            <a:pPr lvl="1"/>
            <a:r>
              <a:rPr lang="en-US" sz="2400" dirty="0" smtClean="0"/>
              <a:t>Salts are the neutralization product of acids and bases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E457-6F42-6E44-91A5-4C2F608E5D3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356627" y="1027112"/>
            <a:ext cx="8229600" cy="2719387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pH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paper makes it possible to determine pH simply by putting a drop of solution on the paper and comparing the color that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appears on the paper  to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color on a calibration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chart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4608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3" descr="030_10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33" y="4349751"/>
            <a:ext cx="5073655" cy="21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17514" y="809626"/>
            <a:ext cx="8229600" cy="1946738"/>
          </a:xfrm>
        </p:spPr>
        <p:txBody>
          <a:bodyPr>
            <a:noAutofit/>
          </a:bodyPr>
          <a:lstStyle/>
          <a:p>
            <a:pPr>
              <a:lnSpc>
                <a:spcPct val="96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much more accurate way to determine pH is an electronic pH meter. Electrodes are dipped into the solution, and the pH is read from the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meter </a:t>
            </a:r>
            <a:endParaRPr lang="en-US" sz="4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" name="Picture 3" descr="033_10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4" y="3279212"/>
            <a:ext cx="4000789" cy="28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5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469703" y="274638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Times New Roman" charset="0"/>
              </a:rPr>
              <a:t>10.10 Buffer Solutions</a:t>
            </a:r>
            <a:endParaRPr lang="en-US" sz="2300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7108" name="Footer Placeholder 3"/>
          <p:cNvSpPr txBox="1">
            <a:spLocks noGrp="1"/>
          </p:cNvSpPr>
          <p:nvPr/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  <a:latin typeface="Arial" charset="0"/>
                <a:cs typeface="Arial" charset="0"/>
              </a:rPr>
              <a:t>© 2013 Pearson Education, Inc.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57625" y="3082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07" y="1523173"/>
            <a:ext cx="3310783" cy="33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1892" y="5060560"/>
            <a:ext cx="8771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Buffering protects solutions from large shifts in pH, upon</a:t>
            </a:r>
          </a:p>
          <a:p>
            <a:r>
              <a:rPr lang="en-US" sz="2800" dirty="0" smtClean="0"/>
              <a:t>the addition of </a:t>
            </a:r>
            <a:r>
              <a:rPr lang="en-US" sz="2800" i="1" dirty="0" smtClean="0"/>
              <a:t>moderate</a:t>
            </a:r>
            <a:r>
              <a:rPr lang="en-US" sz="2800" dirty="0" smtClean="0"/>
              <a:t> amounts of strong acid or base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880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7195"/>
            <a:ext cx="8229600" cy="3559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00FF"/>
                </a:solidFill>
                <a:cs typeface="Times New Roman" charset="0"/>
              </a:rPr>
              <a:t>A buffered </a:t>
            </a:r>
            <a:r>
              <a:rPr lang="en-US" sz="2800" dirty="0">
                <a:solidFill>
                  <a:srgbClr val="0000FF"/>
                </a:solidFill>
                <a:cs typeface="Times New Roman" charset="0"/>
              </a:rPr>
              <a:t>solution</a:t>
            </a:r>
            <a:r>
              <a:rPr lang="en-US" sz="2800" dirty="0">
                <a:cs typeface="Times New Roman" charset="0"/>
              </a:rPr>
              <a:t> – resists a change in its pH when either </a:t>
            </a:r>
            <a:r>
              <a:rPr lang="en-US" sz="2800" dirty="0" smtClean="0">
                <a:cs typeface="Times New Roman" charset="0"/>
              </a:rPr>
              <a:t>strong acid </a:t>
            </a:r>
            <a:r>
              <a:rPr lang="en-US" sz="2800" i="1" dirty="0">
                <a:cs typeface="Times New Roman" charset="0"/>
              </a:rPr>
              <a:t>or</a:t>
            </a:r>
            <a:r>
              <a:rPr lang="en-US" sz="2800" dirty="0">
                <a:cs typeface="Times New Roman" charset="0"/>
              </a:rPr>
              <a:t> a </a:t>
            </a:r>
            <a:r>
              <a:rPr lang="en-US" sz="2800" dirty="0" smtClean="0">
                <a:cs typeface="Times New Roman" charset="0"/>
              </a:rPr>
              <a:t>strong base </a:t>
            </a:r>
            <a:r>
              <a:rPr lang="en-US" sz="2800" dirty="0">
                <a:cs typeface="Times New Roman" charset="0"/>
              </a:rPr>
              <a:t>has been </a:t>
            </a:r>
            <a:r>
              <a:rPr lang="en-US" sz="2800" dirty="0" smtClean="0">
                <a:cs typeface="Times New Roman" charset="0"/>
              </a:rPr>
              <a:t>added </a:t>
            </a:r>
            <a:endParaRPr lang="en-US" sz="2800" dirty="0">
              <a:cs typeface="Times New Roman" charset="0"/>
            </a:endParaRPr>
          </a:p>
          <a:p>
            <a:pPr lvl="1">
              <a:buClr>
                <a:schemeClr val="tx1"/>
              </a:buClr>
            </a:pPr>
            <a:endParaRPr lang="en-US" sz="800" dirty="0" smtClean="0">
              <a:cs typeface="Times New Roman" charset="0"/>
            </a:endParaRPr>
          </a:p>
          <a:p>
            <a:pPr lvl="1">
              <a:buClr>
                <a:schemeClr val="tx1"/>
              </a:buClr>
            </a:pPr>
            <a:r>
              <a:rPr lang="en-US" dirty="0" smtClean="0">
                <a:cs typeface="Times New Roman" charset="0"/>
              </a:rPr>
              <a:t>The buffer works its magic via the combined presence of both a </a:t>
            </a:r>
            <a:r>
              <a:rPr lang="en-US" sz="2800" dirty="0" smtClean="0">
                <a:cs typeface="Times New Roman" charset="0"/>
              </a:rPr>
              <a:t>weak acid and its conjugate base…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cs typeface="Times New Roman" charset="0"/>
              </a:rPr>
              <a:t>Or the combined presence of a weak base and its conjugate acid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6B702-48E1-EB42-B09E-01D5CC81E122}" type="slidenum">
              <a:rPr lang="en-US"/>
              <a:pPr/>
              <a:t>93</a:t>
            </a:fld>
            <a:endParaRPr lang="en-US"/>
          </a:p>
        </p:txBody>
      </p:sp>
      <p:sp>
        <p:nvSpPr>
          <p:cNvPr id="72090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55" y="3747498"/>
            <a:ext cx="2350237" cy="277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5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611073" y="2562590"/>
            <a:ext cx="5949898" cy="3654936"/>
          </a:xfrm>
        </p:spPr>
        <p:txBody>
          <a:bodyPr>
            <a:normAutofit/>
          </a:bodyPr>
          <a:lstStyle/>
          <a:p>
            <a:r>
              <a:rPr lang="en-US" sz="2400" dirty="0"/>
              <a:t>Acetic acid 			</a:t>
            </a:r>
            <a:r>
              <a:rPr lang="en-US" sz="2400" dirty="0" smtClean="0"/>
              <a:t>	Acetate </a:t>
            </a:r>
            <a:r>
              <a:rPr lang="en-US" sz="2400" dirty="0"/>
              <a:t>ion</a:t>
            </a:r>
          </a:p>
          <a:p>
            <a:pPr lvl="1">
              <a:buFontTx/>
              <a:buNone/>
            </a:pPr>
            <a:r>
              <a:rPr lang="en-US" sz="2000" dirty="0"/>
              <a:t>		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COOH (</a:t>
            </a:r>
            <a:r>
              <a:rPr lang="en-US" sz="2000" dirty="0" err="1" smtClean="0">
                <a:solidFill>
                  <a:srgbClr val="FF0000"/>
                </a:solidFill>
              </a:rPr>
              <a:t>HAc</a:t>
            </a:r>
            <a:r>
              <a:rPr lang="en-US" sz="2000" dirty="0" smtClean="0"/>
              <a:t>)</a:t>
            </a:r>
            <a:r>
              <a:rPr lang="en-US" sz="2000" dirty="0"/>
              <a:t>			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COO</a:t>
            </a:r>
            <a:r>
              <a:rPr lang="en-US" sz="2000" baseline="30000" dirty="0"/>
              <a:t>−</a:t>
            </a:r>
            <a:r>
              <a:rPr lang="en-US" sz="2000" dirty="0"/>
              <a:t> 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Ac</a:t>
            </a:r>
            <a:r>
              <a:rPr lang="en-US" sz="2000" baseline="30000" dirty="0" smtClean="0">
                <a:solidFill>
                  <a:srgbClr val="FF0000"/>
                </a:solidFill>
              </a:rPr>
              <a:t>−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400" dirty="0"/>
              <a:t>Carbonic acid			Bicarbonate ion</a:t>
            </a:r>
          </a:p>
          <a:p>
            <a:pPr lvl="1">
              <a:buFontTx/>
              <a:buNone/>
            </a:pPr>
            <a:r>
              <a:rPr lang="en-US" sz="2000" dirty="0"/>
              <a:t>		H</a:t>
            </a:r>
            <a:r>
              <a:rPr lang="en-US" sz="2000" baseline="-25000" dirty="0"/>
              <a:t>2</a:t>
            </a:r>
            <a:r>
              <a:rPr lang="en-US" sz="2000" dirty="0"/>
              <a:t>CO</a:t>
            </a:r>
            <a:r>
              <a:rPr lang="en-US" sz="2000" baseline="-25000" dirty="0"/>
              <a:t>3</a:t>
            </a:r>
            <a:r>
              <a:rPr lang="en-US" sz="2000" baseline="30000" dirty="0"/>
              <a:t>				 </a:t>
            </a:r>
            <a:r>
              <a:rPr lang="en-US" sz="2000" baseline="30000" dirty="0" smtClean="0"/>
              <a:t>		</a:t>
            </a:r>
            <a:r>
              <a:rPr lang="en-US" sz="2000" baseline="30000" dirty="0"/>
              <a:t>	</a:t>
            </a:r>
            <a:r>
              <a:rPr lang="en-US" sz="2000" baseline="30000" dirty="0" smtClean="0"/>
              <a:t>		</a:t>
            </a:r>
            <a:r>
              <a:rPr lang="en-US" sz="2000" dirty="0" smtClean="0"/>
              <a:t>HCO</a:t>
            </a:r>
            <a:r>
              <a:rPr lang="en-US" sz="2000" baseline="-25000" dirty="0" smtClean="0"/>
              <a:t>3</a:t>
            </a:r>
            <a:r>
              <a:rPr lang="en-US" sz="2000" baseline="30000" dirty="0"/>
              <a:t>−</a:t>
            </a:r>
            <a:r>
              <a:rPr lang="en-US" sz="2000" dirty="0"/>
              <a:t>   </a:t>
            </a:r>
          </a:p>
          <a:p>
            <a:r>
              <a:rPr lang="en-US" sz="2400" dirty="0"/>
              <a:t>Hydrofluoric acid		Fluoride ion</a:t>
            </a:r>
          </a:p>
          <a:p>
            <a:pPr lvl="1">
              <a:buFontTx/>
              <a:buNone/>
            </a:pPr>
            <a:r>
              <a:rPr lang="en-US" sz="2000" dirty="0"/>
              <a:t>		HF					</a:t>
            </a:r>
            <a:r>
              <a:rPr lang="en-US" sz="2000" dirty="0" smtClean="0"/>
              <a:t>	F</a:t>
            </a:r>
            <a:r>
              <a:rPr lang="en-US" sz="2000" baseline="30000" dirty="0"/>
              <a:t>−</a:t>
            </a:r>
            <a:r>
              <a:rPr lang="en-US" sz="2000" dirty="0"/>
              <a:t>  </a:t>
            </a:r>
          </a:p>
          <a:p>
            <a:r>
              <a:rPr lang="en-US" sz="2400" dirty="0"/>
              <a:t>Ammonium ion			Ammonia</a:t>
            </a:r>
          </a:p>
          <a:p>
            <a:pPr lvl="1">
              <a:buFontTx/>
              <a:buNone/>
            </a:pPr>
            <a:r>
              <a:rPr lang="en-US" sz="2000" dirty="0"/>
              <a:t>		NH</a:t>
            </a:r>
            <a:r>
              <a:rPr lang="en-US" sz="2000" baseline="-25000" dirty="0"/>
              <a:t>4</a:t>
            </a:r>
            <a:r>
              <a:rPr lang="en-US" sz="2000" baseline="30000" dirty="0"/>
              <a:t>+</a:t>
            </a:r>
            <a:r>
              <a:rPr lang="en-US" sz="2000" dirty="0"/>
              <a:t>  					NH</a:t>
            </a:r>
            <a:r>
              <a:rPr lang="en-US" sz="2000" baseline="-25000" dirty="0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DC86-C001-F949-A280-C48DCF4239EC}" type="slidenum">
              <a:rPr lang="en-US"/>
              <a:pPr/>
              <a:t>94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712837"/>
            <a:ext cx="8399307" cy="1464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Commercial buffers are typically prepared by making solutions from equal concentrations of weak acids and their conjugate bases in purified water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487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15" y="1409529"/>
            <a:ext cx="6264136" cy="3745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101" y="187624"/>
            <a:ext cx="7191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Consider the industrially important </a:t>
            </a:r>
          </a:p>
          <a:p>
            <a:pPr algn="ctr"/>
            <a:r>
              <a:rPr lang="en-US" sz="3200" dirty="0" smtClean="0"/>
              <a:t>acetic acid (0.1M)—acetate (0.1M) buffer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583194" y="5413497"/>
            <a:ext cx="41647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 0.1 M acetic </a:t>
            </a:r>
            <a:r>
              <a:rPr lang="en-US" sz="2400" dirty="0" smtClean="0"/>
              <a:t>≈ </a:t>
            </a:r>
            <a:r>
              <a:rPr lang="en-US" sz="2400" dirty="0"/>
              <a:t>2.9</a:t>
            </a:r>
          </a:p>
          <a:p>
            <a:r>
              <a:rPr lang="en-US" sz="2400" dirty="0"/>
              <a:t>pH 0.1 M sodium acetate </a:t>
            </a:r>
            <a:r>
              <a:rPr lang="en-US" sz="2400" dirty="0" smtClean="0"/>
              <a:t>≈ 8.9</a:t>
            </a:r>
          </a:p>
          <a:p>
            <a:r>
              <a:rPr lang="en-US" sz="2400" dirty="0" smtClean="0"/>
              <a:t>pH of the buffer combo ≈ 4.7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7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1953243"/>
            <a:ext cx="8633378" cy="46366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Say we have a buffer solution where </a:t>
            </a:r>
            <a:r>
              <a:rPr lang="en-US" sz="2800" dirty="0"/>
              <a:t>[</a:t>
            </a:r>
            <a:r>
              <a:rPr lang="en-US" sz="2800" dirty="0" err="1" smtClean="0"/>
              <a:t>HAc</a:t>
            </a:r>
            <a:r>
              <a:rPr lang="en-US" sz="2800" dirty="0" smtClean="0"/>
              <a:t>] </a:t>
            </a:r>
            <a:r>
              <a:rPr lang="en-US" sz="2800" dirty="0"/>
              <a:t>= </a:t>
            </a:r>
            <a:r>
              <a:rPr lang="en-US" sz="2800" dirty="0" smtClean="0"/>
              <a:t>[Ac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] </a:t>
            </a:r>
          </a:p>
          <a:p>
            <a:pPr lvl="1"/>
            <a:r>
              <a:rPr lang="en-US" sz="2400" dirty="0" smtClean="0"/>
              <a:t>it will have a pH of about 4.7  </a:t>
            </a:r>
          </a:p>
          <a:p>
            <a:r>
              <a:rPr lang="en-US" sz="2800" dirty="0" smtClean="0"/>
              <a:t>Say we now add enough strong acid (</a:t>
            </a:r>
            <a:r>
              <a:rPr lang="en-US" sz="2800" dirty="0" err="1" smtClean="0"/>
              <a:t>HCl</a:t>
            </a:r>
            <a:r>
              <a:rPr lang="en-US" sz="2800" dirty="0" smtClean="0"/>
              <a:t>) to convert 0.010 mole (10%) of the weakly basic Ac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 into weakly acidic </a:t>
            </a:r>
            <a:r>
              <a:rPr lang="en-US" sz="2800" dirty="0" err="1" smtClean="0"/>
              <a:t>HAc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the pH will only drop to about 4.6 </a:t>
            </a:r>
          </a:p>
          <a:p>
            <a:r>
              <a:rPr lang="en-US" sz="2800" dirty="0" smtClean="0"/>
              <a:t>Say instead we add enough strong base to eliminate a similar amount of </a:t>
            </a:r>
            <a:r>
              <a:rPr lang="en-US" sz="2800" dirty="0" err="1" smtClean="0"/>
              <a:t>HAc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the pH will only rise to about 4.8 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53116"/>
            <a:ext cx="8229600" cy="1166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aq</a:t>
            </a:r>
            <a:r>
              <a:rPr lang="en-US" sz="1800" i="1" dirty="0" smtClean="0"/>
              <a:t>) </a:t>
            </a:r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1800" i="1" dirty="0" smtClean="0"/>
              <a:t>(l)</a:t>
            </a:r>
            <a:r>
              <a:rPr lang="en-US" sz="2800" dirty="0" smtClean="0"/>
              <a:t>          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aq</a:t>
            </a:r>
            <a:r>
              <a:rPr lang="en-US" sz="1800" i="1" dirty="0" smtClean="0"/>
              <a:t>) </a:t>
            </a:r>
            <a:r>
              <a:rPr lang="en-US" sz="2800" dirty="0" smtClean="0"/>
              <a:t>+ 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−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aq</a:t>
            </a:r>
            <a:r>
              <a:rPr lang="en-US" sz="1800" i="1" dirty="0" smtClean="0"/>
              <a:t>)</a:t>
            </a:r>
            <a:endParaRPr lang="en-US" sz="2800" i="1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(0.10 mole in solution)                                                     (0.10 mole in solution)</a:t>
            </a:r>
          </a:p>
          <a:p>
            <a:pPr marL="0" indent="0" algn="ctr">
              <a:buFont typeface="Arial"/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 typeface="Arial"/>
              <a:buNone/>
            </a:pPr>
            <a:endParaRPr lang="en-US" sz="18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48" y="852779"/>
            <a:ext cx="463423" cy="377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46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79413"/>
            <a:ext cx="8128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1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662"/>
            <a:ext cx="8229600" cy="5498460"/>
          </a:xfrm>
        </p:spPr>
        <p:txBody>
          <a:bodyPr>
            <a:normAutofit/>
          </a:bodyPr>
          <a:lstStyle/>
          <a:p>
            <a:r>
              <a:rPr lang="en-US" dirty="0" smtClean="0"/>
              <a:t>Buffer systems cannot be made with strong acids and their conjugate bases 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Because the ‘conjugate base’ of a strong acid is actually neutral – not basic at all </a:t>
            </a:r>
          </a:p>
          <a:p>
            <a:pPr lvl="2"/>
            <a:r>
              <a:rPr lang="en-US" dirty="0" smtClean="0"/>
              <a:t>The conjugate base of </a:t>
            </a:r>
            <a:r>
              <a:rPr lang="en-US" dirty="0" err="1" smtClean="0"/>
              <a:t>HCl</a:t>
            </a:r>
            <a:r>
              <a:rPr lang="en-US" dirty="0" smtClean="0"/>
              <a:t> is </a:t>
            </a:r>
            <a:r>
              <a:rPr lang="en-US" dirty="0" err="1"/>
              <a:t>Cl</a:t>
            </a:r>
            <a:r>
              <a:rPr lang="en-US" baseline="30000" dirty="0" smtClean="0"/>
              <a:t>−</a:t>
            </a:r>
            <a:r>
              <a:rPr lang="en-US" dirty="0" smtClean="0"/>
              <a:t> (as in 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</a:p>
          <a:p>
            <a:pPr lvl="2"/>
            <a:endParaRPr lang="en-US" sz="800" dirty="0" smtClean="0"/>
          </a:p>
          <a:p>
            <a:pPr lvl="1"/>
            <a:r>
              <a:rPr lang="en-US" dirty="0"/>
              <a:t>Adding </a:t>
            </a:r>
            <a:r>
              <a:rPr lang="en-US" dirty="0" err="1"/>
              <a:t>NaCl</a:t>
            </a:r>
            <a:r>
              <a:rPr lang="en-US" dirty="0"/>
              <a:t> to a solution of </a:t>
            </a:r>
            <a:r>
              <a:rPr lang="en-US" dirty="0" err="1"/>
              <a:t>HCl</a:t>
            </a:r>
            <a:r>
              <a:rPr lang="en-US" dirty="0"/>
              <a:t> will not stabilize the pH </a:t>
            </a:r>
            <a:r>
              <a:rPr lang="en-US" dirty="0" smtClean="0"/>
              <a:t>against the addition of more acid or base </a:t>
            </a:r>
            <a:endParaRPr lang="en-US" sz="900" dirty="0"/>
          </a:p>
          <a:p>
            <a:pPr lvl="2"/>
            <a:r>
              <a:rPr lang="en-US" dirty="0" smtClean="0"/>
              <a:t>Indeed, adding </a:t>
            </a:r>
            <a:r>
              <a:rPr lang="en-US" dirty="0" err="1" smtClean="0"/>
              <a:t>NaCl</a:t>
            </a:r>
            <a:r>
              <a:rPr lang="en-US" dirty="0" smtClean="0"/>
              <a:t> will not change the pH at all </a:t>
            </a:r>
            <a:r>
              <a:rPr lang="en-US" dirty="0"/>
              <a:t>because </a:t>
            </a:r>
            <a:r>
              <a:rPr lang="en-US" dirty="0" err="1"/>
              <a:t>Cl</a:t>
            </a:r>
            <a:r>
              <a:rPr lang="en-US" baseline="30000" dirty="0" smtClean="0"/>
              <a:t>−</a:t>
            </a:r>
            <a:r>
              <a:rPr lang="en-US" dirty="0" smtClean="0"/>
              <a:t> is utterly neutral! </a:t>
            </a:r>
          </a:p>
          <a:p>
            <a:pPr lvl="1"/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4155114" y="382199"/>
            <a:ext cx="553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FYI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8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15" y="941027"/>
            <a:ext cx="6264136" cy="3745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3194" y="5129930"/>
            <a:ext cx="41647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 0.1 M acetic </a:t>
            </a:r>
            <a:r>
              <a:rPr lang="en-US" sz="2400" dirty="0" smtClean="0"/>
              <a:t>≈ </a:t>
            </a:r>
            <a:r>
              <a:rPr lang="en-US" sz="2400" dirty="0"/>
              <a:t>2.9</a:t>
            </a:r>
          </a:p>
          <a:p>
            <a:r>
              <a:rPr lang="en-US" sz="2400" dirty="0"/>
              <a:t>pH 0.1 M sodium acetate </a:t>
            </a:r>
            <a:r>
              <a:rPr lang="en-US" sz="2400" dirty="0" smtClean="0"/>
              <a:t>≈ 8.9</a:t>
            </a:r>
          </a:p>
          <a:p>
            <a:r>
              <a:rPr lang="en-US" sz="2400" dirty="0" smtClean="0"/>
              <a:t>pH of the buffer combo ≈ 4.7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63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9104</TotalTime>
  <Words>7870</Words>
  <Application>Microsoft Macintosh PowerPoint</Application>
  <PresentationFormat>On-screen Show (4:3)</PresentationFormat>
  <Paragraphs>973</Paragraphs>
  <Slides>185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185</vt:i4>
      </vt:variant>
    </vt:vector>
  </HeadingPairs>
  <TitlesOfParts>
    <vt:vector size="194" baseType="lpstr">
      <vt:lpstr>Default Design</vt:lpstr>
      <vt:lpstr>Office Theme</vt:lpstr>
      <vt:lpstr>1_Default Design</vt:lpstr>
      <vt:lpstr>1_Office Theme</vt:lpstr>
      <vt:lpstr>2_Office Theme</vt:lpstr>
      <vt:lpstr>Equation</vt:lpstr>
      <vt:lpstr>Document</vt:lpstr>
      <vt:lpstr>Microsoft Equation</vt:lpstr>
      <vt:lpstr>Microsoft Word Document</vt:lpstr>
      <vt:lpstr>Chapter Ten</vt:lpstr>
      <vt:lpstr>Outline</vt:lpstr>
      <vt:lpstr>PowerPoint Presentation</vt:lpstr>
      <vt:lpstr>Goals</vt:lpstr>
      <vt:lpstr>10.1 Acids and Bases in Aqueous Solution</vt:lpstr>
      <vt:lpstr>Acids</vt:lpstr>
      <vt:lpstr>PowerPoint Presentation</vt:lpstr>
      <vt:lpstr>Making battery acid</vt:lpstr>
      <vt:lpstr>The ‘opposite’ of acids are… Bases</vt:lpstr>
      <vt:lpstr>The original Arrhenius theory (late 1880s) </vt:lpstr>
      <vt:lpstr>PowerPoint Presentation</vt:lpstr>
      <vt:lpstr>PowerPoint Presentation</vt:lpstr>
      <vt:lpstr>PowerPoint Presentation</vt:lpstr>
      <vt:lpstr>FYI</vt:lpstr>
      <vt:lpstr>PowerPoint Presentation</vt:lpstr>
      <vt:lpstr>PowerPoint Presentation</vt:lpstr>
      <vt:lpstr>PowerPoint Presentation</vt:lpstr>
      <vt:lpstr>10.2 Some Common Acids and 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Which of the following statements is NOT true of an acid?</vt:lpstr>
      <vt:lpstr> Which of the following statements is NOT true of bases?</vt:lpstr>
      <vt:lpstr>10.3 The Brønsted–Lowry Definition of Acids and 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weak acids and their conjugate bases</vt:lpstr>
      <vt:lpstr>Some weak bases and their conjugate acids</vt:lpstr>
      <vt:lpstr>Ways to Describe Acid Strength</vt:lpstr>
      <vt:lpstr>Some strong acids and their conjugate ‘bases’</vt:lpstr>
      <vt:lpstr>FYI</vt:lpstr>
      <vt:lpstr>FYI ‘Some’ strong bases and conjugate acids</vt:lpstr>
      <vt:lpstr> Which of the following would you expect to be a Bronsted-Lowry acid?</vt:lpstr>
      <vt:lpstr> Which of the following would you expect to be a Bronsted-Lowry base?</vt:lpstr>
      <vt:lpstr>Worked Example 10.2  Acids and Bases: Identifying Conjugate Acid–Base Pairs</vt:lpstr>
      <vt:lpstr>10.4 Acid and Base Strength [Cover definition of strong &amp; weak only]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BrØnsted-Lowry concept of conjugate acid base pairs</vt:lpstr>
      <vt:lpstr>Shown below is the zwitterion of the amino acid alanine. The zwitterion can serve as _______.</vt:lpstr>
      <vt:lpstr>PowerPoint Presentation</vt:lpstr>
      <vt:lpstr>10.5 Acid Dissociation Constants </vt:lpstr>
      <vt:lpstr>PowerPoint Presentation</vt:lpstr>
      <vt:lpstr>PowerPoint Presentation</vt:lpstr>
      <vt:lpstr>PowerPoint Presentation</vt:lpstr>
      <vt:lpstr>PowerPoint Presentation</vt:lpstr>
      <vt:lpstr>10.6 Water as Both an Acid and a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Dissociation Constant:  Using Kw to Calculate [OH–]</vt:lpstr>
      <vt:lpstr>10.7 Measuring acidity in aqueous solutions: pH</vt:lpstr>
      <vt:lpstr>The need for a pH scale</vt:lpstr>
      <vt:lpstr>PowerPoint Presentation</vt:lpstr>
      <vt:lpstr>What is the pH of a 0.10 M HNO3 solution?</vt:lpstr>
      <vt:lpstr>PowerPoint Presentation</vt:lpstr>
      <vt:lpstr>PowerPoint Presentation</vt:lpstr>
      <vt:lpstr>10.8 Working with 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Wine has a pH of 3.5. What is the hydronium concentration ([H3O+]) of wine?</vt:lpstr>
      <vt:lpstr>10.9 Laboratory Determination of pH</vt:lpstr>
      <vt:lpstr>PowerPoint Presentation</vt:lpstr>
      <vt:lpstr>PowerPoint Presentation</vt:lpstr>
      <vt:lpstr>PowerPoint Presentation</vt:lpstr>
      <vt:lpstr>10.10 Buffer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(Use for the next slide) Some weak bases and their conjugate acids</vt:lpstr>
      <vt:lpstr>Concept Check</vt:lpstr>
      <vt:lpstr>PowerPoint Presentation</vt:lpstr>
      <vt:lpstr>PowerPoint Presentation</vt:lpstr>
      <vt:lpstr>PowerPoint Presentation</vt:lpstr>
      <vt:lpstr>PowerPoint Presentation</vt:lpstr>
      <vt:lpstr>Henderson-Hasselbalch equation</vt:lpstr>
      <vt:lpstr>FYI: Henderson-Hasselbalch equation: Derivation</vt:lpstr>
      <vt:lpstr>FYI: Henderson-Hasselbalch equation: Derivation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0.10 M solution of ammonium ion, NH4+, has a pH of 5.6.  Ammonium ion is a</vt:lpstr>
      <vt:lpstr> Some weak acids and their pKa values are listed below. Which is the strongest acid?</vt:lpstr>
      <vt:lpstr> Some weak acids and pKa values are listed below. Which acid would be most appropriate to prepare a pH 4.50 buffer solution?</vt:lpstr>
      <vt:lpstr>PowerPoint Presentation</vt:lpstr>
      <vt:lpstr>Worked Example 10.13    Buffers: Calculating the pH of a Buffer Solution </vt:lpstr>
      <vt:lpstr>PowerPoint Presentation</vt:lpstr>
      <vt:lpstr>10.11 Acid and Base Equivalents</vt:lpstr>
      <vt:lpstr>PowerPoint Presentation</vt:lpstr>
      <vt:lpstr>Vocabulary</vt:lpstr>
      <vt:lpstr>Equivalent: a unit of concentration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to Equivalent Conversion  for Diprotic Acid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10.12 Some Common Acid-Base Reactions (lightly)</vt:lpstr>
      <vt:lpstr>PowerPoint Presentation</vt:lpstr>
      <vt:lpstr>PowerPoint Presentation</vt:lpstr>
      <vt:lpstr>PowerPoint Presentation</vt:lpstr>
      <vt:lpstr>PowerPoint Presentation</vt:lpstr>
      <vt:lpstr>10.13 Titration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warning warning warning</vt:lpstr>
      <vt:lpstr>How to read a buret</vt:lpstr>
      <vt:lpstr>PowerPoint Presentation</vt:lpstr>
      <vt:lpstr>PowerPoint Presentation</vt:lpstr>
      <vt:lpstr>PowerPoint Presentation</vt:lpstr>
      <vt:lpstr>PowerPoint Presentation</vt:lpstr>
      <vt:lpstr>Nacid × Vacid = Nbase × Vbase </vt:lpstr>
      <vt:lpstr>PowerPoint Presentation</vt:lpstr>
      <vt:lpstr>PowerPoint Presentation</vt:lpstr>
      <vt:lpstr>Titration with a diprotic acid </vt:lpstr>
      <vt:lpstr>Titration with a diprotic acid </vt:lpstr>
      <vt:lpstr>Concept check</vt:lpstr>
      <vt:lpstr>PowerPoint Presentation</vt:lpstr>
      <vt:lpstr>Calculating total acid concentration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Titrations:  Calculating Total Acid Concentration</vt:lpstr>
      <vt:lpstr>Na × Va = Nb × Vb</vt:lpstr>
      <vt:lpstr>10.14 Acidity and Basicity of Salt Solutions  [Skip]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contra costa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SMALL</dc:creator>
  <cp:lastModifiedBy>VERNON SMALL</cp:lastModifiedBy>
  <cp:revision>514</cp:revision>
  <cp:lastPrinted>2014-05-02T18:13:50Z</cp:lastPrinted>
  <dcterms:created xsi:type="dcterms:W3CDTF">2014-04-11T15:45:00Z</dcterms:created>
  <dcterms:modified xsi:type="dcterms:W3CDTF">2014-12-01T18:13:35Z</dcterms:modified>
</cp:coreProperties>
</file>