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3.bin" ContentType="application/vnd.openxmlformats-officedocument.oleObject"/>
  <Override PartName="/ppt/notesSlides/notesSlide31.xml" ContentType="application/vnd.openxmlformats-officedocument.presentationml.notesSlide+xml"/>
  <Override PartName="/ppt/embeddings/oleObject4.bin" ContentType="application/vnd.openxmlformats-officedocument.oleObject"/>
  <Override PartName="/ppt/notesSlides/notesSlide32.xml" ContentType="application/vnd.openxmlformats-officedocument.presentationml.notesSlide+xml"/>
  <Override PartName="/ppt/embeddings/oleObject5.bin" ContentType="application/vnd.openxmlformats-officedocument.oleObject"/>
  <Override PartName="/ppt/notesSlides/notesSlide3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4.xml" ContentType="application/vnd.openxmlformats-officedocument.presentationml.notesSlide+xml"/>
  <Override PartName="/ppt/embeddings/oleObject9.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96" r:id="rId3"/>
    <p:sldMasterId id="2147483708" r:id="rId4"/>
    <p:sldMasterId id="2147483720" r:id="rId5"/>
    <p:sldMasterId id="2147483732" r:id="rId6"/>
    <p:sldMasterId id="2147483744" r:id="rId7"/>
    <p:sldMasterId id="2147483756" r:id="rId8"/>
    <p:sldMasterId id="2147483780" r:id="rId9"/>
    <p:sldMasterId id="2147483816" r:id="rId10"/>
    <p:sldMasterId id="2147483840" r:id="rId11"/>
    <p:sldMasterId id="2147483852" r:id="rId12"/>
    <p:sldMasterId id="2147483864" r:id="rId13"/>
    <p:sldMasterId id="2147483912" r:id="rId14"/>
    <p:sldMasterId id="2147483924" r:id="rId15"/>
    <p:sldMasterId id="2147483936" r:id="rId16"/>
    <p:sldMasterId id="2147483948" r:id="rId17"/>
    <p:sldMasterId id="2147483960" r:id="rId18"/>
    <p:sldMasterId id="2147484008" r:id="rId19"/>
    <p:sldMasterId id="2147484020" r:id="rId20"/>
    <p:sldMasterId id="2147484057" r:id="rId21"/>
  </p:sldMasterIdLst>
  <p:notesMasterIdLst>
    <p:notesMasterId r:id="rId226"/>
  </p:notesMasterIdLst>
  <p:sldIdLst>
    <p:sldId id="307" r:id="rId22"/>
    <p:sldId id="513" r:id="rId23"/>
    <p:sldId id="257" r:id="rId24"/>
    <p:sldId id="309" r:id="rId25"/>
    <p:sldId id="259" r:id="rId26"/>
    <p:sldId id="260" r:id="rId27"/>
    <p:sldId id="310" r:id="rId28"/>
    <p:sldId id="495" r:id="rId29"/>
    <p:sldId id="261" r:id="rId30"/>
    <p:sldId id="681" r:id="rId31"/>
    <p:sldId id="456" r:id="rId32"/>
    <p:sldId id="449" r:id="rId33"/>
    <p:sldId id="450" r:id="rId34"/>
    <p:sldId id="466" r:id="rId35"/>
    <p:sldId id="448" r:id="rId36"/>
    <p:sldId id="348" r:id="rId37"/>
    <p:sldId id="350" r:id="rId38"/>
    <p:sldId id="523" r:id="rId39"/>
    <p:sldId id="621" r:id="rId40"/>
    <p:sldId id="622" r:id="rId41"/>
    <p:sldId id="682" r:id="rId42"/>
    <p:sldId id="623" r:id="rId43"/>
    <p:sldId id="624" r:id="rId44"/>
    <p:sldId id="625" r:id="rId45"/>
    <p:sldId id="626" r:id="rId46"/>
    <p:sldId id="627" r:id="rId47"/>
    <p:sldId id="628" r:id="rId48"/>
    <p:sldId id="629" r:id="rId49"/>
    <p:sldId id="630" r:id="rId50"/>
    <p:sldId id="631" r:id="rId51"/>
    <p:sldId id="632" r:id="rId52"/>
    <p:sldId id="633" r:id="rId53"/>
    <p:sldId id="634" r:id="rId54"/>
    <p:sldId id="635" r:id="rId55"/>
    <p:sldId id="636" r:id="rId56"/>
    <p:sldId id="637" r:id="rId57"/>
    <p:sldId id="638" r:id="rId58"/>
    <p:sldId id="639" r:id="rId59"/>
    <p:sldId id="640" r:id="rId60"/>
    <p:sldId id="641" r:id="rId61"/>
    <p:sldId id="642" r:id="rId62"/>
    <p:sldId id="643" r:id="rId63"/>
    <p:sldId id="644" r:id="rId64"/>
    <p:sldId id="645" r:id="rId65"/>
    <p:sldId id="646" r:id="rId66"/>
    <p:sldId id="647" r:id="rId67"/>
    <p:sldId id="648" r:id="rId68"/>
    <p:sldId id="649" r:id="rId69"/>
    <p:sldId id="650" r:id="rId70"/>
    <p:sldId id="651" r:id="rId71"/>
    <p:sldId id="652" r:id="rId72"/>
    <p:sldId id="653" r:id="rId73"/>
    <p:sldId id="654" r:id="rId74"/>
    <p:sldId id="655" r:id="rId75"/>
    <p:sldId id="656" r:id="rId76"/>
    <p:sldId id="657" r:id="rId77"/>
    <p:sldId id="659" r:id="rId78"/>
    <p:sldId id="660" r:id="rId79"/>
    <p:sldId id="662" r:id="rId80"/>
    <p:sldId id="663" r:id="rId81"/>
    <p:sldId id="683" r:id="rId82"/>
    <p:sldId id="664" r:id="rId83"/>
    <p:sldId id="665" r:id="rId84"/>
    <p:sldId id="666" r:id="rId85"/>
    <p:sldId id="270" r:id="rId86"/>
    <p:sldId id="335" r:id="rId87"/>
    <p:sldId id="339" r:id="rId88"/>
    <p:sldId id="337" r:id="rId89"/>
    <p:sldId id="670" r:id="rId90"/>
    <p:sldId id="340" r:id="rId91"/>
    <p:sldId id="338" r:id="rId92"/>
    <p:sldId id="341" r:id="rId93"/>
    <p:sldId id="490" r:id="rId94"/>
    <p:sldId id="707" r:id="rId95"/>
    <p:sldId id="708" r:id="rId96"/>
    <p:sldId id="342" r:id="rId97"/>
    <p:sldId id="509" r:id="rId98"/>
    <p:sldId id="710" r:id="rId99"/>
    <p:sldId id="346" r:id="rId100"/>
    <p:sldId id="347" r:id="rId101"/>
    <p:sldId id="272" r:id="rId102"/>
    <p:sldId id="344" r:id="rId103"/>
    <p:sldId id="354" r:id="rId104"/>
    <p:sldId id="694" r:id="rId105"/>
    <p:sldId id="361" r:id="rId106"/>
    <p:sldId id="362" r:id="rId107"/>
    <p:sldId id="274" r:id="rId108"/>
    <p:sldId id="676" r:id="rId109"/>
    <p:sldId id="496" r:id="rId110"/>
    <p:sldId id="706" r:id="rId111"/>
    <p:sldId id="358" r:id="rId112"/>
    <p:sldId id="363" r:id="rId113"/>
    <p:sldId id="493" r:id="rId114"/>
    <p:sldId id="383" r:id="rId115"/>
    <p:sldId id="277" r:id="rId116"/>
    <p:sldId id="515" r:id="rId117"/>
    <p:sldId id="514" r:id="rId118"/>
    <p:sldId id="359" r:id="rId119"/>
    <p:sldId id="414" r:id="rId120"/>
    <p:sldId id="278" r:id="rId121"/>
    <p:sldId id="360" r:id="rId122"/>
    <p:sldId id="416" r:id="rId123"/>
    <p:sldId id="279" r:id="rId124"/>
    <p:sldId id="366" r:id="rId125"/>
    <p:sldId id="701" r:id="rId126"/>
    <p:sldId id="516" r:id="rId127"/>
    <p:sldId id="280" r:id="rId128"/>
    <p:sldId id="367" r:id="rId129"/>
    <p:sldId id="369" r:id="rId130"/>
    <p:sldId id="372" r:id="rId131"/>
    <p:sldId id="517" r:id="rId132"/>
    <p:sldId id="518" r:id="rId133"/>
    <p:sldId id="519" r:id="rId134"/>
    <p:sldId id="370" r:id="rId135"/>
    <p:sldId id="692" r:id="rId136"/>
    <p:sldId id="520" r:id="rId137"/>
    <p:sldId id="695" r:id="rId138"/>
    <p:sldId id="507" r:id="rId139"/>
    <p:sldId id="499" r:id="rId140"/>
    <p:sldId id="395" r:id="rId141"/>
    <p:sldId id="502" r:id="rId142"/>
    <p:sldId id="696" r:id="rId143"/>
    <p:sldId id="504" r:id="rId144"/>
    <p:sldId id="501" r:id="rId145"/>
    <p:sldId id="371" r:id="rId146"/>
    <p:sldId id="505" r:id="rId147"/>
    <p:sldId id="391" r:id="rId148"/>
    <p:sldId id="521" r:id="rId149"/>
    <p:sldId id="393" r:id="rId150"/>
    <p:sldId id="671" r:id="rId151"/>
    <p:sldId id="396" r:id="rId152"/>
    <p:sldId id="397" r:id="rId153"/>
    <p:sldId id="398" r:id="rId154"/>
    <p:sldId id="702" r:id="rId155"/>
    <p:sldId id="703" r:id="rId156"/>
    <p:sldId id="704" r:id="rId157"/>
    <p:sldId id="705" r:id="rId158"/>
    <p:sldId id="285" r:id="rId159"/>
    <p:sldId id="399" r:id="rId160"/>
    <p:sldId id="286" r:id="rId161"/>
    <p:sldId id="454" r:id="rId162"/>
    <p:sldId id="401" r:id="rId163"/>
    <p:sldId id="402" r:id="rId164"/>
    <p:sldId id="698" r:id="rId165"/>
    <p:sldId id="400" r:id="rId166"/>
    <p:sldId id="287" r:id="rId167"/>
    <p:sldId id="677" r:id="rId168"/>
    <p:sldId id="700" r:id="rId169"/>
    <p:sldId id="678" r:id="rId170"/>
    <p:sldId id="699" r:id="rId171"/>
    <p:sldId id="403" r:id="rId172"/>
    <p:sldId id="512" r:id="rId173"/>
    <p:sldId id="463" r:id="rId174"/>
    <p:sldId id="464" r:id="rId175"/>
    <p:sldId id="289" r:id="rId176"/>
    <p:sldId id="485" r:id="rId177"/>
    <p:sldId id="486" r:id="rId178"/>
    <p:sldId id="487" r:id="rId179"/>
    <p:sldId id="437" r:id="rId180"/>
    <p:sldId id="488" r:id="rId181"/>
    <p:sldId id="291" r:id="rId182"/>
    <p:sldId id="292" r:id="rId183"/>
    <p:sldId id="667" r:id="rId184"/>
    <p:sldId id="405" r:id="rId185"/>
    <p:sldId id="418" r:id="rId186"/>
    <p:sldId id="419" r:id="rId187"/>
    <p:sldId id="420" r:id="rId188"/>
    <p:sldId id="421" r:id="rId189"/>
    <p:sldId id="422" r:id="rId190"/>
    <p:sldId id="293" r:id="rId191"/>
    <p:sldId id="417" r:id="rId192"/>
    <p:sldId id="294" r:id="rId193"/>
    <p:sldId id="295" r:id="rId194"/>
    <p:sldId id="439" r:id="rId195"/>
    <p:sldId id="684" r:id="rId196"/>
    <p:sldId id="423" r:id="rId197"/>
    <p:sldId id="685" r:id="rId198"/>
    <p:sldId id="687" r:id="rId199"/>
    <p:sldId id="425" r:id="rId200"/>
    <p:sldId id="689" r:id="rId201"/>
    <p:sldId id="697" r:id="rId202"/>
    <p:sldId id="690" r:id="rId203"/>
    <p:sldId id="691" r:id="rId204"/>
    <p:sldId id="441" r:id="rId205"/>
    <p:sldId id="426" r:id="rId206"/>
    <p:sldId id="483" r:id="rId207"/>
    <p:sldId id="298" r:id="rId208"/>
    <p:sldId id="672" r:id="rId209"/>
    <p:sldId id="300" r:id="rId210"/>
    <p:sldId id="693" r:id="rId211"/>
    <p:sldId id="673" r:id="rId212"/>
    <p:sldId id="484" r:id="rId213"/>
    <p:sldId id="427" r:id="rId214"/>
    <p:sldId id="429" r:id="rId215"/>
    <p:sldId id="497" r:id="rId216"/>
    <p:sldId id="498" r:id="rId217"/>
    <p:sldId id="301" r:id="rId218"/>
    <p:sldId id="302" r:id="rId219"/>
    <p:sldId id="424" r:id="rId220"/>
    <p:sldId id="303" r:id="rId221"/>
    <p:sldId id="304" r:id="rId222"/>
    <p:sldId id="305" r:id="rId223"/>
    <p:sldId id="306" r:id="rId224"/>
    <p:sldId id="308" r:id="rId2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5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21.xml"/><Relationship Id="rId143" Type="http://schemas.openxmlformats.org/officeDocument/2006/relationships/slide" Target="slides/slide122.xml"/><Relationship Id="rId144" Type="http://schemas.openxmlformats.org/officeDocument/2006/relationships/slide" Target="slides/slide123.xml"/><Relationship Id="rId145" Type="http://schemas.openxmlformats.org/officeDocument/2006/relationships/slide" Target="slides/slide124.xml"/><Relationship Id="rId146" Type="http://schemas.openxmlformats.org/officeDocument/2006/relationships/slide" Target="slides/slide125.xml"/><Relationship Id="rId147" Type="http://schemas.openxmlformats.org/officeDocument/2006/relationships/slide" Target="slides/slide126.xml"/><Relationship Id="rId148" Type="http://schemas.openxmlformats.org/officeDocument/2006/relationships/slide" Target="slides/slide127.xml"/><Relationship Id="rId149" Type="http://schemas.openxmlformats.org/officeDocument/2006/relationships/slide" Target="slides/slide128.xml"/><Relationship Id="rId180" Type="http://schemas.openxmlformats.org/officeDocument/2006/relationships/slide" Target="slides/slide159.xml"/><Relationship Id="rId181" Type="http://schemas.openxmlformats.org/officeDocument/2006/relationships/slide" Target="slides/slide160.xml"/><Relationship Id="rId182" Type="http://schemas.openxmlformats.org/officeDocument/2006/relationships/slide" Target="slides/slide161.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83" Type="http://schemas.openxmlformats.org/officeDocument/2006/relationships/slide" Target="slides/slide162.xml"/><Relationship Id="rId184" Type="http://schemas.openxmlformats.org/officeDocument/2006/relationships/slide" Target="slides/slide163.xml"/><Relationship Id="rId185" Type="http://schemas.openxmlformats.org/officeDocument/2006/relationships/slide" Target="slides/slide164.xml"/><Relationship Id="rId186" Type="http://schemas.openxmlformats.org/officeDocument/2006/relationships/slide" Target="slides/slide165.xml"/><Relationship Id="rId187" Type="http://schemas.openxmlformats.org/officeDocument/2006/relationships/slide" Target="slides/slide166.xml"/><Relationship Id="rId188" Type="http://schemas.openxmlformats.org/officeDocument/2006/relationships/slide" Target="slides/slide167.xml"/><Relationship Id="rId189" Type="http://schemas.openxmlformats.org/officeDocument/2006/relationships/slide" Target="slides/slide168.xml"/><Relationship Id="rId220" Type="http://schemas.openxmlformats.org/officeDocument/2006/relationships/slide" Target="slides/slide199.xml"/><Relationship Id="rId221" Type="http://schemas.openxmlformats.org/officeDocument/2006/relationships/slide" Target="slides/slide200.xml"/><Relationship Id="rId222" Type="http://schemas.openxmlformats.org/officeDocument/2006/relationships/slide" Target="slides/slide201.xml"/><Relationship Id="rId223" Type="http://schemas.openxmlformats.org/officeDocument/2006/relationships/slide" Target="slides/slide202.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 Id="rId224" Type="http://schemas.openxmlformats.org/officeDocument/2006/relationships/slide" Target="slides/slide203.xml"/><Relationship Id="rId225" Type="http://schemas.openxmlformats.org/officeDocument/2006/relationships/slide" Target="slides/slide204.xml"/><Relationship Id="rId226" Type="http://schemas.openxmlformats.org/officeDocument/2006/relationships/notesMaster" Target="notesMasters/notesMaster1.xml"/><Relationship Id="rId227" Type="http://schemas.openxmlformats.org/officeDocument/2006/relationships/printerSettings" Target="printerSettings/printerSettings1.bin"/><Relationship Id="rId228" Type="http://schemas.openxmlformats.org/officeDocument/2006/relationships/presProps" Target="presProps.xml"/><Relationship Id="rId229" Type="http://schemas.openxmlformats.org/officeDocument/2006/relationships/viewProps" Target="viewProps.xml"/><Relationship Id="rId110" Type="http://schemas.openxmlformats.org/officeDocument/2006/relationships/slide" Target="slides/slide89.xml"/><Relationship Id="rId111" Type="http://schemas.openxmlformats.org/officeDocument/2006/relationships/slide" Target="slides/slide90.xml"/><Relationship Id="rId112" Type="http://schemas.openxmlformats.org/officeDocument/2006/relationships/slide" Target="slides/slide91.xml"/><Relationship Id="rId113" Type="http://schemas.openxmlformats.org/officeDocument/2006/relationships/slide" Target="slides/slide92.xml"/><Relationship Id="rId114" Type="http://schemas.openxmlformats.org/officeDocument/2006/relationships/slide" Target="slides/slide93.xml"/><Relationship Id="rId115" Type="http://schemas.openxmlformats.org/officeDocument/2006/relationships/slide" Target="slides/slide94.xml"/><Relationship Id="rId116" Type="http://schemas.openxmlformats.org/officeDocument/2006/relationships/slide" Target="slides/slide95.xml"/><Relationship Id="rId117" Type="http://schemas.openxmlformats.org/officeDocument/2006/relationships/slide" Target="slides/slide96.xml"/><Relationship Id="rId118" Type="http://schemas.openxmlformats.org/officeDocument/2006/relationships/slide" Target="slides/slide97.xml"/><Relationship Id="rId119" Type="http://schemas.openxmlformats.org/officeDocument/2006/relationships/slide" Target="slides/slide98.xml"/><Relationship Id="rId150" Type="http://schemas.openxmlformats.org/officeDocument/2006/relationships/slide" Target="slides/slide129.xml"/><Relationship Id="rId151" Type="http://schemas.openxmlformats.org/officeDocument/2006/relationships/slide" Target="slides/slide130.xml"/><Relationship Id="rId152" Type="http://schemas.openxmlformats.org/officeDocument/2006/relationships/slide" Target="slides/slide13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32.xml"/><Relationship Id="rId154" Type="http://schemas.openxmlformats.org/officeDocument/2006/relationships/slide" Target="slides/slide133.xml"/><Relationship Id="rId155" Type="http://schemas.openxmlformats.org/officeDocument/2006/relationships/slide" Target="slides/slide134.xml"/><Relationship Id="rId156" Type="http://schemas.openxmlformats.org/officeDocument/2006/relationships/slide" Target="slides/slide135.xml"/><Relationship Id="rId157" Type="http://schemas.openxmlformats.org/officeDocument/2006/relationships/slide" Target="slides/slide136.xml"/><Relationship Id="rId158" Type="http://schemas.openxmlformats.org/officeDocument/2006/relationships/slide" Target="slides/slide137.xml"/><Relationship Id="rId159" Type="http://schemas.openxmlformats.org/officeDocument/2006/relationships/slide" Target="slides/slide138.xml"/><Relationship Id="rId190" Type="http://schemas.openxmlformats.org/officeDocument/2006/relationships/slide" Target="slides/slide169.xml"/><Relationship Id="rId191" Type="http://schemas.openxmlformats.org/officeDocument/2006/relationships/slide" Target="slides/slide170.xml"/><Relationship Id="rId192" Type="http://schemas.openxmlformats.org/officeDocument/2006/relationships/slide" Target="slides/slide171.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193" Type="http://schemas.openxmlformats.org/officeDocument/2006/relationships/slide" Target="slides/slide172.xml"/><Relationship Id="rId194" Type="http://schemas.openxmlformats.org/officeDocument/2006/relationships/slide" Target="slides/slide173.xml"/><Relationship Id="rId195" Type="http://schemas.openxmlformats.org/officeDocument/2006/relationships/slide" Target="slides/slide174.xml"/><Relationship Id="rId196" Type="http://schemas.openxmlformats.org/officeDocument/2006/relationships/slide" Target="slides/slide175.xml"/><Relationship Id="rId197" Type="http://schemas.openxmlformats.org/officeDocument/2006/relationships/slide" Target="slides/slide176.xml"/><Relationship Id="rId198" Type="http://schemas.openxmlformats.org/officeDocument/2006/relationships/slide" Target="slides/slide177.xml"/><Relationship Id="rId199" Type="http://schemas.openxmlformats.org/officeDocument/2006/relationships/slide" Target="slides/slide178.xml"/><Relationship Id="rId230" Type="http://schemas.openxmlformats.org/officeDocument/2006/relationships/theme" Target="theme/theme1.xml"/><Relationship Id="rId231" Type="http://schemas.openxmlformats.org/officeDocument/2006/relationships/tableStyles" Target="tableStyles.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120" Type="http://schemas.openxmlformats.org/officeDocument/2006/relationships/slide" Target="slides/slide99.xml"/><Relationship Id="rId121" Type="http://schemas.openxmlformats.org/officeDocument/2006/relationships/slide" Target="slides/slide100.xml"/><Relationship Id="rId122" Type="http://schemas.openxmlformats.org/officeDocument/2006/relationships/slide" Target="slides/slide101.xml"/><Relationship Id="rId123" Type="http://schemas.openxmlformats.org/officeDocument/2006/relationships/slide" Target="slides/slide102.xml"/><Relationship Id="rId124" Type="http://schemas.openxmlformats.org/officeDocument/2006/relationships/slide" Target="slides/slide103.xml"/><Relationship Id="rId125" Type="http://schemas.openxmlformats.org/officeDocument/2006/relationships/slide" Target="slides/slide104.xml"/><Relationship Id="rId126" Type="http://schemas.openxmlformats.org/officeDocument/2006/relationships/slide" Target="slides/slide105.xml"/><Relationship Id="rId127" Type="http://schemas.openxmlformats.org/officeDocument/2006/relationships/slide" Target="slides/slide106.xml"/><Relationship Id="rId128" Type="http://schemas.openxmlformats.org/officeDocument/2006/relationships/slide" Target="slides/slide107.xml"/><Relationship Id="rId129" Type="http://schemas.openxmlformats.org/officeDocument/2006/relationships/slide" Target="slides/slide108.xml"/><Relationship Id="rId160" Type="http://schemas.openxmlformats.org/officeDocument/2006/relationships/slide" Target="slides/slide139.xml"/><Relationship Id="rId161" Type="http://schemas.openxmlformats.org/officeDocument/2006/relationships/slide" Target="slides/slide140.xml"/><Relationship Id="rId162" Type="http://schemas.openxmlformats.org/officeDocument/2006/relationships/slide" Target="slides/slide14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163" Type="http://schemas.openxmlformats.org/officeDocument/2006/relationships/slide" Target="slides/slide142.xml"/><Relationship Id="rId164" Type="http://schemas.openxmlformats.org/officeDocument/2006/relationships/slide" Target="slides/slide143.xml"/><Relationship Id="rId165" Type="http://schemas.openxmlformats.org/officeDocument/2006/relationships/slide" Target="slides/slide144.xml"/><Relationship Id="rId166" Type="http://schemas.openxmlformats.org/officeDocument/2006/relationships/slide" Target="slides/slide145.xml"/><Relationship Id="rId167" Type="http://schemas.openxmlformats.org/officeDocument/2006/relationships/slide" Target="slides/slide146.xml"/><Relationship Id="rId168" Type="http://schemas.openxmlformats.org/officeDocument/2006/relationships/slide" Target="slides/slide147.xml"/><Relationship Id="rId169" Type="http://schemas.openxmlformats.org/officeDocument/2006/relationships/slide" Target="slides/slide148.xml"/><Relationship Id="rId200" Type="http://schemas.openxmlformats.org/officeDocument/2006/relationships/slide" Target="slides/slide179.xml"/><Relationship Id="rId201" Type="http://schemas.openxmlformats.org/officeDocument/2006/relationships/slide" Target="slides/slide180.xml"/><Relationship Id="rId202" Type="http://schemas.openxmlformats.org/officeDocument/2006/relationships/slide" Target="slides/slide181.xml"/><Relationship Id="rId203" Type="http://schemas.openxmlformats.org/officeDocument/2006/relationships/slide" Target="slides/slide182.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204" Type="http://schemas.openxmlformats.org/officeDocument/2006/relationships/slide" Target="slides/slide183.xml"/><Relationship Id="rId205" Type="http://schemas.openxmlformats.org/officeDocument/2006/relationships/slide" Target="slides/slide184.xml"/><Relationship Id="rId206" Type="http://schemas.openxmlformats.org/officeDocument/2006/relationships/slide" Target="slides/slide185.xml"/><Relationship Id="rId207" Type="http://schemas.openxmlformats.org/officeDocument/2006/relationships/slide" Target="slides/slide186.xml"/><Relationship Id="rId208" Type="http://schemas.openxmlformats.org/officeDocument/2006/relationships/slide" Target="slides/slide187.xml"/><Relationship Id="rId209" Type="http://schemas.openxmlformats.org/officeDocument/2006/relationships/slide" Target="slides/slide188.xml"/><Relationship Id="rId130" Type="http://schemas.openxmlformats.org/officeDocument/2006/relationships/slide" Target="slides/slide109.xml"/><Relationship Id="rId131" Type="http://schemas.openxmlformats.org/officeDocument/2006/relationships/slide" Target="slides/slide110.xml"/><Relationship Id="rId132" Type="http://schemas.openxmlformats.org/officeDocument/2006/relationships/slide" Target="slides/slide111.xml"/><Relationship Id="rId133" Type="http://schemas.openxmlformats.org/officeDocument/2006/relationships/slide" Target="slides/slide112.xml"/><Relationship Id="rId134" Type="http://schemas.openxmlformats.org/officeDocument/2006/relationships/slide" Target="slides/slide113.xml"/><Relationship Id="rId135" Type="http://schemas.openxmlformats.org/officeDocument/2006/relationships/slide" Target="slides/slide114.xml"/><Relationship Id="rId136" Type="http://schemas.openxmlformats.org/officeDocument/2006/relationships/slide" Target="slides/slide115.xml"/><Relationship Id="rId137" Type="http://schemas.openxmlformats.org/officeDocument/2006/relationships/slide" Target="slides/slide116.xml"/><Relationship Id="rId138" Type="http://schemas.openxmlformats.org/officeDocument/2006/relationships/slide" Target="slides/slide117.xml"/><Relationship Id="rId139" Type="http://schemas.openxmlformats.org/officeDocument/2006/relationships/slide" Target="slides/slide118.xml"/><Relationship Id="rId170" Type="http://schemas.openxmlformats.org/officeDocument/2006/relationships/slide" Target="slides/slide149.xml"/><Relationship Id="rId171" Type="http://schemas.openxmlformats.org/officeDocument/2006/relationships/slide" Target="slides/slide150.xml"/><Relationship Id="rId172" Type="http://schemas.openxmlformats.org/officeDocument/2006/relationships/slide" Target="slides/slide151.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173" Type="http://schemas.openxmlformats.org/officeDocument/2006/relationships/slide" Target="slides/slide152.xml"/><Relationship Id="rId174" Type="http://schemas.openxmlformats.org/officeDocument/2006/relationships/slide" Target="slides/slide153.xml"/><Relationship Id="rId175" Type="http://schemas.openxmlformats.org/officeDocument/2006/relationships/slide" Target="slides/slide154.xml"/><Relationship Id="rId176" Type="http://schemas.openxmlformats.org/officeDocument/2006/relationships/slide" Target="slides/slide155.xml"/><Relationship Id="rId177" Type="http://schemas.openxmlformats.org/officeDocument/2006/relationships/slide" Target="slides/slide156.xml"/><Relationship Id="rId178" Type="http://schemas.openxmlformats.org/officeDocument/2006/relationships/slide" Target="slides/slide157.xml"/><Relationship Id="rId179" Type="http://schemas.openxmlformats.org/officeDocument/2006/relationships/slide" Target="slides/slide158.xml"/><Relationship Id="rId210" Type="http://schemas.openxmlformats.org/officeDocument/2006/relationships/slide" Target="slides/slide189.xml"/><Relationship Id="rId211" Type="http://schemas.openxmlformats.org/officeDocument/2006/relationships/slide" Target="slides/slide190.xml"/><Relationship Id="rId212" Type="http://schemas.openxmlformats.org/officeDocument/2006/relationships/slide" Target="slides/slide191.xml"/><Relationship Id="rId213" Type="http://schemas.openxmlformats.org/officeDocument/2006/relationships/slide" Target="slides/slide192.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214" Type="http://schemas.openxmlformats.org/officeDocument/2006/relationships/slide" Target="slides/slide193.xml"/><Relationship Id="rId215" Type="http://schemas.openxmlformats.org/officeDocument/2006/relationships/slide" Target="slides/slide194.xml"/><Relationship Id="rId216" Type="http://schemas.openxmlformats.org/officeDocument/2006/relationships/slide" Target="slides/slide195.xml"/><Relationship Id="rId217" Type="http://schemas.openxmlformats.org/officeDocument/2006/relationships/slide" Target="slides/slide196.xml"/><Relationship Id="rId218" Type="http://schemas.openxmlformats.org/officeDocument/2006/relationships/slide" Target="slides/slide197.xml"/><Relationship Id="rId219" Type="http://schemas.openxmlformats.org/officeDocument/2006/relationships/slide" Target="slides/slide19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9.xml"/><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slide" Target="slides/slide82.xml"/><Relationship Id="rId104" Type="http://schemas.openxmlformats.org/officeDocument/2006/relationships/slide" Target="slides/slide83.xml"/><Relationship Id="rId105" Type="http://schemas.openxmlformats.org/officeDocument/2006/relationships/slide" Target="slides/slide84.xml"/><Relationship Id="rId106" Type="http://schemas.openxmlformats.org/officeDocument/2006/relationships/slide" Target="slides/slide85.xml"/><Relationship Id="rId107" Type="http://schemas.openxmlformats.org/officeDocument/2006/relationships/slide" Target="slides/slide86.xml"/><Relationship Id="rId108" Type="http://schemas.openxmlformats.org/officeDocument/2006/relationships/slide" Target="slides/slide87.xml"/><Relationship Id="rId109" Type="http://schemas.openxmlformats.org/officeDocument/2006/relationships/slide" Target="slides/slide88.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9.xml"/><Relationship Id="rId141" Type="http://schemas.openxmlformats.org/officeDocument/2006/relationships/slide" Target="slides/slide1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95C0D-2FBA-4743-8A22-CF1BA614681F}" type="datetimeFigureOut">
              <a:rPr lang="en-US" smtClean="0"/>
              <a:t>10/16/14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E8D3FF-CF00-5546-A3D8-DDA1FDD3BE18}" type="slidenum">
              <a:rPr lang="en-US" smtClean="0"/>
              <a:t>‹#›</a:t>
            </a:fld>
            <a:endParaRPr lang="en-US"/>
          </a:p>
        </p:txBody>
      </p:sp>
    </p:spTree>
    <p:extLst>
      <p:ext uri="{BB962C8B-B14F-4D97-AF65-F5344CB8AC3E}">
        <p14:creationId xmlns:p14="http://schemas.microsoft.com/office/powerpoint/2010/main" val="8721073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32A50C7-2668-A944-8089-AF6E7C8B8EDD}" type="slidenum">
              <a:rPr lang="en-US" sz="1200"/>
              <a:pPr/>
              <a:t>3</a:t>
            </a:fld>
            <a:endParaRPr 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E1F8D8-8052-DB4A-8ADA-246692748DF3}" type="slidenum">
              <a:rPr lang="en-US" sz="1200">
                <a:solidFill>
                  <a:prstClr val="black"/>
                </a:solidFill>
              </a:rPr>
              <a:pPr eaLnBrk="1" hangingPunct="1"/>
              <a:t>47</a:t>
            </a:fld>
            <a:endParaRPr lang="en-US" sz="1200">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05EAB9-BFF0-B947-A1D6-7A0A623FCCD7}" type="slidenum">
              <a:rPr lang="en-US" sz="1200">
                <a:solidFill>
                  <a:prstClr val="black"/>
                </a:solidFill>
              </a:rPr>
              <a:pPr eaLnBrk="1" hangingPunct="1"/>
              <a:t>48</a:t>
            </a:fld>
            <a:endParaRPr lang="en-US" sz="1200">
              <a:solidFill>
                <a:prstClr val="black"/>
              </a:solidFill>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endParaRPr lang="en-US" smtClean="0"/>
          </a:p>
        </p:txBody>
      </p:sp>
      <p:sp>
        <p:nvSpPr>
          <p:cNvPr id="97284" name="Slide Number Placeholder 3"/>
          <p:cNvSpPr>
            <a:spLocks noGrp="1"/>
          </p:cNvSpPr>
          <p:nvPr>
            <p:ph type="sldNum" sz="quarter" idx="5"/>
          </p:nvPr>
        </p:nvSpPr>
        <p:spPr>
          <a:noFill/>
        </p:spPr>
        <p:txBody>
          <a:bodyPr/>
          <a:lstStyle/>
          <a:p>
            <a:fld id="{B4D4E32C-3228-4CB6-B7C1-B9EA7CAB23BC}" type="slidenum">
              <a:rPr lang="en-US">
                <a:solidFill>
                  <a:prstClr val="black"/>
                </a:solidFill>
                <a:latin typeface="Calibri"/>
              </a:rPr>
              <a:pPr/>
              <a:t>54</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09207-601F-4B42-AE57-CB4B7A2D62CE}" type="slidenum">
              <a:rPr lang="en-US">
                <a:solidFill>
                  <a:prstClr val="black"/>
                </a:solidFill>
                <a:latin typeface="Calibri"/>
              </a:rPr>
              <a:pPr/>
              <a:t>61</a:t>
            </a:fld>
            <a:endParaRPr lang="en-US">
              <a:solidFill>
                <a:prstClr val="black"/>
              </a:solidFill>
              <a:latin typeface="Calibri"/>
            </a:endParaRPr>
          </a:p>
        </p:txBody>
      </p:sp>
      <p:sp>
        <p:nvSpPr>
          <p:cNvPr id="576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6515" name="Rectangle 3"/>
          <p:cNvSpPr>
            <a:spLocks noGrp="1" noChangeArrowheads="1"/>
          </p:cNvSpPr>
          <p:nvPr>
            <p:ph type="body" idx="1"/>
          </p:nvPr>
        </p:nvSpPr>
        <p:spPr/>
        <p:txBody>
          <a:bodyPr/>
          <a:lstStyle/>
          <a:p>
            <a:r>
              <a:rPr lang="en-US"/>
              <a:t>The correct answer is d. All molecules, whether nonpolar or polar, exhibit London dispersion forces.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endParaRPr lang="en-US" smtClean="0"/>
          </a:p>
        </p:txBody>
      </p:sp>
      <p:sp>
        <p:nvSpPr>
          <p:cNvPr id="97284" name="Slide Number Placeholder 3"/>
          <p:cNvSpPr>
            <a:spLocks noGrp="1"/>
          </p:cNvSpPr>
          <p:nvPr>
            <p:ph type="sldNum" sz="quarter" idx="5"/>
          </p:nvPr>
        </p:nvSpPr>
        <p:spPr>
          <a:noFill/>
        </p:spPr>
        <p:txBody>
          <a:bodyPr/>
          <a:lstStyle/>
          <a:p>
            <a:fld id="{743135D5-27E7-4AFB-A0CE-17B935987AF7}" type="slidenum">
              <a:rPr lang="en-US">
                <a:solidFill>
                  <a:prstClr val="black"/>
                </a:solidFill>
                <a:latin typeface="Calibri"/>
              </a:rPr>
              <a:pPr/>
              <a:t>62</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smtClean="0"/>
          </a:p>
        </p:txBody>
      </p:sp>
      <p:sp>
        <p:nvSpPr>
          <p:cNvPr id="98308" name="Slide Number Placeholder 3"/>
          <p:cNvSpPr>
            <a:spLocks noGrp="1"/>
          </p:cNvSpPr>
          <p:nvPr>
            <p:ph type="sldNum" sz="quarter" idx="5"/>
          </p:nvPr>
        </p:nvSpPr>
        <p:spPr>
          <a:noFill/>
        </p:spPr>
        <p:txBody>
          <a:bodyPr/>
          <a:lstStyle/>
          <a:p>
            <a:fld id="{A8B344B0-D623-4923-BEA1-85C85BE2BD1D}" type="slidenum">
              <a:rPr lang="en-US">
                <a:solidFill>
                  <a:prstClr val="black"/>
                </a:solidFill>
                <a:latin typeface="Calibri"/>
              </a:rPr>
              <a:pPr/>
              <a:t>63</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49081596-772B-4298-B5F3-E402E7805417}" type="slidenum">
              <a:rPr lang="en-US" smtClean="0">
                <a:solidFill>
                  <a:prstClr val="black"/>
                </a:solidFill>
                <a:latin typeface="Calibri"/>
              </a:rPr>
              <a:pPr/>
              <a:t>67</a:t>
            </a:fld>
            <a:endParaRPr lang="en-US" smtClean="0">
              <a:solidFill>
                <a:prstClr val="black"/>
              </a:solidFill>
              <a:latin typeface="Calibri"/>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C1BD1E5-DB23-45F4-90B7-449D764665B3}" type="slidenum">
              <a:rPr lang="en-US" smtClean="0">
                <a:solidFill>
                  <a:prstClr val="black"/>
                </a:solidFill>
                <a:latin typeface="Calibri"/>
              </a:rPr>
              <a:pPr/>
              <a:t>68</a:t>
            </a:fld>
            <a:endParaRPr lang="en-US" smtClean="0">
              <a:solidFill>
                <a:prstClr val="black"/>
              </a:solidFill>
              <a:latin typeface="Calibri"/>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C1BD1E5-DB23-45F4-90B7-449D764665B3}" type="slidenum">
              <a:rPr lang="en-US" smtClean="0">
                <a:solidFill>
                  <a:prstClr val="black"/>
                </a:solidFill>
                <a:latin typeface="Calibri"/>
              </a:rPr>
              <a:pPr/>
              <a:t>69</a:t>
            </a:fld>
            <a:endParaRPr lang="en-US" smtClean="0">
              <a:solidFill>
                <a:prstClr val="black"/>
              </a:solidFill>
              <a:latin typeface="Calibri"/>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AAF152FF-8458-4375-9D04-CBC4A167EBC4}" type="slidenum">
              <a:rPr lang="en-US" smtClean="0">
                <a:solidFill>
                  <a:prstClr val="black"/>
                </a:solidFill>
                <a:latin typeface="Calibri"/>
              </a:rPr>
              <a:pPr/>
              <a:t>70</a:t>
            </a:fld>
            <a:endParaRPr lang="en-US" smtClean="0">
              <a:solidFill>
                <a:prstClr val="black"/>
              </a:solidFill>
              <a:latin typeface="Calibri"/>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1600">
                <a:solidFill>
                  <a:schemeClr val="tx1"/>
                </a:solidFill>
                <a:latin typeface="Times New Roman" charset="0"/>
                <a:ea typeface="ＭＳ Ｐゴシック" charset="0"/>
              </a:defRPr>
            </a:lvl9pPr>
          </a:lstStyle>
          <a:p>
            <a:fld id="{91556ED8-62A8-8346-A574-179B328A0EA9}" type="slidenum">
              <a:rPr lang="en-US" sz="1200">
                <a:solidFill>
                  <a:prstClr val="black"/>
                </a:solidFill>
                <a:latin typeface="Arial" charset="0"/>
              </a:rPr>
              <a:pPr/>
              <a:t>15</a:t>
            </a:fld>
            <a:endParaRPr lang="en-US" sz="120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4495306A-11FF-40C3-85C0-3CFE6FC5B2E9}" type="slidenum">
              <a:rPr lang="en-US" smtClean="0">
                <a:solidFill>
                  <a:prstClr val="black"/>
                </a:solidFill>
                <a:latin typeface="Calibri"/>
              </a:rPr>
              <a:pPr/>
              <a:t>71</a:t>
            </a:fld>
            <a:endParaRPr lang="en-US" smtClean="0">
              <a:solidFill>
                <a:prstClr val="black"/>
              </a:solidFill>
              <a:latin typeface="Calibri"/>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75887-E0B0-104E-93C7-EEB7F60854DD}" type="slidenum">
              <a:rPr lang="en-US"/>
              <a:pPr/>
              <a:t>75</a:t>
            </a:fld>
            <a:endParaRPr lang="en-US"/>
          </a:p>
        </p:txBody>
      </p:sp>
      <p:sp>
        <p:nvSpPr>
          <p:cNvPr id="313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3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16740" name="Slide Number Placeholder 3"/>
          <p:cNvSpPr>
            <a:spLocks noGrp="1"/>
          </p:cNvSpPr>
          <p:nvPr>
            <p:ph type="sldNum" sz="quarter" idx="5"/>
          </p:nvPr>
        </p:nvSpPr>
        <p:spPr>
          <a:noFill/>
        </p:spPr>
        <p:txBody>
          <a:bodyPr/>
          <a:lstStyle/>
          <a:p>
            <a:fld id="{F228D054-522F-4FBB-A4A3-ACB080CD3CB7}" type="slidenum">
              <a:rPr lang="en-US" smtClean="0">
                <a:solidFill>
                  <a:prstClr val="black"/>
                </a:solidFill>
                <a:latin typeface="Calibri"/>
              </a:rPr>
              <a:pPr/>
              <a:t>78</a:t>
            </a:fld>
            <a:endParaRPr lang="en-US" smtClean="0">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17764" name="Slide Number Placeholder 3"/>
          <p:cNvSpPr>
            <a:spLocks noGrp="1"/>
          </p:cNvSpPr>
          <p:nvPr>
            <p:ph type="sldNum" sz="quarter" idx="5"/>
          </p:nvPr>
        </p:nvSpPr>
        <p:spPr>
          <a:noFill/>
        </p:spPr>
        <p:txBody>
          <a:bodyPr/>
          <a:lstStyle/>
          <a:p>
            <a:fld id="{26723901-384E-427C-BB4B-C6D3D4AC942F}" type="slidenum">
              <a:rPr lang="en-US" smtClean="0">
                <a:solidFill>
                  <a:prstClr val="black"/>
                </a:solidFill>
                <a:latin typeface="Calibri"/>
              </a:rPr>
              <a:pPr/>
              <a:t>79</a:t>
            </a:fld>
            <a:endParaRPr lang="en-US" smtClean="0">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18788" name="Slide Number Placeholder 3"/>
          <p:cNvSpPr>
            <a:spLocks noGrp="1"/>
          </p:cNvSpPr>
          <p:nvPr>
            <p:ph type="sldNum" sz="quarter" idx="5"/>
          </p:nvPr>
        </p:nvSpPr>
        <p:spPr>
          <a:noFill/>
        </p:spPr>
        <p:txBody>
          <a:bodyPr/>
          <a:lstStyle/>
          <a:p>
            <a:fld id="{A30CF533-B02A-4638-973F-B3EA279199A7}" type="slidenum">
              <a:rPr lang="en-US" smtClean="0">
                <a:solidFill>
                  <a:prstClr val="black"/>
                </a:solidFill>
                <a:latin typeface="Calibri"/>
              </a:rPr>
              <a:pPr/>
              <a:t>80</a:t>
            </a:fld>
            <a:endParaRPr lang="en-US" smtClean="0">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29F24A3-0E5A-564C-9B4E-1043A9ECB553}" type="slidenum">
              <a:rPr lang="en-US">
                <a:solidFill>
                  <a:prstClr val="black"/>
                </a:solidFill>
              </a:rPr>
              <a:pPr eaLnBrk="1" hangingPunct="1"/>
              <a:t>83</a:t>
            </a:fld>
            <a:endParaRPr lang="en-US">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F483BA8-11F9-4596-B343-2C05DD44FA64}" type="slidenum">
              <a:rPr lang="en-US" smtClean="0">
                <a:solidFill>
                  <a:prstClr val="black"/>
                </a:solidFill>
                <a:latin typeface="Calibri"/>
              </a:rPr>
              <a:pPr>
                <a:defRPr/>
              </a:pPr>
              <a:t>86</a:t>
            </a:fld>
            <a:endParaRPr lang="en-US">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F821E2A6-9DDC-4865-A4CB-433238C515D7}" type="slidenum">
              <a:rPr lang="en-US" smtClean="0"/>
              <a:pPr/>
              <a:t>89</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989890-5062-4FB5-85E9-4025E5625884}" type="slidenum">
              <a:rPr lang="en-US" smtClean="0">
                <a:solidFill>
                  <a:prstClr val="black"/>
                </a:solidFill>
                <a:latin typeface="Calibri"/>
              </a:rPr>
              <a:pPr/>
              <a:t>92</a:t>
            </a:fld>
            <a:endParaRPr lang="en-US">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BC0A09-C6A2-2949-9DE7-6EA9F0222A1F}" type="slidenum">
              <a:rPr lang="en-US" sz="1200"/>
              <a:pPr eaLnBrk="1" hangingPunct="1"/>
              <a:t>93</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Figure 8.12 Boyle</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s law. </a:t>
            </a:r>
            <a:r>
              <a:rPr lang="en-US">
                <a:latin typeface="Arial" charset="0"/>
                <a:ea typeface="ＭＳ Ｐゴシック" charset="0"/>
                <a:cs typeface="ＭＳ Ｐゴシック" charset="0"/>
              </a:rPr>
              <a:t>Pressure and volume are inversely related. Graph (a) demonstrates the decrease in volume as pressure increases, whereas graph (b) shows the linear relationship between </a:t>
            </a:r>
            <a:r>
              <a:rPr lang="en-US" i="1">
                <a:latin typeface="Arial" charset="0"/>
                <a:ea typeface="ＭＳ Ｐゴシック" charset="0"/>
                <a:cs typeface="ＭＳ Ｐゴシック" charset="0"/>
              </a:rPr>
              <a:t>V</a:t>
            </a:r>
            <a:r>
              <a:rPr lang="en-US">
                <a:latin typeface="Arial" charset="0"/>
                <a:ea typeface="ＭＳ Ｐゴシック" charset="0"/>
                <a:cs typeface="ＭＳ Ｐゴシック" charset="0"/>
              </a:rPr>
              <a:t> and 1/</a:t>
            </a:r>
            <a:r>
              <a:rPr lang="en-US" i="1">
                <a:latin typeface="Arial" charset="0"/>
                <a:ea typeface="ＭＳ Ｐゴシック" charset="0"/>
                <a:cs typeface="ＭＳ Ｐゴシック" charset="0"/>
              </a:rPr>
              <a:t>P</a:t>
            </a:r>
            <a:r>
              <a:rPr lang="en-US">
                <a:latin typeface="Arial" charset="0"/>
                <a:ea typeface="ＭＳ Ｐゴシック" charset="0"/>
                <a:cs typeface="ＭＳ Ｐゴシック" charset="0"/>
              </a:rPr>
              <a:t>.</a:t>
            </a:r>
          </a:p>
          <a:p>
            <a:pPr eaLnBrk="1" hangingPunct="1"/>
            <a:r>
              <a:rPr lang="en-US">
                <a:latin typeface="Arial" charset="0"/>
                <a:ea typeface="ＭＳ Ｐゴシック" charset="0"/>
                <a:cs typeface="ＭＳ Ｐゴシック" charset="0"/>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221EB7B-4BC5-4440-B99D-3ECB4941BE77}" type="slidenum">
              <a:rPr lang="en-US">
                <a:solidFill>
                  <a:prstClr val="black"/>
                </a:solidFill>
              </a:rPr>
              <a:pPr eaLnBrk="1" hangingPunct="1"/>
              <a:t>16</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D41C9B-9EDD-754D-A434-9A5A7547787A}" type="slidenum">
              <a:rPr lang="en-US">
                <a:solidFill>
                  <a:prstClr val="black"/>
                </a:solidFill>
              </a:rPr>
              <a:pPr eaLnBrk="1" hangingPunct="1"/>
              <a:t>94</a:t>
            </a:fld>
            <a:endParaRPr 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F2C9A-2991-974C-A0AF-88AF7C5DDD20}" type="slidenum">
              <a:rPr lang="en-US"/>
              <a:pPr/>
              <a:t>97</a:t>
            </a:fld>
            <a:endParaRPr lang="en-US"/>
          </a:p>
        </p:txBody>
      </p:sp>
      <p:sp>
        <p:nvSpPr>
          <p:cNvPr id="357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AD1C29-7751-DF4F-B986-8556E4CF7812}" type="slidenum">
              <a:rPr lang="en-US" sz="1200"/>
              <a:pPr eaLnBrk="1" hangingPunct="1"/>
              <a:t>99</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Figure 8.15 Charles</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s law.   </a:t>
            </a:r>
          </a:p>
          <a:p>
            <a:pPr eaLnBrk="1" hangingPunct="1"/>
            <a:r>
              <a:rPr lang="en-US">
                <a:latin typeface="Arial" charset="0"/>
                <a:ea typeface="ＭＳ Ｐゴシック" charset="0"/>
                <a:cs typeface="ＭＳ Ｐゴシック" charset="0"/>
              </a:rPr>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CC5332-2CCF-DC43-B7F3-063BDA5EC6D8}" type="slidenum">
              <a:rPr lang="en-US" sz="1200"/>
              <a:pPr eaLnBrk="1" hangingPunct="1"/>
              <a:t>102</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Figure 8.16 Gay-Lussac</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s law.   </a:t>
            </a:r>
          </a:p>
          <a:p>
            <a:pPr eaLnBrk="1" hangingPunct="1"/>
            <a:r>
              <a:rPr lang="en-US">
                <a:latin typeface="Arial" charset="0"/>
                <a:ea typeface="ＭＳ Ｐゴシック" charset="0"/>
                <a:cs typeface="ＭＳ Ｐゴシック" charset="0"/>
              </a:rP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562688A-AE4B-FC45-BA93-24C362E36CB3}" type="slidenum">
              <a:rPr lang="en-US">
                <a:solidFill>
                  <a:prstClr val="black"/>
                </a:solidFill>
              </a:rPr>
              <a:pPr eaLnBrk="1" hangingPunct="1"/>
              <a:t>106</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BAB49F-2CD5-4781-8511-9BF9C257F440}" type="slidenum">
              <a:rPr lang="en-US" smtClean="0"/>
              <a:pPr/>
              <a:t>109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0DCE482-DFF4-554F-80DD-6775AB6EA25B}" type="slidenum">
              <a:rPr lang="en-US">
                <a:solidFill>
                  <a:prstClr val="black"/>
                </a:solidFill>
              </a:rPr>
              <a:pPr eaLnBrk="1" hangingPunct="1"/>
              <a:t>111</a:t>
            </a:fld>
            <a:endParaRPr lang="en-US">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CE71673-DCFC-1547-82AE-16BC2ABB48EB}" type="slidenum">
              <a:rPr lang="en-US">
                <a:solidFill>
                  <a:prstClr val="black"/>
                </a:solidFill>
              </a:rPr>
              <a:pPr eaLnBrk="1" hangingPunct="1"/>
              <a:t>112</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CE587AD-8F76-C34C-87AB-4C5A542199AB}" type="slidenum">
              <a:rPr lang="en-US">
                <a:solidFill>
                  <a:prstClr val="black"/>
                </a:solidFill>
              </a:rPr>
              <a:pPr eaLnBrk="1" hangingPunct="1"/>
              <a:t>113</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E0D5F3C0-02C8-4B80-ADCC-17D6B89F1F0B}" type="slidenum">
              <a:rPr lang="en-US" smtClean="0">
                <a:solidFill>
                  <a:srgbClr val="000000"/>
                </a:solidFill>
                <a:latin typeface="Calibri"/>
              </a:rPr>
              <a:pPr/>
              <a:t>120</a:t>
            </a:fld>
            <a:endParaRPr lang="en-US" smtClean="0">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809CA9-C7A7-064E-B88F-05687151419D}" type="slidenum">
              <a:rPr lang="en-US">
                <a:solidFill>
                  <a:prstClr val="black"/>
                </a:solidFill>
              </a:rPr>
              <a:pPr eaLnBrk="1" hangingPunct="1"/>
              <a:t>17</a:t>
            </a:fld>
            <a:endParaRPr lang="en-US">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F821E2A6-9DDC-4865-A4CB-433238C515D7}" type="slidenum">
              <a:rPr lang="en-US" smtClean="0"/>
              <a:pPr/>
              <a:t>122</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974E9E4-B82B-4C4B-95BB-7DFAA116CF98}" type="slidenum">
              <a:rPr lang="en-US">
                <a:solidFill>
                  <a:prstClr val="black"/>
                </a:solidFill>
              </a:rPr>
              <a:pPr eaLnBrk="1" hangingPunct="1"/>
              <a:t>126</a:t>
            </a:fld>
            <a:endParaRPr lang="en-US">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69C89F-0B5E-9442-8982-D29EB045A095}" type="slidenum">
              <a:rPr lang="en-US">
                <a:solidFill>
                  <a:prstClr val="black"/>
                </a:solidFill>
              </a:rPr>
              <a:pPr eaLnBrk="1" hangingPunct="1"/>
              <a:t>127</a:t>
            </a:fld>
            <a:endParaRPr lang="en-US">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93389D42-D48C-4468-9AF3-BE29DE985E44}" type="slidenum">
              <a:rPr lang="en-US" smtClean="0"/>
              <a:pPr/>
              <a:t>131</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69213D-105F-C04D-BC20-A5B3396145A4}" type="slidenum">
              <a:rPr lang="en-US"/>
              <a:pPr/>
              <a:t>135</a:t>
            </a:fld>
            <a:endParaRPr lang="en-US"/>
          </a:p>
        </p:txBody>
      </p:sp>
      <p:sp>
        <p:nvSpPr>
          <p:cNvPr id="390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69213D-105F-C04D-BC20-A5B3396145A4}" type="slidenum">
              <a:rPr lang="en-US"/>
              <a:pPr/>
              <a:t>136</a:t>
            </a:fld>
            <a:endParaRPr lang="en-US"/>
          </a:p>
        </p:txBody>
      </p:sp>
      <p:sp>
        <p:nvSpPr>
          <p:cNvPr id="390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47E934-7613-E046-B67A-23B6D99CD6AA}" type="slidenum">
              <a:rPr lang="en-US"/>
              <a:pPr/>
              <a:t>137</a:t>
            </a:fld>
            <a:endParaRPr lang="en-US"/>
          </a:p>
        </p:txBody>
      </p:sp>
      <p:sp>
        <p:nvSpPr>
          <p:cNvPr id="392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2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p:spPr>
        <p:txBody>
          <a:bodyPr/>
          <a:lstStyle/>
          <a:p>
            <a:endParaRPr lang="en-US" smtClean="0"/>
          </a:p>
        </p:txBody>
      </p:sp>
      <p:sp>
        <p:nvSpPr>
          <p:cNvPr id="227332" name="Slide Number Placeholder 3"/>
          <p:cNvSpPr>
            <a:spLocks noGrp="1"/>
          </p:cNvSpPr>
          <p:nvPr>
            <p:ph type="sldNum" sz="quarter" idx="5"/>
          </p:nvPr>
        </p:nvSpPr>
        <p:spPr>
          <a:noFill/>
        </p:spPr>
        <p:txBody>
          <a:bodyPr/>
          <a:lstStyle/>
          <a:p>
            <a:fld id="{04DF59F9-BA6B-431B-81C4-142C166FD5CC}" type="slidenum">
              <a:rPr lang="en-US" smtClean="0">
                <a:solidFill>
                  <a:prstClr val="black"/>
                </a:solidFill>
                <a:latin typeface="Calibri"/>
              </a:rPr>
              <a:pPr/>
              <a:t>142</a:t>
            </a:fld>
            <a:endParaRPr lang="en-US" smtClean="0">
              <a:solidFill>
                <a:prstClr val="black"/>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p:spPr>
        <p:txBody>
          <a:bodyPr/>
          <a:lstStyle/>
          <a:p>
            <a:endParaRPr lang="en-US" smtClean="0"/>
          </a:p>
        </p:txBody>
      </p:sp>
      <p:sp>
        <p:nvSpPr>
          <p:cNvPr id="228356" name="Slide Number Placeholder 3"/>
          <p:cNvSpPr>
            <a:spLocks noGrp="1"/>
          </p:cNvSpPr>
          <p:nvPr>
            <p:ph type="sldNum" sz="quarter" idx="5"/>
          </p:nvPr>
        </p:nvSpPr>
        <p:spPr>
          <a:noFill/>
        </p:spPr>
        <p:txBody>
          <a:bodyPr/>
          <a:lstStyle/>
          <a:p>
            <a:fld id="{5877F79C-A0B9-4B0A-BE32-0108822F4ABE}" type="slidenum">
              <a:rPr lang="en-US" smtClean="0">
                <a:solidFill>
                  <a:prstClr val="black"/>
                </a:solidFill>
                <a:latin typeface="Calibri"/>
              </a:rPr>
              <a:pPr/>
              <a:t>143</a:t>
            </a:fld>
            <a:endParaRPr lang="en-US" smtClean="0">
              <a:solidFill>
                <a:prstClr val="black"/>
              </a:solidFill>
              <a:latin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8B8C9042-6572-42D7-944B-49BE0B149885}" type="slidenum">
              <a:rPr lang="en-US" smtClean="0">
                <a:solidFill>
                  <a:prstClr val="black"/>
                </a:solidFill>
                <a:latin typeface="Calibri"/>
              </a:rPr>
              <a:pPr/>
              <a:t>151</a:t>
            </a:fld>
            <a:endParaRPr lang="en-US" smtClean="0">
              <a:solidFill>
                <a:prstClr val="black"/>
              </a:solidFill>
              <a:latin typeface="Calibri"/>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464BD-78B1-F24F-9905-1D155CD1E6E1}" type="slidenum">
              <a:rPr lang="en-US">
                <a:solidFill>
                  <a:prstClr val="black"/>
                </a:solidFill>
                <a:latin typeface="Calibri"/>
              </a:rPr>
              <a:pPr/>
              <a:t>20</a:t>
            </a:fld>
            <a:endParaRPr lang="en-US">
              <a:solidFill>
                <a:prstClr val="black"/>
              </a:solidFill>
              <a:latin typeface="Calibri"/>
            </a:endParaRPr>
          </a:p>
        </p:txBody>
      </p:sp>
      <p:sp>
        <p:nvSpPr>
          <p:cNvPr id="53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9651" name="Rectangle 3"/>
          <p:cNvSpPr>
            <a:spLocks noGrp="1" noChangeArrowheads="1"/>
          </p:cNvSpPr>
          <p:nvPr>
            <p:ph type="body" idx="1"/>
          </p:nvPr>
        </p:nvSpPr>
        <p:spPr/>
        <p:txBody>
          <a:bodyPr/>
          <a:lstStyle/>
          <a:p>
            <a:r>
              <a:rPr lang="en-US"/>
              <a:t>N</a:t>
            </a:r>
            <a:r>
              <a:rPr lang="en-US" baseline="-25000"/>
              <a:t>2</a:t>
            </a:r>
            <a:r>
              <a:rPr lang="en-US"/>
              <a:t> would behave more ideally because it is nonpolar and only exhibits London dispersion forces, therefore the intermolecular forces between N</a:t>
            </a:r>
            <a:r>
              <a:rPr lang="en-US" baseline="-25000"/>
              <a:t>2</a:t>
            </a:r>
            <a:r>
              <a:rPr lang="en-US"/>
              <a:t> molecules are weak (and thus the collisions will be more </a:t>
            </a:r>
            <a:r>
              <a:rPr lang="ja-JP" altLang="en-US">
                <a:latin typeface="Arial"/>
              </a:rPr>
              <a:t>“</a:t>
            </a:r>
            <a:r>
              <a:rPr lang="en-US"/>
              <a:t>elastic</a:t>
            </a:r>
            <a:r>
              <a:rPr lang="ja-JP" altLang="en-US">
                <a:latin typeface="Arial"/>
              </a:rPr>
              <a:t>”</a:t>
            </a:r>
            <a:r>
              <a:rPr lang="en-US"/>
              <a:t>). CO also exhibits dipole-dipole interactions.</a:t>
            </a: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smtClean="0"/>
          </a:p>
        </p:txBody>
      </p:sp>
      <p:sp>
        <p:nvSpPr>
          <p:cNvPr id="98308" name="Slide Number Placeholder 3"/>
          <p:cNvSpPr>
            <a:spLocks noGrp="1"/>
          </p:cNvSpPr>
          <p:nvPr>
            <p:ph type="sldNum" sz="quarter" idx="5"/>
          </p:nvPr>
        </p:nvSpPr>
        <p:spPr>
          <a:noFill/>
        </p:spPr>
        <p:txBody>
          <a:bodyPr/>
          <a:lstStyle/>
          <a:p>
            <a:fld id="{9AFC9834-A3CC-48DF-89B3-E3B6B22625AA}" type="slidenum">
              <a:rPr lang="en-US">
                <a:solidFill>
                  <a:prstClr val="black"/>
                </a:solidFill>
              </a:rPr>
              <a:pPr/>
              <a:t>156</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smtClean="0"/>
          </a:p>
        </p:txBody>
      </p:sp>
      <p:sp>
        <p:nvSpPr>
          <p:cNvPr id="98308" name="Slide Number Placeholder 3"/>
          <p:cNvSpPr>
            <a:spLocks noGrp="1"/>
          </p:cNvSpPr>
          <p:nvPr>
            <p:ph type="sldNum" sz="quarter" idx="5"/>
          </p:nvPr>
        </p:nvSpPr>
        <p:spPr>
          <a:noFill/>
        </p:spPr>
        <p:txBody>
          <a:bodyPr/>
          <a:lstStyle/>
          <a:p>
            <a:fld id="{9AFC9834-A3CC-48DF-89B3-E3B6B22625AA}" type="slidenum">
              <a:rPr lang="en-US">
                <a:solidFill>
                  <a:prstClr val="black"/>
                </a:solidFill>
              </a:rPr>
              <a:pPr/>
              <a:t>157</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smtClean="0"/>
          </a:p>
        </p:txBody>
      </p:sp>
      <p:sp>
        <p:nvSpPr>
          <p:cNvPr id="98308" name="Slide Number Placeholder 3"/>
          <p:cNvSpPr>
            <a:spLocks noGrp="1"/>
          </p:cNvSpPr>
          <p:nvPr>
            <p:ph type="sldNum" sz="quarter" idx="5"/>
          </p:nvPr>
        </p:nvSpPr>
        <p:spPr>
          <a:noFill/>
        </p:spPr>
        <p:txBody>
          <a:bodyPr/>
          <a:lstStyle/>
          <a:p>
            <a:fld id="{9AFC9834-A3CC-48DF-89B3-E3B6B22625AA}" type="slidenum">
              <a:rPr lang="en-US">
                <a:solidFill>
                  <a:prstClr val="black"/>
                </a:solidFill>
              </a:rPr>
              <a:pPr/>
              <a:t>158</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AC96E-0581-5746-A160-2149DA1541A7}" type="slidenum">
              <a:rPr lang="en-US"/>
              <a:pPr/>
              <a:t>163</a:t>
            </a:fld>
            <a:endParaRPr lang="en-US"/>
          </a:p>
        </p:txBody>
      </p:sp>
      <p:sp>
        <p:nvSpPr>
          <p:cNvPr id="551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1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en-US" smtClean="0"/>
          </a:p>
        </p:txBody>
      </p:sp>
      <p:sp>
        <p:nvSpPr>
          <p:cNvPr id="122884" name="Slide Number Placeholder 3"/>
          <p:cNvSpPr>
            <a:spLocks noGrp="1"/>
          </p:cNvSpPr>
          <p:nvPr>
            <p:ph type="sldNum" sz="quarter" idx="5"/>
          </p:nvPr>
        </p:nvSpPr>
        <p:spPr>
          <a:noFill/>
        </p:spPr>
        <p:txBody>
          <a:bodyPr/>
          <a:lstStyle/>
          <a:p>
            <a:fld id="{BACBC501-EE3E-4C95-B813-8879801E802D}" type="slidenum">
              <a:rPr lang="en-US">
                <a:solidFill>
                  <a:prstClr val="black"/>
                </a:solidFill>
                <a:latin typeface="Calibri"/>
              </a:rPr>
              <a:pPr/>
              <a:t>171</a:t>
            </a:fld>
            <a:endParaRPr lang="en-US">
              <a:solidFill>
                <a:prstClr val="black"/>
              </a:solidFill>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endParaRPr lang="en-US" smtClean="0"/>
          </a:p>
        </p:txBody>
      </p:sp>
      <p:sp>
        <p:nvSpPr>
          <p:cNvPr id="242692" name="Slide Number Placeholder 3"/>
          <p:cNvSpPr>
            <a:spLocks noGrp="1"/>
          </p:cNvSpPr>
          <p:nvPr>
            <p:ph type="sldNum" sz="quarter" idx="5"/>
          </p:nvPr>
        </p:nvSpPr>
        <p:spPr>
          <a:noFill/>
        </p:spPr>
        <p:txBody>
          <a:bodyPr/>
          <a:lstStyle/>
          <a:p>
            <a:fld id="{9AAE522B-540E-429C-A9DF-365A6A5EE2F0}" type="slidenum">
              <a:rPr lang="en-US" smtClean="0">
                <a:solidFill>
                  <a:prstClr val="black"/>
                </a:solidFill>
                <a:latin typeface="Calibri"/>
              </a:rPr>
              <a:pPr/>
              <a:t>179</a:t>
            </a:fld>
            <a:endParaRPr lang="en-US" smtClean="0">
              <a:solidFill>
                <a:prstClr val="black"/>
              </a:solidFill>
              <a:latin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AB940-F9D7-4C41-9D3A-462D421DDB6D}" type="slidenum">
              <a:rPr lang="en-US" sz="1200">
                <a:solidFill>
                  <a:prstClr val="black"/>
                </a:solidFill>
              </a:rPr>
              <a:pPr eaLnBrk="1" hangingPunct="1"/>
              <a:t>193</a:t>
            </a:fld>
            <a:endParaRPr lang="en-US" sz="1200">
              <a:solidFill>
                <a:prstClr val="black"/>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72C5BD-FDFA-9340-B680-43A0A005E487}" type="slidenum">
              <a:rPr lang="en-US" sz="1200">
                <a:solidFill>
                  <a:prstClr val="black"/>
                </a:solidFill>
              </a:rPr>
              <a:pPr eaLnBrk="1" hangingPunct="1"/>
              <a:t>194</a:t>
            </a:fld>
            <a:endParaRPr lang="en-US" sz="1200">
              <a:solidFill>
                <a:prstClr val="black"/>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3F9A8-0DC1-1B48-A5C9-4E253FC4F677}" type="slidenum">
              <a:rPr lang="en-US">
                <a:solidFill>
                  <a:prstClr val="black"/>
                </a:solidFill>
                <a:latin typeface="Calibri"/>
              </a:rPr>
              <a:pPr/>
              <a:t>25</a:t>
            </a:fld>
            <a:endParaRPr lang="en-US">
              <a:solidFill>
                <a:prstClr val="black"/>
              </a:solidFill>
              <a:latin typeface="Calibri"/>
            </a:endParaRPr>
          </a:p>
        </p:txBody>
      </p:sp>
      <p:sp>
        <p:nvSpPr>
          <p:cNvPr id="352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pPr eaLnBrk="1" hangingPunct="1"/>
            <a:endParaRPr lang="en-US" smtClean="0"/>
          </a:p>
        </p:txBody>
      </p:sp>
      <p:sp>
        <p:nvSpPr>
          <p:cNvPr id="177156" name="Slide Number Placeholder 3"/>
          <p:cNvSpPr>
            <a:spLocks noGrp="1"/>
          </p:cNvSpPr>
          <p:nvPr>
            <p:ph type="sldNum" sz="quarter" idx="5"/>
          </p:nvPr>
        </p:nvSpPr>
        <p:spPr>
          <a:noFill/>
        </p:spPr>
        <p:txBody>
          <a:bodyPr/>
          <a:lstStyle/>
          <a:p>
            <a:fld id="{C57023F9-50FE-4630-99F2-9EA20A0B1F26}" type="slidenum">
              <a:rPr lang="en-US">
                <a:solidFill>
                  <a:prstClr val="black"/>
                </a:solidFill>
                <a:latin typeface="Calibri"/>
              </a:rPr>
              <a:pPr/>
              <a:t>27</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17A650-9093-7347-B55F-937EB7A8A128}" type="slidenum">
              <a:rPr lang="en-US">
                <a:solidFill>
                  <a:prstClr val="black"/>
                </a:solidFill>
                <a:latin typeface="Calibri"/>
              </a:rPr>
              <a:pPr/>
              <a:t>43</a:t>
            </a:fld>
            <a:endParaRPr lang="en-US">
              <a:solidFill>
                <a:prstClr val="black"/>
              </a:solidFill>
              <a:latin typeface="Calibri"/>
            </a:endParaRPr>
          </a:p>
        </p:txBody>
      </p:sp>
      <p:sp>
        <p:nvSpPr>
          <p:cNvPr id="524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4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EFD00-FE64-B442-A8EA-AE7737413F0C}" type="slidenum">
              <a:rPr lang="en-US">
                <a:solidFill>
                  <a:prstClr val="black"/>
                </a:solidFill>
                <a:latin typeface="Calibri"/>
              </a:rPr>
              <a:pPr/>
              <a:t>46</a:t>
            </a:fld>
            <a:endParaRPr lang="en-US">
              <a:solidFill>
                <a:prstClr val="black"/>
              </a:solidFill>
              <a:latin typeface="Calibri"/>
            </a:endParaRPr>
          </a:p>
        </p:txBody>
      </p:sp>
      <p:sp>
        <p:nvSpPr>
          <p:cNvPr id="537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7603" name="Rectangle 3"/>
          <p:cNvSpPr>
            <a:spLocks noGrp="1" noChangeArrowheads="1"/>
          </p:cNvSpPr>
          <p:nvPr>
            <p:ph type="body" idx="1"/>
          </p:nvPr>
        </p:nvSpPr>
        <p:spPr/>
        <p:txBody>
          <a:bodyPr/>
          <a:lstStyle/>
          <a:p>
            <a:r>
              <a:rPr lang="en-US"/>
              <a:t>One Lewis structure could be ethanol and one Lewis structure could be dimethyl ether. Ethanol will have a higher boiling point than dimethyl ether because ethanol exhibits hydrogen bonding and dimethyl ether exhibits dipole-dipole interactions.  Hydrogen bonding is an especially strong type of dipole-dipole interaction and will thus raise the boiling point of ethanol.</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390274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34699132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a:solidFill>
                  <a:srgbClr val="FFFFFF"/>
                </a:solidFill>
                <a:latin typeface="Arial" charset="0"/>
                <a:ea typeface="ＭＳ Ｐゴシック" charset="0"/>
                <a:cs typeface="Arial" charset="0"/>
              </a:rPr>
              <a:t>Chapter 1 Clickers</a:t>
            </a:r>
            <a:endParaRPr lang="en-US" sz="100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25195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825044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26424159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5120449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9806486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2291186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9828027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636034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6792243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78571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10381385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8285465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6751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56027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29789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22318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3076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80704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30849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3322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9986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83777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4676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06279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348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4671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68230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3161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71286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0759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60844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2289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26019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7955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913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66216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720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19623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82606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0974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6282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15252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3371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17449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72070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5112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20764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1528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384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07355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56035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8069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82923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524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18652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4849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3885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51758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94666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8776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93639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6147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05346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0331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2805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7056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47309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86852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26331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25069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69494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05957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20262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34535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5926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727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06561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8646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60650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41008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7008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96873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82227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FE5A6-EF7E-42B7-A078-64F0BC80C52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2C2062-E29A-4A0D-9A04-9519F1C9E8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52866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9739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27773028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84172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11699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4994990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9636098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14267329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24057515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17826753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25646798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16883504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GB">
                <a:solidFill>
                  <a:srgbClr val="FFFFFF"/>
                </a:solidFill>
              </a:rPr>
              <a:t>© 2013 Pearson Education, Inc.</a:t>
            </a:r>
          </a:p>
        </p:txBody>
      </p:sp>
    </p:spTree>
    <p:extLst>
      <p:ext uri="{BB962C8B-B14F-4D97-AF65-F5344CB8AC3E}">
        <p14:creationId xmlns:p14="http://schemas.microsoft.com/office/powerpoint/2010/main" val="33386614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145396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356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32465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836837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7407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01905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56285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8002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19348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32904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4889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565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602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829769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79883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25104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1292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25891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17511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52972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58789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50057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41591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38333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3090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88974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a:solidFill>
                  <a:srgbClr val="FFFFFF"/>
                </a:solidFill>
                <a:latin typeface="Arial" charset="0"/>
                <a:ea typeface="ＭＳ Ｐゴシック" charset="0"/>
                <a:cs typeface="Arial" charset="0"/>
              </a:rPr>
              <a:t>Chapter 1 Clickers</a:t>
            </a:r>
            <a:endParaRPr lang="en-US" sz="100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5319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10487515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38365106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1086437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3153581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7359324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21549926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24612131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557366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2114720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89961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38979274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76271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79173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41203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70853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41987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99519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72113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4938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698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57257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4403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79371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52600"/>
            <a:ext cx="4038600" cy="2027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038600" cy="2027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7313" y="6618288"/>
            <a:ext cx="5867400" cy="228600"/>
          </a:xfrm>
        </p:spPr>
        <p:txBody>
          <a:bodyPr/>
          <a:lstStyle>
            <a:lvl1pPr>
              <a:defRPr/>
            </a:lvl1pPr>
          </a:lstStyle>
          <a:p>
            <a:r>
              <a:rPr lang="en-US">
                <a:solidFill>
                  <a:prstClr val="black">
                    <a:tint val="75000"/>
                  </a:prstClr>
                </a:solidFill>
                <a:latin typeface="Calibri"/>
              </a:rPr>
              <a:t>Copyright © Cengage Learning. All rights reserved</a:t>
            </a:r>
          </a:p>
        </p:txBody>
      </p:sp>
      <p:sp>
        <p:nvSpPr>
          <p:cNvPr id="6" name="Slide Number Placeholder 5"/>
          <p:cNvSpPr>
            <a:spLocks noGrp="1"/>
          </p:cNvSpPr>
          <p:nvPr>
            <p:ph type="sldNum" sz="quarter" idx="11"/>
          </p:nvPr>
        </p:nvSpPr>
        <p:spPr>
          <a:xfrm>
            <a:off x="6629400" y="6629400"/>
            <a:ext cx="2438400" cy="228600"/>
          </a:xfrm>
        </p:spPr>
        <p:txBody>
          <a:bodyPr/>
          <a:lstStyle>
            <a:lvl1pPr>
              <a:defRPr/>
            </a:lvl1pPr>
          </a:lstStyle>
          <a:p>
            <a:fld id="{A11DCAB0-E039-FC4A-A71C-8F0B35D6346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8363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9990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9319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1857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990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601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890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A16745-02EB-D243-902F-B747EFA27AE5}"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1381151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9367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8543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273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1831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a:solidFill>
                  <a:srgbClr val="FFFFFF"/>
                </a:solidFill>
                <a:latin typeface="Arial" charset="0"/>
                <a:ea typeface="ＭＳ Ｐゴシック" charset="0"/>
                <a:cs typeface="Arial" charset="0"/>
              </a:rPr>
              <a:t>Chapter 1 Clickers</a:t>
            </a:r>
            <a:endParaRPr lang="en-US" sz="100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7133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2384130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490314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494607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2564101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81213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A16745-02EB-D243-902F-B747EFA27AE5}"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547378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2627172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032375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4267796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4039842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773936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a:solidFill>
                  <a:srgbClr val="FFFFFF"/>
                </a:solidFill>
                <a:latin typeface="Arial" charset="0"/>
                <a:ea typeface="ＭＳ Ｐゴシック" charset="0"/>
                <a:cs typeface="Arial" charset="0"/>
              </a:rPr>
              <a:t>Chapter 1 Clickers</a:t>
            </a:r>
            <a:endParaRPr lang="en-US" sz="100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7343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0647363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4166296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641363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947732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A16745-02EB-D243-902F-B747EFA27AE5}" type="datetimeFigureOut">
              <a:rPr lang="en-US" smtClean="0"/>
              <a:t>10/16/14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3418323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781238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044509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91670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571395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326617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710183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a:solidFill>
                  <a:srgbClr val="FFFFFF"/>
                </a:solidFill>
                <a:latin typeface="Arial" charset="0"/>
                <a:ea typeface="ＭＳ Ｐゴシック" charset="0"/>
                <a:cs typeface="Arial" charset="0"/>
              </a:rPr>
              <a:t>Chapter 1 Clickers</a:t>
            </a:r>
            <a:endParaRPr lang="en-US" sz="100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04175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2745398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115233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43789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A16745-02EB-D243-902F-B747EFA27AE5}" type="datetimeFigureOut">
              <a:rPr lang="en-US" smtClean="0"/>
              <a:t>10/16/14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3385356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2095505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2185588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751651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502197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682876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392236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rPr>
              <a:t>© 2013 Pearson Education, Inc.</a:t>
            </a:r>
          </a:p>
        </p:txBody>
      </p:sp>
    </p:spTree>
    <p:extLst>
      <p:ext uri="{BB962C8B-B14F-4D97-AF65-F5344CB8AC3E}">
        <p14:creationId xmlns:p14="http://schemas.microsoft.com/office/powerpoint/2010/main" val="1478865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7630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4409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59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16745-02EB-D243-902F-B747EFA27AE5}" type="datetimeFigureOut">
              <a:rPr lang="en-US" smtClean="0"/>
              <a:t>10/16/14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27987590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09539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86074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7098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7263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6379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69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36808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471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822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205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16745-02EB-D243-902F-B747EFA27AE5}"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3001291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77601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668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37133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832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1970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9926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6954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8579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C800FA-4AA8-4C8A-9C1A-B35507E78D2A}"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B18CD2-6DA7-4F9E-9FC1-6CE0F52E9CB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9594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a:solidFill>
                  <a:srgbClr val="FFFFFF"/>
                </a:solidFill>
                <a:latin typeface="Arial" charset="0"/>
                <a:ea typeface="ＭＳ Ｐゴシック" charset="0"/>
                <a:cs typeface="Arial" charset="0"/>
              </a:rPr>
              <a:t>Chapter 1 Clickers</a:t>
            </a:r>
            <a:endParaRPr lang="en-US" sz="100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062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16745-02EB-D243-902F-B747EFA27AE5}"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DCA2C-BD35-E840-9D05-E74DB22DA336}" type="slidenum">
              <a:rPr lang="en-US" smtClean="0"/>
              <a:t>‹#›</a:t>
            </a:fld>
            <a:endParaRPr lang="en-US"/>
          </a:p>
        </p:txBody>
      </p:sp>
    </p:spTree>
    <p:extLst>
      <p:ext uri="{BB962C8B-B14F-4D97-AF65-F5344CB8AC3E}">
        <p14:creationId xmlns:p14="http://schemas.microsoft.com/office/powerpoint/2010/main" val="1001098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3874983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3749472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3371795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25126127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85283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2270055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19321050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14260847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17400792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r>
              <a:rPr lang="en-GB">
                <a:solidFill>
                  <a:srgbClr val="FFFFFF"/>
                </a:solidFill>
                <a:latin typeface="Arial"/>
              </a:rPr>
              <a:t>© 2013 Pearson Education, Inc.</a:t>
            </a:r>
          </a:p>
        </p:txBody>
      </p:sp>
    </p:spTree>
    <p:extLst>
      <p:ext uri="{BB962C8B-B14F-4D97-AF65-F5344CB8AC3E}">
        <p14:creationId xmlns:p14="http://schemas.microsoft.com/office/powerpoint/2010/main" val="36088048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slideLayout" Target="../slideLayouts/slideLayout232.xml"/><Relationship Id="rId13"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16745-02EB-D243-902F-B747EFA27AE5}" type="datetimeFigureOut">
              <a:rPr lang="en-US" smtClean="0"/>
              <a:t>10/16/14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DCA2C-BD35-E840-9D05-E74DB22DA336}" type="slidenum">
              <a:rPr lang="en-US" smtClean="0"/>
              <a:t>‹#›</a:t>
            </a:fld>
            <a:endParaRPr lang="en-US"/>
          </a:p>
        </p:txBody>
      </p:sp>
    </p:spTree>
    <p:extLst>
      <p:ext uri="{BB962C8B-B14F-4D97-AF65-F5344CB8AC3E}">
        <p14:creationId xmlns:p14="http://schemas.microsoft.com/office/powerpoint/2010/main" val="19594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9" name="Rectangle 15"/>
          <p:cNvSpPr>
            <a:spLocks noGrp="1" noChangeArrowheads="1"/>
          </p:cNvSpPr>
          <p:nvPr>
            <p:ph type="ftr" sz="quarter" idx="3"/>
          </p:nvPr>
        </p:nvSpPr>
        <p:spPr bwMode="gray">
          <a:xfrm>
            <a:off x="228600" y="6553200"/>
            <a:ext cx="5399088"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a:solidFill>
                  <a:schemeClr val="bg1"/>
                </a:solidFill>
                <a:cs typeface="Arial" charset="0"/>
              </a:defRPr>
            </a:lvl1pPr>
          </a:lstStyle>
          <a:p>
            <a:pPr defTabSz="914400" fontAlgn="base">
              <a:spcBef>
                <a:spcPct val="0"/>
              </a:spcBef>
              <a:spcAft>
                <a:spcPct val="0"/>
              </a:spcAft>
            </a:pPr>
            <a:r>
              <a:rPr lang="en-GB">
                <a:solidFill>
                  <a:srgbClr val="FFFFFF"/>
                </a:solidFill>
                <a:latin typeface="Arial" charset="0"/>
                <a:ea typeface="ＭＳ Ｐゴシック" charset="0"/>
              </a:rPr>
              <a:t>© 2013 Pearson Education, Inc.</a:t>
            </a: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5764345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AC800FA-4AA8-4C8A-9C1A-B35507E78D2A}"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B18CD2-6DA7-4F9E-9FC1-6CE0F52E9CBF}"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90057785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6FE5A6-EF7E-42B7-A078-64F0BC80C524}"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C2C2062-E29A-4A0D-9A04-9519F1C9E88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42095605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6FE5A6-EF7E-42B7-A078-64F0BC80C524}"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C2C2062-E29A-4A0D-9A04-9519F1C9E88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48445683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6FE5A6-EF7E-42B7-A078-64F0BC80C524}"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C2C2062-E29A-4A0D-9A04-9519F1C9E88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15916404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6FE5A6-EF7E-42B7-A078-64F0BC80C524}"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C2C2062-E29A-4A0D-9A04-9519F1C9E88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82635317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6FE5A6-EF7E-42B7-A078-64F0BC80C524}"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C2C2062-E29A-4A0D-9A04-9519F1C9E88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97694235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9" name="Rectangle 15"/>
          <p:cNvSpPr>
            <a:spLocks noGrp="1" noChangeArrowheads="1"/>
          </p:cNvSpPr>
          <p:nvPr>
            <p:ph type="ftr" sz="quarter" idx="3"/>
          </p:nvPr>
        </p:nvSpPr>
        <p:spPr bwMode="gray">
          <a:xfrm>
            <a:off x="228600" y="6553200"/>
            <a:ext cx="5399088"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smtClean="0">
                <a:solidFill>
                  <a:schemeClr val="bg1"/>
                </a:solidFill>
                <a:cs typeface="Arial" charset="0"/>
              </a:defRPr>
            </a:lvl1pPr>
          </a:lstStyle>
          <a:p>
            <a:pPr defTabSz="914400" fontAlgn="base">
              <a:spcBef>
                <a:spcPct val="0"/>
              </a:spcBef>
              <a:spcAft>
                <a:spcPct val="0"/>
              </a:spcAft>
              <a:defRPr/>
            </a:pPr>
            <a:r>
              <a:rPr lang="en-GB">
                <a:solidFill>
                  <a:srgbClr val="FFFFFF"/>
                </a:solidFill>
                <a:latin typeface="Arial" charset="0"/>
                <a:ea typeface="ＭＳ Ｐゴシック" charset="0"/>
              </a:rPr>
              <a:t>© 2013 Pearson Education, Inc.</a:t>
            </a:r>
          </a:p>
        </p:txBody>
      </p:sp>
      <p:sp>
        <p:nvSpPr>
          <p:cNvPr id="1031"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308696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10"/>
          <p:cNvSpPr>
            <a:spLocks noChangeShapeType="1"/>
          </p:cNvSpPr>
          <p:nvPr/>
        </p:nvSpPr>
        <p:spPr bwMode="auto">
          <a:xfrm>
            <a:off x="0" y="6210300"/>
            <a:ext cx="9140825"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1029" name="Rectangle 12"/>
          <p:cNvSpPr>
            <a:spLocks noChangeArrowheads="1"/>
          </p:cNvSpPr>
          <p:nvPr/>
        </p:nvSpPr>
        <p:spPr bwMode="auto">
          <a:xfrm>
            <a:off x="6019800" y="6321425"/>
            <a:ext cx="3124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5000"/>
                    </a:schemeClr>
                  </a:outerShdw>
                </a:effectLst>
              </a14:hiddenEffects>
            </a:ext>
          </a:extLst>
        </p:spPr>
        <p:txBody>
          <a:bodyPr/>
          <a:lstStyle/>
          <a:p>
            <a:pPr algn="r" defTabSz="914400" eaLnBrk="0" fontAlgn="base" hangingPunct="0">
              <a:spcBef>
                <a:spcPct val="0"/>
              </a:spcBef>
              <a:spcAft>
                <a:spcPct val="0"/>
              </a:spcAft>
            </a:pPr>
            <a:r>
              <a:rPr lang="en-US" sz="1000" smtClean="0">
                <a:solidFill>
                  <a:srgbClr val="000000"/>
                </a:solidFill>
                <a:latin typeface="Arial" charset="0"/>
                <a:ea typeface="ＭＳ Ｐゴシック" charset="0"/>
                <a:cs typeface="ＭＳ Ｐゴシック" charset="0"/>
              </a:rPr>
              <a:t> © 2013 Pearson Education, Inc.</a:t>
            </a:r>
          </a:p>
        </p:txBody>
      </p:sp>
      <p:sp>
        <p:nvSpPr>
          <p:cNvPr id="1030" name="Text Box 13"/>
          <p:cNvSpPr txBox="1">
            <a:spLocks noChangeArrowheads="1"/>
          </p:cNvSpPr>
          <p:nvPr/>
        </p:nvSpPr>
        <p:spPr bwMode="auto">
          <a:xfrm>
            <a:off x="0" y="6324600"/>
            <a:ext cx="5230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itchFamily="80" charset="0"/>
                <a:ea typeface="ＭＳ Ｐゴシック" pitchFamily="80" charset="-128"/>
              </a:defRPr>
            </a:lvl1pPr>
            <a:lvl2pPr marL="742950" indent="-285750">
              <a:defRPr sz="1600">
                <a:solidFill>
                  <a:schemeClr val="tx1"/>
                </a:solidFill>
                <a:latin typeface="Times New Roman" pitchFamily="80" charset="0"/>
                <a:ea typeface="ＭＳ Ｐゴシック" pitchFamily="80" charset="-128"/>
              </a:defRPr>
            </a:lvl2pPr>
            <a:lvl3pPr marL="1143000" indent="-228600">
              <a:defRPr sz="1600">
                <a:solidFill>
                  <a:schemeClr val="tx1"/>
                </a:solidFill>
                <a:latin typeface="Times New Roman" pitchFamily="80" charset="0"/>
                <a:ea typeface="ＭＳ Ｐゴシック" pitchFamily="80" charset="-128"/>
              </a:defRPr>
            </a:lvl3pPr>
            <a:lvl4pPr marL="1600200" indent="-228600">
              <a:defRPr sz="1600">
                <a:solidFill>
                  <a:schemeClr val="tx1"/>
                </a:solidFill>
                <a:latin typeface="Times New Roman" pitchFamily="80" charset="0"/>
                <a:ea typeface="ＭＳ Ｐゴシック" pitchFamily="80" charset="-128"/>
              </a:defRPr>
            </a:lvl4pPr>
            <a:lvl5pPr marL="2057400" indent="-228600">
              <a:defRPr sz="1600">
                <a:solidFill>
                  <a:schemeClr val="tx1"/>
                </a:solidFill>
                <a:latin typeface="Times New Roman" pitchFamily="80"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Times New Roman" pitchFamily="80"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Times New Roman" pitchFamily="80"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Times New Roman" pitchFamily="80"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Times New Roman" pitchFamily="80" charset="0"/>
                <a:ea typeface="ＭＳ Ｐゴシック" pitchFamily="80" charset="-128"/>
              </a:defRPr>
            </a:lvl9pPr>
          </a:lstStyle>
          <a:p>
            <a:pPr defTabSz="914400" eaLnBrk="0" fontAlgn="base" hangingPunct="0">
              <a:spcBef>
                <a:spcPct val="0"/>
              </a:spcBef>
              <a:spcAft>
                <a:spcPct val="0"/>
              </a:spcAft>
              <a:defRPr/>
            </a:pPr>
            <a:r>
              <a:rPr lang="en-US" sz="1000" i="1" smtClean="0">
                <a:solidFill>
                  <a:srgbClr val="000000"/>
                </a:solidFill>
                <a:latin typeface="Arial" charset="0"/>
                <a:cs typeface="ＭＳ Ｐゴシック" charset="0"/>
              </a:rPr>
              <a:t>Fundamentals of General, Organic, and Biological Chemistry</a:t>
            </a:r>
            <a:r>
              <a:rPr lang="en-US" sz="1000" smtClean="0">
                <a:solidFill>
                  <a:srgbClr val="000000"/>
                </a:solidFill>
                <a:latin typeface="Arial" charset="0"/>
                <a:cs typeface="ＭＳ Ｐゴシック" charset="0"/>
              </a:rPr>
              <a:t>, 7e</a:t>
            </a:r>
          </a:p>
          <a:p>
            <a:pPr defTabSz="914400" eaLnBrk="0" fontAlgn="base" hangingPunct="0">
              <a:spcBef>
                <a:spcPct val="0"/>
              </a:spcBef>
              <a:spcAft>
                <a:spcPct val="0"/>
              </a:spcAft>
              <a:defRPr/>
            </a:pPr>
            <a:r>
              <a:rPr lang="en-US" sz="1000" smtClean="0">
                <a:solidFill>
                  <a:srgbClr val="000000"/>
                </a:solidFill>
                <a:latin typeface="Arial" charset="0"/>
                <a:cs typeface="ＭＳ Ｐゴシック" charset="0"/>
              </a:rPr>
              <a:t>John McMurry, David S. Ballantine, Carl A. Hoeger, Virginia E. Peterson</a:t>
            </a:r>
          </a:p>
        </p:txBody>
      </p:sp>
    </p:spTree>
    <p:extLst>
      <p:ext uri="{BB962C8B-B14F-4D97-AF65-F5344CB8AC3E}">
        <p14:creationId xmlns:p14="http://schemas.microsoft.com/office/powerpoint/2010/main" val="379851166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80"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80"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80"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80"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ea typeface="ＭＳ Ｐゴシック" pitchFamily="80" charset="-128"/>
        </a:defRPr>
      </a:lvl6pPr>
      <a:lvl7pPr marL="914400" algn="ctr" rtl="0" fontAlgn="base">
        <a:spcBef>
          <a:spcPct val="0"/>
        </a:spcBef>
        <a:spcAft>
          <a:spcPct val="0"/>
        </a:spcAft>
        <a:defRPr sz="4400">
          <a:solidFill>
            <a:schemeClr val="tx2"/>
          </a:solidFill>
          <a:latin typeface="Times New Roman" pitchFamily="18" charset="0"/>
          <a:ea typeface="ＭＳ Ｐゴシック" pitchFamily="80" charset="-128"/>
        </a:defRPr>
      </a:lvl7pPr>
      <a:lvl8pPr marL="1371600" algn="ctr" rtl="0" fontAlgn="base">
        <a:spcBef>
          <a:spcPct val="0"/>
        </a:spcBef>
        <a:spcAft>
          <a:spcPct val="0"/>
        </a:spcAft>
        <a:defRPr sz="4400">
          <a:solidFill>
            <a:schemeClr val="tx2"/>
          </a:solidFill>
          <a:latin typeface="Times New Roman" pitchFamily="18" charset="0"/>
          <a:ea typeface="ＭＳ Ｐゴシック" pitchFamily="80" charset="-128"/>
        </a:defRPr>
      </a:lvl8pPr>
      <a:lvl9pPr marL="1828800" algn="ctr" rtl="0" fontAlgn="base">
        <a:spcBef>
          <a:spcPct val="0"/>
        </a:spcBef>
        <a:spcAft>
          <a:spcPct val="0"/>
        </a:spcAft>
        <a:defRPr sz="4400">
          <a:solidFill>
            <a:schemeClr val="tx2"/>
          </a:solidFill>
          <a:latin typeface="Times New Roman" pitchFamily="18" charset="0"/>
          <a:ea typeface="ＭＳ Ｐゴシック"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16745-02EB-D243-902F-B747EFA27AE5}"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DCA2C-BD35-E840-9D05-E74DB22DA33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8780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AC800FA-4AA8-4C8A-9C1A-B35507E78D2A}"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B18CD2-6DA7-4F9E-9FC1-6CE0F52E9CBF}"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3517447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9" name="Rectangle 15"/>
          <p:cNvSpPr>
            <a:spLocks noGrp="1" noChangeArrowheads="1"/>
          </p:cNvSpPr>
          <p:nvPr>
            <p:ph type="ftr" sz="quarter" idx="3"/>
          </p:nvPr>
        </p:nvSpPr>
        <p:spPr bwMode="gray">
          <a:xfrm>
            <a:off x="228600" y="6553200"/>
            <a:ext cx="5399088"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a:solidFill>
                  <a:schemeClr val="bg1"/>
                </a:solidFill>
                <a:cs typeface="Arial" charset="0"/>
              </a:defRPr>
            </a:lvl1pPr>
          </a:lstStyle>
          <a:p>
            <a:pPr defTabSz="914400" fontAlgn="base">
              <a:spcBef>
                <a:spcPct val="0"/>
              </a:spcBef>
              <a:spcAft>
                <a:spcPct val="0"/>
              </a:spcAft>
            </a:pPr>
            <a:r>
              <a:rPr lang="en-GB">
                <a:solidFill>
                  <a:srgbClr val="FFFFFF"/>
                </a:solidFill>
                <a:latin typeface="Arial" charset="0"/>
                <a:ea typeface="ＭＳ Ｐゴシック" charset="0"/>
              </a:rPr>
              <a:t>© 2013 Pearson Education, Inc.</a:t>
            </a: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1613503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425C6-4D48-FD43-8FF3-E8A2CB18F3D4}" type="datetimeFigureOut">
              <a:rPr lang="en-US" smtClean="0">
                <a:solidFill>
                  <a:prstClr val="black">
                    <a:tint val="75000"/>
                  </a:prstClr>
                </a:solidFill>
                <a:latin typeface="Calibri"/>
              </a:rPr>
              <a:pPr/>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30FEB-8932-F842-BA7F-2F332176AC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3172162"/>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AC800FA-4AA8-4C8A-9C1A-B35507E78D2A}"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B18CD2-6DA7-4F9E-9FC1-6CE0F52E9CBF}"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621003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9" name="Rectangle 15"/>
          <p:cNvSpPr>
            <a:spLocks noGrp="1" noChangeArrowheads="1"/>
          </p:cNvSpPr>
          <p:nvPr>
            <p:ph type="ftr" sz="quarter" idx="3"/>
          </p:nvPr>
        </p:nvSpPr>
        <p:spPr bwMode="gray">
          <a:xfrm>
            <a:off x="228600" y="6553200"/>
            <a:ext cx="5399088"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a:solidFill>
                  <a:schemeClr val="bg1"/>
                </a:solidFill>
                <a:cs typeface="Arial" charset="0"/>
              </a:defRPr>
            </a:lvl1pPr>
          </a:lstStyle>
          <a:p>
            <a:pPr defTabSz="914400" fontAlgn="base">
              <a:spcBef>
                <a:spcPct val="0"/>
              </a:spcBef>
              <a:spcAft>
                <a:spcPct val="0"/>
              </a:spcAft>
            </a:pPr>
            <a:r>
              <a:rPr lang="en-GB">
                <a:solidFill>
                  <a:srgbClr val="FFFFFF"/>
                </a:solidFill>
                <a:latin typeface="Arial" charset="0"/>
                <a:ea typeface="ＭＳ Ｐゴシック" charset="0"/>
              </a:rPr>
              <a:t>© 2013 Pearson Education, Inc.</a:t>
            </a: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2872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9" name="Rectangle 15"/>
          <p:cNvSpPr>
            <a:spLocks noGrp="1" noChangeArrowheads="1"/>
          </p:cNvSpPr>
          <p:nvPr>
            <p:ph type="ftr" sz="quarter" idx="3"/>
          </p:nvPr>
        </p:nvSpPr>
        <p:spPr bwMode="gray">
          <a:xfrm>
            <a:off x="228600" y="6553200"/>
            <a:ext cx="5399088"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a:solidFill>
                  <a:schemeClr val="bg1"/>
                </a:solidFill>
                <a:cs typeface="Arial" charset="0"/>
              </a:defRPr>
            </a:lvl1pPr>
          </a:lstStyle>
          <a:p>
            <a:pPr defTabSz="914400" fontAlgn="base">
              <a:spcBef>
                <a:spcPct val="0"/>
              </a:spcBef>
              <a:spcAft>
                <a:spcPct val="0"/>
              </a:spcAft>
            </a:pPr>
            <a:r>
              <a:rPr lang="en-GB">
                <a:solidFill>
                  <a:srgbClr val="FFFFFF"/>
                </a:solidFill>
                <a:latin typeface="Arial" charset="0"/>
                <a:ea typeface="ＭＳ Ｐゴシック" charset="0"/>
              </a:rPr>
              <a:t>© 2013 Pearson Education, Inc.</a:t>
            </a: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582179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9" name="Rectangle 15"/>
          <p:cNvSpPr>
            <a:spLocks noGrp="1" noChangeArrowheads="1"/>
          </p:cNvSpPr>
          <p:nvPr>
            <p:ph type="ftr" sz="quarter" idx="3"/>
          </p:nvPr>
        </p:nvSpPr>
        <p:spPr bwMode="gray">
          <a:xfrm>
            <a:off x="228600" y="6553200"/>
            <a:ext cx="5399088"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a:solidFill>
                  <a:schemeClr val="bg1"/>
                </a:solidFill>
                <a:cs typeface="Arial" charset="0"/>
              </a:defRPr>
            </a:lvl1pPr>
          </a:lstStyle>
          <a:p>
            <a:pPr defTabSz="914400" fontAlgn="base">
              <a:spcBef>
                <a:spcPct val="0"/>
              </a:spcBef>
              <a:spcAft>
                <a:spcPct val="0"/>
              </a:spcAft>
            </a:pPr>
            <a:r>
              <a:rPr lang="en-GB">
                <a:solidFill>
                  <a:srgbClr val="FFFFFF"/>
                </a:solidFill>
                <a:latin typeface="Arial" charset="0"/>
                <a:ea typeface="ＭＳ Ｐゴシック" charset="0"/>
              </a:rPr>
              <a:t>© 2013 Pearson Education, Inc.</a:t>
            </a: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052852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AC800FA-4AA8-4C8A-9C1A-B35507E78D2A}"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B18CD2-6DA7-4F9E-9FC1-6CE0F52E9CBF}"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6037297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AC800FA-4AA8-4C8A-9C1A-B35507E78D2A}" type="datetimeFigureOut">
              <a:rPr lang="en-US" smtClean="0">
                <a:solidFill>
                  <a:prstClr val="black">
                    <a:tint val="75000"/>
                  </a:prstClr>
                </a:solidFill>
                <a:latin typeface="Calibri"/>
              </a:rPr>
              <a:pPr defTabSz="914400"/>
              <a:t>10/16/14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B18CD2-6DA7-4F9E-9FC1-6CE0F52E9CBF}"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3747412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9" name="Rectangle 15"/>
          <p:cNvSpPr>
            <a:spLocks noGrp="1" noChangeArrowheads="1"/>
          </p:cNvSpPr>
          <p:nvPr>
            <p:ph type="ftr" sz="quarter" idx="3"/>
          </p:nvPr>
        </p:nvSpPr>
        <p:spPr bwMode="gray">
          <a:xfrm>
            <a:off x="228600" y="6553200"/>
            <a:ext cx="5399088"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a:solidFill>
                  <a:schemeClr val="bg1"/>
                </a:solidFill>
                <a:cs typeface="Arial" charset="0"/>
              </a:defRPr>
            </a:lvl1pPr>
          </a:lstStyle>
          <a:p>
            <a:pPr defTabSz="914400" fontAlgn="base">
              <a:spcBef>
                <a:spcPct val="0"/>
              </a:spcBef>
              <a:spcAft>
                <a:spcPct val="0"/>
              </a:spcAft>
            </a:pPr>
            <a:r>
              <a:rPr lang="en-GB">
                <a:solidFill>
                  <a:srgbClr val="FFFFFF"/>
                </a:solidFill>
                <a:latin typeface="Arial" charset="0"/>
                <a:ea typeface="ＭＳ Ｐゴシック" charset="0"/>
              </a:rPr>
              <a:t>© 2013 Pearson Education, Inc.</a:t>
            </a: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8442277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4.emf"/><Relationship Id="rId5" Type="http://schemas.openxmlformats.org/officeDocument/2006/relationships/image" Target="../media/image73.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7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76.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76.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78.wmf"/><Relationship Id="rId5" Type="http://schemas.openxmlformats.org/officeDocument/2006/relationships/image" Target="../media/image77.jpe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8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9.xml"/><Relationship Id="rId3" Type="http://schemas.openxmlformats.org/officeDocument/2006/relationships/image" Target="../media/image8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2.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112.xml"/><Relationship Id="rId2" Type="http://schemas.openxmlformats.org/officeDocument/2006/relationships/notesSlide" Target="../notesSlides/notesSlide40.xml"/></Relationships>
</file>

<file path=ppt/slides/_rels/slide123.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84.emf"/><Relationship Id="rId1" Type="http://schemas.openxmlformats.org/officeDocument/2006/relationships/vmlDrawing" Target="../drawings/vmlDrawing9.vml"/><Relationship Id="rId2" Type="http://schemas.openxmlformats.org/officeDocument/2006/relationships/slideLayout" Target="../slideLayouts/slideLayout1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4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8.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8.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9.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7.xml"/><Relationship Id="rId3" Type="http://schemas.openxmlformats.org/officeDocument/2006/relationships/image" Target="../media/image94.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8.xml"/><Relationship Id="rId3" Type="http://schemas.openxmlformats.org/officeDocument/2006/relationships/image" Target="../media/image9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9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9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188.xml"/><Relationship Id="rId2" Type="http://schemas.openxmlformats.org/officeDocument/2006/relationships/notesSlide" Target="../notesSlides/notesSlide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9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9.xml"/><Relationship Id="rId3" Type="http://schemas.openxmlformats.org/officeDocument/2006/relationships/image" Target="../media/image99.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20.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1.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1.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1.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 Id="rId3" Type="http://schemas.openxmlformats.org/officeDocument/2006/relationships/image" Target="../media/image103.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04.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10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10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10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0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54.xml"/><Relationship Id="rId3" Type="http://schemas.openxmlformats.org/officeDocument/2006/relationships/image" Target="../media/image109.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79.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167.xml"/><Relationship Id="rId2" Type="http://schemas.openxmlformats.org/officeDocument/2006/relationships/notesSlide" Target="../notesSlides/notesSlide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11.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15.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16.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18.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56.xml"/><Relationship Id="rId3" Type="http://schemas.openxmlformats.org/officeDocument/2006/relationships/image" Target="../media/image120.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5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121.jpeg"/><Relationship Id="rId3" Type="http://schemas.openxmlformats.org/officeDocument/2006/relationships/image" Target="../media/image122.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13.png"/><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2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1.jpeg"/><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1.jpeg"/><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6.png"/><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7.png"/><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29.png"/><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30.png"/><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8.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33.emf"/><Relationship Id="rId6" Type="http://schemas.openxmlformats.org/officeDocument/2006/relationships/oleObject" Target="../embeddings/oleObject2.bin"/><Relationship Id="rId7" Type="http://schemas.openxmlformats.org/officeDocument/2006/relationships/image" Target="../media/image34.emf"/><Relationship Id="rId1" Type="http://schemas.openxmlformats.org/officeDocument/2006/relationships/vmlDrawing" Target="../drawings/vmlDrawing1.vml"/><Relationship Id="rId2" Type="http://schemas.openxmlformats.org/officeDocument/2006/relationships/slideLayout" Target="../slideLayouts/slideLayout2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0.xml"/><Relationship Id="rId3"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3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4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4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4.xml"/><Relationship Id="rId3" Type="http://schemas.openxmlformats.org/officeDocument/2006/relationships/image" Target="../media/image4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5.xml"/><Relationship Id="rId3" Type="http://schemas.openxmlformats.org/officeDocument/2006/relationships/image" Target="../media/image4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4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5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5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 Id="rId3" Type="http://schemas.openxmlformats.org/officeDocument/2006/relationships/image" Target="../media/image6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1.jpeg"/><Relationship Id="rId1" Type="http://schemas.openxmlformats.org/officeDocument/2006/relationships/slideLayout" Target="../slideLayouts/slideLayout84.xml"/><Relationship Id="rId2" Type="http://schemas.openxmlformats.org/officeDocument/2006/relationships/notesSlide" Target="../notesSlides/notesSlide28.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5.jpeg"/><Relationship Id="rId1" Type="http://schemas.openxmlformats.org/officeDocument/2006/relationships/slideLayout" Target="../slideLayouts/slideLayout78.xml"/><Relationship Id="rId2" Type="http://schemas.openxmlformats.org/officeDocument/2006/relationships/notesSlide" Target="../notesSlides/notesSlide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0.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oleObject" Target="../embeddings/oleObject3.bin"/><Relationship Id="rId5" Type="http://schemas.openxmlformats.org/officeDocument/2006/relationships/image" Target="../media/image68.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0.jpg"/></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oleObject" Target="../embeddings/oleObject4.bin"/><Relationship Id="rId5" Type="http://schemas.openxmlformats.org/officeDocument/2006/relationships/image" Target="../media/image68.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1.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318000" y="3124200"/>
            <a:ext cx="3937000" cy="641350"/>
          </a:xfrm>
          <a:noFill/>
          <a:extLst>
            <a:ext uri="{909E8E84-426E-40dd-AFC4-6F175D3DCCD1}">
              <a14:hiddenFill xmlns:a14="http://schemas.microsoft.com/office/drawing/2010/main">
                <a:solidFill>
                  <a:srgbClr val="333399"/>
                </a:solidFill>
              </a14:hiddenFill>
            </a:ext>
          </a:extLst>
        </p:spPr>
        <p:txBody>
          <a:bodyPr>
            <a:normAutofit fontScale="90000"/>
          </a:bodyPr>
          <a:lstStyle/>
          <a:p>
            <a:pPr eaLnBrk="1" hangingPunct="1"/>
            <a:r>
              <a:rPr lang="en-US">
                <a:latin typeface="Verdana" charset="0"/>
                <a:cs typeface="Times New Roman" charset="0"/>
              </a:rPr>
              <a:t>Chapter Eight</a:t>
            </a:r>
          </a:p>
        </p:txBody>
      </p:sp>
      <p:sp>
        <p:nvSpPr>
          <p:cNvPr id="14339" name="Rectangle 3"/>
          <p:cNvSpPr>
            <a:spLocks noGrp="1" noChangeArrowheads="1"/>
          </p:cNvSpPr>
          <p:nvPr>
            <p:ph type="subTitle" idx="1"/>
          </p:nvPr>
        </p:nvSpPr>
        <p:spPr>
          <a:xfrm>
            <a:off x="4319588" y="3743325"/>
            <a:ext cx="4100512" cy="457200"/>
          </a:xfrm>
        </p:spPr>
        <p:txBody>
          <a:bodyPr>
            <a:normAutofit fontScale="77500" lnSpcReduction="20000"/>
          </a:bodyPr>
          <a:lstStyle/>
          <a:p>
            <a:pPr eaLnBrk="1" hangingPunct="1"/>
            <a:r>
              <a:rPr lang="en-US">
                <a:latin typeface="Arial" charset="0"/>
                <a:ea typeface="ＭＳ Ｐゴシック" charset="0"/>
                <a:cs typeface="ＭＳ Ｐゴシック" charset="0"/>
              </a:rPr>
              <a:t>Gases, Liquids, and Solids</a:t>
            </a:r>
          </a:p>
        </p:txBody>
      </p:sp>
      <p:sp>
        <p:nvSpPr>
          <p:cNvPr id="14340" name="Rectangle 4"/>
          <p:cNvSpPr>
            <a:spLocks noChangeArrowheads="1"/>
          </p:cNvSpPr>
          <p:nvPr/>
        </p:nvSpPr>
        <p:spPr bwMode="auto">
          <a:xfrm>
            <a:off x="1090613" y="6396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14341" name="Text Box 7"/>
          <p:cNvSpPr txBox="1">
            <a:spLocks noChangeArrowheads="1"/>
          </p:cNvSpPr>
          <p:nvPr/>
        </p:nvSpPr>
        <p:spPr bwMode="auto">
          <a:xfrm>
            <a:off x="4181475" y="881063"/>
            <a:ext cx="47244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spcBef>
                <a:spcPct val="50000"/>
              </a:spcBef>
            </a:pPr>
            <a:r>
              <a:rPr lang="en-US" sz="2800" b="1">
                <a:latin typeface="Arial" charset="0"/>
              </a:rPr>
              <a:t>Fundamentals of General, Organic, and Biological Chemistry</a:t>
            </a:r>
          </a:p>
          <a:p>
            <a:pPr algn="r" eaLnBrk="1" hangingPunct="1">
              <a:spcBef>
                <a:spcPct val="10000"/>
              </a:spcBef>
            </a:pPr>
            <a:r>
              <a:rPr lang="en-US" sz="1800">
                <a:latin typeface="Arial" charset="0"/>
              </a:rPr>
              <a:t>7th Edition</a:t>
            </a:r>
            <a:endParaRPr lang="en-US" b="1">
              <a:latin typeface="Palatino" charset="0"/>
            </a:endParaRPr>
          </a:p>
        </p:txBody>
      </p:sp>
      <p:sp>
        <p:nvSpPr>
          <p:cNvPr id="14342" name="Rectangle 2"/>
          <p:cNvSpPr txBox="1">
            <a:spLocks noChangeArrowheads="1"/>
          </p:cNvSpPr>
          <p:nvPr/>
        </p:nvSpPr>
        <p:spPr bwMode="auto">
          <a:xfrm>
            <a:off x="0" y="0"/>
            <a:ext cx="9144000" cy="579438"/>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3200" b="1">
                <a:solidFill>
                  <a:schemeClr val="bg1"/>
                </a:solidFill>
                <a:latin typeface="Arial" charset="0"/>
                <a:cs typeface="Times New Roman" charset="0"/>
              </a:rPr>
              <a:t>Chapter 8 Lecture</a:t>
            </a:r>
          </a:p>
        </p:txBody>
      </p:sp>
      <p:pic>
        <p:nvPicPr>
          <p:cNvPr id="143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23925"/>
            <a:ext cx="402113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21"/>
          <p:cNvSpPr txBox="1">
            <a:spLocks noChangeArrowheads="1"/>
          </p:cNvSpPr>
          <p:nvPr/>
        </p:nvSpPr>
        <p:spPr bwMode="auto">
          <a:xfrm>
            <a:off x="152400" y="6134100"/>
            <a:ext cx="2200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solidFill>
                  <a:srgbClr val="000000"/>
                </a:solidFill>
                <a:latin typeface="Arial" charset="0"/>
              </a:rPr>
              <a:t>© 2013 Pearson Education, Inc.</a:t>
            </a:r>
            <a:endParaRPr lang="en-US" sz="1000" b="1">
              <a:solidFill>
                <a:srgbClr val="000000"/>
              </a:solidFill>
              <a:latin typeface="Arial" charset="0"/>
            </a:endParaRPr>
          </a:p>
        </p:txBody>
      </p:sp>
      <p:sp>
        <p:nvSpPr>
          <p:cNvPr id="14345" name="Rectangle 1033"/>
          <p:cNvSpPr>
            <a:spLocks noChangeArrowheads="1"/>
          </p:cNvSpPr>
          <p:nvPr/>
        </p:nvSpPr>
        <p:spPr bwMode="auto">
          <a:xfrm>
            <a:off x="4343400" y="4578350"/>
            <a:ext cx="23479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a:latin typeface="Arial" charset="0"/>
              </a:rPr>
              <a:t>Julie Klare</a:t>
            </a:r>
          </a:p>
          <a:p>
            <a:pPr eaLnBrk="0" hangingPunct="0"/>
            <a:r>
              <a:rPr lang="en-US" sz="1400">
                <a:latin typeface="Arial" charset="0"/>
              </a:rPr>
              <a:t>Gwinnett Technical College</a:t>
            </a:r>
          </a:p>
        </p:txBody>
      </p:sp>
      <p:sp>
        <p:nvSpPr>
          <p:cNvPr id="14346" name="Rectangle 1034"/>
          <p:cNvSpPr>
            <a:spLocks noChangeArrowheads="1"/>
          </p:cNvSpPr>
          <p:nvPr/>
        </p:nvSpPr>
        <p:spPr bwMode="auto">
          <a:xfrm>
            <a:off x="4729163" y="2578100"/>
            <a:ext cx="4122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a:latin typeface="Arial" charset="0"/>
              </a:rPr>
              <a:t>McMurry, Ballantine, Hoeger, Peterson</a:t>
            </a:r>
          </a:p>
        </p:txBody>
      </p:sp>
    </p:spTree>
    <p:extLst>
      <p:ext uri="{BB962C8B-B14F-4D97-AF65-F5344CB8AC3E}">
        <p14:creationId xmlns:p14="http://schemas.microsoft.com/office/powerpoint/2010/main" val="40430726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47663" y="679092"/>
            <a:ext cx="8229600" cy="2441712"/>
          </a:xfrm>
        </p:spPr>
        <p:txBody>
          <a:bodyPr>
            <a:noAutofit/>
          </a:bodyPr>
          <a:lstStyle/>
          <a:p>
            <a:r>
              <a:rPr lang="en-US" dirty="0" smtClean="0">
                <a:ea typeface="ＭＳ Ｐゴシック" charset="0"/>
                <a:cs typeface="ＭＳ Ｐゴシック" charset="0"/>
              </a:rPr>
              <a:t>A </a:t>
            </a:r>
            <a:r>
              <a:rPr lang="en-US" dirty="0">
                <a:ea typeface="ＭＳ Ｐゴシック" charset="0"/>
                <a:cs typeface="ＭＳ Ｐゴシック" charset="0"/>
              </a:rPr>
              <a:t>free-energy </a:t>
            </a:r>
            <a:r>
              <a:rPr lang="en-US" dirty="0" smtClean="0">
                <a:ea typeface="ＭＳ Ｐゴシック" charset="0"/>
                <a:cs typeface="ＭＳ Ｐゴシック" charset="0"/>
              </a:rPr>
              <a:t>change can be calculated for these phase changes </a:t>
            </a:r>
          </a:p>
          <a:p>
            <a:pPr lvl="1"/>
            <a:r>
              <a:rPr lang="en-US" dirty="0" smtClean="0">
                <a:ea typeface="ＭＳ Ｐゴシック" charset="0"/>
                <a:cs typeface="ＭＳ Ｐゴシック" charset="0"/>
              </a:rPr>
              <a:t>so as to determine </a:t>
            </a:r>
            <a:r>
              <a:rPr lang="en-US" i="1" dirty="0" smtClean="0">
                <a:ea typeface="ＭＳ Ｐゴシック" charset="0"/>
                <a:cs typeface="ＭＳ Ｐゴシック" charset="0"/>
              </a:rPr>
              <a:t>how</a:t>
            </a:r>
            <a:r>
              <a:rPr lang="en-US" dirty="0" smtClean="0">
                <a:ea typeface="ＭＳ Ｐゴシック" charset="0"/>
                <a:cs typeface="ＭＳ Ｐゴシック" charset="0"/>
              </a:rPr>
              <a:t> reversible the reaction is (next slide)</a:t>
            </a:r>
            <a:endParaRPr lang="en-US" dirty="0">
              <a:ea typeface="ＭＳ Ｐゴシック" charset="0"/>
              <a:cs typeface="ＭＳ Ｐゴシック" charset="0"/>
            </a:endParaRPr>
          </a:p>
        </p:txBody>
      </p:sp>
      <p:sp>
        <p:nvSpPr>
          <p:cNvPr id="2048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20485" name="Content Placeholder 2"/>
          <p:cNvSpPr txBox="1">
            <a:spLocks/>
          </p:cNvSpPr>
          <p:nvPr/>
        </p:nvSpPr>
        <p:spPr bwMode="auto">
          <a:xfrm>
            <a:off x="500063" y="5407942"/>
            <a:ext cx="8229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6075" indent="-346075"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342900" lvl="0" indent="-342900" eaLnBrk="1" hangingPunct="1">
              <a:spcBef>
                <a:spcPct val="20000"/>
              </a:spcBef>
              <a:buFont typeface="Arial"/>
              <a:buChar char="•"/>
            </a:pPr>
            <a:r>
              <a:rPr lang="en-US" sz="3200" dirty="0" smtClean="0">
                <a:solidFill>
                  <a:prstClr val="black"/>
                </a:solidFill>
                <a:latin typeface="+mn-lt"/>
              </a:rPr>
              <a:t>Note the </a:t>
            </a:r>
            <a:r>
              <a:rPr lang="en-US" sz="3200" dirty="0">
                <a:solidFill>
                  <a:prstClr val="black"/>
                </a:solidFill>
                <a:latin typeface="+mn-lt"/>
              </a:rPr>
              <a:t>sign of </a:t>
            </a:r>
            <a:r>
              <a:rPr lang="en-US" sz="3200" dirty="0">
                <a:solidFill>
                  <a:prstClr val="black"/>
                </a:solidFill>
                <a:latin typeface="+mn-lt"/>
                <a:ea typeface="+mn-ea"/>
                <a:cs typeface="+mn-cs"/>
              </a:rPr>
              <a:t>Δ</a:t>
            </a:r>
            <a:r>
              <a:rPr lang="en-US" sz="3200" i="1" dirty="0">
                <a:solidFill>
                  <a:prstClr val="black"/>
                </a:solidFill>
                <a:latin typeface="+mn-lt"/>
              </a:rPr>
              <a:t>G</a:t>
            </a:r>
            <a:r>
              <a:rPr lang="en-US" sz="3200" dirty="0">
                <a:solidFill>
                  <a:prstClr val="black"/>
                </a:solidFill>
                <a:latin typeface="+mn-lt"/>
              </a:rPr>
              <a:t> is temperature-dependent </a:t>
            </a:r>
            <a:endParaRPr lang="en-US" sz="3200" dirty="0">
              <a:latin typeface="+mn-lt"/>
            </a:endParaRPr>
          </a:p>
        </p:txBody>
      </p:sp>
      <p:pic>
        <p:nvPicPr>
          <p:cNvPr id="204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4316" y="3120804"/>
            <a:ext cx="6581947" cy="16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33162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a:xfrm>
            <a:off x="0" y="473075"/>
            <a:ext cx="9144000" cy="946150"/>
          </a:xfrm>
        </p:spPr>
        <p:txBody>
          <a:bodyPr>
            <a:noAutofit/>
          </a:bodyPr>
          <a:lstStyle/>
          <a:p>
            <a:pPr algn="ctr"/>
            <a:r>
              <a:rPr lang="en-US" sz="3200" dirty="0">
                <a:cs typeface="Times New Roman" charset="0"/>
              </a:rPr>
              <a:t>8.7 Gay-Lussac</a:t>
            </a:r>
            <a:r>
              <a:rPr lang="ja-JP" altLang="en-US" sz="3200" dirty="0">
                <a:cs typeface="Times New Roman" charset="0"/>
              </a:rPr>
              <a:t>’</a:t>
            </a:r>
            <a:r>
              <a:rPr lang="en-US" sz="3200" dirty="0">
                <a:cs typeface="Times New Roman" charset="0"/>
              </a:rPr>
              <a:t>s Law: </a:t>
            </a:r>
            <a:r>
              <a:rPr lang="en-US" sz="3200" dirty="0" smtClean="0">
                <a:cs typeface="Times New Roman" charset="0"/>
              </a:rPr>
              <a:t/>
            </a:r>
            <a:br>
              <a:rPr lang="en-US" sz="3200" dirty="0" smtClean="0">
                <a:cs typeface="Times New Roman" charset="0"/>
              </a:rPr>
            </a:br>
            <a:r>
              <a:rPr lang="en-US" sz="3200" dirty="0" smtClean="0">
                <a:cs typeface="Times New Roman" charset="0"/>
              </a:rPr>
              <a:t>The </a:t>
            </a:r>
            <a:r>
              <a:rPr lang="en-US" sz="3200" dirty="0">
                <a:cs typeface="Times New Roman" charset="0"/>
              </a:rPr>
              <a:t>Relation between Pressure and Temperature</a:t>
            </a:r>
          </a:p>
        </p:txBody>
      </p:sp>
      <p:sp>
        <p:nvSpPr>
          <p:cNvPr id="3789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8" name="Picture 2"/>
          <p:cNvPicPr>
            <a:picLocks noChangeAspect="1" noChangeArrowheads="1"/>
          </p:cNvPicPr>
          <p:nvPr/>
        </p:nvPicPr>
        <p:blipFill>
          <a:blip r:embed="rId2" cstate="print"/>
          <a:srcRect/>
          <a:stretch>
            <a:fillRect/>
          </a:stretch>
        </p:blipFill>
        <p:spPr bwMode="auto">
          <a:xfrm>
            <a:off x="1732603" y="2333625"/>
            <a:ext cx="5569897" cy="4178510"/>
          </a:xfrm>
          <a:prstGeom prst="rect">
            <a:avLst/>
          </a:prstGeom>
          <a:noFill/>
        </p:spPr>
      </p:pic>
      <p:sp>
        <p:nvSpPr>
          <p:cNvPr id="6" name="TextBox 5"/>
          <p:cNvSpPr txBox="1"/>
          <p:nvPr/>
        </p:nvSpPr>
        <p:spPr>
          <a:xfrm>
            <a:off x="1899895" y="2178882"/>
            <a:ext cx="5262979" cy="646331"/>
          </a:xfrm>
          <a:prstGeom prst="rect">
            <a:avLst/>
          </a:prstGeom>
          <a:noFill/>
        </p:spPr>
        <p:txBody>
          <a:bodyPr wrap="none" rtlCol="0">
            <a:spAutoFit/>
          </a:bodyPr>
          <a:lstStyle/>
          <a:p>
            <a:r>
              <a:rPr lang="en-US" sz="3600" dirty="0" smtClean="0">
                <a:solidFill>
                  <a:srgbClr val="FF0000"/>
                </a:solidFill>
                <a:ea typeface="ＭＳ Ｐゴシック"/>
              </a:rPr>
              <a:t>An exercise for the student</a:t>
            </a:r>
            <a:endParaRPr lang="en-US" sz="3600" dirty="0">
              <a:solidFill>
                <a:srgbClr val="FF0000"/>
              </a:solidFill>
              <a:ea typeface="ＭＳ Ｐゴシック"/>
            </a:endParaRPr>
          </a:p>
        </p:txBody>
      </p:sp>
    </p:spTree>
    <p:extLst>
      <p:ext uri="{BB962C8B-B14F-4D97-AF65-F5344CB8AC3E}">
        <p14:creationId xmlns:p14="http://schemas.microsoft.com/office/powerpoint/2010/main" val="98323653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Content Placeholder 2"/>
          <p:cNvSpPr>
            <a:spLocks noGrp="1"/>
          </p:cNvSpPr>
          <p:nvPr>
            <p:ph idx="1"/>
          </p:nvPr>
        </p:nvSpPr>
        <p:spPr>
          <a:xfrm>
            <a:off x="296863" y="566035"/>
            <a:ext cx="8229600" cy="3316383"/>
          </a:xfrm>
        </p:spPr>
        <p:txBody>
          <a:bodyPr>
            <a:normAutofit/>
          </a:bodyPr>
          <a:lstStyle/>
          <a:p>
            <a:r>
              <a:rPr lang="en-US" b="1" dirty="0">
                <a:ea typeface="ＭＳ Ｐゴシック" charset="0"/>
                <a:cs typeface="ＭＳ Ｐゴシック" charset="0"/>
              </a:rPr>
              <a:t>Gay-Lussac</a:t>
            </a:r>
            <a:r>
              <a:rPr lang="ja-JP" altLang="en-US" b="1" dirty="0">
                <a:ea typeface="ＭＳ Ｐゴシック" charset="0"/>
                <a:cs typeface="ＭＳ Ｐゴシック" charset="0"/>
              </a:rPr>
              <a:t>’</a:t>
            </a:r>
            <a:r>
              <a:rPr lang="en-US" b="1" dirty="0">
                <a:ea typeface="ＭＳ Ｐゴシック" charset="0"/>
                <a:cs typeface="ＭＳ Ｐゴシック" charset="0"/>
              </a:rPr>
              <a:t>s law:</a:t>
            </a:r>
            <a:r>
              <a:rPr lang="en-US" dirty="0">
                <a:ea typeface="ＭＳ Ｐゴシック" charset="0"/>
                <a:cs typeface="ＭＳ Ｐゴシック" charset="0"/>
              </a:rPr>
              <a:t>  The pressure of a </a:t>
            </a:r>
            <a:r>
              <a:rPr lang="en-US" dirty="0" smtClean="0">
                <a:ea typeface="ＭＳ Ｐゴシック" charset="0"/>
                <a:cs typeface="ＭＳ Ｐゴシック" charset="0"/>
              </a:rPr>
              <a:t>gas </a:t>
            </a:r>
            <a:r>
              <a:rPr lang="en-US" dirty="0">
                <a:ea typeface="ＭＳ Ｐゴシック" charset="0"/>
                <a:cs typeface="ＭＳ Ｐゴシック" charset="0"/>
              </a:rPr>
              <a:t>at constant volume is directly proportional to its Kelvin </a:t>
            </a:r>
            <a:r>
              <a:rPr lang="en-US" dirty="0" smtClean="0">
                <a:ea typeface="ＭＳ Ｐゴシック" charset="0"/>
                <a:cs typeface="ＭＳ Ｐゴシック" charset="0"/>
              </a:rPr>
              <a:t>temperature</a:t>
            </a:r>
            <a:r>
              <a:rPr lang="en-US" dirty="0">
                <a:ea typeface="ＭＳ Ｐゴシック" charset="0"/>
                <a:cs typeface="ＭＳ Ｐゴシック" charset="0"/>
              </a:rPr>
              <a:t> </a:t>
            </a:r>
            <a:endParaRPr lang="en-US" dirty="0" smtClean="0">
              <a:ea typeface="ＭＳ Ｐゴシック" charset="0"/>
              <a:cs typeface="ＭＳ Ｐゴシック" charset="0"/>
            </a:endParaRPr>
          </a:p>
          <a:p>
            <a:pPr lvl="1"/>
            <a:r>
              <a:rPr lang="en-US" dirty="0" smtClean="0">
                <a:ea typeface="ＭＳ Ｐゴシック" charset="0"/>
                <a:cs typeface="ＭＳ Ｐゴシック" charset="0"/>
              </a:rPr>
              <a:t>As </a:t>
            </a:r>
            <a:r>
              <a:rPr lang="en-US" dirty="0">
                <a:ea typeface="ＭＳ Ｐゴシック" charset="0"/>
                <a:cs typeface="ＭＳ Ｐゴシック" charset="0"/>
              </a:rPr>
              <a:t>temperature goes up or down, pressure also goes up or </a:t>
            </a:r>
            <a:r>
              <a:rPr lang="en-US" dirty="0" smtClean="0">
                <a:ea typeface="ＭＳ Ｐゴシック" charset="0"/>
                <a:cs typeface="ＭＳ Ｐゴシック" charset="0"/>
              </a:rPr>
              <a:t>down</a:t>
            </a:r>
            <a:r>
              <a:rPr lang="en-US" dirty="0">
                <a:ea typeface="ＭＳ Ｐゴシック" charset="0"/>
                <a:cs typeface="ＭＳ Ｐゴシック" charset="0"/>
              </a:rPr>
              <a:t> </a:t>
            </a:r>
          </a:p>
        </p:txBody>
      </p:sp>
      <p:sp>
        <p:nvSpPr>
          <p:cNvPr id="3789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graphicFrame>
        <p:nvGraphicFramePr>
          <p:cNvPr id="37890" name="Object 2"/>
          <p:cNvGraphicFramePr>
            <a:graphicFrameLocks noChangeAspect="1"/>
          </p:cNvGraphicFramePr>
          <p:nvPr>
            <p:extLst>
              <p:ext uri="{D42A27DB-BD31-4B8C-83A1-F6EECF244321}">
                <p14:modId xmlns:p14="http://schemas.microsoft.com/office/powerpoint/2010/main" val="2307662750"/>
              </p:ext>
            </p:extLst>
          </p:nvPr>
        </p:nvGraphicFramePr>
        <p:xfrm>
          <a:off x="3926782" y="2946869"/>
          <a:ext cx="1101172" cy="935549"/>
        </p:xfrm>
        <a:graphic>
          <a:graphicData uri="http://schemas.openxmlformats.org/presentationml/2006/ole">
            <mc:AlternateContent xmlns:mc="http://schemas.openxmlformats.org/markup-compatibility/2006">
              <mc:Choice xmlns:v="urn:schemas-microsoft-com:vml" Requires="v">
                <p:oleObj spid="_x0000_s144967" name="Equation" r:id="rId3" imgW="509588" imgH="433388" progId="Equation.3">
                  <p:embed/>
                </p:oleObj>
              </mc:Choice>
              <mc:Fallback>
                <p:oleObj name="Equation" r:id="rId3" imgW="509588" imgH="43338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6782" y="2946869"/>
                        <a:ext cx="1101172" cy="935549"/>
                      </a:xfrm>
                      <a:prstGeom prst="rect">
                        <a:avLst/>
                      </a:prstGeom>
                      <a:noFill/>
                      <a:ln>
                        <a:noFill/>
                      </a:ln>
                      <a:effectLst/>
                    </p:spPr>
                  </p:pic>
                </p:oleObj>
              </mc:Fallback>
            </mc:AlternateContent>
          </a:graphicData>
        </a:graphic>
      </p:graphicFrame>
      <p:pic>
        <p:nvPicPr>
          <p:cNvPr id="7" name="Picture 2"/>
          <p:cNvPicPr>
            <a:picLocks noChangeAspect="1" noChangeArrowheads="1"/>
          </p:cNvPicPr>
          <p:nvPr/>
        </p:nvPicPr>
        <p:blipFill>
          <a:blip r:embed="rId5" cstate="print"/>
          <a:srcRect/>
          <a:stretch>
            <a:fillRect/>
          </a:stretch>
        </p:blipFill>
        <p:spPr bwMode="auto">
          <a:xfrm>
            <a:off x="2760914" y="3882418"/>
            <a:ext cx="3563230" cy="2673118"/>
          </a:xfrm>
          <a:prstGeom prst="rect">
            <a:avLst/>
          </a:prstGeom>
          <a:noFill/>
        </p:spPr>
      </p:pic>
    </p:spTree>
    <p:extLst>
      <p:ext uri="{BB962C8B-B14F-4D97-AF65-F5344CB8AC3E}">
        <p14:creationId xmlns:p14="http://schemas.microsoft.com/office/powerpoint/2010/main" val="333334790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044_08_16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578" y="3451433"/>
            <a:ext cx="4489015" cy="308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4" cstate="print"/>
          <a:srcRect/>
          <a:stretch>
            <a:fillRect/>
          </a:stretch>
        </p:blipFill>
        <p:spPr bwMode="auto">
          <a:xfrm>
            <a:off x="3106095" y="1107934"/>
            <a:ext cx="3123852" cy="2343499"/>
          </a:xfrm>
          <a:prstGeom prst="rect">
            <a:avLst/>
          </a:prstGeom>
          <a:noFill/>
        </p:spPr>
      </p:pic>
      <p:sp>
        <p:nvSpPr>
          <p:cNvPr id="4" name="TextBox 3"/>
          <p:cNvSpPr txBox="1"/>
          <p:nvPr/>
        </p:nvSpPr>
        <p:spPr>
          <a:xfrm>
            <a:off x="4296056" y="406767"/>
            <a:ext cx="589825" cy="584776"/>
          </a:xfrm>
          <a:prstGeom prst="rect">
            <a:avLst/>
          </a:prstGeom>
          <a:noFill/>
        </p:spPr>
        <p:txBody>
          <a:bodyPr wrap="none" rtlCol="0">
            <a:spAutoFit/>
          </a:bodyPr>
          <a:lstStyle/>
          <a:p>
            <a:r>
              <a:rPr lang="en-US" sz="3200" dirty="0" err="1" smtClean="0"/>
              <a:t>fyi</a:t>
            </a:r>
            <a:endParaRPr lang="en-US" sz="3200" dirty="0"/>
          </a:p>
        </p:txBody>
      </p:sp>
    </p:spTree>
    <p:extLst>
      <p:ext uri="{BB962C8B-B14F-4D97-AF65-F5344CB8AC3E}">
        <p14:creationId xmlns:p14="http://schemas.microsoft.com/office/powerpoint/2010/main" val="355296035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a:spLocks noGrp="1"/>
          </p:cNvSpPr>
          <p:nvPr>
            <p:ph type="title"/>
          </p:nvPr>
        </p:nvSpPr>
        <p:spPr/>
        <p:txBody>
          <a:bodyPr/>
          <a:lstStyle/>
          <a:p>
            <a:r>
              <a:rPr lang="en-US">
                <a:latin typeface="Arial" charset="0"/>
                <a:cs typeface="Times New Roman" charset="0"/>
              </a:rPr>
              <a:t>8.8 The Combined Gas Law</a:t>
            </a:r>
          </a:p>
        </p:txBody>
      </p:sp>
      <p:sp>
        <p:nvSpPr>
          <p:cNvPr id="3891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graphicFrame>
        <p:nvGraphicFramePr>
          <p:cNvPr id="7" name="Object 2"/>
          <p:cNvGraphicFramePr>
            <a:graphicFrameLocks noChangeAspect="1"/>
          </p:cNvGraphicFramePr>
          <p:nvPr>
            <p:extLst>
              <p:ext uri="{D42A27DB-BD31-4B8C-83A1-F6EECF244321}">
                <p14:modId xmlns:p14="http://schemas.microsoft.com/office/powerpoint/2010/main" val="2389900996"/>
              </p:ext>
            </p:extLst>
          </p:nvPr>
        </p:nvGraphicFramePr>
        <p:xfrm>
          <a:off x="3181349" y="3159125"/>
          <a:ext cx="3008567" cy="1789907"/>
        </p:xfrm>
        <a:graphic>
          <a:graphicData uri="http://schemas.openxmlformats.org/presentationml/2006/ole">
            <mc:AlternateContent xmlns:mc="http://schemas.openxmlformats.org/markup-compatibility/2006">
              <mc:Choice xmlns:v="urn:schemas-microsoft-com:vml" Requires="v">
                <p:oleObj spid="_x0000_s25163" name="Equation" r:id="rId3" imgW="723900" imgH="431800" progId="Equation.3">
                  <p:embed/>
                </p:oleObj>
              </mc:Choice>
              <mc:Fallback>
                <p:oleObj name="Equation" r:id="rId3" imgW="723900" imgH="431800" progId="Equation.3">
                  <p:embed/>
                  <p:pic>
                    <p:nvPicPr>
                      <p:cNvPr id="0" name=""/>
                      <p:cNvPicPr>
                        <a:picLocks noChangeAspect="1" noChangeArrowheads="1"/>
                      </p:cNvPicPr>
                      <p:nvPr/>
                    </p:nvPicPr>
                    <p:blipFill>
                      <a:blip r:embed="rId4"/>
                      <a:srcRect/>
                      <a:stretch>
                        <a:fillRect/>
                      </a:stretch>
                    </p:blipFill>
                    <p:spPr bwMode="auto">
                      <a:xfrm>
                        <a:off x="3181349" y="3159125"/>
                        <a:ext cx="3008567" cy="17899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1371235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Content Placeholder 2"/>
          <p:cNvSpPr>
            <a:spLocks noGrp="1"/>
          </p:cNvSpPr>
          <p:nvPr>
            <p:ph idx="1"/>
          </p:nvPr>
        </p:nvSpPr>
        <p:spPr>
          <a:xfrm>
            <a:off x="365125" y="709192"/>
            <a:ext cx="8229600" cy="4238788"/>
          </a:xfrm>
        </p:spPr>
        <p:txBody>
          <a:bodyPr>
            <a:noAutofit/>
          </a:bodyPr>
          <a:lstStyle/>
          <a:p>
            <a:r>
              <a:rPr lang="en-US" dirty="0">
                <a:ea typeface="ＭＳ Ｐゴシック" charset="0"/>
                <a:cs typeface="ＭＳ Ｐゴシック" charset="0"/>
              </a:rPr>
              <a:t>If any five of the six quantities in this equation are known, the sixth can be </a:t>
            </a:r>
            <a:r>
              <a:rPr lang="en-US" dirty="0" smtClean="0">
                <a:ea typeface="ＭＳ Ｐゴシック" charset="0"/>
                <a:cs typeface="ＭＳ Ｐゴシック" charset="0"/>
              </a:rPr>
              <a:t>calculated </a:t>
            </a:r>
            <a:endParaRPr lang="en-US" dirty="0">
              <a:ea typeface="ＭＳ Ｐゴシック" charset="0"/>
              <a:cs typeface="ＭＳ Ｐゴシック" charset="0"/>
            </a:endParaRPr>
          </a:p>
          <a:p>
            <a:r>
              <a:rPr lang="en-US" dirty="0">
                <a:ea typeface="ＭＳ Ｐゴシック" charset="0"/>
                <a:cs typeface="ＭＳ Ｐゴシック" charset="0"/>
              </a:rPr>
              <a:t>If any of the three variables </a:t>
            </a:r>
            <a:r>
              <a:rPr lang="en-US" i="1" dirty="0">
                <a:ea typeface="ＭＳ Ｐゴシック" charset="0"/>
                <a:cs typeface="ＭＳ Ｐゴシック" charset="0"/>
              </a:rPr>
              <a:t>T</a:t>
            </a:r>
            <a:r>
              <a:rPr lang="en-US" dirty="0">
                <a:ea typeface="ＭＳ Ｐゴシック" charset="0"/>
                <a:cs typeface="ＭＳ Ｐゴシック" charset="0"/>
              </a:rPr>
              <a:t>,</a:t>
            </a:r>
            <a:r>
              <a:rPr lang="en-US" i="1" dirty="0">
                <a:ea typeface="ＭＳ Ｐゴシック" charset="0"/>
                <a:cs typeface="ＭＳ Ｐゴシック" charset="0"/>
              </a:rPr>
              <a:t> P</a:t>
            </a:r>
            <a:r>
              <a:rPr lang="en-US" dirty="0">
                <a:ea typeface="ＭＳ Ｐゴシック" charset="0"/>
                <a:cs typeface="ＭＳ Ｐゴシック" charset="0"/>
              </a:rPr>
              <a:t>, or </a:t>
            </a:r>
            <a:r>
              <a:rPr lang="en-US" i="1" dirty="0" smtClean="0">
                <a:ea typeface="ＭＳ Ｐゴシック" charset="0"/>
                <a:cs typeface="ＭＳ Ｐゴシック" charset="0"/>
              </a:rPr>
              <a:t>V</a:t>
            </a:r>
            <a:r>
              <a:rPr lang="en-US" dirty="0" smtClean="0">
                <a:ea typeface="ＭＳ Ｐゴシック" charset="0"/>
                <a:cs typeface="ＭＳ Ｐゴシック" charset="0"/>
              </a:rPr>
              <a:t> remains constant</a:t>
            </a:r>
            <a:r>
              <a:rPr lang="en-US" dirty="0">
                <a:ea typeface="ＭＳ Ｐゴシック" charset="0"/>
                <a:cs typeface="ＭＳ Ｐゴシック" charset="0"/>
              </a:rPr>
              <a:t>, </a:t>
            </a:r>
            <a:r>
              <a:rPr lang="en-US" dirty="0" smtClean="0">
                <a:ea typeface="ＭＳ Ｐゴシック" charset="0"/>
                <a:cs typeface="ＭＳ Ｐゴシック" charset="0"/>
              </a:rPr>
              <a:t>then that variable </a:t>
            </a:r>
            <a:r>
              <a:rPr lang="en-US" dirty="0">
                <a:ea typeface="ＭＳ Ｐゴシック" charset="0"/>
                <a:cs typeface="ＭＳ Ｐゴシック" charset="0"/>
              </a:rPr>
              <a:t>drops out of the </a:t>
            </a:r>
            <a:r>
              <a:rPr lang="en-US" dirty="0" smtClean="0">
                <a:ea typeface="ＭＳ Ｐゴシック" charset="0"/>
                <a:cs typeface="ＭＳ Ｐゴシック" charset="0"/>
              </a:rPr>
              <a:t>equation </a:t>
            </a:r>
            <a:endParaRPr lang="en-US" dirty="0">
              <a:ea typeface="ＭＳ Ｐゴシック" charset="0"/>
              <a:cs typeface="ＭＳ Ｐゴシック" charset="0"/>
            </a:endParaRPr>
          </a:p>
          <a:p>
            <a:r>
              <a:rPr lang="en-US" i="1" u="sng" dirty="0">
                <a:ea typeface="ＭＳ Ｐゴシック" charset="0"/>
                <a:cs typeface="ＭＳ Ｐゴシック" charset="0"/>
              </a:rPr>
              <a:t>For a fixed amount of </a:t>
            </a:r>
            <a:r>
              <a:rPr lang="en-US" i="1" u="sng" dirty="0" smtClean="0">
                <a:ea typeface="ＭＳ Ｐゴシック" charset="0"/>
                <a:cs typeface="ＭＳ Ｐゴシック" charset="0"/>
              </a:rPr>
              <a:t>gas</a:t>
            </a:r>
            <a:r>
              <a:rPr lang="en-US" i="1" dirty="0" smtClean="0">
                <a:ea typeface="ＭＳ Ｐゴシック" charset="0"/>
                <a:cs typeface="ＭＳ Ｐゴシック" charset="0"/>
              </a:rPr>
              <a:t>, the </a:t>
            </a:r>
            <a:r>
              <a:rPr lang="en-US" i="1" dirty="0">
                <a:ea typeface="ＭＳ Ｐゴシック" charset="0"/>
                <a:cs typeface="ＭＳ Ｐゴシック" charset="0"/>
              </a:rPr>
              <a:t>combined gas law is the only equation you need to </a:t>
            </a:r>
            <a:r>
              <a:rPr lang="en-US" i="1" dirty="0" smtClean="0">
                <a:ea typeface="ＭＳ Ｐゴシック" charset="0"/>
                <a:cs typeface="ＭＳ Ｐゴシック" charset="0"/>
              </a:rPr>
              <a:t>digest </a:t>
            </a:r>
            <a:endParaRPr lang="en-US" dirty="0">
              <a:ea typeface="ＭＳ Ｐゴシック" charset="0"/>
              <a:cs typeface="ＭＳ Ｐゴシック" charset="0"/>
            </a:endParaRPr>
          </a:p>
        </p:txBody>
      </p:sp>
      <p:sp>
        <p:nvSpPr>
          <p:cNvPr id="3891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graphicFrame>
        <p:nvGraphicFramePr>
          <p:cNvPr id="8" name="Object 2"/>
          <p:cNvGraphicFramePr>
            <a:graphicFrameLocks noChangeAspect="1"/>
          </p:cNvGraphicFramePr>
          <p:nvPr>
            <p:extLst>
              <p:ext uri="{D42A27DB-BD31-4B8C-83A1-F6EECF244321}">
                <p14:modId xmlns:p14="http://schemas.microsoft.com/office/powerpoint/2010/main" val="652545093"/>
              </p:ext>
            </p:extLst>
          </p:nvPr>
        </p:nvGraphicFramePr>
        <p:xfrm>
          <a:off x="3634462" y="4964203"/>
          <a:ext cx="1881188" cy="1119188"/>
        </p:xfrm>
        <a:graphic>
          <a:graphicData uri="http://schemas.openxmlformats.org/presentationml/2006/ole">
            <mc:AlternateContent xmlns:mc="http://schemas.openxmlformats.org/markup-compatibility/2006">
              <mc:Choice xmlns:v="urn:schemas-microsoft-com:vml" Requires="v">
                <p:oleObj spid="_x0000_s145989" name="Equation" r:id="rId3" imgW="723900" imgH="431800" progId="Equation.3">
                  <p:embed/>
                </p:oleObj>
              </mc:Choice>
              <mc:Fallback>
                <p:oleObj name="Equation" r:id="rId3" imgW="723900" imgH="431800" progId="Equation.3">
                  <p:embed/>
                  <p:pic>
                    <p:nvPicPr>
                      <p:cNvPr id="0" name=""/>
                      <p:cNvPicPr>
                        <a:picLocks noChangeAspect="1" noChangeArrowheads="1"/>
                      </p:cNvPicPr>
                      <p:nvPr/>
                    </p:nvPicPr>
                    <p:blipFill>
                      <a:blip r:embed="rId4"/>
                      <a:srcRect/>
                      <a:stretch>
                        <a:fillRect/>
                      </a:stretch>
                    </p:blipFill>
                    <p:spPr bwMode="auto">
                      <a:xfrm>
                        <a:off x="3634462" y="4964203"/>
                        <a:ext cx="1881188" cy="11191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4946323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81250"/>
            <a:ext cx="8083550" cy="3744913"/>
          </a:xfrm>
        </p:spPr>
        <p:txBody>
          <a:bodyPr/>
          <a:lstStyle/>
          <a:p>
            <a:r>
              <a:rPr lang="en-US" dirty="0"/>
              <a:t>W</a:t>
            </a:r>
            <a:r>
              <a:rPr lang="en-US" dirty="0" smtClean="0"/>
              <a:t>here the temperature remains constant, this equation ‘reduces’ to Boyle’s law</a:t>
            </a:r>
          </a:p>
          <a:p>
            <a:r>
              <a:rPr lang="en-US" dirty="0" smtClean="0"/>
              <a:t>Where pressure is constant, it reduces to Charles’ law </a:t>
            </a:r>
          </a:p>
          <a:p>
            <a:r>
              <a:rPr lang="en-US" dirty="0" smtClean="0"/>
              <a:t>Where volume is constant, it reduces to Gay-Lussac’s law</a:t>
            </a:r>
          </a:p>
          <a:p>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3040888307"/>
              </p:ext>
            </p:extLst>
          </p:nvPr>
        </p:nvGraphicFramePr>
        <p:xfrm>
          <a:off x="3364587" y="481012"/>
          <a:ext cx="2366288" cy="1407792"/>
        </p:xfrm>
        <a:graphic>
          <a:graphicData uri="http://schemas.openxmlformats.org/presentationml/2006/ole">
            <mc:AlternateContent xmlns:mc="http://schemas.openxmlformats.org/markup-compatibility/2006">
              <mc:Choice xmlns:v="urn:schemas-microsoft-com:vml" Requires="v">
                <p:oleObj spid="_x0000_s329756" name="Equation" r:id="rId3" imgW="723900" imgH="431800" progId="Equation.3">
                  <p:embed/>
                </p:oleObj>
              </mc:Choice>
              <mc:Fallback>
                <p:oleObj name="Equation" r:id="rId3" imgW="723900" imgH="431800" progId="Equation.3">
                  <p:embed/>
                  <p:pic>
                    <p:nvPicPr>
                      <p:cNvPr id="0" name=""/>
                      <p:cNvPicPr>
                        <a:picLocks noChangeAspect="1" noChangeArrowheads="1"/>
                      </p:cNvPicPr>
                      <p:nvPr/>
                    </p:nvPicPr>
                    <p:blipFill>
                      <a:blip r:embed="rId4"/>
                      <a:srcRect/>
                      <a:stretch>
                        <a:fillRect/>
                      </a:stretch>
                    </p:blipFill>
                    <p:spPr bwMode="auto">
                      <a:xfrm>
                        <a:off x="3364587" y="481012"/>
                        <a:ext cx="2366288" cy="140779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008227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ftr" sz="quarter" idx="10"/>
          </p:nvPr>
        </p:nvSpPr>
        <p:spPr>
          <a:ln/>
        </p:spPr>
        <p:txBody>
          <a:bodyPr/>
          <a:lstStyle/>
          <a:p>
            <a:r>
              <a:rPr lang="en-GB">
                <a:solidFill>
                  <a:srgbClr val="FFFFFF"/>
                </a:solidFill>
                <a:latin typeface="Arial"/>
              </a:rPr>
              <a:t>© 2013 Pearson Education, Inc.</a:t>
            </a:r>
          </a:p>
        </p:txBody>
      </p:sp>
      <p:sp>
        <p:nvSpPr>
          <p:cNvPr id="23554" name="Rectangle 2"/>
          <p:cNvSpPr>
            <a:spLocks noGrp="1" noChangeArrowheads="1"/>
          </p:cNvSpPr>
          <p:nvPr>
            <p:ph type="title"/>
          </p:nvPr>
        </p:nvSpPr>
        <p:spPr>
          <a:xfrm>
            <a:off x="304800" y="838200"/>
            <a:ext cx="8458200" cy="1524000"/>
          </a:xfrm>
        </p:spPr>
        <p:txBody>
          <a:bodyPr/>
          <a:lstStyle/>
          <a:p>
            <a:pPr algn="l" eaLnBrk="1" hangingPunct="1">
              <a:spcAft>
                <a:spcPts val="1200"/>
              </a:spcAft>
            </a:pP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sym typeface="Symbol" charset="0"/>
              </a:rPr>
              <a:t>A hot-air balloon has a volume of 960 L at 291 K. The balloon is heated up and the volume increases to 1070 L. What is the final temperature (in °C) of the balloon?</a:t>
            </a:r>
            <a:endParaRPr lang="en-US" baseline="30000">
              <a:latin typeface="Arial" charset="0"/>
              <a:ea typeface="ＭＳ Ｐゴシック" charset="0"/>
              <a:cs typeface="ＭＳ Ｐゴシック" charset="0"/>
            </a:endParaRPr>
          </a:p>
        </p:txBody>
      </p:sp>
      <p:sp>
        <p:nvSpPr>
          <p:cNvPr id="23555" name="Rectangle 3"/>
          <p:cNvSpPr>
            <a:spLocks noGrp="1" noChangeArrowheads="1"/>
          </p:cNvSpPr>
          <p:nvPr>
            <p:ph type="body" idx="1"/>
          </p:nvPr>
        </p:nvSpPr>
        <p:spPr>
          <a:xfrm>
            <a:off x="685800" y="3200400"/>
            <a:ext cx="6172200" cy="27432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50 °C</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80 °C</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110 °C</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130 °C</a:t>
            </a:r>
          </a:p>
          <a:p>
            <a:pPr marL="533400" indent="-533400" eaLnBrk="1" hangingPunct="1">
              <a:buFont typeface="Times" charset="0"/>
              <a:buAutoNum type="alphaLcPeriod"/>
            </a:pPr>
            <a:endParaRPr lang="en-US" sz="320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a:latin typeface="Arial" charset="0"/>
              <a:ea typeface="ＭＳ Ｐゴシック" charset="0"/>
              <a:cs typeface="ＭＳ Ｐゴシック" charset="0"/>
            </a:endParaRPr>
          </a:p>
        </p:txBody>
      </p:sp>
      <p:sp>
        <p:nvSpPr>
          <p:cNvPr id="23556"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23557"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7" name="Rectangle 6"/>
          <p:cNvSpPr>
            <a:spLocks noChangeArrowheads="1"/>
          </p:cNvSpPr>
          <p:nvPr/>
        </p:nvSpPr>
        <p:spPr bwMode="auto">
          <a:xfrm>
            <a:off x="609600" y="3262953"/>
            <a:ext cx="2057400"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449201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317532"/>
            <a:ext cx="9144000" cy="1077913"/>
          </a:xfrm>
        </p:spPr>
        <p:txBody>
          <a:bodyPr>
            <a:noAutofit/>
          </a:bodyPr>
          <a:lstStyle/>
          <a:p>
            <a:pPr algn="ctr"/>
            <a:r>
              <a:rPr lang="en-US" sz="3200" dirty="0">
                <a:cs typeface="Times New Roman" charset="0"/>
              </a:rPr>
              <a:t>8.9 Avogadro</a:t>
            </a:r>
            <a:r>
              <a:rPr lang="ja-JP" altLang="en-US" sz="3200" dirty="0">
                <a:cs typeface="Times New Roman" charset="0"/>
              </a:rPr>
              <a:t>’</a:t>
            </a:r>
            <a:r>
              <a:rPr lang="en-US" sz="3200" dirty="0">
                <a:cs typeface="Times New Roman" charset="0"/>
              </a:rPr>
              <a:t>s Law: </a:t>
            </a:r>
            <a:r>
              <a:rPr lang="en-US" sz="3200" dirty="0" smtClean="0">
                <a:cs typeface="Times New Roman" charset="0"/>
              </a:rPr>
              <a:t/>
            </a:r>
            <a:br>
              <a:rPr lang="en-US" sz="3200" dirty="0" smtClean="0">
                <a:cs typeface="Times New Roman" charset="0"/>
              </a:rPr>
            </a:br>
            <a:r>
              <a:rPr lang="en-US" sz="3200" dirty="0" smtClean="0">
                <a:cs typeface="Times New Roman" charset="0"/>
              </a:rPr>
              <a:t>The </a:t>
            </a:r>
            <a:r>
              <a:rPr lang="en-US" sz="3200" dirty="0">
                <a:cs typeface="Times New Roman" charset="0"/>
              </a:rPr>
              <a:t>Relation between Volume and Molar Amount</a:t>
            </a:r>
          </a:p>
        </p:txBody>
      </p:sp>
      <p:sp>
        <p:nvSpPr>
          <p:cNvPr id="3994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8" name="Picture 3" descr="Figure-5"/>
          <p:cNvPicPr>
            <a:picLocks noChangeAspect="1" noChangeArrowheads="1"/>
          </p:cNvPicPr>
          <p:nvPr/>
        </p:nvPicPr>
        <p:blipFill>
          <a:blip r:embed="rId2" cstate="print"/>
          <a:srcRect/>
          <a:stretch>
            <a:fillRect/>
          </a:stretch>
        </p:blipFill>
        <p:spPr bwMode="auto">
          <a:xfrm>
            <a:off x="2633133" y="4030465"/>
            <a:ext cx="3930131" cy="1770119"/>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255332856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434150" y="372755"/>
            <a:ext cx="8229600" cy="2404641"/>
          </a:xfrm>
        </p:spPr>
        <p:txBody>
          <a:bodyPr>
            <a:noAutofit/>
          </a:bodyPr>
          <a:lstStyle/>
          <a:p>
            <a:r>
              <a:rPr lang="en-US" b="1" dirty="0">
                <a:ea typeface="ＭＳ Ｐゴシック" charset="0"/>
                <a:cs typeface="ＭＳ Ｐゴシック" charset="0"/>
              </a:rPr>
              <a:t>Avogadro</a:t>
            </a:r>
            <a:r>
              <a:rPr lang="ja-JP" altLang="en-US" b="1" dirty="0">
                <a:ea typeface="ＭＳ Ｐゴシック" charset="0"/>
                <a:cs typeface="ＭＳ Ｐゴシック" charset="0"/>
              </a:rPr>
              <a:t>’</a:t>
            </a:r>
            <a:r>
              <a:rPr lang="en-US" b="1" dirty="0">
                <a:ea typeface="ＭＳ Ｐゴシック" charset="0"/>
                <a:cs typeface="ＭＳ Ｐゴシック" charset="0"/>
              </a:rPr>
              <a:t>s </a:t>
            </a:r>
            <a:r>
              <a:rPr lang="en-US" b="1" dirty="0" smtClean="0">
                <a:ea typeface="ＭＳ Ｐゴシック" charset="0"/>
                <a:cs typeface="ＭＳ Ｐゴシック" charset="0"/>
              </a:rPr>
              <a:t>law: </a:t>
            </a:r>
            <a:r>
              <a:rPr lang="en-US" dirty="0" smtClean="0">
                <a:ea typeface="ＭＳ Ｐゴシック" charset="0"/>
                <a:cs typeface="ＭＳ Ｐゴシック" charset="0"/>
              </a:rPr>
              <a:t>the </a:t>
            </a:r>
            <a:r>
              <a:rPr lang="en-US" dirty="0">
                <a:ea typeface="ＭＳ Ｐゴシック" charset="0"/>
                <a:cs typeface="ＭＳ Ｐゴシック" charset="0"/>
              </a:rPr>
              <a:t>volume of a gas is directly proportional to its molar </a:t>
            </a:r>
            <a:r>
              <a:rPr lang="en-US" dirty="0" smtClean="0">
                <a:ea typeface="ＭＳ Ｐゴシック" charset="0"/>
                <a:cs typeface="ＭＳ Ｐゴシック" charset="0"/>
              </a:rPr>
              <a:t>amount</a:t>
            </a:r>
          </a:p>
          <a:p>
            <a:pPr lvl="2"/>
            <a:r>
              <a:rPr lang="en-US" sz="2800" dirty="0" smtClean="0">
                <a:ea typeface="ＭＳ Ｐゴシック" charset="0"/>
                <a:cs typeface="ＭＳ Ｐゴシック" charset="0"/>
              </a:rPr>
              <a:t>at </a:t>
            </a:r>
            <a:r>
              <a:rPr lang="en-US" sz="2800" dirty="0">
                <a:ea typeface="ＭＳ Ｐゴシック" charset="0"/>
                <a:cs typeface="ＭＳ Ｐゴシック" charset="0"/>
              </a:rPr>
              <a:t>a constant pressure and </a:t>
            </a:r>
            <a:r>
              <a:rPr lang="en-US" sz="2800" dirty="0" smtClean="0">
                <a:ea typeface="ＭＳ Ｐゴシック" charset="0"/>
                <a:cs typeface="ＭＳ Ｐゴシック" charset="0"/>
              </a:rPr>
              <a:t>temperature </a:t>
            </a:r>
          </a:p>
          <a:p>
            <a:pPr lvl="1"/>
            <a:r>
              <a:rPr lang="en-US" dirty="0" smtClean="0">
                <a:ea typeface="ＭＳ Ｐゴシック" charset="0"/>
                <a:cs typeface="ＭＳ Ｐゴシック" charset="0"/>
              </a:rPr>
              <a:t>A </a:t>
            </a:r>
            <a:r>
              <a:rPr lang="en-US" dirty="0">
                <a:ea typeface="ＭＳ Ｐゴシック" charset="0"/>
                <a:cs typeface="ＭＳ Ｐゴシック" charset="0"/>
              </a:rPr>
              <a:t>sample that contains twice the molar amount has twice the </a:t>
            </a:r>
            <a:r>
              <a:rPr lang="en-US" dirty="0" smtClean="0">
                <a:ea typeface="ＭＳ Ｐゴシック" charset="0"/>
                <a:cs typeface="ＭＳ Ｐゴシック" charset="0"/>
              </a:rPr>
              <a:t>volume </a:t>
            </a:r>
            <a:endParaRPr lang="en-US" dirty="0">
              <a:ea typeface="ＭＳ Ｐゴシック" charset="0"/>
              <a:cs typeface="ＭＳ Ｐゴシック" charset="0"/>
            </a:endParaRPr>
          </a:p>
        </p:txBody>
      </p:sp>
      <p:sp>
        <p:nvSpPr>
          <p:cNvPr id="3994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graphicFrame>
        <p:nvGraphicFramePr>
          <p:cNvPr id="7" name="Object 4"/>
          <p:cNvGraphicFramePr>
            <a:graphicFrameLocks noChangeAspect="1"/>
          </p:cNvGraphicFramePr>
          <p:nvPr>
            <p:extLst>
              <p:ext uri="{D42A27DB-BD31-4B8C-83A1-F6EECF244321}">
                <p14:modId xmlns:p14="http://schemas.microsoft.com/office/powerpoint/2010/main" val="1652440315"/>
              </p:ext>
            </p:extLst>
          </p:nvPr>
        </p:nvGraphicFramePr>
        <p:xfrm>
          <a:off x="4914533" y="2777396"/>
          <a:ext cx="1242438" cy="865941"/>
        </p:xfrm>
        <a:graphic>
          <a:graphicData uri="http://schemas.openxmlformats.org/presentationml/2006/ole">
            <mc:AlternateContent xmlns:mc="http://schemas.openxmlformats.org/markup-compatibility/2006">
              <mc:Choice xmlns:v="urn:schemas-microsoft-com:vml" Requires="v">
                <p:oleObj spid="_x0000_s147014" name="Equation" r:id="rId3" imgW="1155600" imgH="799920" progId="Equation.BREE4">
                  <p:embed/>
                </p:oleObj>
              </mc:Choice>
              <mc:Fallback>
                <p:oleObj name="Equation" r:id="rId3" imgW="1155600" imgH="799920" progId="Equation.BREE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533" y="2777396"/>
                        <a:ext cx="1242438" cy="865941"/>
                      </a:xfrm>
                      <a:prstGeom prst="rect">
                        <a:avLst/>
                      </a:prstGeom>
                      <a:noFill/>
                      <a:extLst/>
                    </p:spPr>
                  </p:pic>
                </p:oleObj>
              </mc:Fallback>
            </mc:AlternateContent>
          </a:graphicData>
        </a:graphic>
      </p:graphicFrame>
      <p:pic>
        <p:nvPicPr>
          <p:cNvPr id="6" name="Picture 3" descr="Figure-5"/>
          <p:cNvPicPr>
            <a:picLocks noChangeAspect="1" noChangeArrowheads="1"/>
          </p:cNvPicPr>
          <p:nvPr/>
        </p:nvPicPr>
        <p:blipFill>
          <a:blip r:embed="rId5" cstate="print"/>
          <a:srcRect/>
          <a:stretch>
            <a:fillRect/>
          </a:stretch>
        </p:blipFill>
        <p:spPr bwMode="auto">
          <a:xfrm>
            <a:off x="2633133" y="4030465"/>
            <a:ext cx="3930131" cy="1770119"/>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79559608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457200" y="274638"/>
            <a:ext cx="8229600" cy="715962"/>
          </a:xfrm>
        </p:spPr>
        <p:txBody>
          <a:bodyPr>
            <a:normAutofit fontScale="90000"/>
          </a:bodyPr>
          <a:lstStyle/>
          <a:p>
            <a:pPr>
              <a:spcBef>
                <a:spcPct val="20000"/>
              </a:spcBef>
            </a:pPr>
            <a:r>
              <a:rPr lang="en-US" dirty="0" smtClean="0"/>
              <a:t>Avogadro’s law </a:t>
            </a:r>
            <a:endParaRPr lang="en-US" dirty="0"/>
          </a:p>
        </p:txBody>
      </p:sp>
      <p:pic>
        <p:nvPicPr>
          <p:cNvPr id="780291" name="Picture 3" descr="Figure-5"/>
          <p:cNvPicPr>
            <a:picLocks noChangeAspect="1" noChangeArrowheads="1"/>
          </p:cNvPicPr>
          <p:nvPr/>
        </p:nvPicPr>
        <p:blipFill>
          <a:blip r:embed="rId3" cstate="print"/>
          <a:srcRect/>
          <a:stretch>
            <a:fillRect/>
          </a:stretch>
        </p:blipFill>
        <p:spPr bwMode="auto">
          <a:xfrm>
            <a:off x="1219200" y="1981200"/>
            <a:ext cx="2329207" cy="4038600"/>
          </a:xfrm>
          <a:prstGeom prst="rect">
            <a:avLst/>
          </a:prstGeom>
          <a:noFill/>
          <a:ln w="12700">
            <a:solidFill>
              <a:srgbClr val="000000"/>
            </a:solidFill>
            <a:miter lim="800000"/>
            <a:headEnd/>
            <a:tailEnd/>
          </a:ln>
        </p:spPr>
      </p:pic>
      <p:sp>
        <p:nvSpPr>
          <p:cNvPr id="4" name="Content Placeholder 2"/>
          <p:cNvSpPr>
            <a:spLocks noGrp="1"/>
          </p:cNvSpPr>
          <p:nvPr>
            <p:ph idx="1"/>
          </p:nvPr>
        </p:nvSpPr>
        <p:spPr>
          <a:xfrm>
            <a:off x="4572000" y="1600200"/>
            <a:ext cx="3429000" cy="4525963"/>
          </a:xfrm>
        </p:spPr>
        <p:txBody>
          <a:bodyPr>
            <a:normAutofit lnSpcReduction="10000"/>
          </a:bodyPr>
          <a:lstStyle/>
          <a:p>
            <a:pPr marL="0" indent="0">
              <a:buNone/>
            </a:pPr>
            <a:r>
              <a:rPr lang="en-US" sz="2800" dirty="0" smtClean="0"/>
              <a:t>Avogadro postulated that equal volumes of gases at the same temperature and pressure contain the same number of ‘particles’ </a:t>
            </a:r>
          </a:p>
          <a:p>
            <a:pPr marL="0" indent="0">
              <a:buNone/>
            </a:pPr>
            <a:endParaRPr lang="en-US" sz="2800" dirty="0"/>
          </a:p>
          <a:p>
            <a:pPr marL="0" indent="0">
              <a:buNone/>
            </a:pPr>
            <a:r>
              <a:rPr lang="en-US" sz="2800" dirty="0" smtClean="0"/>
              <a:t>So what happens if we double the particle count?</a:t>
            </a:r>
            <a:endParaRPr lang="en-US" sz="2800" dirty="0"/>
          </a:p>
        </p:txBody>
      </p:sp>
    </p:spTree>
    <p:extLst>
      <p:ext uri="{BB962C8B-B14F-4D97-AF65-F5344CB8AC3E}">
        <p14:creationId xmlns:p14="http://schemas.microsoft.com/office/powerpoint/2010/main" val="3753241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71500" y="2147531"/>
            <a:ext cx="8064499" cy="4000500"/>
          </a:xfrm>
          <a:prstGeom prst="rect">
            <a:avLst/>
          </a:prstGeom>
          <a:noFill/>
          <a:ln>
            <a:noFill/>
          </a:ln>
        </p:spPr>
      </p:pic>
      <p:sp>
        <p:nvSpPr>
          <p:cNvPr id="2" name="TextBox 1"/>
          <p:cNvSpPr txBox="1"/>
          <p:nvPr/>
        </p:nvSpPr>
        <p:spPr>
          <a:xfrm>
            <a:off x="1451810" y="455363"/>
            <a:ext cx="6263629" cy="1200329"/>
          </a:xfrm>
          <a:prstGeom prst="rect">
            <a:avLst/>
          </a:prstGeom>
          <a:noFill/>
        </p:spPr>
        <p:txBody>
          <a:bodyPr wrap="none" rtlCol="0">
            <a:spAutoFit/>
          </a:bodyPr>
          <a:lstStyle/>
          <a:p>
            <a:pPr algn="ctr"/>
            <a:r>
              <a:rPr lang="en-US" sz="3600" dirty="0" smtClean="0"/>
              <a:t>The smaller the </a:t>
            </a:r>
            <a:r>
              <a:rPr lang="en-US" sz="3600" dirty="0" smtClean="0">
                <a:solidFill>
                  <a:prstClr val="black"/>
                </a:solidFill>
              </a:rPr>
              <a:t>Δ</a:t>
            </a:r>
            <a:r>
              <a:rPr lang="en-US" sz="3600" i="1" dirty="0" smtClean="0">
                <a:solidFill>
                  <a:prstClr val="black"/>
                </a:solidFill>
              </a:rPr>
              <a:t>G </a:t>
            </a:r>
          </a:p>
          <a:p>
            <a:pPr algn="ctr"/>
            <a:r>
              <a:rPr lang="en-US" sz="3600" dirty="0" smtClean="0">
                <a:solidFill>
                  <a:prstClr val="black"/>
                </a:solidFill>
              </a:rPr>
              <a:t>the more reversible the reaction</a:t>
            </a:r>
            <a:endParaRPr lang="en-US" sz="3600" dirty="0"/>
          </a:p>
        </p:txBody>
      </p:sp>
    </p:spTree>
    <p:extLst>
      <p:ext uri="{BB962C8B-B14F-4D97-AF65-F5344CB8AC3E}">
        <p14:creationId xmlns:p14="http://schemas.microsoft.com/office/powerpoint/2010/main" val="3115383185"/>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super-duper combined gas law</a:t>
            </a:r>
            <a:endParaRPr lang="en-US" sz="40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4746" y="2218189"/>
            <a:ext cx="2463800" cy="2006600"/>
          </a:xfrm>
          <a:prstGeom prst="rect">
            <a:avLst/>
          </a:prstGeom>
          <a:noFill/>
          <a:ln>
            <a:noFill/>
          </a:ln>
        </p:spPr>
      </p:pic>
      <p:sp>
        <p:nvSpPr>
          <p:cNvPr id="5" name="TextBox 4"/>
          <p:cNvSpPr txBox="1"/>
          <p:nvPr/>
        </p:nvSpPr>
        <p:spPr>
          <a:xfrm>
            <a:off x="883573" y="4925457"/>
            <a:ext cx="7576112" cy="1077218"/>
          </a:xfrm>
          <a:prstGeom prst="rect">
            <a:avLst/>
          </a:prstGeom>
          <a:noFill/>
        </p:spPr>
        <p:txBody>
          <a:bodyPr wrap="none" rtlCol="0">
            <a:spAutoFit/>
          </a:bodyPr>
          <a:lstStyle/>
          <a:p>
            <a:pPr algn="ctr"/>
            <a:r>
              <a:rPr lang="en-US" sz="3200" dirty="0" smtClean="0"/>
              <a:t>With Avogadro’s law, we can now formulate</a:t>
            </a:r>
          </a:p>
          <a:p>
            <a:pPr algn="ctr"/>
            <a:r>
              <a:rPr lang="en-US" sz="3200" dirty="0" smtClean="0"/>
              <a:t>a super-duper combined gas law</a:t>
            </a:r>
            <a:endParaRPr lang="en-US" sz="3200" dirty="0"/>
          </a:p>
        </p:txBody>
      </p:sp>
    </p:spTree>
    <p:extLst>
      <p:ext uri="{BB962C8B-B14F-4D97-AF65-F5344CB8AC3E}">
        <p14:creationId xmlns:p14="http://schemas.microsoft.com/office/powerpoint/2010/main" val="235684002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ftr" sz="quarter" idx="10"/>
          </p:nvPr>
        </p:nvSpPr>
        <p:spPr>
          <a:ln/>
        </p:spPr>
        <p:txBody>
          <a:bodyPr/>
          <a:lstStyle/>
          <a:p>
            <a:r>
              <a:rPr lang="en-GB">
                <a:solidFill>
                  <a:srgbClr val="FFFFFF"/>
                </a:solidFill>
                <a:latin typeface="Arial"/>
              </a:rPr>
              <a:t>© 2013 Pearson Education, Inc.</a:t>
            </a:r>
          </a:p>
        </p:txBody>
      </p:sp>
      <p:sp>
        <p:nvSpPr>
          <p:cNvPr id="19458" name="Rectangle 2"/>
          <p:cNvSpPr>
            <a:spLocks noGrp="1" noChangeArrowheads="1"/>
          </p:cNvSpPr>
          <p:nvPr>
            <p:ph type="title"/>
          </p:nvPr>
        </p:nvSpPr>
        <p:spPr>
          <a:xfrm>
            <a:off x="457200" y="838200"/>
            <a:ext cx="8458200" cy="1524000"/>
          </a:xfrm>
        </p:spPr>
        <p:txBody>
          <a:bodyPr/>
          <a:lstStyle/>
          <a:p>
            <a:pPr algn="l" eaLnBrk="1" hangingPunct="1">
              <a:spcAft>
                <a:spcPts val="1200"/>
              </a:spcAft>
            </a:pP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1.0 mol of gas at 25 </a:t>
            </a:r>
            <a:r>
              <a:rPr lang="en-US">
                <a:latin typeface="Times New Roman" charset="0"/>
                <a:ea typeface="ＭＳ Ｐゴシック" charset="0"/>
                <a:cs typeface="Times New Roman" charset="0"/>
              </a:rPr>
              <a:t>°</a:t>
            </a:r>
            <a:r>
              <a:rPr lang="en-US">
                <a:latin typeface="Arial" charset="0"/>
                <a:ea typeface="ＭＳ Ｐゴシック" charset="0"/>
                <a:cs typeface="ＭＳ Ｐゴシック" charset="0"/>
              </a:rPr>
              <a:t>C and 0.90 atm is contained in an apparatus with a movable piston. Which set of conditions will result in a lower piston position than shown in this drawing?</a:t>
            </a:r>
            <a:endParaRPr lang="en-US" baseline="30000">
              <a:latin typeface="Arial" charset="0"/>
              <a:ea typeface="ＭＳ Ｐゴシック" charset="0"/>
              <a:cs typeface="ＭＳ Ｐゴシック" charset="0"/>
            </a:endParaRPr>
          </a:p>
        </p:txBody>
      </p:sp>
      <p:sp>
        <p:nvSpPr>
          <p:cNvPr id="19459" name="Rectangle 3"/>
          <p:cNvSpPr>
            <a:spLocks noGrp="1" noChangeArrowheads="1"/>
          </p:cNvSpPr>
          <p:nvPr>
            <p:ph type="body" idx="1"/>
          </p:nvPr>
        </p:nvSpPr>
        <p:spPr>
          <a:xfrm>
            <a:off x="381000" y="3352800"/>
            <a:ext cx="6019800" cy="2590800"/>
          </a:xfrm>
        </p:spPr>
        <p:txBody>
          <a:bodyPr/>
          <a:lstStyle/>
          <a:p>
            <a:pPr marL="533400" indent="-533400" eaLnBrk="1" hangingPunct="1">
              <a:buFont typeface="Arial" charset="0"/>
              <a:buAutoNum type="alphaLcPeriod"/>
            </a:pPr>
            <a:r>
              <a:rPr lang="en-US" sz="2600">
                <a:latin typeface="Arial" charset="0"/>
                <a:ea typeface="ＭＳ Ｐゴシック" charset="0"/>
                <a:cs typeface="ＭＳ Ｐゴシック" charset="0"/>
              </a:rPr>
              <a:t>1.0 mol of gas, 25</a:t>
            </a:r>
            <a:r>
              <a:rPr lang="en-US">
                <a:latin typeface="Arial" charset="0"/>
                <a:ea typeface="ＭＳ Ｐゴシック" charset="0"/>
                <a:cs typeface="ＭＳ Ｐゴシック" charset="0"/>
              </a:rPr>
              <a:t> </a:t>
            </a:r>
            <a:r>
              <a:rPr lang="en-US">
                <a:latin typeface="Times New Roman" charset="0"/>
                <a:ea typeface="ＭＳ Ｐゴシック" charset="0"/>
                <a:cs typeface="Times New Roman" charset="0"/>
              </a:rPr>
              <a:t>°</a:t>
            </a:r>
            <a:r>
              <a:rPr lang="en-US" sz="2600">
                <a:latin typeface="Arial" charset="0"/>
                <a:ea typeface="ＭＳ Ｐゴシック" charset="0"/>
                <a:cs typeface="ＭＳ Ｐゴシック" charset="0"/>
              </a:rPr>
              <a:t>C, and 1.80 atm </a:t>
            </a:r>
          </a:p>
          <a:p>
            <a:pPr marL="533400" indent="-533400" eaLnBrk="1" hangingPunct="1">
              <a:buFont typeface="Arial" charset="0"/>
              <a:buAutoNum type="alphaLcPeriod"/>
            </a:pPr>
            <a:r>
              <a:rPr lang="en-US" sz="2600">
                <a:latin typeface="Arial" charset="0"/>
                <a:ea typeface="ＭＳ Ｐゴシック" charset="0"/>
                <a:cs typeface="ＭＳ Ｐゴシック" charset="0"/>
              </a:rPr>
              <a:t>1.0 mol of gas, 50</a:t>
            </a:r>
            <a:r>
              <a:rPr lang="en-US">
                <a:latin typeface="Arial" charset="0"/>
                <a:ea typeface="ＭＳ Ｐゴシック" charset="0"/>
                <a:cs typeface="ＭＳ Ｐゴシック" charset="0"/>
              </a:rPr>
              <a:t> </a:t>
            </a:r>
            <a:r>
              <a:rPr lang="en-US">
                <a:latin typeface="Times New Roman" charset="0"/>
                <a:ea typeface="ＭＳ Ｐゴシック" charset="0"/>
                <a:cs typeface="Times New Roman" charset="0"/>
              </a:rPr>
              <a:t>°</a:t>
            </a:r>
            <a:r>
              <a:rPr lang="en-US" sz="2600">
                <a:latin typeface="Arial" charset="0"/>
                <a:ea typeface="ＭＳ Ｐゴシック" charset="0"/>
                <a:cs typeface="ＭＳ Ｐゴシック" charset="0"/>
              </a:rPr>
              <a:t>C, and 0.90 atm</a:t>
            </a:r>
          </a:p>
          <a:p>
            <a:pPr marL="533400" indent="-533400" eaLnBrk="1" hangingPunct="1">
              <a:buFont typeface="Arial" charset="0"/>
              <a:buAutoNum type="alphaLcPeriod"/>
            </a:pPr>
            <a:r>
              <a:rPr lang="en-US" sz="2600">
                <a:latin typeface="Arial" charset="0"/>
                <a:ea typeface="ＭＳ Ｐゴシック" charset="0"/>
                <a:cs typeface="ＭＳ Ｐゴシック" charset="0"/>
              </a:rPr>
              <a:t>2.0 mol of gas, 25</a:t>
            </a:r>
            <a:r>
              <a:rPr lang="en-US">
                <a:latin typeface="Arial" charset="0"/>
                <a:ea typeface="ＭＳ Ｐゴシック" charset="0"/>
                <a:cs typeface="ＭＳ Ｐゴシック" charset="0"/>
              </a:rPr>
              <a:t> </a:t>
            </a:r>
            <a:r>
              <a:rPr lang="en-US">
                <a:latin typeface="Times New Roman" charset="0"/>
                <a:ea typeface="ＭＳ Ｐゴシック" charset="0"/>
                <a:cs typeface="Times New Roman" charset="0"/>
              </a:rPr>
              <a:t>°</a:t>
            </a:r>
            <a:r>
              <a:rPr lang="en-US" sz="2600">
                <a:latin typeface="Arial" charset="0"/>
                <a:ea typeface="ＭＳ Ｐゴシック" charset="0"/>
                <a:cs typeface="ＭＳ Ｐゴシック" charset="0"/>
              </a:rPr>
              <a:t>C, and 0.45 atm</a:t>
            </a:r>
          </a:p>
          <a:p>
            <a:pPr marL="533400" indent="-533400" eaLnBrk="1" hangingPunct="1">
              <a:buFont typeface="Arial" charset="0"/>
              <a:buAutoNum type="alphaLcPeriod"/>
            </a:pPr>
            <a:r>
              <a:rPr lang="en-US" sz="2600">
                <a:latin typeface="Arial" charset="0"/>
                <a:ea typeface="ＭＳ Ｐゴシック" charset="0"/>
                <a:cs typeface="ＭＳ Ｐゴシック" charset="0"/>
              </a:rPr>
              <a:t>2.0 mol of gas, 25</a:t>
            </a:r>
            <a:r>
              <a:rPr lang="en-US">
                <a:latin typeface="Arial" charset="0"/>
                <a:ea typeface="ＭＳ Ｐゴシック" charset="0"/>
                <a:cs typeface="ＭＳ Ｐゴシック" charset="0"/>
              </a:rPr>
              <a:t> </a:t>
            </a:r>
            <a:r>
              <a:rPr lang="en-US">
                <a:latin typeface="Times New Roman" charset="0"/>
                <a:ea typeface="ＭＳ Ｐゴシック" charset="0"/>
                <a:cs typeface="Times New Roman" charset="0"/>
              </a:rPr>
              <a:t>°</a:t>
            </a:r>
            <a:r>
              <a:rPr lang="en-US" sz="2600">
                <a:latin typeface="Arial" charset="0"/>
                <a:ea typeface="ＭＳ Ｐゴシック" charset="0"/>
                <a:cs typeface="ＭＳ Ｐゴシック" charset="0"/>
              </a:rPr>
              <a:t>C, a</a:t>
            </a:r>
            <a:r>
              <a:rPr lang="en-US" sz="2800">
                <a:latin typeface="Arial" charset="0"/>
                <a:ea typeface="ＭＳ Ｐゴシック" charset="0"/>
                <a:cs typeface="ＭＳ Ｐゴシック" charset="0"/>
              </a:rPr>
              <a:t>nd 0.90 atm</a:t>
            </a:r>
          </a:p>
          <a:p>
            <a:pPr marL="533400" indent="-533400" eaLnBrk="1" hangingPunct="1">
              <a:buFont typeface="Times" charset="0"/>
              <a:buAutoNum type="alphaLcPeriod"/>
            </a:pPr>
            <a:endParaRPr lang="en-US" sz="320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a:latin typeface="Arial" charset="0"/>
              <a:ea typeface="ＭＳ Ｐゴシック" charset="0"/>
              <a:cs typeface="ＭＳ Ｐゴシック" charset="0"/>
            </a:endParaRPr>
          </a:p>
        </p:txBody>
      </p:sp>
      <p:sp>
        <p:nvSpPr>
          <p:cNvPr id="19460"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pic>
        <p:nvPicPr>
          <p:cNvPr id="194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1938" y="3257550"/>
            <a:ext cx="20748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81000" y="3352800"/>
            <a:ext cx="6019800"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347537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ftr" sz="quarter" idx="10"/>
          </p:nvPr>
        </p:nvSpPr>
        <p:spPr>
          <a:ln/>
        </p:spPr>
        <p:txBody>
          <a:bodyPr/>
          <a:lstStyle/>
          <a:p>
            <a:r>
              <a:rPr lang="en-GB">
                <a:solidFill>
                  <a:srgbClr val="FFFFFF"/>
                </a:solidFill>
                <a:latin typeface="Arial"/>
              </a:rPr>
              <a:t>© 2013 Pearson Education, Inc.</a:t>
            </a:r>
          </a:p>
        </p:txBody>
      </p:sp>
      <p:sp>
        <p:nvSpPr>
          <p:cNvPr id="21506" name="Rectangle 2"/>
          <p:cNvSpPr>
            <a:spLocks noGrp="1" noChangeArrowheads="1"/>
          </p:cNvSpPr>
          <p:nvPr>
            <p:ph type="title"/>
          </p:nvPr>
        </p:nvSpPr>
        <p:spPr>
          <a:xfrm>
            <a:off x="457200" y="838200"/>
            <a:ext cx="8458200" cy="1524000"/>
          </a:xfrm>
        </p:spPr>
        <p:txBody>
          <a:bodyPr/>
          <a:lstStyle/>
          <a:p>
            <a:pPr algn="l" eaLnBrk="1" hangingPunct="1">
              <a:spcAft>
                <a:spcPts val="1200"/>
              </a:spcAft>
            </a:pP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sym typeface="Symbol" charset="0"/>
              </a:rPr>
              <a:t>If all other variables are held constant, which change will NOT cause a change in the pressure of oxygen in a mixture of oxygen and nitrogen</a:t>
            </a:r>
            <a:r>
              <a:rPr lang="en-US">
                <a:latin typeface="Arial" charset="0"/>
                <a:ea typeface="ＭＳ Ｐゴシック" charset="0"/>
                <a:cs typeface="ＭＳ Ｐゴシック" charset="0"/>
              </a:rPr>
              <a:t>?</a:t>
            </a:r>
            <a:endParaRPr lang="en-US" baseline="30000">
              <a:latin typeface="Arial" charset="0"/>
              <a:ea typeface="ＭＳ Ｐゴシック" charset="0"/>
              <a:cs typeface="ＭＳ Ｐゴシック" charset="0"/>
            </a:endParaRPr>
          </a:p>
        </p:txBody>
      </p:sp>
      <p:sp>
        <p:nvSpPr>
          <p:cNvPr id="21507" name="Rectangle 3"/>
          <p:cNvSpPr>
            <a:spLocks noGrp="1" noChangeArrowheads="1"/>
          </p:cNvSpPr>
          <p:nvPr>
            <p:ph type="body" idx="1"/>
          </p:nvPr>
        </p:nvSpPr>
        <p:spPr>
          <a:xfrm>
            <a:off x="685800" y="2895600"/>
            <a:ext cx="6172200" cy="30480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Decreasing the moles of oxygen</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Decreasing the temperature</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Increasing moles of nitrogen</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Increasing the volume</a:t>
            </a:r>
          </a:p>
          <a:p>
            <a:pPr marL="533400" indent="-533400" eaLnBrk="1" hangingPunct="1">
              <a:buFont typeface="Times" charset="0"/>
              <a:buAutoNum type="alphaLcPeriod"/>
            </a:pPr>
            <a:endParaRPr lang="en-US" sz="320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a:latin typeface="Arial" charset="0"/>
              <a:ea typeface="ＭＳ Ｐゴシック" charset="0"/>
              <a:cs typeface="ＭＳ Ｐゴシック" charset="0"/>
            </a:endParaRPr>
          </a:p>
        </p:txBody>
      </p:sp>
      <p:sp>
        <p:nvSpPr>
          <p:cNvPr id="21508"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21509"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7" name="Rectangle 6"/>
          <p:cNvSpPr>
            <a:spLocks noChangeArrowheads="1"/>
          </p:cNvSpPr>
          <p:nvPr/>
        </p:nvSpPr>
        <p:spPr bwMode="auto">
          <a:xfrm>
            <a:off x="609599" y="3964344"/>
            <a:ext cx="5535031"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4175189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ftr" sz="quarter" idx="10"/>
          </p:nvPr>
        </p:nvSpPr>
        <p:spPr>
          <a:ln/>
        </p:spPr>
        <p:txBody>
          <a:bodyPr/>
          <a:lstStyle/>
          <a:p>
            <a:r>
              <a:rPr lang="en-GB">
                <a:solidFill>
                  <a:srgbClr val="FFFFFF"/>
                </a:solidFill>
                <a:latin typeface="Arial"/>
              </a:rPr>
              <a:t>© 2013 Pearson Education, Inc.</a:t>
            </a:r>
          </a:p>
        </p:txBody>
      </p:sp>
      <p:sp>
        <p:nvSpPr>
          <p:cNvPr id="25602" name="Rectangle 2"/>
          <p:cNvSpPr>
            <a:spLocks noGrp="1" noChangeArrowheads="1"/>
          </p:cNvSpPr>
          <p:nvPr>
            <p:ph type="title"/>
          </p:nvPr>
        </p:nvSpPr>
        <p:spPr>
          <a:xfrm>
            <a:off x="304800" y="838200"/>
            <a:ext cx="8458200" cy="2133600"/>
          </a:xfrm>
        </p:spPr>
        <p:txBody>
          <a:bodyPr/>
          <a:lstStyle/>
          <a:p>
            <a:pPr algn="l" eaLnBrk="1" hangingPunct="1">
              <a:spcAft>
                <a:spcPts val="1200"/>
              </a:spcAft>
            </a:pPr>
            <a:r>
              <a:rPr lang="en-US">
                <a:latin typeface="Arial" charset="0"/>
                <a:ea typeface="ＭＳ Ｐゴシック" charset="0"/>
                <a:cs typeface="ＭＳ Ｐゴシック" charset="0"/>
              </a:rPr>
              <a:t>At a constant volume, a flask is filled with helium at 25 </a:t>
            </a:r>
            <a:r>
              <a:rPr lang="en-US">
                <a:latin typeface="Arial" charset="0"/>
                <a:ea typeface="ＭＳ Ｐゴシック" charset="0"/>
                <a:cs typeface="ＭＳ Ｐゴシック" charset="0"/>
                <a:sym typeface="Symbol" charset="0"/>
              </a:rPr>
              <a:t>°C and 1.03 atm pressure, sealed, and then heated to 98 °C. What is the pressure inside the flask?</a:t>
            </a:r>
            <a:endParaRPr lang="en-US" baseline="30000">
              <a:latin typeface="Arial" charset="0"/>
              <a:ea typeface="ＭＳ Ｐゴシック" charset="0"/>
              <a:cs typeface="ＭＳ Ｐゴシック" charset="0"/>
            </a:endParaRPr>
          </a:p>
        </p:txBody>
      </p:sp>
      <p:sp>
        <p:nvSpPr>
          <p:cNvPr id="25603" name="Rectangle 3"/>
          <p:cNvSpPr>
            <a:spLocks noGrp="1" noChangeArrowheads="1"/>
          </p:cNvSpPr>
          <p:nvPr>
            <p:ph type="body" idx="1"/>
          </p:nvPr>
        </p:nvSpPr>
        <p:spPr>
          <a:xfrm>
            <a:off x="685800" y="3200400"/>
            <a:ext cx="6172200" cy="27432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0.827 atm</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1.21 atm</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1.28 atm</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0.916 atm</a:t>
            </a:r>
          </a:p>
          <a:p>
            <a:pPr marL="533400" indent="-533400" eaLnBrk="1" hangingPunct="1">
              <a:buFont typeface="Times" charset="0"/>
              <a:buAutoNum type="alphaLcPeriod"/>
            </a:pPr>
            <a:endParaRPr lang="en-US" sz="320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a:latin typeface="Arial" charset="0"/>
              <a:ea typeface="ＭＳ Ｐゴシック" charset="0"/>
              <a:cs typeface="ＭＳ Ｐゴシック" charset="0"/>
            </a:endParaRPr>
          </a:p>
        </p:txBody>
      </p:sp>
      <p:sp>
        <p:nvSpPr>
          <p:cNvPr id="25604"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25605"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7" name="Rectangle 6"/>
          <p:cNvSpPr>
            <a:spLocks noChangeArrowheads="1"/>
          </p:cNvSpPr>
          <p:nvPr/>
        </p:nvSpPr>
        <p:spPr bwMode="auto">
          <a:xfrm>
            <a:off x="609599" y="3262953"/>
            <a:ext cx="2462716"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529850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p:txBody>
          <a:bodyPr>
            <a:normAutofit fontScale="90000"/>
          </a:bodyPr>
          <a:lstStyle/>
          <a:p>
            <a:r>
              <a:rPr lang="en-US" dirty="0">
                <a:latin typeface="Arial" charset="0"/>
                <a:cs typeface="Times New Roman" charset="0"/>
              </a:rPr>
              <a:t>8.10 The Ideal Gas </a:t>
            </a:r>
            <a:r>
              <a:rPr lang="en-US" dirty="0" smtClean="0">
                <a:latin typeface="Arial" charset="0"/>
                <a:cs typeface="Times New Roman" charset="0"/>
              </a:rPr>
              <a:t>Law: PV = </a:t>
            </a:r>
            <a:r>
              <a:rPr lang="en-US" dirty="0" err="1" smtClean="0">
                <a:latin typeface="Arial" charset="0"/>
                <a:cs typeface="Times New Roman" charset="0"/>
              </a:rPr>
              <a:t>nRT</a:t>
            </a:r>
            <a:endParaRPr lang="en-US" dirty="0">
              <a:latin typeface="Arial" charset="0"/>
              <a:cs typeface="Times New Roman" charset="0"/>
            </a:endParaRPr>
          </a:p>
        </p:txBody>
      </p:sp>
      <p:sp>
        <p:nvSpPr>
          <p:cNvPr id="4096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029060"/>
            <a:ext cx="3488055" cy="2328545"/>
          </a:xfrm>
          <a:prstGeom prst="rect">
            <a:avLst/>
          </a:prstGeom>
          <a:noFill/>
          <a:ln>
            <a:noFill/>
          </a:ln>
        </p:spPr>
      </p:pic>
      <p:sp>
        <p:nvSpPr>
          <p:cNvPr id="3" name="TextBox 2"/>
          <p:cNvSpPr txBox="1"/>
          <p:nvPr/>
        </p:nvSpPr>
        <p:spPr>
          <a:xfrm>
            <a:off x="2283178" y="4892628"/>
            <a:ext cx="4696318" cy="584776"/>
          </a:xfrm>
          <a:prstGeom prst="rect">
            <a:avLst/>
          </a:prstGeom>
          <a:noFill/>
        </p:spPr>
        <p:txBody>
          <a:bodyPr wrap="none" rtlCol="0">
            <a:spAutoFit/>
          </a:bodyPr>
          <a:lstStyle/>
          <a:p>
            <a:r>
              <a:rPr lang="en-US" sz="3200" dirty="0" smtClean="0"/>
              <a:t>But no gases are truly ideal</a:t>
            </a:r>
            <a:endParaRPr lang="en-US" sz="3200" dirty="0"/>
          </a:p>
        </p:txBody>
      </p:sp>
    </p:spTree>
    <p:extLst>
      <p:ext uri="{BB962C8B-B14F-4D97-AF65-F5344CB8AC3E}">
        <p14:creationId xmlns:p14="http://schemas.microsoft.com/office/powerpoint/2010/main" val="273890534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dirty="0" smtClean="0"/>
              <a:t>The need </a:t>
            </a:r>
            <a:r>
              <a:rPr lang="en-US" sz="4400" dirty="0" smtClean="0"/>
              <a:t>for a </a:t>
            </a:r>
            <a:r>
              <a:rPr lang="en-US" sz="4400" b="1" dirty="0" smtClean="0"/>
              <a:t>Standard </a:t>
            </a:r>
            <a:r>
              <a:rPr lang="en-US" sz="4400" b="1" dirty="0" smtClean="0"/>
              <a:t>State</a:t>
            </a:r>
            <a:endParaRPr lang="en-US" sz="4400" b="1" dirty="0"/>
          </a:p>
        </p:txBody>
      </p:sp>
    </p:spTree>
    <p:extLst>
      <p:ext uri="{BB962C8B-B14F-4D97-AF65-F5344CB8AC3E}">
        <p14:creationId xmlns:p14="http://schemas.microsoft.com/office/powerpoint/2010/main" val="323002612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256722" y="1404794"/>
            <a:ext cx="8694494" cy="4560775"/>
          </a:xfrm>
        </p:spPr>
        <p:txBody>
          <a:bodyPr>
            <a:normAutofit/>
          </a:bodyPr>
          <a:lstStyle/>
          <a:p>
            <a:r>
              <a:rPr lang="en-US" dirty="0">
                <a:ea typeface="ＭＳ Ｐゴシック" charset="0"/>
                <a:cs typeface="ＭＳ Ｐゴシック" charset="0"/>
              </a:rPr>
              <a:t>C</a:t>
            </a:r>
            <a:r>
              <a:rPr lang="en-US" dirty="0" smtClean="0">
                <a:ea typeface="ＭＳ Ｐゴシック" charset="0"/>
                <a:cs typeface="ＭＳ Ｐゴシック" charset="0"/>
              </a:rPr>
              <a:t>alculations in the previous sections depended on having data from the same sample at two different conditions </a:t>
            </a:r>
          </a:p>
          <a:p>
            <a:pPr lvl="1"/>
            <a:r>
              <a:rPr lang="en-US" dirty="0" smtClean="0">
                <a:ea typeface="ＭＳ Ｐゴシック" charset="0"/>
                <a:cs typeface="ＭＳ Ｐゴシック" charset="0"/>
              </a:rPr>
              <a:t>initial state and final state </a:t>
            </a:r>
          </a:p>
          <a:p>
            <a:pPr lvl="1"/>
            <a:endParaRPr lang="en-US" sz="800" dirty="0">
              <a:ea typeface="ＭＳ Ｐゴシック" charset="0"/>
              <a:cs typeface="ＭＳ Ｐゴシック" charset="0"/>
            </a:endParaRPr>
          </a:p>
          <a:p>
            <a:r>
              <a:rPr lang="en-US" dirty="0" smtClean="0">
                <a:ea typeface="ＭＳ Ｐゴシック" charset="0"/>
                <a:cs typeface="ＭＳ Ｐゴシック" charset="0"/>
              </a:rPr>
              <a:t>But it would be convenient to be able to do calculations for a gas in a single state </a:t>
            </a:r>
          </a:p>
          <a:p>
            <a:pPr lvl="1"/>
            <a:r>
              <a:rPr lang="en-US" dirty="0" smtClean="0">
                <a:ea typeface="ＭＳ Ｐゴシック" charset="0"/>
                <a:cs typeface="ＭＳ Ｐゴシック" charset="0"/>
              </a:rPr>
              <a:t>To do this, chemists </a:t>
            </a:r>
            <a:r>
              <a:rPr lang="en-US" dirty="0" smtClean="0">
                <a:ea typeface="ＭＳ Ｐゴシック" charset="0"/>
                <a:cs typeface="ＭＳ Ｐゴシック" charset="0"/>
              </a:rPr>
              <a:t>define </a:t>
            </a:r>
            <a:r>
              <a:rPr lang="en-US" dirty="0">
                <a:ea typeface="ＭＳ Ｐゴシック" charset="0"/>
                <a:cs typeface="ＭＳ Ｐゴシック" charset="0"/>
              </a:rPr>
              <a:t>S</a:t>
            </a:r>
            <a:r>
              <a:rPr lang="en-US" dirty="0" smtClean="0">
                <a:ea typeface="ＭＳ Ｐゴシック" charset="0"/>
                <a:cs typeface="ＭＳ Ｐゴシック" charset="0"/>
              </a:rPr>
              <a:t>tandard </a:t>
            </a:r>
            <a:r>
              <a:rPr lang="en-US" dirty="0" smtClean="0">
                <a:ea typeface="ＭＳ Ｐゴシック" charset="0"/>
                <a:cs typeface="ＭＳ Ｐゴシック" charset="0"/>
              </a:rPr>
              <a:t>S</a:t>
            </a:r>
            <a:r>
              <a:rPr lang="en-US" dirty="0" smtClean="0">
                <a:ea typeface="ＭＳ Ｐゴシック" charset="0"/>
                <a:cs typeface="ＭＳ Ｐゴシック" charset="0"/>
              </a:rPr>
              <a:t>tate conditions</a:t>
            </a:r>
            <a:endParaRPr lang="en-US" dirty="0">
              <a:ea typeface="ＭＳ Ｐゴシック" charset="0"/>
              <a:cs typeface="ＭＳ Ｐゴシック" charset="0"/>
            </a:endParaRPr>
          </a:p>
        </p:txBody>
      </p:sp>
      <p:sp>
        <p:nvSpPr>
          <p:cNvPr id="3994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spTree>
    <p:extLst>
      <p:ext uri="{BB962C8B-B14F-4D97-AF65-F5344CB8AC3E}">
        <p14:creationId xmlns:p14="http://schemas.microsoft.com/office/powerpoint/2010/main" val="136102732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charset="0"/>
                <a:cs typeface="Times New Roman" charset="0"/>
              </a:rPr>
              <a:t>fyi</a:t>
            </a:r>
            <a:r>
              <a:rPr lang="en-US" dirty="0" smtClean="0">
                <a:latin typeface="Arial" charset="0"/>
                <a:cs typeface="Times New Roman" charset="0"/>
              </a:rPr>
              <a:t>: PV </a:t>
            </a:r>
            <a:r>
              <a:rPr lang="en-US" dirty="0">
                <a:latin typeface="Arial" charset="0"/>
                <a:cs typeface="Times New Roman" charset="0"/>
              </a:rPr>
              <a:t>= </a:t>
            </a:r>
            <a:r>
              <a:rPr lang="en-US" dirty="0" err="1">
                <a:latin typeface="Arial" charset="0"/>
                <a:cs typeface="Times New Roman" charset="0"/>
              </a:rPr>
              <a:t>nRT</a:t>
            </a:r>
            <a:endParaRPr lang="en-US" dirty="0"/>
          </a:p>
        </p:txBody>
      </p:sp>
      <p:sp>
        <p:nvSpPr>
          <p:cNvPr id="3" name="Content Placeholder 2"/>
          <p:cNvSpPr>
            <a:spLocks noGrp="1"/>
          </p:cNvSpPr>
          <p:nvPr>
            <p:ph idx="1"/>
          </p:nvPr>
        </p:nvSpPr>
        <p:spPr/>
        <p:txBody>
          <a:bodyPr>
            <a:normAutofit/>
          </a:bodyPr>
          <a:lstStyle/>
          <a:p>
            <a:r>
              <a:rPr lang="en-US" dirty="0"/>
              <a:t>T</a:t>
            </a:r>
            <a:r>
              <a:rPr lang="en-US" dirty="0" smtClean="0"/>
              <a:t>he ideal gas law applies to a gas sample in a single state situation </a:t>
            </a:r>
          </a:p>
          <a:p>
            <a:r>
              <a:rPr lang="en-US" dirty="0" smtClean="0"/>
              <a:t>But not having data available from </a:t>
            </a:r>
            <a:r>
              <a:rPr lang="en-US" dirty="0"/>
              <a:t>two </a:t>
            </a:r>
            <a:r>
              <a:rPr lang="en-US" dirty="0" smtClean="0"/>
              <a:t>distinct states presents a loss of information </a:t>
            </a:r>
          </a:p>
          <a:p>
            <a:r>
              <a:rPr lang="en-US" dirty="0" smtClean="0"/>
              <a:t>To make up for this loss, the ideal gas law invents a standard </a:t>
            </a:r>
            <a:r>
              <a:rPr lang="en-US" dirty="0"/>
              <a:t>s</a:t>
            </a:r>
            <a:r>
              <a:rPr lang="en-US" dirty="0" smtClean="0"/>
              <a:t>tate condition (STP) to stand in as the ‘second state,’ and thereby fill back this lost data </a:t>
            </a:r>
            <a:endParaRPr lang="en-US" dirty="0"/>
          </a:p>
        </p:txBody>
      </p:sp>
    </p:spTree>
    <p:extLst>
      <p:ext uri="{BB962C8B-B14F-4D97-AF65-F5344CB8AC3E}">
        <p14:creationId xmlns:p14="http://schemas.microsoft.com/office/powerpoint/2010/main" val="3117153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162140" y="1304243"/>
            <a:ext cx="8701491" cy="4996545"/>
          </a:xfrm>
        </p:spPr>
        <p:txBody>
          <a:bodyPr>
            <a:normAutofit/>
          </a:bodyPr>
          <a:lstStyle/>
          <a:p>
            <a:r>
              <a:rPr lang="en-US" dirty="0" smtClean="0">
                <a:ea typeface="ＭＳ Ｐゴシック" charset="0"/>
                <a:cs typeface="ＭＳ Ｐゴシック" charset="0"/>
              </a:rPr>
              <a:t>The possibility of an </a:t>
            </a:r>
            <a:r>
              <a:rPr lang="en-US" b="1" dirty="0" smtClean="0">
                <a:ea typeface="ＭＳ Ｐゴシック" charset="0"/>
                <a:cs typeface="ＭＳ Ｐゴシック" charset="0"/>
              </a:rPr>
              <a:t>ideal gas law </a:t>
            </a:r>
            <a:r>
              <a:rPr lang="en-US" dirty="0" smtClean="0">
                <a:ea typeface="ＭＳ Ｐゴシック" charset="0"/>
                <a:cs typeface="ＭＳ Ｐゴシック" charset="0"/>
              </a:rPr>
              <a:t>depends on defining an STP</a:t>
            </a:r>
          </a:p>
          <a:p>
            <a:endParaRPr lang="en-US" sz="1000" dirty="0">
              <a:ea typeface="ＭＳ Ｐゴシック" charset="0"/>
              <a:cs typeface="ＭＳ Ｐゴシック" charset="0"/>
            </a:endParaRPr>
          </a:p>
          <a:p>
            <a:pPr lvl="1"/>
            <a:r>
              <a:rPr lang="en-US" dirty="0" smtClean="0">
                <a:solidFill>
                  <a:srgbClr val="FF0000"/>
                </a:solidFill>
                <a:ea typeface="ＭＳ Ｐゴシック" charset="0"/>
                <a:cs typeface="ＭＳ Ｐゴシック" charset="0"/>
              </a:rPr>
              <a:t>Standard </a:t>
            </a:r>
            <a:r>
              <a:rPr lang="en-US" dirty="0">
                <a:solidFill>
                  <a:srgbClr val="FF0000"/>
                </a:solidFill>
                <a:ea typeface="ＭＳ Ｐゴシック" charset="0"/>
                <a:cs typeface="ＭＳ Ｐゴシック" charset="0"/>
              </a:rPr>
              <a:t>temperature and pressure (STP) </a:t>
            </a:r>
            <a:endParaRPr lang="en-US" dirty="0" smtClean="0">
              <a:solidFill>
                <a:srgbClr val="FF0000"/>
              </a:solidFill>
              <a:ea typeface="ＭＳ Ｐゴシック" charset="0"/>
              <a:cs typeface="ＭＳ Ｐゴシック" charset="0"/>
            </a:endParaRPr>
          </a:p>
          <a:p>
            <a:pPr lvl="2"/>
            <a:r>
              <a:rPr lang="en-US" sz="2800" dirty="0" smtClean="0">
                <a:ea typeface="ＭＳ Ｐゴシック" charset="0"/>
                <a:cs typeface="ＭＳ Ｐゴシック" charset="0"/>
              </a:rPr>
              <a:t>0 </a:t>
            </a:r>
            <a:r>
              <a:rPr lang="en-US" sz="2800" dirty="0">
                <a:ea typeface="ＭＳ Ｐゴシック" charset="0"/>
                <a:cs typeface="ＭＳ Ｐゴシック" charset="0"/>
                <a:sym typeface="Symbol" charset="0"/>
              </a:rPr>
              <a:t></a:t>
            </a:r>
            <a:r>
              <a:rPr lang="en-US" sz="2800" dirty="0">
                <a:ea typeface="ＭＳ Ｐゴシック" charset="0"/>
                <a:cs typeface="ＭＳ Ｐゴシック" charset="0"/>
              </a:rPr>
              <a:t>C (</a:t>
            </a:r>
            <a:r>
              <a:rPr lang="en-US" sz="2800" dirty="0" smtClean="0">
                <a:ea typeface="ＭＳ Ｐゴシック" charset="0"/>
                <a:cs typeface="ＭＳ Ｐゴシック" charset="0"/>
              </a:rPr>
              <a:t>273.15 K exactly) </a:t>
            </a:r>
          </a:p>
          <a:p>
            <a:pPr lvl="2"/>
            <a:r>
              <a:rPr lang="en-US" sz="2800" dirty="0" smtClean="0">
                <a:ea typeface="ＭＳ Ｐゴシック" charset="0"/>
                <a:cs typeface="ＭＳ Ｐゴシック" charset="0"/>
              </a:rPr>
              <a:t>1 </a:t>
            </a:r>
            <a:r>
              <a:rPr lang="en-US" sz="2800" dirty="0" err="1">
                <a:ea typeface="ＭＳ Ｐゴシック" charset="0"/>
                <a:cs typeface="ＭＳ Ｐゴシック" charset="0"/>
              </a:rPr>
              <a:t>atm</a:t>
            </a:r>
            <a:r>
              <a:rPr lang="en-US" sz="2800" dirty="0">
                <a:ea typeface="ＭＳ Ｐゴシック" charset="0"/>
                <a:cs typeface="ＭＳ Ｐゴシック" charset="0"/>
              </a:rPr>
              <a:t> (</a:t>
            </a:r>
            <a:r>
              <a:rPr lang="en-US" sz="2800" dirty="0" smtClean="0">
                <a:ea typeface="ＭＳ Ｐゴシック" charset="0"/>
                <a:cs typeface="ＭＳ Ｐゴシック" charset="0"/>
              </a:rPr>
              <a:t>760 mmHg by definition) </a:t>
            </a:r>
          </a:p>
          <a:p>
            <a:pPr lvl="2"/>
            <a:endParaRPr lang="en-US" sz="800" dirty="0">
              <a:ea typeface="ＭＳ Ｐゴシック" charset="0"/>
              <a:cs typeface="ＭＳ Ｐゴシック" charset="0"/>
            </a:endParaRPr>
          </a:p>
          <a:p>
            <a:r>
              <a:rPr lang="en-US" dirty="0" smtClean="0">
                <a:ea typeface="ＭＳ Ｐゴシック" charset="0"/>
                <a:cs typeface="ＭＳ Ｐゴシック" charset="0"/>
              </a:rPr>
              <a:t>The question next arises </a:t>
            </a:r>
          </a:p>
          <a:p>
            <a:pPr lvl="1"/>
            <a:r>
              <a:rPr lang="en-US" dirty="0" smtClean="0">
                <a:ea typeface="ＭＳ Ｐゴシック" charset="0"/>
                <a:cs typeface="ＭＳ Ｐゴシック" charset="0"/>
              </a:rPr>
              <a:t>what is the volume of </a:t>
            </a:r>
            <a:r>
              <a:rPr lang="en-US" u="sng" dirty="0" smtClean="0">
                <a:ea typeface="ＭＳ Ｐゴシック" charset="0"/>
                <a:cs typeface="ＭＳ Ｐゴシック" charset="0"/>
              </a:rPr>
              <a:t>one</a:t>
            </a:r>
            <a:r>
              <a:rPr lang="en-US" dirty="0" smtClean="0">
                <a:ea typeface="ＭＳ Ｐゴシック" charset="0"/>
                <a:cs typeface="ＭＳ Ｐゴシック" charset="0"/>
              </a:rPr>
              <a:t> mole </a:t>
            </a:r>
            <a:r>
              <a:rPr lang="en-US" dirty="0" smtClean="0">
                <a:ea typeface="ＭＳ Ｐゴシック" charset="0"/>
                <a:cs typeface="ＭＳ Ｐゴシック" charset="0"/>
              </a:rPr>
              <a:t>(standard volume) of </a:t>
            </a:r>
            <a:r>
              <a:rPr lang="en-US" dirty="0" smtClean="0">
                <a:ea typeface="ＭＳ Ｐゴシック" charset="0"/>
                <a:cs typeface="ＭＳ Ｐゴシック" charset="0"/>
              </a:rPr>
              <a:t>ideal gas particles under </a:t>
            </a:r>
            <a:r>
              <a:rPr lang="en-US" dirty="0" smtClean="0">
                <a:ea typeface="ＭＳ Ｐゴシック" charset="0"/>
                <a:cs typeface="ＭＳ Ｐゴシック" charset="0"/>
              </a:rPr>
              <a:t>Standard </a:t>
            </a:r>
            <a:r>
              <a:rPr lang="en-US" dirty="0">
                <a:ea typeface="ＭＳ Ｐゴシック" charset="0"/>
                <a:cs typeface="ＭＳ Ｐゴシック" charset="0"/>
              </a:rPr>
              <a:t>S</a:t>
            </a:r>
            <a:r>
              <a:rPr lang="en-US" dirty="0" smtClean="0">
                <a:ea typeface="ＭＳ Ｐゴシック" charset="0"/>
                <a:cs typeface="ＭＳ Ｐゴシック" charset="0"/>
              </a:rPr>
              <a:t>tate </a:t>
            </a:r>
            <a:r>
              <a:rPr lang="en-US" dirty="0" smtClean="0">
                <a:ea typeface="ＭＳ Ｐゴシック" charset="0"/>
                <a:cs typeface="ＭＳ Ｐゴシック" charset="0"/>
              </a:rPr>
              <a:t>conditions </a:t>
            </a:r>
            <a:endParaRPr lang="en-US" dirty="0">
              <a:ea typeface="ＭＳ Ｐゴシック" charset="0"/>
              <a:cs typeface="ＭＳ Ｐゴシック" charset="0"/>
            </a:endParaRPr>
          </a:p>
        </p:txBody>
      </p:sp>
      <p:sp>
        <p:nvSpPr>
          <p:cNvPr id="3994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4" name="Title 1"/>
          <p:cNvSpPr>
            <a:spLocks noGrp="1"/>
          </p:cNvSpPr>
          <p:nvPr>
            <p:ph type="title"/>
          </p:nvPr>
        </p:nvSpPr>
        <p:spPr>
          <a:xfrm>
            <a:off x="457200" y="274638"/>
            <a:ext cx="8229600" cy="840833"/>
          </a:xfrm>
        </p:spPr>
        <p:txBody>
          <a:bodyPr/>
          <a:lstStyle/>
          <a:p>
            <a:r>
              <a:rPr lang="en-US" dirty="0" smtClean="0"/>
              <a:t>Standard State </a:t>
            </a:r>
            <a:r>
              <a:rPr lang="en-US" dirty="0" smtClean="0"/>
              <a:t>conditions</a:t>
            </a:r>
            <a:endParaRPr lang="en-US" dirty="0"/>
          </a:p>
        </p:txBody>
      </p:sp>
    </p:spTree>
    <p:extLst>
      <p:ext uri="{BB962C8B-B14F-4D97-AF65-F5344CB8AC3E}">
        <p14:creationId xmlns:p14="http://schemas.microsoft.com/office/powerpoint/2010/main" val="3185374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939">
                                            <p:txEl>
                                              <p:pRg st="6" end="6"/>
                                            </p:txEl>
                                          </p:spTgt>
                                        </p:tgtEl>
                                        <p:attrNameLst>
                                          <p:attrName>style.visibility</p:attrName>
                                        </p:attrNameLst>
                                      </p:cBhvr>
                                      <p:to>
                                        <p:strVal val="visible"/>
                                      </p:to>
                                    </p:set>
                                    <p:animEffect transition="in" filter="barn(inVertical)">
                                      <p:cBhvr>
                                        <p:cTn id="7" dur="500"/>
                                        <p:tgtEl>
                                          <p:spTgt spid="39939">
                                            <p:txEl>
                                              <p:pRg st="6" end="6"/>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9939">
                                            <p:txEl>
                                              <p:pRg st="7" end="7"/>
                                            </p:txEl>
                                          </p:spTgt>
                                        </p:tgtEl>
                                        <p:attrNameLst>
                                          <p:attrName>style.visibility</p:attrName>
                                        </p:attrNameLst>
                                      </p:cBhvr>
                                      <p:to>
                                        <p:strVal val="visible"/>
                                      </p:to>
                                    </p:set>
                                    <p:animEffect transition="in" filter="barn(inVertical)">
                                      <p:cBhvr>
                                        <p:cTn id="10" dur="500"/>
                                        <p:tgtEl>
                                          <p:spTgt spid="399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“standard’ volume </a:t>
            </a:r>
            <a:br>
              <a:rPr lang="en-US" dirty="0" smtClean="0"/>
            </a:br>
            <a:r>
              <a:rPr lang="en-US" dirty="0" smtClean="0"/>
              <a:t>of one mole </a:t>
            </a:r>
            <a:r>
              <a:rPr lang="en-US" dirty="0"/>
              <a:t>o</a:t>
            </a:r>
            <a:r>
              <a:rPr lang="en-US" dirty="0" smtClean="0"/>
              <a:t>f an ideal gas? </a:t>
            </a:r>
            <a:endParaRPr lang="en-US" dirty="0"/>
          </a:p>
        </p:txBody>
      </p:sp>
      <p:sp>
        <p:nvSpPr>
          <p:cNvPr id="3" name="Content Placeholder 2"/>
          <p:cNvSpPr>
            <a:spLocks noGrp="1"/>
          </p:cNvSpPr>
          <p:nvPr>
            <p:ph idx="1"/>
          </p:nvPr>
        </p:nvSpPr>
        <p:spPr>
          <a:xfrm>
            <a:off x="457200" y="1956364"/>
            <a:ext cx="8229600" cy="4633494"/>
          </a:xfrm>
        </p:spPr>
        <p:txBody>
          <a:bodyPr>
            <a:normAutofit/>
          </a:bodyPr>
          <a:lstStyle/>
          <a:p>
            <a:r>
              <a:rPr lang="en-US" dirty="0" smtClean="0"/>
              <a:t>Into a ‘high precision’ inflatable ball we charge: </a:t>
            </a:r>
          </a:p>
          <a:p>
            <a:pPr lvl="1"/>
            <a:r>
              <a:rPr lang="en-US" dirty="0" smtClean="0"/>
              <a:t>1.0000 mole of an ‘ideal gas’ (a standard amount)</a:t>
            </a:r>
          </a:p>
          <a:p>
            <a:r>
              <a:rPr lang="en-US" dirty="0" smtClean="0"/>
              <a:t>We maintain the temperature at 273.15 K</a:t>
            </a:r>
          </a:p>
          <a:p>
            <a:r>
              <a:rPr lang="en-US" dirty="0" smtClean="0"/>
              <a:t>We maintain the pressure at 1 </a:t>
            </a:r>
            <a:r>
              <a:rPr lang="en-US" dirty="0" err="1" smtClean="0"/>
              <a:t>atm</a:t>
            </a:r>
            <a:endParaRPr lang="en-US" dirty="0" smtClean="0"/>
          </a:p>
          <a:p>
            <a:endParaRPr lang="en-US" dirty="0" smtClean="0"/>
          </a:p>
          <a:p>
            <a:r>
              <a:rPr lang="en-US" dirty="0" smtClean="0"/>
              <a:t>The volume meter on the balloon reads: </a:t>
            </a:r>
          </a:p>
          <a:p>
            <a:pPr lvl="1"/>
            <a:r>
              <a:rPr lang="en-US" dirty="0" smtClean="0"/>
              <a:t>22.414 L</a:t>
            </a:r>
            <a:endParaRPr lang="en-US" dirty="0"/>
          </a:p>
        </p:txBody>
      </p:sp>
    </p:spTree>
    <p:extLst>
      <p:ext uri="{BB962C8B-B14F-4D97-AF65-F5344CB8AC3E}">
        <p14:creationId xmlns:p14="http://schemas.microsoft.com/office/powerpoint/2010/main" val="182781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013"/>
            <a:ext cx="8229600" cy="1143000"/>
          </a:xfrm>
        </p:spPr>
        <p:txBody>
          <a:bodyPr>
            <a:noAutofit/>
          </a:bodyPr>
          <a:lstStyle/>
          <a:p>
            <a:r>
              <a:rPr lang="en-US" sz="3200" b="1" dirty="0">
                <a:solidFill>
                  <a:srgbClr val="3366FF"/>
                </a:solidFill>
                <a:latin typeface="Arial" charset="0"/>
                <a:ea typeface="ＭＳ Ｐゴシック" charset="0"/>
                <a:cs typeface="ＭＳ Ｐゴシック" charset="0"/>
              </a:rPr>
              <a:t>Worked Example 8.1 </a:t>
            </a:r>
            <a:r>
              <a:rPr lang="en-US" sz="3200" b="1" dirty="0">
                <a:solidFill>
                  <a:srgbClr val="4C4BE5"/>
                </a:solidFill>
                <a:latin typeface="Arial" charset="0"/>
                <a:ea typeface="ＭＳ Ｐゴシック" charset="0"/>
                <a:cs typeface="ＭＳ Ｐゴシック" charset="0"/>
              </a:rPr>
              <a:t> </a:t>
            </a:r>
            <a:r>
              <a:rPr lang="en-US" sz="3200" dirty="0">
                <a:solidFill>
                  <a:srgbClr val="000000"/>
                </a:solidFill>
                <a:latin typeface="Arial" charset="0"/>
                <a:ea typeface="ＭＳ Ｐゴシック" charset="0"/>
                <a:cs typeface="ＭＳ Ｐゴシック" charset="0"/>
              </a:rPr>
              <a:t>Change of State: Enthalpy, Entropy, and Free </a:t>
            </a:r>
            <a:r>
              <a:rPr lang="en-US" sz="3200" dirty="0" smtClean="0">
                <a:solidFill>
                  <a:srgbClr val="000000"/>
                </a:solidFill>
                <a:latin typeface="Arial" charset="0"/>
                <a:ea typeface="ＭＳ Ｐゴシック" charset="0"/>
                <a:cs typeface="ＭＳ Ｐゴシック" charset="0"/>
              </a:rPr>
              <a:t>Energy</a:t>
            </a:r>
            <a:endParaRPr lang="en-US" sz="3200" dirty="0"/>
          </a:p>
        </p:txBody>
      </p:sp>
      <p:sp>
        <p:nvSpPr>
          <p:cNvPr id="3" name="Content Placeholder 2"/>
          <p:cNvSpPr>
            <a:spLocks noGrp="1"/>
          </p:cNvSpPr>
          <p:nvPr>
            <p:ph idx="1"/>
          </p:nvPr>
        </p:nvSpPr>
        <p:spPr>
          <a:xfrm>
            <a:off x="457200" y="2086429"/>
            <a:ext cx="8229600" cy="4039734"/>
          </a:xfrm>
        </p:spPr>
        <p:txBody>
          <a:bodyPr>
            <a:normAutofit/>
          </a:bodyPr>
          <a:lstStyle/>
          <a:p>
            <a:pPr marL="0" indent="0" defTabSz="914400" eaLnBrk="0" fontAlgn="base" hangingPunct="0">
              <a:spcBef>
                <a:spcPct val="0"/>
              </a:spcBef>
              <a:spcAft>
                <a:spcPct val="0"/>
              </a:spcAft>
              <a:buNone/>
            </a:pPr>
            <a:r>
              <a:rPr lang="en-US" dirty="0">
                <a:solidFill>
                  <a:srgbClr val="000000"/>
                </a:solidFill>
              </a:rPr>
              <a:t>The change of state from </a:t>
            </a:r>
            <a:r>
              <a:rPr lang="en-US" b="1" dirty="0">
                <a:solidFill>
                  <a:srgbClr val="000000"/>
                </a:solidFill>
              </a:rPr>
              <a:t>liquid to gas </a:t>
            </a:r>
            <a:r>
              <a:rPr lang="en-US" dirty="0">
                <a:solidFill>
                  <a:srgbClr val="000000"/>
                </a:solidFill>
              </a:rPr>
              <a:t>for </a:t>
            </a:r>
            <a:r>
              <a:rPr lang="en-US" dirty="0" smtClean="0">
                <a:solidFill>
                  <a:srgbClr val="000000"/>
                </a:solidFill>
              </a:rPr>
              <a:t>chloroform</a:t>
            </a:r>
            <a:r>
              <a:rPr lang="en-US" dirty="0">
                <a:solidFill>
                  <a:srgbClr val="000000"/>
                </a:solidFill>
              </a:rPr>
              <a:t> </a:t>
            </a:r>
            <a:r>
              <a:rPr lang="en-US" dirty="0" smtClean="0">
                <a:solidFill>
                  <a:srgbClr val="000000"/>
                </a:solidFill>
              </a:rPr>
              <a:t>has these values</a:t>
            </a:r>
          </a:p>
          <a:p>
            <a:pPr marL="0" indent="0" defTabSz="914400" eaLnBrk="0" fontAlgn="base" hangingPunct="0">
              <a:spcBef>
                <a:spcPct val="0"/>
              </a:spcBef>
              <a:spcAft>
                <a:spcPct val="0"/>
              </a:spcAft>
              <a:buNone/>
            </a:pPr>
            <a:endParaRPr lang="en-US" sz="800" dirty="0" smtClean="0">
              <a:solidFill>
                <a:prstClr val="black"/>
              </a:solidFill>
            </a:endParaRPr>
          </a:p>
          <a:p>
            <a:pPr marL="457200" lvl="1" indent="0" defTabSz="914400" eaLnBrk="0" fontAlgn="base" hangingPunct="0">
              <a:spcBef>
                <a:spcPct val="0"/>
              </a:spcBef>
              <a:spcAft>
                <a:spcPct val="0"/>
              </a:spcAft>
              <a:buNone/>
            </a:pPr>
            <a:r>
              <a:rPr lang="en-US" dirty="0" smtClean="0">
                <a:solidFill>
                  <a:prstClr val="black"/>
                </a:solidFill>
              </a:rPr>
              <a:t>Δ</a:t>
            </a:r>
            <a:r>
              <a:rPr lang="en-US" i="1" dirty="0" smtClean="0">
                <a:solidFill>
                  <a:prstClr val="black"/>
                </a:solidFill>
              </a:rPr>
              <a:t>H</a:t>
            </a:r>
            <a:r>
              <a:rPr lang="en-US" dirty="0" smtClean="0">
                <a:solidFill>
                  <a:prstClr val="black"/>
                </a:solidFill>
              </a:rPr>
              <a:t> = +6.98 kcal/</a:t>
            </a:r>
            <a:r>
              <a:rPr lang="en-US" dirty="0" err="1" smtClean="0">
                <a:solidFill>
                  <a:prstClr val="black"/>
                </a:solidFill>
              </a:rPr>
              <a:t>mol</a:t>
            </a:r>
            <a:r>
              <a:rPr lang="en-US" dirty="0" smtClean="0">
                <a:solidFill>
                  <a:prstClr val="black"/>
                </a:solidFill>
              </a:rPr>
              <a:t> </a:t>
            </a:r>
            <a:endParaRPr lang="en-US" dirty="0" smtClean="0">
              <a:solidFill>
                <a:srgbClr val="000000"/>
              </a:solidFill>
            </a:endParaRPr>
          </a:p>
          <a:p>
            <a:pPr marL="457200" lvl="1" indent="0" defTabSz="914400" eaLnBrk="0" fontAlgn="base" hangingPunct="0">
              <a:spcBef>
                <a:spcPct val="0"/>
              </a:spcBef>
              <a:spcAft>
                <a:spcPct val="0"/>
              </a:spcAft>
              <a:buNone/>
            </a:pPr>
            <a:r>
              <a:rPr lang="en-US" dirty="0" smtClean="0">
                <a:solidFill>
                  <a:prstClr val="black"/>
                </a:solidFill>
              </a:rPr>
              <a:t>Δ</a:t>
            </a:r>
            <a:r>
              <a:rPr lang="en-US" i="1" dirty="0" smtClean="0">
                <a:solidFill>
                  <a:prstClr val="black"/>
                </a:solidFill>
              </a:rPr>
              <a:t>S = </a:t>
            </a:r>
            <a:r>
              <a:rPr lang="en-US" dirty="0" smtClean="0">
                <a:solidFill>
                  <a:prstClr val="black"/>
                </a:solidFill>
              </a:rPr>
              <a:t>+20.9 </a:t>
            </a:r>
            <a:r>
              <a:rPr lang="en-US" dirty="0" err="1" smtClean="0">
                <a:solidFill>
                  <a:prstClr val="black"/>
                </a:solidFill>
              </a:rPr>
              <a:t>cal</a:t>
            </a:r>
            <a:r>
              <a:rPr lang="en-US" dirty="0" smtClean="0">
                <a:solidFill>
                  <a:prstClr val="black"/>
                </a:solidFill>
              </a:rPr>
              <a:t> /(</a:t>
            </a:r>
            <a:r>
              <a:rPr lang="en-US" dirty="0" err="1" smtClean="0">
                <a:solidFill>
                  <a:prstClr val="black"/>
                </a:solidFill>
              </a:rPr>
              <a:t>mol</a:t>
            </a:r>
            <a:r>
              <a:rPr lang="en-US" dirty="0" err="1" smtClean="0">
                <a:solidFill>
                  <a:prstClr val="black"/>
                </a:solidFill>
                <a:ea typeface="Wingdings"/>
                <a:cs typeface="Wingdings"/>
                <a:sym typeface="Wingdings"/>
              </a:rPr>
              <a:t></a:t>
            </a:r>
            <a:r>
              <a:rPr lang="en-US" dirty="0" err="1" smtClean="0">
                <a:solidFill>
                  <a:prstClr val="black"/>
                </a:solidFill>
              </a:rPr>
              <a:t>K</a:t>
            </a:r>
            <a:r>
              <a:rPr lang="en-US" dirty="0" smtClean="0">
                <a:solidFill>
                  <a:prstClr val="black"/>
                </a:solidFill>
              </a:rPr>
              <a:t>) </a:t>
            </a:r>
          </a:p>
          <a:p>
            <a:pPr marL="0" indent="0" defTabSz="914400" eaLnBrk="0" fontAlgn="base" hangingPunct="0">
              <a:spcBef>
                <a:spcPct val="0"/>
              </a:spcBef>
              <a:spcAft>
                <a:spcPct val="0"/>
              </a:spcAft>
              <a:buNone/>
            </a:pPr>
            <a:endParaRPr lang="en-US" dirty="0" smtClean="0">
              <a:solidFill>
                <a:prstClr val="black"/>
              </a:solidFill>
            </a:endParaRPr>
          </a:p>
          <a:p>
            <a:pPr marL="0" indent="0">
              <a:buNone/>
            </a:pPr>
            <a:r>
              <a:rPr lang="en-US" b="1" dirty="0">
                <a:solidFill>
                  <a:srgbClr val="000000"/>
                </a:solidFill>
                <a:ea typeface="ＭＳ Ｐゴシック"/>
              </a:rPr>
              <a:t>(a)   </a:t>
            </a:r>
            <a:r>
              <a:rPr lang="en-US" dirty="0">
                <a:solidFill>
                  <a:srgbClr val="000000"/>
                </a:solidFill>
                <a:ea typeface="ＭＳ Ｐゴシック"/>
              </a:rPr>
              <a:t>Is the change of state from </a:t>
            </a:r>
            <a:r>
              <a:rPr lang="en-US" b="1" dirty="0">
                <a:solidFill>
                  <a:srgbClr val="000000"/>
                </a:solidFill>
                <a:ea typeface="ＭＳ Ｐゴシック"/>
              </a:rPr>
              <a:t>liquid to gas </a:t>
            </a:r>
            <a:r>
              <a:rPr lang="en-US" dirty="0">
                <a:solidFill>
                  <a:srgbClr val="000000"/>
                </a:solidFill>
                <a:ea typeface="ＭＳ Ｐゴシック"/>
              </a:rPr>
              <a:t>favored or </a:t>
            </a:r>
            <a:r>
              <a:rPr lang="en-US" dirty="0" err="1">
                <a:solidFill>
                  <a:srgbClr val="000000"/>
                </a:solidFill>
                <a:ea typeface="ＭＳ Ｐゴシック"/>
              </a:rPr>
              <a:t>unfavored</a:t>
            </a:r>
            <a:r>
              <a:rPr lang="en-US" dirty="0">
                <a:solidFill>
                  <a:srgbClr val="000000"/>
                </a:solidFill>
                <a:ea typeface="ＭＳ Ｐゴシック"/>
              </a:rPr>
              <a:t> by </a:t>
            </a:r>
            <a:r>
              <a:rPr lang="en-US" dirty="0">
                <a:solidFill>
                  <a:srgbClr val="000000"/>
                </a:solidFill>
                <a:ea typeface="ＭＳ Ｐゴシック"/>
                <a:sym typeface="Symbol"/>
              </a:rPr>
              <a:t></a:t>
            </a:r>
            <a:r>
              <a:rPr lang="en-US" i="1" dirty="0">
                <a:solidFill>
                  <a:srgbClr val="000000"/>
                </a:solidFill>
                <a:ea typeface="ＭＳ Ｐゴシック"/>
                <a:sym typeface="Symbol"/>
              </a:rPr>
              <a:t>H? </a:t>
            </a:r>
            <a:r>
              <a:rPr lang="en-US" dirty="0">
                <a:solidFill>
                  <a:srgbClr val="000000"/>
                </a:solidFill>
                <a:ea typeface="ＭＳ Ｐゴシック"/>
                <a:sym typeface="Symbol"/>
              </a:rPr>
              <a:t>by </a:t>
            </a:r>
            <a:r>
              <a:rPr lang="en-US" i="1" dirty="0">
                <a:solidFill>
                  <a:srgbClr val="000000"/>
                </a:solidFill>
                <a:ea typeface="ＭＳ Ｐゴシック"/>
                <a:sym typeface="Symbol"/>
              </a:rPr>
              <a:t>S</a:t>
            </a:r>
            <a:r>
              <a:rPr lang="en-US" dirty="0" smtClean="0">
                <a:solidFill>
                  <a:srgbClr val="000000"/>
                </a:solidFill>
                <a:ea typeface="ＭＳ Ｐゴシック"/>
                <a:sym typeface="Symbol"/>
              </a:rPr>
              <a:t>?</a:t>
            </a:r>
            <a:endParaRPr lang="en-US" dirty="0">
              <a:solidFill>
                <a:srgbClr val="000000"/>
              </a:solidFill>
              <a:ea typeface="ＭＳ Ｐゴシック"/>
              <a:sym typeface="Symbol"/>
            </a:endParaRPr>
          </a:p>
        </p:txBody>
      </p:sp>
    </p:spTree>
    <p:extLst>
      <p:ext uri="{BB962C8B-B14F-4D97-AF65-F5344CB8AC3E}">
        <p14:creationId xmlns:p14="http://schemas.microsoft.com/office/powerpoint/2010/main" val="301632207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spcBef>
                <a:spcPct val="20000"/>
              </a:spcBef>
            </a:pPr>
            <a:r>
              <a:rPr lang="en-US" sz="3200" dirty="0"/>
              <a:t>A</a:t>
            </a:r>
            <a:r>
              <a:rPr lang="en-US" sz="3200" dirty="0" smtClean="0"/>
              <a:t>t </a:t>
            </a:r>
            <a:r>
              <a:rPr lang="en-US" sz="3200" dirty="0" smtClean="0">
                <a:solidFill>
                  <a:srgbClr val="C00000"/>
                </a:solidFill>
              </a:rPr>
              <a:t>STP</a:t>
            </a:r>
            <a:r>
              <a:rPr lang="en-US" sz="3200" dirty="0" smtClean="0"/>
              <a:t>, 22.414 L of an ideal </a:t>
            </a:r>
            <a:r>
              <a:rPr lang="en-US" sz="3200" dirty="0"/>
              <a:t>g</a:t>
            </a:r>
            <a:r>
              <a:rPr lang="en-US" sz="3200" dirty="0" smtClean="0"/>
              <a:t>as </a:t>
            </a:r>
            <a:br>
              <a:rPr lang="en-US" sz="3200" dirty="0" smtClean="0"/>
            </a:br>
            <a:r>
              <a:rPr lang="en-US" sz="3200" dirty="0" smtClean="0"/>
              <a:t>would </a:t>
            </a:r>
            <a:r>
              <a:rPr lang="en-US" sz="3200" dirty="0"/>
              <a:t>j</a:t>
            </a:r>
            <a:r>
              <a:rPr lang="en-US" sz="3200" dirty="0" smtClean="0"/>
              <a:t>ust </a:t>
            </a:r>
            <a:r>
              <a:rPr lang="en-US" sz="3200" dirty="0"/>
              <a:t>f</a:t>
            </a:r>
            <a:r>
              <a:rPr lang="en-US" sz="3200" dirty="0" smtClean="0"/>
              <a:t>it into this precision ball</a:t>
            </a:r>
          </a:p>
        </p:txBody>
      </p:sp>
      <p:pic>
        <p:nvPicPr>
          <p:cNvPr id="73731" name="Picture 3" descr="Fig-5"/>
          <p:cNvPicPr>
            <a:picLocks noChangeAspect="1" noChangeArrowheads="1"/>
          </p:cNvPicPr>
          <p:nvPr/>
        </p:nvPicPr>
        <p:blipFill>
          <a:blip r:embed="rId3" cstate="print"/>
          <a:srcRect/>
          <a:stretch>
            <a:fillRect/>
          </a:stretch>
        </p:blipFill>
        <p:spPr bwMode="auto">
          <a:xfrm>
            <a:off x="3048000" y="1981200"/>
            <a:ext cx="3130550" cy="4061102"/>
          </a:xfrm>
          <a:prstGeom prst="rect">
            <a:avLst/>
          </a:prstGeom>
          <a:noFill/>
          <a:ln w="12700">
            <a:solidFill>
              <a:srgbClr val="000000"/>
            </a:solidFill>
            <a:miter lim="800000"/>
            <a:headEnd/>
            <a:tailEnd/>
          </a:ln>
        </p:spPr>
      </p:pic>
      <p:sp>
        <p:nvSpPr>
          <p:cNvPr id="73732" name="Rectangle 4"/>
          <p:cNvSpPr>
            <a:spLocks noChangeArrowheads="1"/>
          </p:cNvSpPr>
          <p:nvPr/>
        </p:nvSpPr>
        <p:spPr bwMode="auto">
          <a:xfrm>
            <a:off x="2719388" y="6038850"/>
            <a:ext cx="3406775" cy="214313"/>
          </a:xfrm>
          <a:prstGeom prst="rect">
            <a:avLst/>
          </a:prstGeom>
          <a:noFill/>
          <a:ln w="9525">
            <a:noFill/>
            <a:miter lim="800000"/>
            <a:headEnd/>
            <a:tailEnd/>
          </a:ln>
        </p:spPr>
        <p:txBody>
          <a:bodyPr wrap="none">
            <a:spAutoFit/>
          </a:bodyPr>
          <a:lstStyle/>
          <a:p>
            <a:pPr defTabSz="914400"/>
            <a:r>
              <a:rPr lang="en-US" sz="800">
                <a:solidFill>
                  <a:srgbClr val="000000"/>
                </a:solidFill>
                <a:latin typeface="Arial" charset="0"/>
              </a:rPr>
              <a:t>Photo © Brooks/Cole, Cengage Learning Company. All rights reserved.</a:t>
            </a:r>
          </a:p>
        </p:txBody>
      </p:sp>
    </p:spTree>
    <p:extLst>
      <p:ext uri="{BB962C8B-B14F-4D97-AF65-F5344CB8AC3E}">
        <p14:creationId xmlns:p14="http://schemas.microsoft.com/office/powerpoint/2010/main" val="6684415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constant R in: PV = </a:t>
            </a:r>
            <a:r>
              <a:rPr lang="en-US" dirty="0" err="1" smtClean="0"/>
              <a:t>n</a:t>
            </a:r>
            <a:r>
              <a:rPr lang="en-US" dirty="0" err="1" smtClean="0">
                <a:solidFill>
                  <a:srgbClr val="FF0000"/>
                </a:solidFill>
              </a:rPr>
              <a:t>R</a:t>
            </a:r>
            <a:r>
              <a:rPr lang="en-US" dirty="0" err="1" smtClean="0"/>
              <a:t>T</a:t>
            </a:r>
            <a:endParaRPr lang="en-US" dirty="0"/>
          </a:p>
        </p:txBody>
      </p:sp>
      <p:sp>
        <p:nvSpPr>
          <p:cNvPr id="3" name="Content Placeholder 2"/>
          <p:cNvSpPr>
            <a:spLocks noGrp="1"/>
          </p:cNvSpPr>
          <p:nvPr>
            <p:ph idx="1"/>
          </p:nvPr>
        </p:nvSpPr>
        <p:spPr/>
        <p:txBody>
          <a:bodyPr/>
          <a:lstStyle/>
          <a:p>
            <a:r>
              <a:rPr lang="en-US" dirty="0" smtClean="0"/>
              <a:t>Recall that Boyle’s law involved a constant</a:t>
            </a:r>
          </a:p>
          <a:p>
            <a:pPr lvl="1"/>
            <a:r>
              <a:rPr lang="en-US" dirty="0" smtClean="0"/>
              <a:t>next slide </a:t>
            </a:r>
          </a:p>
          <a:p>
            <a:r>
              <a:rPr lang="en-US" dirty="0" smtClean="0"/>
              <a:t>Similarly, all the gas laws of the previous section involved constants </a:t>
            </a:r>
          </a:p>
          <a:p>
            <a:r>
              <a:rPr lang="en-US" dirty="0" smtClean="0"/>
              <a:t>The constant R in the ideal gas law mathematically combines all of these </a:t>
            </a:r>
          </a:p>
          <a:p>
            <a:pPr lvl="1"/>
            <a:r>
              <a:rPr lang="en-US" dirty="0" smtClean="0"/>
              <a:t>in order to relate P, V, n &amp; T</a:t>
            </a:r>
            <a:endParaRPr lang="en-US" dirty="0"/>
          </a:p>
        </p:txBody>
      </p:sp>
    </p:spTree>
    <p:extLst>
      <p:ext uri="{BB962C8B-B14F-4D97-AF65-F5344CB8AC3E}">
        <p14:creationId xmlns:p14="http://schemas.microsoft.com/office/powerpoint/2010/main" val="28008446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spcBef>
                <a:spcPct val="20000"/>
              </a:spcBef>
            </a:pPr>
            <a:r>
              <a:rPr lang="en-US" sz="3600" dirty="0" smtClean="0"/>
              <a:t>FYI: Actual Data From Boyle's Experiment</a:t>
            </a:r>
          </a:p>
        </p:txBody>
      </p:sp>
      <p:pic>
        <p:nvPicPr>
          <p:cNvPr id="57347" name="Picture 3" descr="Table-5"/>
          <p:cNvPicPr>
            <a:picLocks noChangeAspect="1" noChangeArrowheads="1"/>
          </p:cNvPicPr>
          <p:nvPr/>
        </p:nvPicPr>
        <p:blipFill>
          <a:blip r:embed="rId3" cstate="print"/>
          <a:srcRect/>
          <a:stretch>
            <a:fillRect/>
          </a:stretch>
        </p:blipFill>
        <p:spPr bwMode="auto">
          <a:xfrm>
            <a:off x="673100" y="2176040"/>
            <a:ext cx="5375275" cy="3018260"/>
          </a:xfrm>
          <a:prstGeom prst="rect">
            <a:avLst/>
          </a:prstGeom>
          <a:noFill/>
          <a:ln w="12700">
            <a:solidFill>
              <a:srgbClr val="000000"/>
            </a:solidFill>
            <a:miter lim="800000"/>
            <a:headEnd/>
            <a:tailEnd/>
          </a:ln>
        </p:spPr>
      </p:pic>
      <p:sp>
        <p:nvSpPr>
          <p:cNvPr id="2" name="TextBox 1"/>
          <p:cNvSpPr txBox="1"/>
          <p:nvPr/>
        </p:nvSpPr>
        <p:spPr>
          <a:xfrm>
            <a:off x="2424610" y="5590316"/>
            <a:ext cx="4220726" cy="523220"/>
          </a:xfrm>
          <a:prstGeom prst="rect">
            <a:avLst/>
          </a:prstGeom>
          <a:noFill/>
        </p:spPr>
        <p:txBody>
          <a:bodyPr wrap="none" rtlCol="0">
            <a:spAutoFit/>
          </a:bodyPr>
          <a:lstStyle/>
          <a:p>
            <a:r>
              <a:rPr lang="en-US" sz="2800" dirty="0" smtClean="0"/>
              <a:t>P</a:t>
            </a:r>
            <a:r>
              <a:rPr lang="en-US" sz="2800" baseline="-25000" dirty="0" smtClean="0"/>
              <a:t>1</a:t>
            </a:r>
            <a:r>
              <a:rPr lang="en-US" sz="2800" dirty="0" smtClean="0"/>
              <a:t> x V</a:t>
            </a:r>
            <a:r>
              <a:rPr lang="en-US" sz="2800" baseline="-25000" dirty="0" smtClean="0"/>
              <a:t>1</a:t>
            </a:r>
            <a:r>
              <a:rPr lang="en-US" sz="2800" dirty="0" smtClean="0"/>
              <a:t> = P</a:t>
            </a:r>
            <a:r>
              <a:rPr lang="en-US" sz="2800" baseline="-25000" dirty="0" smtClean="0"/>
              <a:t>2</a:t>
            </a:r>
            <a:r>
              <a:rPr lang="en-US" sz="2800" dirty="0" smtClean="0"/>
              <a:t> x V</a:t>
            </a:r>
            <a:r>
              <a:rPr lang="en-US" sz="2800" baseline="-25000" dirty="0" smtClean="0"/>
              <a:t>2</a:t>
            </a:r>
            <a:r>
              <a:rPr lang="en-US" sz="2800" dirty="0" smtClean="0"/>
              <a:t> = P</a:t>
            </a:r>
            <a:r>
              <a:rPr lang="en-US" sz="2800" baseline="-25000" dirty="0" smtClean="0"/>
              <a:t>3</a:t>
            </a:r>
            <a:r>
              <a:rPr lang="en-US" sz="2800" dirty="0" smtClean="0"/>
              <a:t> x V</a:t>
            </a:r>
            <a:r>
              <a:rPr lang="en-US" sz="2800" baseline="-25000" dirty="0" smtClean="0"/>
              <a:t>3</a:t>
            </a:r>
            <a:r>
              <a:rPr lang="en-US" sz="2800" dirty="0" smtClean="0"/>
              <a:t> =</a:t>
            </a:r>
            <a:r>
              <a:rPr lang="en-US" sz="2800" dirty="0" smtClean="0">
                <a:solidFill>
                  <a:srgbClr val="FF0000"/>
                </a:solidFill>
              </a:rPr>
              <a:t> </a:t>
            </a:r>
            <a:r>
              <a:rPr lang="en-US" sz="2800" b="1" dirty="0" smtClean="0">
                <a:solidFill>
                  <a:srgbClr val="FF0000"/>
                </a:solidFill>
              </a:rPr>
              <a:t>k</a:t>
            </a:r>
            <a:r>
              <a:rPr lang="en-US" sz="2800" dirty="0" smtClean="0">
                <a:solidFill>
                  <a:srgbClr val="FF0000"/>
                </a:solidFill>
              </a:rPr>
              <a:t> </a:t>
            </a:r>
            <a:endParaRPr lang="en-US" sz="2800" dirty="0">
              <a:solidFill>
                <a:srgbClr val="FF0000"/>
              </a:solidFill>
            </a:endParaRPr>
          </a:p>
        </p:txBody>
      </p:sp>
      <p:pic>
        <p:nvPicPr>
          <p:cNvPr id="5" name="Picture 3" descr="Figure-5"/>
          <p:cNvPicPr>
            <a:picLocks noChangeAspect="1" noChangeArrowheads="1"/>
          </p:cNvPicPr>
          <p:nvPr/>
        </p:nvPicPr>
        <p:blipFill>
          <a:blip r:embed="rId4" cstate="print"/>
          <a:srcRect/>
          <a:stretch>
            <a:fillRect/>
          </a:stretch>
        </p:blipFill>
        <p:spPr bwMode="auto">
          <a:xfrm>
            <a:off x="6430343" y="2176040"/>
            <a:ext cx="1851591" cy="30182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3254328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fyi</a:t>
            </a:r>
            <a:r>
              <a:rPr lang="en-US" dirty="0" smtClean="0"/>
              <a:t>: How is </a:t>
            </a:r>
            <a:r>
              <a:rPr lang="en-US" i="1" dirty="0" smtClean="0"/>
              <a:t>R</a:t>
            </a:r>
            <a:r>
              <a:rPr lang="en-US" dirty="0" smtClean="0"/>
              <a:t> determined?</a:t>
            </a:r>
            <a:endParaRPr lang="en-US" dirty="0"/>
          </a:p>
        </p:txBody>
      </p:sp>
      <p:sp>
        <p:nvSpPr>
          <p:cNvPr id="3" name="Content Placeholder 2"/>
          <p:cNvSpPr>
            <a:spLocks noGrp="1"/>
          </p:cNvSpPr>
          <p:nvPr>
            <p:ph idx="1"/>
          </p:nvPr>
        </p:nvSpPr>
        <p:spPr/>
        <p:txBody>
          <a:bodyPr/>
          <a:lstStyle/>
          <a:p>
            <a:r>
              <a:rPr lang="en-US" dirty="0" smtClean="0"/>
              <a:t>We start with the equation </a:t>
            </a:r>
          </a:p>
          <a:p>
            <a:pPr lvl="1"/>
            <a:r>
              <a:rPr lang="en-US" dirty="0" smtClean="0"/>
              <a:t>PV = </a:t>
            </a:r>
            <a:r>
              <a:rPr lang="en-US" dirty="0" err="1" smtClean="0"/>
              <a:t>n</a:t>
            </a:r>
            <a:r>
              <a:rPr lang="en-US" dirty="0" err="1" smtClean="0">
                <a:solidFill>
                  <a:srgbClr val="FF0000"/>
                </a:solidFill>
              </a:rPr>
              <a:t>R</a:t>
            </a:r>
            <a:r>
              <a:rPr lang="en-US" dirty="0" err="1" smtClean="0"/>
              <a:t>T</a:t>
            </a:r>
            <a:endParaRPr lang="en-US" dirty="0" smtClean="0"/>
          </a:p>
          <a:p>
            <a:r>
              <a:rPr lang="en-US" dirty="0" smtClean="0"/>
              <a:t>We solve </a:t>
            </a:r>
            <a:r>
              <a:rPr lang="en-US" dirty="0"/>
              <a:t>for R using all our standard inputs</a:t>
            </a:r>
          </a:p>
          <a:p>
            <a:pPr lvl="1"/>
            <a:r>
              <a:rPr lang="en-US" dirty="0" smtClean="0"/>
              <a:t>R = (PV) / (</a:t>
            </a:r>
            <a:r>
              <a:rPr lang="en-US" dirty="0" err="1" smtClean="0"/>
              <a:t>nT</a:t>
            </a:r>
            <a:r>
              <a:rPr lang="en-US" dirty="0" smtClean="0"/>
              <a:t>) </a:t>
            </a:r>
            <a:endParaRPr lang="en-US" dirty="0"/>
          </a:p>
          <a:p>
            <a:pPr lvl="1"/>
            <a:r>
              <a:rPr lang="en-US" dirty="0" smtClean="0"/>
              <a:t>So the defined value for R is: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672628608"/>
              </p:ext>
            </p:extLst>
          </p:nvPr>
        </p:nvGraphicFramePr>
        <p:xfrm>
          <a:off x="51263" y="4607164"/>
          <a:ext cx="9092737" cy="568296"/>
        </p:xfrm>
        <a:graphic>
          <a:graphicData uri="http://schemas.openxmlformats.org/presentationml/2006/ole">
            <mc:AlternateContent xmlns:mc="http://schemas.openxmlformats.org/markup-compatibility/2006">
              <mc:Choice xmlns:v="urn:schemas-microsoft-com:vml" Requires="v">
                <p:oleObj spid="_x0000_s320814" name="Document" r:id="rId3" imgW="5486400" imgH="342900" progId="Word.Document.12">
                  <p:embed/>
                </p:oleObj>
              </mc:Choice>
              <mc:Fallback>
                <p:oleObj name="Document" r:id="rId3" imgW="5486400" imgH="342900" progId="Word.Document.12">
                  <p:embed/>
                  <p:pic>
                    <p:nvPicPr>
                      <p:cNvPr id="0" name=""/>
                      <p:cNvPicPr/>
                      <p:nvPr/>
                    </p:nvPicPr>
                    <p:blipFill>
                      <a:blip r:embed="rId4"/>
                      <a:stretch>
                        <a:fillRect/>
                      </a:stretch>
                    </p:blipFill>
                    <p:spPr>
                      <a:xfrm>
                        <a:off x="51263" y="4607164"/>
                        <a:ext cx="9092737" cy="568296"/>
                      </a:xfrm>
                      <a:prstGeom prst="rect">
                        <a:avLst/>
                      </a:prstGeom>
                    </p:spPr>
                  </p:pic>
                </p:oleObj>
              </mc:Fallback>
            </mc:AlternateContent>
          </a:graphicData>
        </a:graphic>
      </p:graphicFrame>
    </p:spTree>
    <p:extLst>
      <p:ext uri="{BB962C8B-B14F-4D97-AF65-F5344CB8AC3E}">
        <p14:creationId xmlns:p14="http://schemas.microsoft.com/office/powerpoint/2010/main" val="2347900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40966" name="Content Placeholder 2"/>
          <p:cNvSpPr txBox="1">
            <a:spLocks/>
          </p:cNvSpPr>
          <p:nvPr/>
        </p:nvSpPr>
        <p:spPr bwMode="auto">
          <a:xfrm>
            <a:off x="411163" y="4064250"/>
            <a:ext cx="8601075"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FontTx/>
              <a:buChar char="•"/>
            </a:pPr>
            <a:r>
              <a:rPr lang="en-US" sz="2800" dirty="0">
                <a:latin typeface="+mn-lt"/>
              </a:rPr>
              <a:t>The constant </a:t>
            </a:r>
            <a:r>
              <a:rPr lang="en-US" sz="2800" i="1" dirty="0">
                <a:latin typeface="+mn-lt"/>
              </a:rPr>
              <a:t>R</a:t>
            </a:r>
            <a:r>
              <a:rPr lang="en-US" sz="2800" dirty="0">
                <a:latin typeface="+mn-lt"/>
              </a:rPr>
              <a:t> is called the </a:t>
            </a:r>
            <a:r>
              <a:rPr lang="en-US" sz="2800" b="1" dirty="0" smtClean="0">
                <a:latin typeface="+mn-lt"/>
              </a:rPr>
              <a:t>Universal</a:t>
            </a:r>
            <a:r>
              <a:rPr lang="en-US" sz="2800" dirty="0" smtClean="0">
                <a:latin typeface="+mn-lt"/>
              </a:rPr>
              <a:t> </a:t>
            </a:r>
            <a:r>
              <a:rPr lang="en-US" sz="2800" b="1" dirty="0">
                <a:latin typeface="+mn-lt"/>
              </a:rPr>
              <a:t>G</a:t>
            </a:r>
            <a:r>
              <a:rPr lang="en-US" sz="2800" b="1" dirty="0" smtClean="0">
                <a:latin typeface="+mn-lt"/>
              </a:rPr>
              <a:t>as </a:t>
            </a:r>
            <a:r>
              <a:rPr lang="en-US" sz="2800" b="1" dirty="0">
                <a:latin typeface="+mn-lt"/>
              </a:rPr>
              <a:t>C</a:t>
            </a:r>
            <a:r>
              <a:rPr lang="en-US" sz="2800" b="1" dirty="0" smtClean="0">
                <a:latin typeface="+mn-lt"/>
              </a:rPr>
              <a:t>onstant</a:t>
            </a:r>
            <a:r>
              <a:rPr lang="en-US" sz="2800" dirty="0" smtClean="0">
                <a:latin typeface="+mn-lt"/>
              </a:rPr>
              <a:t> </a:t>
            </a:r>
          </a:p>
          <a:p>
            <a:pPr>
              <a:spcBef>
                <a:spcPct val="20000"/>
              </a:spcBef>
              <a:buFontTx/>
              <a:buChar char="•"/>
            </a:pPr>
            <a:r>
              <a:rPr lang="en-US" sz="2800" dirty="0" smtClean="0">
                <a:latin typeface="+mn-lt"/>
              </a:rPr>
              <a:t>Its </a:t>
            </a:r>
            <a:r>
              <a:rPr lang="en-US" sz="2800" dirty="0">
                <a:latin typeface="+mn-lt"/>
              </a:rPr>
              <a:t>value depends on the units chosen for </a:t>
            </a:r>
            <a:r>
              <a:rPr lang="en-US" sz="2800" dirty="0" smtClean="0">
                <a:latin typeface="+mn-lt"/>
              </a:rPr>
              <a:t>pressure</a:t>
            </a:r>
            <a:r>
              <a:rPr lang="en-US" sz="2800" dirty="0">
                <a:latin typeface="+mn-lt"/>
              </a:rPr>
              <a:t> </a:t>
            </a:r>
          </a:p>
        </p:txBody>
      </p:sp>
      <p:sp>
        <p:nvSpPr>
          <p:cNvPr id="9" name="Title 1"/>
          <p:cNvSpPr>
            <a:spLocks noGrp="1"/>
          </p:cNvSpPr>
          <p:nvPr>
            <p:ph type="title"/>
          </p:nvPr>
        </p:nvSpPr>
        <p:spPr>
          <a:xfrm>
            <a:off x="457200" y="1143710"/>
            <a:ext cx="8229600" cy="1297739"/>
          </a:xfrm>
        </p:spPr>
        <p:txBody>
          <a:bodyPr>
            <a:noAutofit/>
          </a:bodyPr>
          <a:lstStyle/>
          <a:p>
            <a:r>
              <a:rPr lang="en-US" sz="3200" i="1" dirty="0"/>
              <a:t>R </a:t>
            </a:r>
            <a:r>
              <a:rPr lang="en-US" sz="3200" dirty="0"/>
              <a:t>=</a:t>
            </a:r>
            <a:r>
              <a:rPr lang="en-US" sz="3200" i="1" dirty="0"/>
              <a:t> </a:t>
            </a:r>
            <a:r>
              <a:rPr lang="en-US" sz="3200" dirty="0" smtClean="0"/>
              <a:t>0.08206 </a:t>
            </a:r>
            <a:r>
              <a:rPr lang="en-US" sz="3200" dirty="0" err="1"/>
              <a:t>L•atm</a:t>
            </a:r>
            <a:r>
              <a:rPr lang="en-US" sz="3200" dirty="0"/>
              <a:t>/</a:t>
            </a:r>
            <a:r>
              <a:rPr lang="en-US" sz="3200" dirty="0" err="1"/>
              <a:t>mol•K</a:t>
            </a:r>
            <a:r>
              <a:rPr lang="en-US" sz="3200" dirty="0"/>
              <a:t> </a:t>
            </a:r>
            <a:r>
              <a:rPr lang="en-US" sz="3200" dirty="0" smtClean="0"/>
              <a:t> </a:t>
            </a:r>
            <a:br>
              <a:rPr lang="en-US" sz="3200" dirty="0" smtClean="0"/>
            </a:br>
            <a:r>
              <a:rPr lang="en-US" sz="3200" i="1" dirty="0" smtClean="0"/>
              <a:t>R</a:t>
            </a:r>
            <a:r>
              <a:rPr lang="en-US" sz="3200" dirty="0" smtClean="0"/>
              <a:t> = 62.40 </a:t>
            </a:r>
            <a:r>
              <a:rPr lang="en-US" sz="3200" dirty="0" err="1"/>
              <a:t>L•</a:t>
            </a:r>
            <a:r>
              <a:rPr lang="en-US" sz="3200" dirty="0" err="1" smtClean="0"/>
              <a:t>mm</a:t>
            </a:r>
            <a:r>
              <a:rPr lang="en-US" sz="3200" dirty="0" smtClean="0"/>
              <a:t> Hg</a:t>
            </a:r>
            <a:r>
              <a:rPr lang="en-US" sz="3200" dirty="0"/>
              <a:t>/</a:t>
            </a:r>
            <a:r>
              <a:rPr lang="en-US" sz="3200" dirty="0" err="1"/>
              <a:t>mol•K</a:t>
            </a:r>
            <a:r>
              <a:rPr lang="en-US" sz="3200" dirty="0"/>
              <a:t>  </a:t>
            </a:r>
          </a:p>
        </p:txBody>
      </p:sp>
      <p:sp>
        <p:nvSpPr>
          <p:cNvPr id="3" name="TextBox 2"/>
          <p:cNvSpPr txBox="1"/>
          <p:nvPr/>
        </p:nvSpPr>
        <p:spPr>
          <a:xfrm>
            <a:off x="3651538" y="2805405"/>
            <a:ext cx="1841971" cy="646331"/>
          </a:xfrm>
          <a:prstGeom prst="rect">
            <a:avLst/>
          </a:prstGeom>
          <a:noFill/>
        </p:spPr>
        <p:txBody>
          <a:bodyPr wrap="none" rtlCol="0">
            <a:spAutoFit/>
          </a:bodyPr>
          <a:lstStyle/>
          <a:p>
            <a:r>
              <a:rPr lang="en-US" sz="3600" dirty="0" smtClean="0"/>
              <a:t>PV = </a:t>
            </a:r>
            <a:r>
              <a:rPr lang="en-US" sz="3600" dirty="0" err="1" smtClean="0"/>
              <a:t>n</a:t>
            </a:r>
            <a:r>
              <a:rPr lang="en-US" sz="3600" dirty="0" err="1" smtClean="0">
                <a:solidFill>
                  <a:srgbClr val="FF0000"/>
                </a:solidFill>
              </a:rPr>
              <a:t>R</a:t>
            </a:r>
            <a:r>
              <a:rPr lang="en-US" sz="3600" dirty="0" err="1" smtClean="0"/>
              <a:t>T</a:t>
            </a:r>
            <a:endParaRPr lang="en-US" sz="3600" dirty="0"/>
          </a:p>
        </p:txBody>
      </p:sp>
    </p:spTree>
    <p:extLst>
      <p:ext uri="{BB962C8B-B14F-4D97-AF65-F5344CB8AC3E}">
        <p14:creationId xmlns:p14="http://schemas.microsoft.com/office/powerpoint/2010/main" val="350658766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6019800" cy="4572000"/>
          </a:xfrm>
          <a:prstGeom prst="rect">
            <a:avLst/>
          </a:prstGeom>
          <a:noFill/>
          <a:ln>
            <a:noFill/>
          </a:ln>
        </p:spPr>
      </p:pic>
    </p:spTree>
    <p:extLst>
      <p:ext uri="{BB962C8B-B14F-4D97-AF65-F5344CB8AC3E}">
        <p14:creationId xmlns:p14="http://schemas.microsoft.com/office/powerpoint/2010/main" val="191438531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ftr" sz="quarter" idx="10"/>
          </p:nvPr>
        </p:nvSpPr>
        <p:spPr>
          <a:ln/>
        </p:spPr>
        <p:txBody>
          <a:bodyPr/>
          <a:lstStyle/>
          <a:p>
            <a:r>
              <a:rPr lang="en-GB">
                <a:solidFill>
                  <a:srgbClr val="FFFFFF"/>
                </a:solidFill>
                <a:latin typeface="Arial"/>
              </a:rPr>
              <a:t>© 2013 Pearson Education, Inc.</a:t>
            </a:r>
          </a:p>
        </p:txBody>
      </p:sp>
      <p:sp>
        <p:nvSpPr>
          <p:cNvPr id="27650" name="Rectangle 2"/>
          <p:cNvSpPr>
            <a:spLocks noGrp="1" noChangeArrowheads="1"/>
          </p:cNvSpPr>
          <p:nvPr>
            <p:ph type="title"/>
          </p:nvPr>
        </p:nvSpPr>
        <p:spPr>
          <a:xfrm>
            <a:off x="304800" y="838200"/>
            <a:ext cx="8458200" cy="2133600"/>
          </a:xfrm>
        </p:spPr>
        <p:txBody>
          <a:bodyPr/>
          <a:lstStyle/>
          <a:p>
            <a:pPr algn="l" eaLnBrk="1" hangingPunct="1">
              <a:spcAft>
                <a:spcPts val="1200"/>
              </a:spcAft>
            </a:pPr>
            <a:r>
              <a:rPr lang="en-US">
                <a:latin typeface="Arial" charset="0"/>
                <a:ea typeface="ＭＳ Ｐゴシック" charset="0"/>
                <a:cs typeface="ＭＳ Ｐゴシック" charset="0"/>
              </a:rPr>
              <a:t>Which of the following condition(s) are NOT considered to be standard temperature or pressure?</a:t>
            </a:r>
            <a:endParaRPr lang="en-US" baseline="30000">
              <a:latin typeface="Arial" charset="0"/>
              <a:ea typeface="ＭＳ Ｐゴシック" charset="0"/>
              <a:cs typeface="ＭＳ Ｐゴシック" charset="0"/>
            </a:endParaRPr>
          </a:p>
        </p:txBody>
      </p:sp>
      <p:sp>
        <p:nvSpPr>
          <p:cNvPr id="27651" name="Rectangle 3"/>
          <p:cNvSpPr>
            <a:spLocks noGrp="1" noChangeArrowheads="1"/>
          </p:cNvSpPr>
          <p:nvPr>
            <p:ph type="body" idx="1"/>
          </p:nvPr>
        </p:nvSpPr>
        <p:spPr>
          <a:xfrm>
            <a:off x="685800" y="3200400"/>
            <a:ext cx="6172200" cy="2743200"/>
          </a:xfrm>
        </p:spPr>
        <p:txBody>
          <a:bodyPr/>
          <a:lstStyle/>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760 mm Hg</a:t>
            </a:r>
          </a:p>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755 </a:t>
            </a:r>
            <a:r>
              <a:rPr lang="en-US" sz="2800" dirty="0" err="1">
                <a:latin typeface="Arial" charset="0"/>
                <a:ea typeface="ＭＳ Ｐゴシック" charset="0"/>
                <a:cs typeface="ＭＳ Ｐゴシック" charset="0"/>
                <a:sym typeface="Symbol" charset="0"/>
              </a:rPr>
              <a:t>torr</a:t>
            </a:r>
            <a:endParaRPr lang="en-US" sz="2800" dirty="0">
              <a:latin typeface="Arial" charset="0"/>
              <a:ea typeface="ＭＳ Ｐゴシック" charset="0"/>
              <a:cs typeface="ＭＳ Ｐゴシック" charset="0"/>
              <a:sym typeface="Symbol" charset="0"/>
            </a:endParaRPr>
          </a:p>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0 °C</a:t>
            </a:r>
          </a:p>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Both a and b</a:t>
            </a:r>
          </a:p>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None of the above</a:t>
            </a:r>
          </a:p>
          <a:p>
            <a:pPr marL="533400" indent="-533400" eaLnBrk="1" hangingPunct="1">
              <a:buFont typeface="Times" charset="0"/>
              <a:buAutoNum type="alphaLcPeriod"/>
            </a:pPr>
            <a:endParaRPr lang="en-US" sz="3200" dirty="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dirty="0">
              <a:latin typeface="Arial" charset="0"/>
              <a:ea typeface="ＭＳ Ｐゴシック" charset="0"/>
              <a:cs typeface="ＭＳ Ｐゴシック" charset="0"/>
            </a:endParaRPr>
          </a:p>
        </p:txBody>
      </p:sp>
      <p:sp>
        <p:nvSpPr>
          <p:cNvPr id="27652"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27653"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7" name="Rectangle 6"/>
          <p:cNvSpPr>
            <a:spLocks noChangeArrowheads="1"/>
          </p:cNvSpPr>
          <p:nvPr/>
        </p:nvSpPr>
        <p:spPr bwMode="auto">
          <a:xfrm>
            <a:off x="609599" y="3810000"/>
            <a:ext cx="2462716"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4168595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ftr" sz="quarter" idx="10"/>
          </p:nvPr>
        </p:nvSpPr>
        <p:spPr>
          <a:ln/>
        </p:spPr>
        <p:txBody>
          <a:bodyPr/>
          <a:lstStyle/>
          <a:p>
            <a:r>
              <a:rPr lang="en-GB">
                <a:solidFill>
                  <a:srgbClr val="FFFFFF"/>
                </a:solidFill>
              </a:rPr>
              <a:t>© 2013 Pearson Education, Inc.</a:t>
            </a:r>
          </a:p>
        </p:txBody>
      </p:sp>
      <p:sp>
        <p:nvSpPr>
          <p:cNvPr id="29698" name="Rectangle 2"/>
          <p:cNvSpPr>
            <a:spLocks noGrp="1" noChangeArrowheads="1"/>
          </p:cNvSpPr>
          <p:nvPr>
            <p:ph type="title"/>
          </p:nvPr>
        </p:nvSpPr>
        <p:spPr>
          <a:xfrm>
            <a:off x="304800" y="838200"/>
            <a:ext cx="8458200" cy="2133600"/>
          </a:xfrm>
        </p:spPr>
        <p:txBody>
          <a:bodyPr/>
          <a:lstStyle/>
          <a:p>
            <a:pPr algn="l" eaLnBrk="1" hangingPunct="1">
              <a:spcAft>
                <a:spcPts val="1200"/>
              </a:spcAft>
            </a:pPr>
            <a:r>
              <a:rPr lang="en-US">
                <a:latin typeface="Arial" charset="0"/>
                <a:ea typeface="ＭＳ Ｐゴシック" charset="0"/>
                <a:cs typeface="ＭＳ Ｐゴシック" charset="0"/>
              </a:rPr>
              <a:t>What is the volume of 3.86 g of nitrogen gas at STP?</a:t>
            </a:r>
            <a:endParaRPr lang="en-US" baseline="30000">
              <a:latin typeface="Arial" charset="0"/>
              <a:ea typeface="ＭＳ Ｐゴシック" charset="0"/>
              <a:cs typeface="ＭＳ Ｐゴシック" charset="0"/>
            </a:endParaRPr>
          </a:p>
        </p:txBody>
      </p:sp>
      <p:sp>
        <p:nvSpPr>
          <p:cNvPr id="29699" name="Rectangle 3"/>
          <p:cNvSpPr>
            <a:spLocks noGrp="1" noChangeArrowheads="1"/>
          </p:cNvSpPr>
          <p:nvPr>
            <p:ph type="body" idx="1"/>
          </p:nvPr>
        </p:nvSpPr>
        <p:spPr>
          <a:xfrm>
            <a:off x="685800" y="3200400"/>
            <a:ext cx="6172200" cy="27432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3.09 L</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86.5 L</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4.44 L</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6.18 L</a:t>
            </a:r>
          </a:p>
          <a:p>
            <a:pPr marL="533400" indent="-533400" eaLnBrk="1" hangingPunct="1">
              <a:buFont typeface="Times" charset="0"/>
              <a:buAutoNum type="alphaLcPeriod"/>
            </a:pPr>
            <a:endParaRPr lang="en-US" sz="320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a:latin typeface="Arial" charset="0"/>
              <a:ea typeface="ＭＳ Ｐゴシック" charset="0"/>
              <a:cs typeface="ＭＳ Ｐゴシック" charset="0"/>
            </a:endParaRPr>
          </a:p>
        </p:txBody>
      </p:sp>
      <p:sp>
        <p:nvSpPr>
          <p:cNvPr id="29700"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29701"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7" name="Rectangle 6"/>
          <p:cNvSpPr>
            <a:spLocks noChangeArrowheads="1"/>
          </p:cNvSpPr>
          <p:nvPr/>
        </p:nvSpPr>
        <p:spPr bwMode="auto">
          <a:xfrm>
            <a:off x="609599" y="3262953"/>
            <a:ext cx="2462716"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3560004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846138"/>
            <a:ext cx="8229600" cy="1143000"/>
          </a:xfrm>
        </p:spPr>
        <p:txBody>
          <a:bodyPr>
            <a:normAutofit/>
          </a:bodyPr>
          <a:lstStyle/>
          <a:p>
            <a:r>
              <a:rPr lang="en-US" sz="3600" dirty="0">
                <a:latin typeface="Arial" charset="0"/>
                <a:cs typeface="Times New Roman" charset="0"/>
              </a:rPr>
              <a:t>8.11 Partial Pressure and Dalton</a:t>
            </a:r>
            <a:r>
              <a:rPr lang="ja-JP" altLang="en-US" sz="3600" dirty="0">
                <a:latin typeface="Arial" charset="0"/>
                <a:cs typeface="Times New Roman" charset="0"/>
              </a:rPr>
              <a:t>’</a:t>
            </a:r>
            <a:r>
              <a:rPr lang="en-US" sz="3600" dirty="0">
                <a:latin typeface="Arial" charset="0"/>
                <a:cs typeface="Times New Roman" charset="0"/>
              </a:rPr>
              <a:t>s Law</a:t>
            </a:r>
          </a:p>
        </p:txBody>
      </p:sp>
      <p:sp>
        <p:nvSpPr>
          <p:cNvPr id="4301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2" name="TextBox 1"/>
          <p:cNvSpPr txBox="1"/>
          <p:nvPr/>
        </p:nvSpPr>
        <p:spPr>
          <a:xfrm>
            <a:off x="903111" y="2841147"/>
            <a:ext cx="6925494" cy="1766637"/>
          </a:xfrm>
          <a:prstGeom prst="rect">
            <a:avLst/>
          </a:prstGeom>
          <a:noFill/>
        </p:spPr>
        <p:txBody>
          <a:bodyPr wrap="none" rtlCol="0">
            <a:spAutoFit/>
          </a:bodyPr>
          <a:lstStyle/>
          <a:p>
            <a:pPr lvl="0" algn="ctr">
              <a:spcBef>
                <a:spcPct val="20000"/>
              </a:spcBef>
            </a:pPr>
            <a:r>
              <a:rPr lang="en-US" sz="3200" dirty="0">
                <a:solidFill>
                  <a:prstClr val="black"/>
                </a:solidFill>
                <a:ea typeface="ＭＳ Ｐゴシック" charset="0"/>
                <a:cs typeface="ＭＳ Ｐゴシック" charset="0"/>
              </a:rPr>
              <a:t>Each particle in a gas acts </a:t>
            </a:r>
            <a:r>
              <a:rPr lang="en-US" sz="3200" dirty="0" smtClean="0">
                <a:solidFill>
                  <a:prstClr val="black"/>
                </a:solidFill>
                <a:ea typeface="ＭＳ Ｐゴシック" charset="0"/>
                <a:cs typeface="ＭＳ Ｐゴシック" charset="0"/>
              </a:rPr>
              <a:t>independently</a:t>
            </a:r>
            <a:endParaRPr lang="en-US" sz="3200" dirty="0">
              <a:solidFill>
                <a:prstClr val="black"/>
              </a:solidFill>
              <a:ea typeface="ＭＳ Ｐゴシック" charset="0"/>
              <a:cs typeface="ＭＳ Ｐゴシック" charset="0"/>
            </a:endParaRPr>
          </a:p>
          <a:p>
            <a:pPr lvl="0" algn="ctr">
              <a:spcBef>
                <a:spcPct val="20000"/>
              </a:spcBef>
            </a:pPr>
            <a:endParaRPr lang="en-US" sz="3200" dirty="0">
              <a:solidFill>
                <a:prstClr val="black"/>
              </a:solidFill>
              <a:ea typeface="ＭＳ Ｐゴシック" charset="0"/>
              <a:cs typeface="ＭＳ Ｐゴシック" charset="0"/>
            </a:endParaRPr>
          </a:p>
          <a:p>
            <a:pPr algn="ctr">
              <a:spcBef>
                <a:spcPct val="20000"/>
              </a:spcBef>
            </a:pPr>
            <a:r>
              <a:rPr lang="en-US" sz="3200" dirty="0">
                <a:solidFill>
                  <a:prstClr val="black"/>
                </a:solidFill>
                <a:ea typeface="ＭＳ Ｐゴシック" charset="0"/>
                <a:cs typeface="ＭＳ Ｐゴシック" charset="0"/>
              </a:rPr>
              <a:t>S</a:t>
            </a:r>
            <a:r>
              <a:rPr lang="en-US" sz="3200" dirty="0" smtClean="0">
                <a:solidFill>
                  <a:prstClr val="black"/>
                </a:solidFill>
                <a:ea typeface="ＭＳ Ｐゴシック" charset="0"/>
                <a:cs typeface="ＭＳ Ｐゴシック" charset="0"/>
              </a:rPr>
              <a:t>o </a:t>
            </a:r>
            <a:r>
              <a:rPr lang="en-US" sz="3200" dirty="0">
                <a:solidFill>
                  <a:prstClr val="black"/>
                </a:solidFill>
                <a:ea typeface="ＭＳ Ｐゴシック" charset="0"/>
                <a:cs typeface="ＭＳ Ｐゴシック" charset="0"/>
              </a:rPr>
              <a:t>the </a:t>
            </a:r>
            <a:r>
              <a:rPr lang="en-US" sz="3200" dirty="0" smtClean="0">
                <a:solidFill>
                  <a:prstClr val="black"/>
                </a:solidFill>
                <a:ea typeface="ＭＳ Ｐゴシック" charset="0"/>
                <a:cs typeface="ＭＳ Ｐゴシック" charset="0"/>
              </a:rPr>
              <a:t>identity becomes </a:t>
            </a:r>
            <a:r>
              <a:rPr lang="en-US" sz="3200" dirty="0">
                <a:solidFill>
                  <a:prstClr val="black"/>
                </a:solidFill>
                <a:ea typeface="ＭＳ Ｐゴシック" charset="0"/>
                <a:cs typeface="ＭＳ Ｐゴシック" charset="0"/>
              </a:rPr>
              <a:t>irrelevant </a:t>
            </a:r>
            <a:endParaRPr lang="en-US" sz="2400" dirty="0"/>
          </a:p>
        </p:txBody>
      </p:sp>
    </p:spTree>
    <p:extLst>
      <p:ext uri="{BB962C8B-B14F-4D97-AF65-F5344CB8AC3E}">
        <p14:creationId xmlns:p14="http://schemas.microsoft.com/office/powerpoint/2010/main" val="2124912020"/>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331788" y="768350"/>
            <a:ext cx="8229600" cy="5176838"/>
          </a:xfrm>
        </p:spPr>
        <p:txBody>
          <a:bodyPr>
            <a:normAutofit/>
          </a:bodyPr>
          <a:lstStyle/>
          <a:p>
            <a:r>
              <a:rPr lang="en-US" i="1" dirty="0" smtClean="0">
                <a:ea typeface="ＭＳ Ｐゴシック" charset="0"/>
                <a:cs typeface="ＭＳ Ｐゴシック" charset="0"/>
              </a:rPr>
              <a:t>Mixtures</a:t>
            </a:r>
            <a:r>
              <a:rPr lang="en-US" dirty="0" smtClean="0">
                <a:ea typeface="ＭＳ Ｐゴシック" charset="0"/>
                <a:cs typeface="ＭＳ Ｐゴシック" charset="0"/>
              </a:rPr>
              <a:t> </a:t>
            </a:r>
            <a:r>
              <a:rPr lang="en-US" dirty="0">
                <a:ea typeface="ＭＳ Ｐゴシック" charset="0"/>
                <a:cs typeface="ＭＳ Ｐゴシック" charset="0"/>
              </a:rPr>
              <a:t>of gases behave the same as </a:t>
            </a:r>
            <a:r>
              <a:rPr lang="en-US" dirty="0" smtClean="0">
                <a:ea typeface="ＭＳ Ｐゴシック" charset="0"/>
                <a:cs typeface="ＭＳ Ｐゴシック" charset="0"/>
              </a:rPr>
              <a:t>a single pure gas </a:t>
            </a:r>
            <a:r>
              <a:rPr lang="en-US" dirty="0">
                <a:ea typeface="ＭＳ Ｐゴシック" charset="0"/>
                <a:cs typeface="ＭＳ Ｐゴシック" charset="0"/>
              </a:rPr>
              <a:t>and obey the same </a:t>
            </a:r>
            <a:r>
              <a:rPr lang="en-US" dirty="0" smtClean="0">
                <a:ea typeface="ＭＳ Ｐゴシック" charset="0"/>
                <a:cs typeface="ＭＳ Ｐゴシック" charset="0"/>
              </a:rPr>
              <a:t>laws </a:t>
            </a:r>
            <a:endParaRPr lang="en-US" dirty="0">
              <a:ea typeface="ＭＳ Ｐゴシック" charset="0"/>
              <a:cs typeface="ＭＳ Ｐゴシック" charset="0"/>
            </a:endParaRPr>
          </a:p>
          <a:p>
            <a:pPr lvl="1"/>
            <a:r>
              <a:rPr lang="en-US" dirty="0">
                <a:ea typeface="ＭＳ Ｐゴシック" charset="0"/>
                <a:cs typeface="ＭＳ Ｐゴシック" charset="0"/>
              </a:rPr>
              <a:t>Dry air is a mixture of 21% </a:t>
            </a:r>
            <a:r>
              <a:rPr lang="en-US" dirty="0" smtClean="0">
                <a:ea typeface="ＭＳ Ｐゴシック" charset="0"/>
                <a:cs typeface="ＭＳ Ｐゴシック" charset="0"/>
              </a:rPr>
              <a:t>O</a:t>
            </a:r>
            <a:r>
              <a:rPr lang="en-US" baseline="-25000" dirty="0" smtClean="0">
                <a:ea typeface="ＭＳ Ｐゴシック" charset="0"/>
                <a:cs typeface="ＭＳ Ｐゴシック" charset="0"/>
              </a:rPr>
              <a:t>2</a:t>
            </a:r>
            <a:r>
              <a:rPr lang="en-US" dirty="0" smtClean="0">
                <a:ea typeface="ＭＳ Ｐゴシック" charset="0"/>
                <a:cs typeface="ＭＳ Ｐゴシック" charset="0"/>
              </a:rPr>
              <a:t>, </a:t>
            </a:r>
            <a:r>
              <a:rPr lang="en-US" dirty="0">
                <a:ea typeface="ＭＳ Ｐゴシック" charset="0"/>
                <a:cs typeface="ＭＳ Ｐゴシック" charset="0"/>
              </a:rPr>
              <a:t>78% N</a:t>
            </a:r>
            <a:r>
              <a:rPr lang="en-US" baseline="-25000" dirty="0">
                <a:ea typeface="ＭＳ Ｐゴシック" charset="0"/>
                <a:cs typeface="ＭＳ Ｐゴシック" charset="0"/>
              </a:rPr>
              <a:t>2</a:t>
            </a:r>
            <a:r>
              <a:rPr lang="en-US" dirty="0" smtClean="0">
                <a:ea typeface="ＭＳ Ｐゴシック" charset="0"/>
                <a:cs typeface="ＭＳ Ｐゴシック" charset="0"/>
              </a:rPr>
              <a:t>, </a:t>
            </a:r>
            <a:r>
              <a:rPr lang="en-US" dirty="0">
                <a:ea typeface="ＭＳ Ｐゴシック" charset="0"/>
                <a:cs typeface="ＭＳ Ｐゴシック" charset="0"/>
              </a:rPr>
              <a:t>and 1% </a:t>
            </a:r>
            <a:r>
              <a:rPr lang="en-US" dirty="0" err="1" smtClean="0">
                <a:ea typeface="ＭＳ Ｐゴシック" charset="0"/>
                <a:cs typeface="ＭＳ Ｐゴシック" charset="0"/>
              </a:rPr>
              <a:t>Ar</a:t>
            </a:r>
            <a:r>
              <a:rPr lang="en-US" dirty="0" smtClean="0">
                <a:ea typeface="ＭＳ Ｐゴシック" charset="0"/>
                <a:cs typeface="ＭＳ Ｐゴシック" charset="0"/>
              </a:rPr>
              <a:t> by volume </a:t>
            </a:r>
            <a:endParaRPr lang="en-US" dirty="0">
              <a:ea typeface="ＭＳ Ｐゴシック" charset="0"/>
              <a:cs typeface="ＭＳ Ｐゴシック" charset="0"/>
            </a:endParaRPr>
          </a:p>
          <a:p>
            <a:pPr lvl="1"/>
            <a:r>
              <a:rPr lang="en-US" dirty="0" smtClean="0">
                <a:ea typeface="ＭＳ Ｐゴシック" charset="0"/>
                <a:cs typeface="ＭＳ Ｐゴシック" charset="0"/>
              </a:rPr>
              <a:t>so 21</a:t>
            </a:r>
            <a:r>
              <a:rPr lang="en-US" dirty="0">
                <a:ea typeface="ＭＳ Ｐゴシック" charset="0"/>
                <a:cs typeface="ＭＳ Ｐゴシック" charset="0"/>
              </a:rPr>
              <a:t>% of atmospheric pressure is caused by O</a:t>
            </a:r>
            <a:r>
              <a:rPr lang="en-US" baseline="-25000" dirty="0">
                <a:ea typeface="ＭＳ Ｐゴシック" charset="0"/>
                <a:cs typeface="ＭＳ Ｐゴシック" charset="0"/>
              </a:rPr>
              <a:t>2</a:t>
            </a:r>
            <a:r>
              <a:rPr lang="en-US" dirty="0">
                <a:ea typeface="ＭＳ Ｐゴシック" charset="0"/>
                <a:cs typeface="ＭＳ Ｐゴシック" charset="0"/>
              </a:rPr>
              <a:t>, 78% by N</a:t>
            </a:r>
            <a:r>
              <a:rPr lang="en-US" baseline="-25000" dirty="0">
                <a:ea typeface="ＭＳ Ｐゴシック" charset="0"/>
                <a:cs typeface="ＭＳ Ｐゴシック" charset="0"/>
              </a:rPr>
              <a:t>2</a:t>
            </a:r>
            <a:r>
              <a:rPr lang="en-US" dirty="0">
                <a:ea typeface="ＭＳ Ｐゴシック" charset="0"/>
                <a:cs typeface="ＭＳ Ｐゴシック" charset="0"/>
              </a:rPr>
              <a:t>, and 1% by </a:t>
            </a:r>
            <a:r>
              <a:rPr lang="en-US" dirty="0" err="1" smtClean="0">
                <a:ea typeface="ＭＳ Ｐゴシック" charset="0"/>
                <a:cs typeface="ＭＳ Ｐゴシック" charset="0"/>
              </a:rPr>
              <a:t>Ar</a:t>
            </a:r>
            <a:endParaRPr lang="en-US" dirty="0">
              <a:ea typeface="ＭＳ Ｐゴシック" charset="0"/>
              <a:cs typeface="ＭＳ Ｐゴシック" charset="0"/>
            </a:endParaRPr>
          </a:p>
          <a:p>
            <a:endParaRPr lang="en-US" sz="1000" dirty="0" smtClean="0">
              <a:ea typeface="ＭＳ Ｐゴシック" charset="0"/>
              <a:cs typeface="ＭＳ Ｐゴシック" charset="0"/>
            </a:endParaRPr>
          </a:p>
          <a:p>
            <a:r>
              <a:rPr lang="en-US" dirty="0" smtClean="0">
                <a:ea typeface="ＭＳ Ｐゴシック" charset="0"/>
                <a:cs typeface="ＭＳ Ｐゴシック" charset="0"/>
              </a:rPr>
              <a:t>The </a:t>
            </a:r>
            <a:r>
              <a:rPr lang="en-US" dirty="0">
                <a:ea typeface="ＭＳ Ｐゴシック" charset="0"/>
                <a:cs typeface="ＭＳ Ｐゴシック" charset="0"/>
              </a:rPr>
              <a:t>contribution of each gas in a mixture to the total pressure of the mixture is called the </a:t>
            </a:r>
            <a:r>
              <a:rPr lang="en-US" b="1" dirty="0">
                <a:ea typeface="ＭＳ Ｐゴシック" charset="0"/>
                <a:cs typeface="ＭＳ Ｐゴシック" charset="0"/>
              </a:rPr>
              <a:t>partial pressure</a:t>
            </a:r>
            <a:r>
              <a:rPr lang="en-US" dirty="0">
                <a:ea typeface="ＭＳ Ｐゴシック" charset="0"/>
                <a:cs typeface="ＭＳ Ｐゴシック" charset="0"/>
              </a:rPr>
              <a:t> of that gas. </a:t>
            </a:r>
          </a:p>
        </p:txBody>
      </p:sp>
      <p:sp>
        <p:nvSpPr>
          <p:cNvPr id="4301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3570850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1222376"/>
            <a:ext cx="8607777" cy="5112562"/>
          </a:xfrm>
        </p:spPr>
        <p:txBody>
          <a:bodyPr>
            <a:noAutofit/>
          </a:bodyPr>
          <a:lstStyle/>
          <a:p>
            <a:pPr marL="514350" indent="-514350" defTabSz="914400" eaLnBrk="0" fontAlgn="base" hangingPunct="0">
              <a:spcBef>
                <a:spcPct val="0"/>
              </a:spcBef>
              <a:spcAft>
                <a:spcPct val="0"/>
              </a:spcAft>
              <a:buAutoNum type="alphaLcParenBoth"/>
            </a:pPr>
            <a:r>
              <a:rPr lang="en-US" dirty="0" smtClean="0">
                <a:solidFill>
                  <a:srgbClr val="000000"/>
                </a:solidFill>
                <a:ea typeface="ＭＳ Ｐゴシック"/>
              </a:rPr>
              <a:t>Is </a:t>
            </a:r>
            <a:r>
              <a:rPr lang="en-US" dirty="0">
                <a:solidFill>
                  <a:srgbClr val="000000"/>
                </a:solidFill>
                <a:ea typeface="ＭＳ Ｐゴシック"/>
              </a:rPr>
              <a:t>the change of state from </a:t>
            </a:r>
            <a:r>
              <a:rPr lang="en-US" b="1" dirty="0">
                <a:solidFill>
                  <a:srgbClr val="000000"/>
                </a:solidFill>
                <a:ea typeface="ＭＳ Ｐゴシック"/>
              </a:rPr>
              <a:t>liquid to </a:t>
            </a:r>
            <a:r>
              <a:rPr lang="en-US" b="1" dirty="0" smtClean="0">
                <a:solidFill>
                  <a:srgbClr val="000000"/>
                </a:solidFill>
                <a:ea typeface="ＭＳ Ｐゴシック"/>
              </a:rPr>
              <a:t>gas </a:t>
            </a:r>
            <a:r>
              <a:rPr lang="en-US" dirty="0" smtClean="0">
                <a:solidFill>
                  <a:srgbClr val="000000"/>
                </a:solidFill>
                <a:ea typeface="ＭＳ Ｐゴシック"/>
              </a:rPr>
              <a:t>favored </a:t>
            </a:r>
            <a:r>
              <a:rPr lang="en-US" dirty="0">
                <a:solidFill>
                  <a:srgbClr val="000000"/>
                </a:solidFill>
                <a:ea typeface="ＭＳ Ｐゴシック"/>
              </a:rPr>
              <a:t>or </a:t>
            </a:r>
            <a:r>
              <a:rPr lang="en-US" dirty="0" err="1">
                <a:solidFill>
                  <a:srgbClr val="000000"/>
                </a:solidFill>
                <a:ea typeface="ＭＳ Ｐゴシック"/>
              </a:rPr>
              <a:t>unfavored</a:t>
            </a:r>
            <a:r>
              <a:rPr lang="en-US" dirty="0">
                <a:solidFill>
                  <a:srgbClr val="000000"/>
                </a:solidFill>
                <a:ea typeface="ＭＳ Ｐゴシック"/>
              </a:rPr>
              <a:t> by </a:t>
            </a:r>
            <a:r>
              <a:rPr lang="en-US" dirty="0">
                <a:solidFill>
                  <a:srgbClr val="000000"/>
                </a:solidFill>
                <a:ea typeface="ＭＳ Ｐゴシック"/>
                <a:sym typeface="Symbol"/>
              </a:rPr>
              <a:t></a:t>
            </a:r>
            <a:r>
              <a:rPr lang="en-US" i="1" dirty="0">
                <a:solidFill>
                  <a:srgbClr val="000000"/>
                </a:solidFill>
                <a:ea typeface="ＭＳ Ｐゴシック"/>
                <a:sym typeface="Symbol"/>
              </a:rPr>
              <a:t>H? </a:t>
            </a:r>
            <a:r>
              <a:rPr lang="en-US" dirty="0">
                <a:solidFill>
                  <a:srgbClr val="000000"/>
                </a:solidFill>
                <a:ea typeface="ＭＳ Ｐゴシック"/>
                <a:sym typeface="Symbol"/>
              </a:rPr>
              <a:t>by </a:t>
            </a:r>
            <a:r>
              <a:rPr lang="en-US" i="1" dirty="0">
                <a:solidFill>
                  <a:srgbClr val="000000"/>
                </a:solidFill>
                <a:ea typeface="ＭＳ Ｐゴシック"/>
                <a:sym typeface="Symbol"/>
              </a:rPr>
              <a:t>S</a:t>
            </a:r>
            <a:r>
              <a:rPr lang="en-US" dirty="0" smtClean="0">
                <a:solidFill>
                  <a:srgbClr val="000000"/>
                </a:solidFill>
                <a:ea typeface="ＭＳ Ｐゴシック"/>
                <a:sym typeface="Symbol"/>
              </a:rPr>
              <a:t>?</a:t>
            </a:r>
          </a:p>
          <a:p>
            <a:pPr marL="514350" indent="-514350" defTabSz="914400" eaLnBrk="0" fontAlgn="base" hangingPunct="0">
              <a:spcBef>
                <a:spcPct val="0"/>
              </a:spcBef>
              <a:spcAft>
                <a:spcPct val="0"/>
              </a:spcAft>
              <a:buAutoNum type="alphaLcParenBoth"/>
            </a:pPr>
            <a:endParaRPr lang="en-US" sz="1200" dirty="0" smtClean="0">
              <a:solidFill>
                <a:srgbClr val="000000"/>
              </a:solidFill>
              <a:ea typeface="ＭＳ Ｐゴシック"/>
              <a:sym typeface="Symbol"/>
            </a:endParaRPr>
          </a:p>
          <a:p>
            <a:pPr marL="0" indent="0" defTabSz="914400" eaLnBrk="0" fontAlgn="base" hangingPunct="0">
              <a:spcBef>
                <a:spcPct val="0"/>
              </a:spcBef>
              <a:spcAft>
                <a:spcPct val="0"/>
              </a:spcAft>
              <a:buNone/>
            </a:pPr>
            <a:r>
              <a:rPr lang="en-US" dirty="0" smtClean="0">
                <a:solidFill>
                  <a:srgbClr val="FF0000"/>
                </a:solidFill>
              </a:rPr>
              <a:t>Enthalpy (</a:t>
            </a:r>
            <a:r>
              <a:rPr lang="en-US" dirty="0" smtClean="0">
                <a:solidFill>
                  <a:srgbClr val="FF0000"/>
                </a:solidFill>
                <a:sym typeface="Symbol" charset="0"/>
              </a:rPr>
              <a:t></a:t>
            </a:r>
            <a:r>
              <a:rPr lang="en-US" i="1" dirty="0" smtClean="0">
                <a:solidFill>
                  <a:srgbClr val="FF0000"/>
                </a:solidFill>
                <a:sym typeface="Symbol" charset="0"/>
              </a:rPr>
              <a:t>H</a:t>
            </a:r>
            <a:r>
              <a:rPr lang="en-US" dirty="0" smtClean="0">
                <a:solidFill>
                  <a:srgbClr val="FF0000"/>
                </a:solidFill>
                <a:sym typeface="Symbol" charset="0"/>
              </a:rPr>
              <a:t> = +) </a:t>
            </a:r>
            <a:r>
              <a:rPr lang="en-US" dirty="0" smtClean="0">
                <a:solidFill>
                  <a:srgbClr val="FF0000"/>
                </a:solidFill>
              </a:rPr>
              <a:t>does NOT favor the change</a:t>
            </a:r>
            <a:r>
              <a:rPr lang="en-US" dirty="0" smtClean="0">
                <a:solidFill>
                  <a:srgbClr val="000000"/>
                </a:solidFill>
              </a:rPr>
              <a:t> </a:t>
            </a:r>
          </a:p>
          <a:p>
            <a:pPr marL="0" indent="0" defTabSz="914400" eaLnBrk="0" fontAlgn="base" hangingPunct="0">
              <a:spcBef>
                <a:spcPct val="0"/>
              </a:spcBef>
              <a:spcAft>
                <a:spcPct val="0"/>
              </a:spcAft>
              <a:buNone/>
            </a:pPr>
            <a:r>
              <a:rPr lang="en-US" dirty="0" smtClean="0">
                <a:solidFill>
                  <a:srgbClr val="FF0000"/>
                </a:solidFill>
              </a:rPr>
              <a:t>Entropy (</a:t>
            </a:r>
            <a:r>
              <a:rPr lang="en-US" dirty="0" smtClean="0">
                <a:solidFill>
                  <a:srgbClr val="FF0000"/>
                </a:solidFill>
                <a:sym typeface="Symbol" charset="0"/>
              </a:rPr>
              <a:t></a:t>
            </a:r>
            <a:r>
              <a:rPr lang="en-US" i="1" dirty="0" smtClean="0">
                <a:solidFill>
                  <a:srgbClr val="FF0000"/>
                </a:solidFill>
                <a:sym typeface="Symbol" charset="0"/>
              </a:rPr>
              <a:t>S</a:t>
            </a:r>
            <a:r>
              <a:rPr lang="en-US" dirty="0" smtClean="0">
                <a:solidFill>
                  <a:srgbClr val="FF0000"/>
                </a:solidFill>
              </a:rPr>
              <a:t> = +) DOES favor the change </a:t>
            </a:r>
          </a:p>
          <a:p>
            <a:pPr marL="514350" indent="-514350" defTabSz="914400" eaLnBrk="0" fontAlgn="base" hangingPunct="0">
              <a:spcBef>
                <a:spcPct val="0"/>
              </a:spcBef>
              <a:spcAft>
                <a:spcPct val="0"/>
              </a:spcAft>
              <a:buFont typeface="+mj-lt"/>
              <a:buAutoNum type="alphaLcParenR"/>
            </a:pPr>
            <a:endParaRPr lang="en-US" sz="1200" dirty="0" smtClean="0">
              <a:solidFill>
                <a:srgbClr val="000000"/>
              </a:solidFill>
            </a:endParaRPr>
          </a:p>
          <a:p>
            <a:pPr lvl="1" defTabSz="914400" eaLnBrk="0" fontAlgn="base" hangingPunct="0">
              <a:spcBef>
                <a:spcPct val="0"/>
              </a:spcBef>
              <a:spcAft>
                <a:spcPct val="0"/>
              </a:spcAft>
            </a:pPr>
            <a:r>
              <a:rPr lang="en-US" u="sng" dirty="0" smtClean="0">
                <a:solidFill>
                  <a:srgbClr val="000000"/>
                </a:solidFill>
              </a:rPr>
              <a:t>But because the </a:t>
            </a:r>
            <a:r>
              <a:rPr lang="en-US" u="sng" dirty="0">
                <a:solidFill>
                  <a:srgbClr val="000000"/>
                </a:solidFill>
              </a:rPr>
              <a:t>two factors </a:t>
            </a:r>
            <a:r>
              <a:rPr lang="en-US" u="sng" dirty="0" smtClean="0">
                <a:solidFill>
                  <a:srgbClr val="000000"/>
                </a:solidFill>
              </a:rPr>
              <a:t>conflict</a:t>
            </a:r>
            <a:r>
              <a:rPr lang="en-US" dirty="0" smtClean="0">
                <a:solidFill>
                  <a:srgbClr val="000000"/>
                </a:solidFill>
              </a:rPr>
              <a:t>, the actual phase state present will depend on temperature </a:t>
            </a:r>
          </a:p>
          <a:p>
            <a:pPr lvl="1" defTabSz="914400" eaLnBrk="0" fontAlgn="base" hangingPunct="0">
              <a:spcBef>
                <a:spcPct val="0"/>
              </a:spcBef>
              <a:spcAft>
                <a:spcPct val="0"/>
              </a:spcAft>
            </a:pPr>
            <a:endParaRPr lang="en-US" sz="800" dirty="0" smtClean="0">
              <a:solidFill>
                <a:srgbClr val="000000"/>
              </a:solidFill>
            </a:endParaRPr>
          </a:p>
          <a:p>
            <a:pPr lvl="1" defTabSz="914400" eaLnBrk="0" fontAlgn="base" hangingPunct="0">
              <a:spcBef>
                <a:spcPct val="0"/>
              </a:spcBef>
              <a:spcAft>
                <a:spcPct val="0"/>
              </a:spcAft>
            </a:pPr>
            <a:r>
              <a:rPr lang="en-US" dirty="0" smtClean="0">
                <a:solidFill>
                  <a:srgbClr val="000000"/>
                </a:solidFill>
              </a:rPr>
              <a:t>So we </a:t>
            </a:r>
            <a:r>
              <a:rPr lang="en-US" dirty="0">
                <a:solidFill>
                  <a:srgbClr val="000000"/>
                </a:solidFill>
              </a:rPr>
              <a:t>must use </a:t>
            </a:r>
            <a:r>
              <a:rPr lang="en-US" dirty="0" smtClean="0">
                <a:solidFill>
                  <a:srgbClr val="000000"/>
                </a:solidFill>
              </a:rPr>
              <a:t>our equation </a:t>
            </a:r>
            <a:r>
              <a:rPr lang="en-US" dirty="0">
                <a:solidFill>
                  <a:srgbClr val="000000"/>
                </a:solidFill>
              </a:rPr>
              <a:t>for free-energy change to determine </a:t>
            </a:r>
            <a:r>
              <a:rPr lang="en-US" dirty="0" smtClean="0">
                <a:solidFill>
                  <a:srgbClr val="000000"/>
                </a:solidFill>
              </a:rPr>
              <a:t>which phase actually exists at a given temperature: Δ</a:t>
            </a:r>
            <a:r>
              <a:rPr lang="en-US" i="1" dirty="0" smtClean="0">
                <a:solidFill>
                  <a:srgbClr val="000000"/>
                </a:solidFill>
              </a:rPr>
              <a:t>G</a:t>
            </a:r>
            <a:r>
              <a:rPr lang="en-US" dirty="0" smtClean="0">
                <a:solidFill>
                  <a:srgbClr val="000000"/>
                </a:solidFill>
              </a:rPr>
              <a:t> = Δ</a:t>
            </a:r>
            <a:r>
              <a:rPr lang="en-US" i="1" dirty="0" smtClean="0">
                <a:solidFill>
                  <a:srgbClr val="000000"/>
                </a:solidFill>
              </a:rPr>
              <a:t>H</a:t>
            </a:r>
            <a:r>
              <a:rPr lang="en-US" dirty="0" smtClean="0">
                <a:solidFill>
                  <a:srgbClr val="000000"/>
                </a:solidFill>
              </a:rPr>
              <a:t> − </a:t>
            </a:r>
            <a:r>
              <a:rPr lang="en-US" i="1" dirty="0" smtClean="0">
                <a:solidFill>
                  <a:srgbClr val="000000"/>
                </a:solidFill>
              </a:rPr>
              <a:t>T</a:t>
            </a:r>
            <a:r>
              <a:rPr lang="en-US" dirty="0" smtClean="0">
                <a:solidFill>
                  <a:srgbClr val="000000"/>
                </a:solidFill>
              </a:rPr>
              <a:t>Δ</a:t>
            </a:r>
            <a:r>
              <a:rPr lang="en-US" i="1" dirty="0" smtClean="0">
                <a:solidFill>
                  <a:srgbClr val="000000"/>
                </a:solidFill>
              </a:rPr>
              <a:t>S</a:t>
            </a:r>
            <a:r>
              <a:rPr lang="en-US" dirty="0" smtClean="0">
                <a:solidFill>
                  <a:srgbClr val="000000"/>
                </a:solidFill>
              </a:rPr>
              <a:t> </a:t>
            </a:r>
            <a:endParaRPr lang="en-US" sz="800" dirty="0" smtClean="0">
              <a:solidFill>
                <a:srgbClr val="000000"/>
              </a:solidFill>
            </a:endParaRPr>
          </a:p>
        </p:txBody>
      </p:sp>
      <p:sp>
        <p:nvSpPr>
          <p:cNvPr id="2" name="TextBox 1"/>
          <p:cNvSpPr txBox="1"/>
          <p:nvPr/>
        </p:nvSpPr>
        <p:spPr>
          <a:xfrm>
            <a:off x="1104620" y="303932"/>
            <a:ext cx="7273020" cy="523220"/>
          </a:xfrm>
          <a:prstGeom prst="rect">
            <a:avLst/>
          </a:prstGeom>
          <a:noFill/>
        </p:spPr>
        <p:txBody>
          <a:bodyPr wrap="none" rtlCol="0">
            <a:spAutoFit/>
          </a:bodyPr>
          <a:lstStyle/>
          <a:p>
            <a:r>
              <a:rPr lang="en-US" sz="2800" dirty="0">
                <a:solidFill>
                  <a:prstClr val="black"/>
                </a:solidFill>
              </a:rPr>
              <a:t>Δ</a:t>
            </a:r>
            <a:r>
              <a:rPr lang="en-US" sz="2800" i="1" dirty="0">
                <a:solidFill>
                  <a:prstClr val="black"/>
                </a:solidFill>
              </a:rPr>
              <a:t>H</a:t>
            </a:r>
            <a:r>
              <a:rPr lang="en-US" sz="2800" dirty="0">
                <a:solidFill>
                  <a:prstClr val="black"/>
                </a:solidFill>
              </a:rPr>
              <a:t> = +6.98 kcal/</a:t>
            </a:r>
            <a:r>
              <a:rPr lang="en-US" sz="2800" dirty="0" err="1">
                <a:solidFill>
                  <a:prstClr val="black"/>
                </a:solidFill>
              </a:rPr>
              <a:t>mol</a:t>
            </a:r>
            <a:r>
              <a:rPr lang="en-US" sz="2800" dirty="0">
                <a:solidFill>
                  <a:prstClr val="black"/>
                </a:solidFill>
              </a:rPr>
              <a:t>, </a:t>
            </a:r>
            <a:r>
              <a:rPr lang="en-US" sz="2800" dirty="0">
                <a:solidFill>
                  <a:srgbClr val="000000"/>
                </a:solidFill>
              </a:rPr>
              <a:t>and </a:t>
            </a:r>
            <a:r>
              <a:rPr lang="en-US" sz="2800" dirty="0">
                <a:solidFill>
                  <a:prstClr val="black"/>
                </a:solidFill>
              </a:rPr>
              <a:t>Δ</a:t>
            </a:r>
            <a:r>
              <a:rPr lang="en-US" sz="2800" i="1" dirty="0">
                <a:solidFill>
                  <a:prstClr val="black"/>
                </a:solidFill>
              </a:rPr>
              <a:t>S = </a:t>
            </a:r>
            <a:r>
              <a:rPr lang="en-US" sz="2800" dirty="0">
                <a:solidFill>
                  <a:prstClr val="black"/>
                </a:solidFill>
              </a:rPr>
              <a:t>+20.9 </a:t>
            </a:r>
            <a:r>
              <a:rPr lang="en-US" sz="2800" dirty="0" err="1">
                <a:solidFill>
                  <a:prstClr val="black"/>
                </a:solidFill>
              </a:rPr>
              <a:t>cal</a:t>
            </a:r>
            <a:r>
              <a:rPr lang="en-US" sz="2800" dirty="0">
                <a:solidFill>
                  <a:prstClr val="black"/>
                </a:solidFill>
              </a:rPr>
              <a:t> /(</a:t>
            </a:r>
            <a:r>
              <a:rPr lang="en-US" sz="2800" dirty="0" err="1">
                <a:solidFill>
                  <a:prstClr val="black"/>
                </a:solidFill>
              </a:rPr>
              <a:t>mol</a:t>
            </a:r>
            <a:r>
              <a:rPr lang="en-US" sz="2800" dirty="0" err="1">
                <a:solidFill>
                  <a:prstClr val="black"/>
                </a:solidFill>
                <a:ea typeface="Wingdings"/>
                <a:cs typeface="Wingdings"/>
                <a:sym typeface="Wingdings"/>
              </a:rPr>
              <a:t></a:t>
            </a:r>
            <a:r>
              <a:rPr lang="en-US" sz="2800" dirty="0" err="1">
                <a:solidFill>
                  <a:prstClr val="black"/>
                </a:solidFill>
              </a:rPr>
              <a:t>K</a:t>
            </a:r>
            <a:r>
              <a:rPr lang="en-US" sz="2800" dirty="0">
                <a:solidFill>
                  <a:prstClr val="black"/>
                </a:solidFill>
              </a:rPr>
              <a:t>) </a:t>
            </a:r>
            <a:endParaRPr lang="en-US" sz="2800" dirty="0"/>
          </a:p>
        </p:txBody>
      </p:sp>
    </p:spTree>
    <p:extLst>
      <p:ext uri="{BB962C8B-B14F-4D97-AF65-F5344CB8AC3E}">
        <p14:creationId xmlns:p14="http://schemas.microsoft.com/office/powerpoint/2010/main" val="3197682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5174" y="2752725"/>
            <a:ext cx="7644027" cy="3327400"/>
          </a:xfrm>
          <a:prstGeom prst="rect">
            <a:avLst/>
          </a:prstGeom>
        </p:spPr>
      </p:pic>
      <p:sp>
        <p:nvSpPr>
          <p:cNvPr id="5" name="Content Placeholder 2"/>
          <p:cNvSpPr>
            <a:spLocks noGrp="1"/>
          </p:cNvSpPr>
          <p:nvPr>
            <p:ph idx="1"/>
          </p:nvPr>
        </p:nvSpPr>
        <p:spPr>
          <a:xfrm>
            <a:off x="457200" y="709612"/>
            <a:ext cx="8229600" cy="1781175"/>
          </a:xfrm>
        </p:spPr>
        <p:txBody>
          <a:bodyPr/>
          <a:lstStyle/>
          <a:p>
            <a:pPr marL="0" indent="0">
              <a:buNone/>
            </a:pPr>
            <a:r>
              <a:rPr lang="en-US" dirty="0">
                <a:solidFill>
                  <a:srgbClr val="0000FF"/>
                </a:solidFill>
                <a:ea typeface="ＭＳ Ｐゴシック" charset="0"/>
                <a:cs typeface="ＭＳ Ｐゴシック" charset="0"/>
              </a:rPr>
              <a:t>The contribution of each gas in a mixture to the total pressure of the mixture is called the </a:t>
            </a:r>
            <a:r>
              <a:rPr lang="en-US" b="1" dirty="0">
                <a:solidFill>
                  <a:srgbClr val="0000FF"/>
                </a:solidFill>
                <a:ea typeface="ＭＳ Ｐゴシック" charset="0"/>
                <a:cs typeface="ＭＳ Ｐゴシック" charset="0"/>
              </a:rPr>
              <a:t>partial pressure</a:t>
            </a:r>
            <a:r>
              <a:rPr lang="en-US" dirty="0">
                <a:solidFill>
                  <a:srgbClr val="0000FF"/>
                </a:solidFill>
                <a:ea typeface="ＭＳ Ｐゴシック" charset="0"/>
                <a:cs typeface="ＭＳ Ｐゴシック" charset="0"/>
              </a:rPr>
              <a:t> of that </a:t>
            </a:r>
            <a:r>
              <a:rPr lang="en-US" dirty="0" smtClean="0">
                <a:solidFill>
                  <a:srgbClr val="0000FF"/>
                </a:solidFill>
                <a:ea typeface="ＭＳ Ｐゴシック" charset="0"/>
                <a:cs typeface="ＭＳ Ｐゴシック" charset="0"/>
              </a:rPr>
              <a:t>gas</a:t>
            </a:r>
            <a:r>
              <a:rPr lang="en-US" dirty="0">
                <a:solidFill>
                  <a:srgbClr val="0000FF"/>
                </a:solidFill>
                <a:ea typeface="ＭＳ Ｐゴシック" charset="0"/>
                <a:cs typeface="ＭＳ Ｐゴシック" charset="0"/>
              </a:rPr>
              <a:t> </a:t>
            </a:r>
          </a:p>
          <a:p>
            <a:pPr marL="0" indent="0">
              <a:buNone/>
            </a:pPr>
            <a:endParaRPr lang="en-US" dirty="0"/>
          </a:p>
        </p:txBody>
      </p:sp>
    </p:spTree>
    <p:extLst>
      <p:ext uri="{BB962C8B-B14F-4D97-AF65-F5344CB8AC3E}">
        <p14:creationId xmlns:p14="http://schemas.microsoft.com/office/powerpoint/2010/main" val="137180342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t>Copyright © Cengage Learning. All rights reserved</a:t>
            </a:r>
          </a:p>
        </p:txBody>
      </p:sp>
      <p:sp>
        <p:nvSpPr>
          <p:cNvPr id="6" name="Slide Number Placeholder 4"/>
          <p:cNvSpPr>
            <a:spLocks noGrp="1"/>
          </p:cNvSpPr>
          <p:nvPr>
            <p:ph type="sldNum" sz="quarter" idx="11"/>
          </p:nvPr>
        </p:nvSpPr>
        <p:spPr/>
        <p:txBody>
          <a:bodyPr/>
          <a:lstStyle/>
          <a:p>
            <a:pPr>
              <a:defRPr/>
            </a:pPr>
            <a:fld id="{CE8F03D0-3998-4592-A2D7-DC156BF5C182}" type="slidenum">
              <a:rPr lang="en-US"/>
              <a:pPr>
                <a:defRPr/>
              </a:pPr>
              <a:t>131</a:t>
            </a:fld>
            <a:endParaRPr lang="en-US"/>
          </a:p>
        </p:txBody>
      </p:sp>
      <p:sp>
        <p:nvSpPr>
          <p:cNvPr id="236546" name="Rectangle 2"/>
          <p:cNvSpPr>
            <a:spLocks noGrp="1" noChangeArrowheads="1"/>
          </p:cNvSpPr>
          <p:nvPr>
            <p:ph type="body" idx="1"/>
          </p:nvPr>
        </p:nvSpPr>
        <p:spPr>
          <a:xfrm>
            <a:off x="533400" y="3189112"/>
            <a:ext cx="7848600" cy="2640344"/>
          </a:xfrm>
        </p:spPr>
        <p:txBody>
          <a:bodyPr>
            <a:normAutofit/>
          </a:bodyPr>
          <a:lstStyle/>
          <a:p>
            <a:pPr marL="533400" indent="-533400" eaLnBrk="1" hangingPunct="1"/>
            <a:r>
              <a:rPr lang="en-US" sz="2800" dirty="0" smtClean="0"/>
              <a:t>For a mixture of </a:t>
            </a:r>
            <a:r>
              <a:rPr lang="en-US" sz="2800" dirty="0" smtClean="0">
                <a:solidFill>
                  <a:srgbClr val="C00000"/>
                </a:solidFill>
              </a:rPr>
              <a:t>ideal</a:t>
            </a:r>
            <a:r>
              <a:rPr lang="en-US" sz="2800" dirty="0" smtClean="0"/>
              <a:t> gases in a container </a:t>
            </a:r>
          </a:p>
          <a:p>
            <a:pPr marL="533400" indent="-533400" eaLnBrk="1" hangingPunct="1">
              <a:buFontTx/>
              <a:buNone/>
            </a:pPr>
            <a:r>
              <a:rPr lang="en-US" sz="2400" dirty="0" smtClean="0"/>
              <a:t>		</a:t>
            </a:r>
            <a:r>
              <a:rPr lang="en-US" sz="2800" i="1" dirty="0" err="1" smtClean="0">
                <a:solidFill>
                  <a:srgbClr val="0000FF"/>
                </a:solidFill>
              </a:rPr>
              <a:t>P</a:t>
            </a:r>
            <a:r>
              <a:rPr lang="en-US" sz="2800" i="1" baseline="-25000" dirty="0" err="1" smtClean="0">
                <a:solidFill>
                  <a:srgbClr val="0000FF"/>
                </a:solidFill>
              </a:rPr>
              <a:t>Total</a:t>
            </a:r>
            <a:r>
              <a:rPr lang="en-US" sz="2800" i="1" dirty="0" smtClean="0">
                <a:solidFill>
                  <a:srgbClr val="0000FF"/>
                </a:solidFill>
              </a:rPr>
              <a:t>  =  P</a:t>
            </a:r>
            <a:r>
              <a:rPr lang="en-US" sz="2800" i="1" baseline="-25000" dirty="0" smtClean="0">
                <a:solidFill>
                  <a:srgbClr val="0000FF"/>
                </a:solidFill>
              </a:rPr>
              <a:t>1</a:t>
            </a:r>
            <a:r>
              <a:rPr lang="en-US" sz="2800" i="1" dirty="0" smtClean="0">
                <a:solidFill>
                  <a:srgbClr val="0000FF"/>
                </a:solidFill>
              </a:rPr>
              <a:t> + P</a:t>
            </a:r>
            <a:r>
              <a:rPr lang="en-US" sz="2800" i="1" baseline="-25000" dirty="0" smtClean="0">
                <a:solidFill>
                  <a:srgbClr val="0000FF"/>
                </a:solidFill>
              </a:rPr>
              <a:t>2</a:t>
            </a:r>
            <a:r>
              <a:rPr lang="en-US" sz="2800" i="1" dirty="0" smtClean="0">
                <a:solidFill>
                  <a:srgbClr val="0000FF"/>
                </a:solidFill>
              </a:rPr>
              <a:t> + P</a:t>
            </a:r>
            <a:r>
              <a:rPr lang="en-US" sz="2800" i="1" baseline="-25000" dirty="0" smtClean="0">
                <a:solidFill>
                  <a:srgbClr val="0000FF"/>
                </a:solidFill>
              </a:rPr>
              <a:t>3</a:t>
            </a:r>
            <a:r>
              <a:rPr lang="en-US" sz="2800" i="1" dirty="0" smtClean="0">
                <a:solidFill>
                  <a:srgbClr val="0000FF"/>
                </a:solidFill>
              </a:rPr>
              <a:t> + . . . </a:t>
            </a:r>
          </a:p>
          <a:p>
            <a:pPr marL="533400" indent="-533400" eaLnBrk="1" hangingPunct="1"/>
            <a:endParaRPr lang="en-US" sz="700" dirty="0" smtClean="0"/>
          </a:p>
          <a:p>
            <a:pPr marL="533400" indent="-533400" eaLnBrk="1" hangingPunct="1"/>
            <a:r>
              <a:rPr lang="en-US" sz="2800" dirty="0" smtClean="0"/>
              <a:t>The total pressure exerted is the sum of the pressures that each gas would exert if it were alone</a:t>
            </a:r>
            <a:endParaRPr lang="en-US" dirty="0" smtClean="0"/>
          </a:p>
        </p:txBody>
      </p:sp>
      <p:sp>
        <p:nvSpPr>
          <p:cNvPr id="76805"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680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7" name="Picture 6"/>
          <p:cNvPicPr>
            <a:picLocks noChangeAspect="1"/>
          </p:cNvPicPr>
          <p:nvPr/>
        </p:nvPicPr>
        <p:blipFill>
          <a:blip r:embed="rId3"/>
          <a:stretch>
            <a:fillRect/>
          </a:stretch>
        </p:blipFill>
        <p:spPr>
          <a:xfrm>
            <a:off x="2209800" y="609600"/>
            <a:ext cx="4318000" cy="1879600"/>
          </a:xfrm>
          <a:prstGeom prst="rect">
            <a:avLst/>
          </a:prstGeom>
        </p:spPr>
      </p:pic>
    </p:spTree>
    <p:extLst>
      <p:ext uri="{BB962C8B-B14F-4D97-AF65-F5344CB8AC3E}">
        <p14:creationId xmlns:p14="http://schemas.microsoft.com/office/powerpoint/2010/main" val="70093106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377916" cy="2514599"/>
          </a:xfrm>
        </p:spPr>
        <p:txBody>
          <a:bodyPr>
            <a:normAutofit/>
          </a:bodyPr>
          <a:lstStyle/>
          <a:p>
            <a:r>
              <a:rPr lang="en-US" sz="3000" dirty="0" smtClean="0"/>
              <a:t>So for a mixture of ideal gases, it is the total number of ‘particles’ that is important</a:t>
            </a:r>
          </a:p>
          <a:p>
            <a:endParaRPr lang="en-US" sz="1050" dirty="0" smtClean="0"/>
          </a:p>
          <a:p>
            <a:pPr lvl="1"/>
            <a:r>
              <a:rPr lang="en-US" sz="2600" b="1" dirty="0" smtClean="0"/>
              <a:t>Not the identity or composition of the involved gases</a:t>
            </a:r>
            <a:endParaRPr lang="en-US" sz="2600" b="1" dirty="0"/>
          </a:p>
        </p:txBody>
      </p:sp>
      <p:pic>
        <p:nvPicPr>
          <p:cNvPr id="4" name="Picture 3" descr="Figure-5"/>
          <p:cNvPicPr>
            <a:picLocks noChangeAspect="1" noChangeArrowheads="1"/>
          </p:cNvPicPr>
          <p:nvPr/>
        </p:nvPicPr>
        <p:blipFill>
          <a:blip r:embed="rId2" cstate="print"/>
          <a:srcRect/>
          <a:stretch>
            <a:fillRect/>
          </a:stretch>
        </p:blipFill>
        <p:spPr bwMode="auto">
          <a:xfrm>
            <a:off x="1447800" y="4191000"/>
            <a:ext cx="5913437" cy="2056158"/>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1098032136"/>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809253"/>
          </a:xfrm>
        </p:spPr>
        <p:txBody>
          <a:bodyPr>
            <a:normAutofit/>
          </a:bodyPr>
          <a:lstStyle/>
          <a:p>
            <a:r>
              <a:rPr lang="en-US" i="1" dirty="0" err="1" smtClean="0">
                <a:solidFill>
                  <a:srgbClr val="000000"/>
                </a:solidFill>
              </a:rPr>
              <a:t>P</a:t>
            </a:r>
            <a:r>
              <a:rPr lang="en-US" i="1" baseline="-25000" dirty="0" err="1" smtClean="0">
                <a:solidFill>
                  <a:srgbClr val="000000"/>
                </a:solidFill>
              </a:rPr>
              <a:t>Total</a:t>
            </a:r>
            <a:r>
              <a:rPr lang="en-US" i="1" dirty="0" smtClean="0">
                <a:solidFill>
                  <a:srgbClr val="000000"/>
                </a:solidFill>
              </a:rPr>
              <a:t>  =  P</a:t>
            </a:r>
            <a:r>
              <a:rPr lang="en-US" i="1" baseline="-25000" dirty="0" smtClean="0">
                <a:solidFill>
                  <a:srgbClr val="000000"/>
                </a:solidFill>
              </a:rPr>
              <a:t>1</a:t>
            </a:r>
            <a:r>
              <a:rPr lang="en-US" i="1" dirty="0" smtClean="0">
                <a:solidFill>
                  <a:srgbClr val="000000"/>
                </a:solidFill>
              </a:rPr>
              <a:t> + P</a:t>
            </a:r>
            <a:r>
              <a:rPr lang="en-US" i="1" baseline="-25000" dirty="0" smtClean="0">
                <a:solidFill>
                  <a:srgbClr val="000000"/>
                </a:solidFill>
              </a:rPr>
              <a:t>2</a:t>
            </a:r>
            <a:r>
              <a:rPr lang="en-US" i="1" dirty="0" smtClean="0">
                <a:solidFill>
                  <a:srgbClr val="000000"/>
                </a:solidFill>
              </a:rPr>
              <a:t> + P</a:t>
            </a:r>
            <a:r>
              <a:rPr lang="en-US" i="1" baseline="-25000" dirty="0" smtClean="0">
                <a:solidFill>
                  <a:srgbClr val="000000"/>
                </a:solidFill>
              </a:rPr>
              <a:t>3</a:t>
            </a:r>
            <a:r>
              <a:rPr lang="en-US" i="1" dirty="0" smtClean="0">
                <a:solidFill>
                  <a:srgbClr val="000000"/>
                </a:solidFill>
              </a:rPr>
              <a:t> + </a:t>
            </a:r>
            <a:r>
              <a:rPr lang="en-US" i="1" dirty="0" err="1" smtClean="0">
                <a:solidFill>
                  <a:srgbClr val="000000"/>
                </a:solidFill>
              </a:rPr>
              <a:t>P</a:t>
            </a:r>
            <a:r>
              <a:rPr lang="en-US" i="1" baseline="-25000" dirty="0" err="1" smtClean="0">
                <a:solidFill>
                  <a:srgbClr val="000000"/>
                </a:solidFill>
              </a:rPr>
              <a:t>n</a:t>
            </a:r>
            <a:endParaRPr lang="en-US" baseline="-25000" dirty="0">
              <a:solidFill>
                <a:srgbClr val="000000"/>
              </a:solidFill>
            </a:endParaRPr>
          </a:p>
        </p:txBody>
      </p:sp>
      <p:sp>
        <p:nvSpPr>
          <p:cNvPr id="3" name="Content Placeholder 2"/>
          <p:cNvSpPr>
            <a:spLocks noGrp="1"/>
          </p:cNvSpPr>
          <p:nvPr>
            <p:ph idx="1"/>
          </p:nvPr>
        </p:nvSpPr>
        <p:spPr>
          <a:xfrm>
            <a:off x="457200" y="2560638"/>
            <a:ext cx="8229600" cy="3565525"/>
          </a:xfrm>
        </p:spPr>
        <p:txBody>
          <a:bodyPr>
            <a:normAutofit/>
          </a:bodyPr>
          <a:lstStyle/>
          <a:p>
            <a:pPr>
              <a:buSzPts val="2600"/>
            </a:pPr>
            <a:r>
              <a:rPr lang="en-US" dirty="0" smtClean="0">
                <a:solidFill>
                  <a:srgbClr val="000000"/>
                </a:solidFill>
                <a:ea typeface="ＭＳ Ｐゴシック"/>
              </a:rPr>
              <a:t>The </a:t>
            </a:r>
            <a:r>
              <a:rPr lang="en-US" dirty="0">
                <a:solidFill>
                  <a:srgbClr val="000000"/>
                </a:solidFill>
                <a:ea typeface="ＭＳ Ｐゴシック"/>
              </a:rPr>
              <a:t>pressure exerted by </a:t>
            </a:r>
            <a:r>
              <a:rPr lang="en-US" dirty="0" smtClean="0">
                <a:solidFill>
                  <a:srgbClr val="000000"/>
                </a:solidFill>
                <a:ea typeface="ＭＳ Ｐゴシック"/>
              </a:rPr>
              <a:t>each gas depends on the frequency of collisions   of </a:t>
            </a:r>
            <a:r>
              <a:rPr lang="en-US" dirty="0">
                <a:solidFill>
                  <a:srgbClr val="000000"/>
                </a:solidFill>
                <a:ea typeface="ＭＳ Ｐゴシック"/>
              </a:rPr>
              <a:t>its molecules </a:t>
            </a:r>
            <a:r>
              <a:rPr lang="en-US" u="sng" dirty="0">
                <a:solidFill>
                  <a:srgbClr val="000000"/>
                </a:solidFill>
                <a:ea typeface="ＭＳ Ｐゴシック"/>
              </a:rPr>
              <a:t>with the </a:t>
            </a:r>
            <a:r>
              <a:rPr lang="en-US" u="sng" dirty="0" smtClean="0">
                <a:solidFill>
                  <a:srgbClr val="000000"/>
                </a:solidFill>
                <a:ea typeface="ＭＳ Ｐゴシック"/>
              </a:rPr>
              <a:t>walls</a:t>
            </a:r>
            <a:r>
              <a:rPr lang="en-US" dirty="0" smtClean="0">
                <a:solidFill>
                  <a:srgbClr val="000000"/>
                </a:solidFill>
                <a:ea typeface="ＭＳ Ｐゴシック"/>
              </a:rPr>
              <a:t> of </a:t>
            </a:r>
            <a:r>
              <a:rPr lang="en-US" dirty="0">
                <a:solidFill>
                  <a:srgbClr val="000000"/>
                </a:solidFill>
                <a:ea typeface="ＭＳ Ｐゴシック"/>
              </a:rPr>
              <a:t>the </a:t>
            </a:r>
            <a:r>
              <a:rPr lang="en-US" dirty="0" smtClean="0">
                <a:solidFill>
                  <a:srgbClr val="000000"/>
                </a:solidFill>
                <a:ea typeface="ＭＳ Ｐゴシック"/>
              </a:rPr>
              <a:t>container</a:t>
            </a:r>
            <a:r>
              <a:rPr lang="en-US" dirty="0">
                <a:solidFill>
                  <a:srgbClr val="000000"/>
                </a:solidFill>
                <a:ea typeface="ＭＳ Ｐゴシック"/>
              </a:rPr>
              <a:t> </a:t>
            </a:r>
            <a:endParaRPr lang="en-US" dirty="0" smtClean="0">
              <a:solidFill>
                <a:srgbClr val="000000"/>
              </a:solidFill>
              <a:ea typeface="ＭＳ Ｐゴシック"/>
            </a:endParaRPr>
          </a:p>
          <a:p>
            <a:pPr>
              <a:buSzPts val="2600"/>
            </a:pPr>
            <a:r>
              <a:rPr lang="en-US" dirty="0" smtClean="0">
                <a:solidFill>
                  <a:srgbClr val="000000"/>
                </a:solidFill>
                <a:ea typeface="ＭＳ Ｐゴシック"/>
              </a:rPr>
              <a:t>This </a:t>
            </a:r>
            <a:r>
              <a:rPr lang="en-US" dirty="0">
                <a:solidFill>
                  <a:srgbClr val="000000"/>
                </a:solidFill>
                <a:ea typeface="ＭＳ Ｐゴシック"/>
              </a:rPr>
              <a:t>frequency does not change when </a:t>
            </a:r>
            <a:r>
              <a:rPr lang="en-US" dirty="0" smtClean="0">
                <a:solidFill>
                  <a:srgbClr val="000000"/>
                </a:solidFill>
                <a:ea typeface="ＭＳ Ｐゴシック"/>
              </a:rPr>
              <a:t>different gases </a:t>
            </a:r>
            <a:r>
              <a:rPr lang="en-US" dirty="0">
                <a:solidFill>
                  <a:srgbClr val="000000"/>
                </a:solidFill>
                <a:ea typeface="ＭＳ Ｐゴシック"/>
              </a:rPr>
              <a:t>are </a:t>
            </a:r>
            <a:r>
              <a:rPr lang="en-US" dirty="0" smtClean="0">
                <a:solidFill>
                  <a:srgbClr val="000000"/>
                </a:solidFill>
                <a:ea typeface="ＭＳ Ｐゴシック"/>
              </a:rPr>
              <a:t>employed </a:t>
            </a:r>
          </a:p>
          <a:p>
            <a:pPr>
              <a:buSzPts val="2600"/>
            </a:pPr>
            <a:r>
              <a:rPr lang="en-US" dirty="0" smtClean="0">
                <a:solidFill>
                  <a:srgbClr val="000000"/>
                </a:solidFill>
                <a:ea typeface="ＭＳ Ｐゴシック"/>
              </a:rPr>
              <a:t>Gases are all marble faces to each other </a:t>
            </a:r>
            <a:endParaRPr lang="en-US" sz="4000" dirty="0"/>
          </a:p>
        </p:txBody>
      </p:sp>
      <p:sp>
        <p:nvSpPr>
          <p:cNvPr id="4" name="TextBox 3"/>
          <p:cNvSpPr txBox="1"/>
          <p:nvPr/>
        </p:nvSpPr>
        <p:spPr>
          <a:xfrm>
            <a:off x="3539498" y="302429"/>
            <a:ext cx="2364750" cy="769441"/>
          </a:xfrm>
          <a:prstGeom prst="rect">
            <a:avLst/>
          </a:prstGeom>
          <a:noFill/>
        </p:spPr>
        <p:txBody>
          <a:bodyPr wrap="none" rtlCol="0">
            <a:spAutoFit/>
          </a:bodyPr>
          <a:lstStyle/>
          <a:p>
            <a:r>
              <a:rPr lang="en-US" sz="4400" dirty="0" smtClean="0"/>
              <a:t>Summary</a:t>
            </a:r>
            <a:endParaRPr lang="en-US" sz="4400" dirty="0"/>
          </a:p>
        </p:txBody>
      </p:sp>
    </p:spTree>
    <p:extLst>
      <p:ext uri="{BB962C8B-B14F-4D97-AF65-F5344CB8AC3E}">
        <p14:creationId xmlns:p14="http://schemas.microsoft.com/office/powerpoint/2010/main" val="121855909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79458"/>
            <a:ext cx="8229600" cy="3946705"/>
          </a:xfrm>
        </p:spPr>
        <p:txBody>
          <a:bodyPr>
            <a:normAutofit/>
          </a:bodyPr>
          <a:lstStyle/>
          <a:p>
            <a:pPr marL="0" indent="0" algn="ctr">
              <a:buNone/>
            </a:pPr>
            <a:r>
              <a:rPr lang="en-US" sz="3600" dirty="0" smtClean="0"/>
              <a:t>What Intro </a:t>
            </a:r>
            <a:r>
              <a:rPr lang="en-US" sz="3600" dirty="0" err="1" smtClean="0"/>
              <a:t>Chem</a:t>
            </a:r>
            <a:r>
              <a:rPr lang="en-US" sz="3600" dirty="0" smtClean="0"/>
              <a:t> students can do with Dalton’s law of partial pressure in the lab</a:t>
            </a:r>
            <a:endParaRPr lang="en-US" sz="3600" dirty="0"/>
          </a:p>
        </p:txBody>
      </p:sp>
    </p:spTree>
    <p:extLst>
      <p:ext uri="{BB962C8B-B14F-4D97-AF65-F5344CB8AC3E}">
        <p14:creationId xmlns:p14="http://schemas.microsoft.com/office/powerpoint/2010/main" val="29741053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3" name="Rectangle 3"/>
          <p:cNvSpPr>
            <a:spLocks noGrp="1" noChangeArrowheads="1"/>
          </p:cNvSpPr>
          <p:nvPr>
            <p:ph type="title"/>
          </p:nvPr>
        </p:nvSpPr>
        <p:spPr/>
        <p:txBody>
          <a:bodyPr/>
          <a:lstStyle/>
          <a:p>
            <a:r>
              <a:rPr lang="en-US" dirty="0" smtClean="0"/>
              <a:t>Collecting </a:t>
            </a:r>
            <a:r>
              <a:rPr lang="en-US" dirty="0"/>
              <a:t>a Gas Over Water</a:t>
            </a:r>
          </a:p>
        </p:txBody>
      </p:sp>
      <p:sp>
        <p:nvSpPr>
          <p:cNvPr id="389122" name="Rectangle 2"/>
          <p:cNvSpPr>
            <a:spLocks noGrp="1" noChangeArrowheads="1"/>
          </p:cNvSpPr>
          <p:nvPr>
            <p:ph idx="1"/>
          </p:nvPr>
        </p:nvSpPr>
        <p:spPr>
          <a:xfrm>
            <a:off x="533400" y="1417638"/>
            <a:ext cx="7543800" cy="1602714"/>
          </a:xfrm>
        </p:spPr>
        <p:txBody>
          <a:bodyPr>
            <a:normAutofit/>
          </a:bodyPr>
          <a:lstStyle/>
          <a:p>
            <a:pPr marL="533400" indent="-533400">
              <a:buClr>
                <a:schemeClr val="tx1"/>
              </a:buClr>
            </a:pPr>
            <a:r>
              <a:rPr lang="en-US" dirty="0"/>
              <a:t>Total pressure is the pressure of the gas </a:t>
            </a:r>
            <a:r>
              <a:rPr lang="en-US" i="1" dirty="0" smtClean="0"/>
              <a:t>plus</a:t>
            </a:r>
            <a:r>
              <a:rPr lang="en-US" dirty="0" smtClean="0"/>
              <a:t> </a:t>
            </a:r>
            <a:r>
              <a:rPr lang="en-US" dirty="0"/>
              <a:t>the vapor pressure of the </a:t>
            </a:r>
            <a:r>
              <a:rPr lang="en-US" dirty="0" smtClean="0"/>
              <a:t>water </a:t>
            </a:r>
            <a:endParaRPr lang="en-US" dirty="0">
              <a:solidFill>
                <a:srgbClr val="FF0000"/>
              </a:solidFill>
            </a:endParaRPr>
          </a:p>
        </p:txBody>
      </p:sp>
      <p:sp>
        <p:nvSpPr>
          <p:cNvPr id="5" name="Footer Placeholder 3"/>
          <p:cNvSpPr>
            <a:spLocks noGrp="1"/>
          </p:cNvSpPr>
          <p:nvPr>
            <p:ph type="ftr" sz="quarter" idx="10"/>
          </p:nvPr>
        </p:nvSpPr>
        <p:spPr/>
        <p:txBody>
          <a:bodyPr/>
          <a:lstStyle/>
          <a:p>
            <a:r>
              <a:rPr lang="en-US"/>
              <a:t>Copyright © Cengage Learning. All rights reserved</a:t>
            </a:r>
          </a:p>
        </p:txBody>
      </p:sp>
      <p:sp>
        <p:nvSpPr>
          <p:cNvPr id="6" name="Slide Number Placeholder 4"/>
          <p:cNvSpPr>
            <a:spLocks noGrp="1"/>
          </p:cNvSpPr>
          <p:nvPr>
            <p:ph type="sldNum" sz="quarter" idx="11"/>
          </p:nvPr>
        </p:nvSpPr>
        <p:spPr/>
        <p:txBody>
          <a:bodyPr/>
          <a:lstStyle/>
          <a:p>
            <a:fld id="{E4E0ACF3-B127-DA40-A585-6B6EE45006DD}" type="slidenum">
              <a:rPr lang="en-US"/>
              <a:pPr/>
              <a:t>135</a:t>
            </a:fld>
            <a:endParaRPr lang="en-US"/>
          </a:p>
        </p:txBody>
      </p:sp>
      <p:pic>
        <p:nvPicPr>
          <p:cNvPr id="2" name="Picture 1" descr="13p325_f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85" y="2841212"/>
            <a:ext cx="6219343" cy="3706727"/>
          </a:xfrm>
          <a:prstGeom prst="rect">
            <a:avLst/>
          </a:prstGeom>
        </p:spPr>
      </p:pic>
    </p:spTree>
    <p:extLst>
      <p:ext uri="{BB962C8B-B14F-4D97-AF65-F5344CB8AC3E}">
        <p14:creationId xmlns:p14="http://schemas.microsoft.com/office/powerpoint/2010/main" val="9339105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3" name="Rectangle 3"/>
          <p:cNvSpPr>
            <a:spLocks noGrp="1" noChangeArrowheads="1"/>
          </p:cNvSpPr>
          <p:nvPr>
            <p:ph type="title"/>
          </p:nvPr>
        </p:nvSpPr>
        <p:spPr/>
        <p:txBody>
          <a:bodyPr/>
          <a:lstStyle/>
          <a:p>
            <a:r>
              <a:rPr lang="en-US" dirty="0" smtClean="0"/>
              <a:t>Collecting </a:t>
            </a:r>
            <a:r>
              <a:rPr lang="en-US" dirty="0"/>
              <a:t>a Gas Over Water</a:t>
            </a:r>
          </a:p>
        </p:txBody>
      </p:sp>
      <p:sp>
        <p:nvSpPr>
          <p:cNvPr id="389122" name="Rectangle 2"/>
          <p:cNvSpPr>
            <a:spLocks noGrp="1" noChangeArrowheads="1"/>
          </p:cNvSpPr>
          <p:nvPr>
            <p:ph idx="1"/>
          </p:nvPr>
        </p:nvSpPr>
        <p:spPr>
          <a:xfrm>
            <a:off x="533400" y="1417638"/>
            <a:ext cx="7543800" cy="1602714"/>
          </a:xfrm>
        </p:spPr>
        <p:txBody>
          <a:bodyPr>
            <a:normAutofit/>
          </a:bodyPr>
          <a:lstStyle/>
          <a:p>
            <a:pPr marL="533400" indent="-533400">
              <a:buClr>
                <a:schemeClr val="tx1"/>
              </a:buClr>
            </a:pPr>
            <a:r>
              <a:rPr lang="en-US" dirty="0" smtClean="0"/>
              <a:t>What is the total pressure of the gas collected over water?</a:t>
            </a:r>
            <a:endParaRPr lang="en-US" dirty="0">
              <a:solidFill>
                <a:srgbClr val="FF0000"/>
              </a:solidFill>
            </a:endParaRPr>
          </a:p>
        </p:txBody>
      </p:sp>
      <p:sp>
        <p:nvSpPr>
          <p:cNvPr id="5" name="Footer Placeholder 3"/>
          <p:cNvSpPr>
            <a:spLocks noGrp="1"/>
          </p:cNvSpPr>
          <p:nvPr>
            <p:ph type="ftr" sz="quarter" idx="10"/>
          </p:nvPr>
        </p:nvSpPr>
        <p:spPr/>
        <p:txBody>
          <a:bodyPr/>
          <a:lstStyle/>
          <a:p>
            <a:r>
              <a:rPr lang="en-US"/>
              <a:t>Copyright © Cengage Learning. All rights reserved</a:t>
            </a:r>
          </a:p>
        </p:txBody>
      </p:sp>
      <p:sp>
        <p:nvSpPr>
          <p:cNvPr id="6" name="Slide Number Placeholder 4"/>
          <p:cNvSpPr>
            <a:spLocks noGrp="1"/>
          </p:cNvSpPr>
          <p:nvPr>
            <p:ph type="sldNum" sz="quarter" idx="11"/>
          </p:nvPr>
        </p:nvSpPr>
        <p:spPr/>
        <p:txBody>
          <a:bodyPr/>
          <a:lstStyle/>
          <a:p>
            <a:fld id="{E4E0ACF3-B127-DA40-A585-6B6EE45006DD}" type="slidenum">
              <a:rPr lang="en-US"/>
              <a:pPr/>
              <a:t>136</a:t>
            </a:fld>
            <a:endParaRPr lang="en-US"/>
          </a:p>
        </p:txBody>
      </p:sp>
      <p:pic>
        <p:nvPicPr>
          <p:cNvPr id="2" name="Picture 1" descr="13p325_f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885" y="2841212"/>
            <a:ext cx="6219343" cy="3706727"/>
          </a:xfrm>
          <a:prstGeom prst="rect">
            <a:avLst/>
          </a:prstGeom>
        </p:spPr>
      </p:pic>
    </p:spTree>
    <p:extLst>
      <p:ext uri="{BB962C8B-B14F-4D97-AF65-F5344CB8AC3E}">
        <p14:creationId xmlns:p14="http://schemas.microsoft.com/office/powerpoint/2010/main" val="329879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171" name="Rectangle 3"/>
          <p:cNvSpPr>
            <a:spLocks noGrp="1" noChangeArrowheads="1"/>
          </p:cNvSpPr>
          <p:nvPr>
            <p:ph type="title"/>
          </p:nvPr>
        </p:nvSpPr>
        <p:spPr/>
        <p:txBody>
          <a:bodyPr/>
          <a:lstStyle/>
          <a:p>
            <a:r>
              <a:rPr lang="en-US" dirty="0" smtClean="0"/>
              <a:t>Collecting </a:t>
            </a:r>
            <a:r>
              <a:rPr lang="en-US" dirty="0"/>
              <a:t>a Gas Over Water</a:t>
            </a:r>
          </a:p>
        </p:txBody>
      </p:sp>
      <p:sp>
        <p:nvSpPr>
          <p:cNvPr id="391170" name="Rectangle 2"/>
          <p:cNvSpPr>
            <a:spLocks noGrp="1" noChangeArrowheads="1"/>
          </p:cNvSpPr>
          <p:nvPr>
            <p:ph idx="1"/>
          </p:nvPr>
        </p:nvSpPr>
        <p:spPr>
          <a:xfrm>
            <a:off x="533400" y="1716109"/>
            <a:ext cx="4066491" cy="4290272"/>
          </a:xfrm>
        </p:spPr>
        <p:txBody>
          <a:bodyPr>
            <a:normAutofit/>
          </a:bodyPr>
          <a:lstStyle/>
          <a:p>
            <a:pPr marL="533400" indent="-533400">
              <a:buClr>
                <a:schemeClr val="tx1"/>
              </a:buClr>
            </a:pPr>
            <a:r>
              <a:rPr lang="en-US" dirty="0"/>
              <a:t>How can we find the pressure of the </a:t>
            </a:r>
            <a:r>
              <a:rPr lang="en-US" dirty="0" smtClean="0"/>
              <a:t>‘dry’ gas </a:t>
            </a:r>
            <a:r>
              <a:rPr lang="en-US" dirty="0"/>
              <a:t>collected alone? </a:t>
            </a:r>
            <a:endParaRPr lang="en-US" dirty="0" smtClean="0"/>
          </a:p>
          <a:p>
            <a:pPr marL="533400" indent="-533400">
              <a:buClr>
                <a:schemeClr val="tx1"/>
              </a:buClr>
            </a:pPr>
            <a:r>
              <a:rPr lang="en-US" dirty="0" smtClean="0"/>
              <a:t>We simply subtract the Vapor Pressure of Water from the measured value</a:t>
            </a:r>
          </a:p>
          <a:p>
            <a:pPr marL="533400" indent="-533400">
              <a:buClr>
                <a:schemeClr val="tx1"/>
              </a:buClr>
            </a:pPr>
            <a:endParaRPr lang="en-US" dirty="0">
              <a:solidFill>
                <a:srgbClr val="FF0000"/>
              </a:solidFill>
            </a:endParaRPr>
          </a:p>
        </p:txBody>
      </p:sp>
      <p:sp>
        <p:nvSpPr>
          <p:cNvPr id="5" name="Footer Placeholder 3"/>
          <p:cNvSpPr>
            <a:spLocks noGrp="1"/>
          </p:cNvSpPr>
          <p:nvPr>
            <p:ph type="ftr" sz="quarter" idx="10"/>
          </p:nvPr>
        </p:nvSpPr>
        <p:spPr/>
        <p:txBody>
          <a:bodyPr/>
          <a:lstStyle/>
          <a:p>
            <a:r>
              <a:rPr lang="en-US"/>
              <a:t>Copyright © Cengage Learning. All rights reserved</a:t>
            </a:r>
          </a:p>
        </p:txBody>
      </p:sp>
      <p:sp>
        <p:nvSpPr>
          <p:cNvPr id="6" name="Slide Number Placeholder 4"/>
          <p:cNvSpPr>
            <a:spLocks noGrp="1"/>
          </p:cNvSpPr>
          <p:nvPr>
            <p:ph type="sldNum" sz="quarter" idx="11"/>
          </p:nvPr>
        </p:nvSpPr>
        <p:spPr/>
        <p:txBody>
          <a:bodyPr/>
          <a:lstStyle/>
          <a:p>
            <a:fld id="{903E0502-86D2-A649-BCAA-8679D131CC0A}" type="slidenum">
              <a:rPr lang="en-US"/>
              <a:pPr/>
              <a:t>137</a:t>
            </a:fld>
            <a:endParaRPr lang="en-US"/>
          </a:p>
        </p:txBody>
      </p:sp>
      <p:pic>
        <p:nvPicPr>
          <p:cNvPr id="2" name="Picture 1" descr="13p325_t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428" y="2007847"/>
            <a:ext cx="3742372" cy="3819821"/>
          </a:xfrm>
          <a:prstGeom prst="rect">
            <a:avLst/>
          </a:prstGeom>
        </p:spPr>
      </p:pic>
    </p:spTree>
    <p:extLst>
      <p:ext uri="{BB962C8B-B14F-4D97-AF65-F5344CB8AC3E}">
        <p14:creationId xmlns:p14="http://schemas.microsoft.com/office/powerpoint/2010/main" val="40549039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n-US" sz="4000" dirty="0">
                <a:latin typeface="+mn-lt"/>
                <a:cs typeface="Times New Roman" charset="0"/>
              </a:rPr>
              <a:t>8.12 Liquids</a:t>
            </a:r>
          </a:p>
        </p:txBody>
      </p:sp>
      <p:sp>
        <p:nvSpPr>
          <p:cNvPr id="4505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45060" name="Picture 6" descr="054_08_19_Figure"/>
          <p:cNvPicPr>
            <a:picLocks noChangeAspect="1" noChangeArrowheads="1"/>
          </p:cNvPicPr>
          <p:nvPr/>
        </p:nvPicPr>
        <p:blipFill>
          <a:blip r:embed="rId2">
            <a:extLst>
              <a:ext uri="{28A0092B-C50C-407E-A947-70E740481C1C}">
                <a14:useLocalDpi xmlns:a14="http://schemas.microsoft.com/office/drawing/2010/main" val="0"/>
              </a:ext>
            </a:extLst>
          </a:blip>
          <a:srcRect t="594" b="-38"/>
          <a:stretch>
            <a:fillRect/>
          </a:stretch>
        </p:blipFill>
        <p:spPr bwMode="auto">
          <a:xfrm>
            <a:off x="1617663" y="2722563"/>
            <a:ext cx="5888037"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26584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45061" name="Content Placeholder 2"/>
          <p:cNvSpPr>
            <a:spLocks noGrp="1"/>
          </p:cNvSpPr>
          <p:nvPr>
            <p:ph idx="1"/>
          </p:nvPr>
        </p:nvSpPr>
        <p:spPr>
          <a:xfrm>
            <a:off x="457200" y="1221454"/>
            <a:ext cx="8229600" cy="2726169"/>
          </a:xfrm>
        </p:spPr>
        <p:txBody>
          <a:bodyPr>
            <a:noAutofit/>
          </a:bodyPr>
          <a:lstStyle/>
          <a:p>
            <a:r>
              <a:rPr lang="en-US" dirty="0">
                <a:ea typeface="ＭＳ Ｐゴシック" charset="0"/>
                <a:cs typeface="ＭＳ Ｐゴシック" charset="0"/>
              </a:rPr>
              <a:t>Molecules are in constant motion in the liquid </a:t>
            </a:r>
            <a:r>
              <a:rPr lang="en-US" dirty="0" smtClean="0">
                <a:ea typeface="ＭＳ Ｐゴシック" charset="0"/>
                <a:cs typeface="ＭＳ Ｐゴシック" charset="0"/>
              </a:rPr>
              <a:t>state </a:t>
            </a:r>
          </a:p>
          <a:p>
            <a:r>
              <a:rPr lang="en-US" dirty="0" smtClean="0">
                <a:ea typeface="ＭＳ Ｐゴシック" charset="0"/>
                <a:cs typeface="ＭＳ Ｐゴシック" charset="0"/>
              </a:rPr>
              <a:t>If </a:t>
            </a:r>
            <a:r>
              <a:rPr lang="en-US" dirty="0">
                <a:ea typeface="ＭＳ Ｐゴシック" charset="0"/>
                <a:cs typeface="ＭＳ Ｐゴシック" charset="0"/>
              </a:rPr>
              <a:t>a molecule has enough energy, it can break free of the </a:t>
            </a:r>
            <a:r>
              <a:rPr lang="en-US" dirty="0" smtClean="0">
                <a:ea typeface="ＭＳ Ｐゴシック" charset="0"/>
                <a:cs typeface="ＭＳ Ｐゴシック" charset="0"/>
              </a:rPr>
              <a:t>surface and </a:t>
            </a:r>
            <a:r>
              <a:rPr lang="en-US" dirty="0">
                <a:ea typeface="ＭＳ Ｐゴシック" charset="0"/>
                <a:cs typeface="ＭＳ Ｐゴシック" charset="0"/>
              </a:rPr>
              <a:t>escape into the gas </a:t>
            </a:r>
            <a:r>
              <a:rPr lang="en-US" dirty="0" smtClean="0">
                <a:ea typeface="ＭＳ Ｐゴシック" charset="0"/>
                <a:cs typeface="ＭＳ Ｐゴシック" charset="0"/>
              </a:rPr>
              <a:t>phase, called a </a:t>
            </a:r>
            <a:r>
              <a:rPr lang="en-US" b="1" dirty="0" smtClean="0">
                <a:ea typeface="ＭＳ Ｐゴシック" charset="0"/>
                <a:cs typeface="ＭＳ Ｐゴシック" charset="0"/>
              </a:rPr>
              <a:t>vapor</a:t>
            </a:r>
            <a:r>
              <a:rPr lang="en-US" dirty="0" smtClean="0">
                <a:ea typeface="ＭＳ Ｐゴシック" charset="0"/>
                <a:cs typeface="ＭＳ Ｐゴシック" charset="0"/>
              </a:rPr>
              <a:t> </a:t>
            </a:r>
            <a:endParaRPr lang="en-US" dirty="0">
              <a:ea typeface="ＭＳ Ｐゴシック" charset="0"/>
              <a:cs typeface="ＭＳ Ｐゴシック" charset="0"/>
            </a:endParaRPr>
          </a:p>
        </p:txBody>
      </p:sp>
      <p:sp>
        <p:nvSpPr>
          <p:cNvPr id="3" name="TextBox 2"/>
          <p:cNvSpPr txBox="1"/>
          <p:nvPr/>
        </p:nvSpPr>
        <p:spPr>
          <a:xfrm>
            <a:off x="3270250" y="365125"/>
            <a:ext cx="2796809" cy="707886"/>
          </a:xfrm>
          <a:prstGeom prst="rect">
            <a:avLst/>
          </a:prstGeom>
          <a:noFill/>
        </p:spPr>
        <p:txBody>
          <a:bodyPr wrap="none" rtlCol="0">
            <a:spAutoFit/>
          </a:bodyPr>
          <a:lstStyle/>
          <a:p>
            <a:r>
              <a:rPr lang="en-US" sz="4000" dirty="0" smtClean="0"/>
              <a:t>Vapor phase</a:t>
            </a:r>
            <a:endParaRPr lang="en-US" sz="4000" dirty="0"/>
          </a:p>
        </p:txBody>
      </p:sp>
      <p:pic>
        <p:nvPicPr>
          <p:cNvPr id="5" name="Picture 4"/>
          <p:cNvPicPr>
            <a:picLocks noChangeAspect="1"/>
          </p:cNvPicPr>
          <p:nvPr/>
        </p:nvPicPr>
        <p:blipFill>
          <a:blip r:embed="rId2"/>
          <a:stretch>
            <a:fillRect/>
          </a:stretch>
        </p:blipFill>
        <p:spPr>
          <a:xfrm>
            <a:off x="5626101" y="3428184"/>
            <a:ext cx="2359112" cy="2810691"/>
          </a:xfrm>
          <a:prstGeom prst="rect">
            <a:avLst/>
          </a:prstGeom>
        </p:spPr>
      </p:pic>
    </p:spTree>
    <p:extLst>
      <p:ext uri="{BB962C8B-B14F-4D97-AF65-F5344CB8AC3E}">
        <p14:creationId xmlns:p14="http://schemas.microsoft.com/office/powerpoint/2010/main" val="7854571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67" y="2479387"/>
            <a:ext cx="8607777" cy="3855550"/>
          </a:xfrm>
        </p:spPr>
        <p:txBody>
          <a:bodyPr>
            <a:noAutofit/>
          </a:bodyPr>
          <a:lstStyle/>
          <a:p>
            <a:pPr marL="0" indent="0">
              <a:buNone/>
            </a:pPr>
            <a:r>
              <a:rPr lang="en-US" b="1" dirty="0">
                <a:solidFill>
                  <a:srgbClr val="0000FF"/>
                </a:solidFill>
                <a:ea typeface="ＭＳ Ｐゴシック"/>
              </a:rPr>
              <a:t>(a)   </a:t>
            </a:r>
            <a:r>
              <a:rPr lang="en-US" dirty="0">
                <a:solidFill>
                  <a:srgbClr val="0000FF"/>
                </a:solidFill>
                <a:ea typeface="ＭＳ Ｐゴシック"/>
              </a:rPr>
              <a:t>Is the change of state from liquid to gas favored or </a:t>
            </a:r>
            <a:r>
              <a:rPr lang="en-US" dirty="0" err="1">
                <a:solidFill>
                  <a:srgbClr val="0000FF"/>
                </a:solidFill>
                <a:ea typeface="ＭＳ Ｐゴシック"/>
              </a:rPr>
              <a:t>unfavored</a:t>
            </a:r>
            <a:r>
              <a:rPr lang="en-US" dirty="0">
                <a:solidFill>
                  <a:srgbClr val="0000FF"/>
                </a:solidFill>
                <a:ea typeface="ＭＳ Ｐゴシック"/>
              </a:rPr>
              <a:t> by </a:t>
            </a:r>
            <a:r>
              <a:rPr lang="en-US" dirty="0">
                <a:solidFill>
                  <a:srgbClr val="0000FF"/>
                </a:solidFill>
                <a:ea typeface="ＭＳ Ｐゴシック"/>
                <a:sym typeface="Symbol"/>
              </a:rPr>
              <a:t></a:t>
            </a:r>
            <a:r>
              <a:rPr lang="en-US" i="1" dirty="0">
                <a:solidFill>
                  <a:srgbClr val="0000FF"/>
                </a:solidFill>
                <a:ea typeface="ＭＳ Ｐゴシック"/>
                <a:sym typeface="Symbol"/>
              </a:rPr>
              <a:t>H? </a:t>
            </a:r>
            <a:r>
              <a:rPr lang="en-US" dirty="0">
                <a:solidFill>
                  <a:srgbClr val="0000FF"/>
                </a:solidFill>
                <a:ea typeface="ＭＳ Ｐゴシック"/>
                <a:sym typeface="Symbol"/>
              </a:rPr>
              <a:t>by </a:t>
            </a:r>
            <a:r>
              <a:rPr lang="en-US" i="1" dirty="0">
                <a:solidFill>
                  <a:srgbClr val="0000FF"/>
                </a:solidFill>
                <a:ea typeface="ＭＳ Ｐゴシック"/>
                <a:sym typeface="Symbol"/>
              </a:rPr>
              <a:t>S</a:t>
            </a:r>
            <a:r>
              <a:rPr lang="en-US" dirty="0">
                <a:solidFill>
                  <a:srgbClr val="0000FF"/>
                </a:solidFill>
                <a:ea typeface="ＭＳ Ｐゴシック"/>
                <a:sym typeface="Symbol"/>
              </a:rPr>
              <a:t>?</a:t>
            </a:r>
          </a:p>
          <a:p>
            <a:pPr marL="0" indent="0">
              <a:buNone/>
            </a:pPr>
            <a:r>
              <a:rPr lang="en-US" b="1" dirty="0">
                <a:solidFill>
                  <a:srgbClr val="000000"/>
                </a:solidFill>
                <a:ea typeface="ＭＳ Ｐゴシック"/>
              </a:rPr>
              <a:t>(b)   </a:t>
            </a:r>
            <a:r>
              <a:rPr lang="en-US" dirty="0">
                <a:solidFill>
                  <a:srgbClr val="000000"/>
                </a:solidFill>
                <a:ea typeface="ＭＳ Ｐゴシック"/>
              </a:rPr>
              <a:t>Is the change of state from liquid to gas favored or </a:t>
            </a:r>
            <a:r>
              <a:rPr lang="en-US" dirty="0" err="1">
                <a:solidFill>
                  <a:srgbClr val="000000"/>
                </a:solidFill>
                <a:ea typeface="ＭＳ Ｐゴシック"/>
              </a:rPr>
              <a:t>unfavored</a:t>
            </a:r>
            <a:r>
              <a:rPr lang="en-US" dirty="0">
                <a:solidFill>
                  <a:srgbClr val="000000"/>
                </a:solidFill>
                <a:ea typeface="ＭＳ Ｐゴシック"/>
              </a:rPr>
              <a:t> at </a:t>
            </a:r>
            <a:r>
              <a:rPr lang="en-US" dirty="0" smtClean="0">
                <a:solidFill>
                  <a:srgbClr val="000000"/>
                </a:solidFill>
                <a:ea typeface="ＭＳ Ｐゴシック"/>
              </a:rPr>
              <a:t>35</a:t>
            </a:r>
            <a:r>
              <a:rPr lang="en-US" altLang="ja-JP" dirty="0" smtClean="0">
                <a:solidFill>
                  <a:srgbClr val="000000"/>
                </a:solidFill>
                <a:ea typeface="ＭＳ 明朝"/>
              </a:rPr>
              <a:t>°</a:t>
            </a:r>
            <a:r>
              <a:rPr lang="en-US" altLang="ja-JP" dirty="0">
                <a:solidFill>
                  <a:srgbClr val="000000"/>
                </a:solidFill>
              </a:rPr>
              <a:t>C?</a:t>
            </a:r>
          </a:p>
          <a:p>
            <a:pPr marL="0" indent="0">
              <a:buNone/>
            </a:pPr>
            <a:r>
              <a:rPr lang="en-US" b="1" dirty="0">
                <a:solidFill>
                  <a:srgbClr val="000000"/>
                </a:solidFill>
                <a:ea typeface="ＭＳ Ｐゴシック"/>
              </a:rPr>
              <a:t>(c)</a:t>
            </a:r>
            <a:r>
              <a:rPr lang="en-US" dirty="0">
                <a:solidFill>
                  <a:srgbClr val="000000"/>
                </a:solidFill>
                <a:ea typeface="ＭＳ Ｐゴシック"/>
              </a:rPr>
              <a:t>   </a:t>
            </a:r>
            <a:r>
              <a:rPr lang="en-US" dirty="0" smtClean="0">
                <a:solidFill>
                  <a:srgbClr val="000000"/>
                </a:solidFill>
                <a:ea typeface="ＭＳ Ｐゴシック"/>
              </a:rPr>
              <a:t>Is </a:t>
            </a:r>
            <a:r>
              <a:rPr lang="en-US" dirty="0">
                <a:solidFill>
                  <a:srgbClr val="000000"/>
                </a:solidFill>
                <a:ea typeface="ＭＳ Ｐゴシック"/>
              </a:rPr>
              <a:t>this change of state spontaneous </a:t>
            </a:r>
            <a:r>
              <a:rPr lang="en-US" dirty="0" smtClean="0">
                <a:solidFill>
                  <a:srgbClr val="000000"/>
                </a:solidFill>
                <a:ea typeface="ＭＳ Ｐゴシック"/>
              </a:rPr>
              <a:t>by 65</a:t>
            </a:r>
            <a:r>
              <a:rPr lang="en-US" altLang="ja-JP" dirty="0" smtClean="0">
                <a:solidFill>
                  <a:srgbClr val="000000"/>
                </a:solidFill>
                <a:ea typeface="ＭＳ 明朝"/>
              </a:rPr>
              <a:t>°</a:t>
            </a:r>
            <a:r>
              <a:rPr lang="en-US" altLang="ja-JP" dirty="0">
                <a:solidFill>
                  <a:srgbClr val="000000"/>
                </a:solidFill>
              </a:rPr>
              <a:t>C</a:t>
            </a:r>
            <a:r>
              <a:rPr lang="en-US" altLang="ja-JP" dirty="0" smtClean="0">
                <a:solidFill>
                  <a:srgbClr val="000000"/>
                </a:solidFill>
              </a:rPr>
              <a:t>?</a:t>
            </a:r>
            <a:endParaRPr lang="en-US" dirty="0"/>
          </a:p>
        </p:txBody>
      </p:sp>
      <p:sp>
        <p:nvSpPr>
          <p:cNvPr id="2" name="TextBox 1"/>
          <p:cNvSpPr txBox="1"/>
          <p:nvPr/>
        </p:nvSpPr>
        <p:spPr>
          <a:xfrm>
            <a:off x="1104620" y="303932"/>
            <a:ext cx="7273020" cy="523220"/>
          </a:xfrm>
          <a:prstGeom prst="rect">
            <a:avLst/>
          </a:prstGeom>
          <a:noFill/>
        </p:spPr>
        <p:txBody>
          <a:bodyPr wrap="none" rtlCol="0">
            <a:spAutoFit/>
          </a:bodyPr>
          <a:lstStyle/>
          <a:p>
            <a:r>
              <a:rPr lang="en-US" sz="2800" dirty="0">
                <a:solidFill>
                  <a:prstClr val="black"/>
                </a:solidFill>
              </a:rPr>
              <a:t>Δ</a:t>
            </a:r>
            <a:r>
              <a:rPr lang="en-US" sz="2800" i="1" dirty="0">
                <a:solidFill>
                  <a:prstClr val="black"/>
                </a:solidFill>
              </a:rPr>
              <a:t>H</a:t>
            </a:r>
            <a:r>
              <a:rPr lang="en-US" sz="2800" dirty="0">
                <a:solidFill>
                  <a:prstClr val="black"/>
                </a:solidFill>
              </a:rPr>
              <a:t> = +6.98 kcal/</a:t>
            </a:r>
            <a:r>
              <a:rPr lang="en-US" sz="2800" dirty="0" err="1">
                <a:solidFill>
                  <a:prstClr val="black"/>
                </a:solidFill>
              </a:rPr>
              <a:t>mol</a:t>
            </a:r>
            <a:r>
              <a:rPr lang="en-US" sz="2800" dirty="0">
                <a:solidFill>
                  <a:prstClr val="black"/>
                </a:solidFill>
              </a:rPr>
              <a:t>, </a:t>
            </a:r>
            <a:r>
              <a:rPr lang="en-US" sz="2800" dirty="0">
                <a:solidFill>
                  <a:srgbClr val="000000"/>
                </a:solidFill>
              </a:rPr>
              <a:t>and </a:t>
            </a:r>
            <a:r>
              <a:rPr lang="en-US" sz="2800" dirty="0">
                <a:solidFill>
                  <a:prstClr val="black"/>
                </a:solidFill>
              </a:rPr>
              <a:t>Δ</a:t>
            </a:r>
            <a:r>
              <a:rPr lang="en-US" sz="2800" i="1" dirty="0">
                <a:solidFill>
                  <a:prstClr val="black"/>
                </a:solidFill>
              </a:rPr>
              <a:t>S = </a:t>
            </a:r>
            <a:r>
              <a:rPr lang="en-US" sz="2800" dirty="0">
                <a:solidFill>
                  <a:prstClr val="black"/>
                </a:solidFill>
              </a:rPr>
              <a:t>+20.9 </a:t>
            </a:r>
            <a:r>
              <a:rPr lang="en-US" sz="2800" dirty="0" err="1">
                <a:solidFill>
                  <a:prstClr val="black"/>
                </a:solidFill>
              </a:rPr>
              <a:t>cal</a:t>
            </a:r>
            <a:r>
              <a:rPr lang="en-US" sz="2800" dirty="0">
                <a:solidFill>
                  <a:prstClr val="black"/>
                </a:solidFill>
              </a:rPr>
              <a:t> /(</a:t>
            </a:r>
            <a:r>
              <a:rPr lang="en-US" sz="2800" dirty="0" err="1">
                <a:solidFill>
                  <a:prstClr val="black"/>
                </a:solidFill>
              </a:rPr>
              <a:t>mol</a:t>
            </a:r>
            <a:r>
              <a:rPr lang="en-US" sz="2800" dirty="0" err="1">
                <a:solidFill>
                  <a:prstClr val="black"/>
                </a:solidFill>
                <a:ea typeface="Wingdings"/>
                <a:cs typeface="Wingdings"/>
                <a:sym typeface="Wingdings"/>
              </a:rPr>
              <a:t></a:t>
            </a:r>
            <a:r>
              <a:rPr lang="en-US" sz="2800" dirty="0" err="1">
                <a:solidFill>
                  <a:prstClr val="black"/>
                </a:solidFill>
              </a:rPr>
              <a:t>K</a:t>
            </a:r>
            <a:r>
              <a:rPr lang="en-US" sz="2800" dirty="0">
                <a:solidFill>
                  <a:prstClr val="black"/>
                </a:solidFill>
              </a:rPr>
              <a:t>) </a:t>
            </a:r>
            <a:endParaRPr lang="en-US" sz="2800" dirty="0"/>
          </a:p>
        </p:txBody>
      </p:sp>
    </p:spTree>
    <p:extLst>
      <p:ext uri="{BB962C8B-B14F-4D97-AF65-F5344CB8AC3E}">
        <p14:creationId xmlns:p14="http://schemas.microsoft.com/office/powerpoint/2010/main" val="75273291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61963" y="1001890"/>
            <a:ext cx="8229600" cy="2400912"/>
          </a:xfrm>
        </p:spPr>
        <p:txBody>
          <a:bodyPr>
            <a:normAutofit/>
          </a:bodyPr>
          <a:lstStyle/>
          <a:p>
            <a:r>
              <a:rPr lang="en-US" dirty="0" smtClean="0">
                <a:ea typeface="ＭＳ Ｐゴシック" charset="0"/>
                <a:cs typeface="ＭＳ Ｐゴシック" charset="0"/>
              </a:rPr>
              <a:t>A liquid’s </a:t>
            </a:r>
            <a:r>
              <a:rPr lang="en-US" b="1" dirty="0" smtClean="0">
                <a:ea typeface="ＭＳ Ｐゴシック" charset="0"/>
                <a:cs typeface="ＭＳ Ｐゴシック" charset="0"/>
              </a:rPr>
              <a:t>vapor </a:t>
            </a:r>
            <a:r>
              <a:rPr lang="en-US" b="1" dirty="0">
                <a:ea typeface="ＭＳ Ｐゴシック" charset="0"/>
                <a:cs typeface="ＭＳ Ｐゴシック" charset="0"/>
              </a:rPr>
              <a:t>pressure</a:t>
            </a:r>
            <a:r>
              <a:rPr lang="en-US" dirty="0">
                <a:ea typeface="ＭＳ Ｐゴシック" charset="0"/>
                <a:cs typeface="ＭＳ Ｐゴシック" charset="0"/>
              </a:rPr>
              <a:t> is </a:t>
            </a:r>
            <a:r>
              <a:rPr lang="en-US" dirty="0" smtClean="0">
                <a:ea typeface="ＭＳ Ｐゴシック" charset="0"/>
                <a:cs typeface="ＭＳ Ｐゴシック" charset="0"/>
              </a:rPr>
              <a:t>its </a:t>
            </a:r>
            <a:r>
              <a:rPr lang="en-US" u="sng" dirty="0" smtClean="0">
                <a:ea typeface="ＭＳ Ｐゴシック" charset="0"/>
                <a:cs typeface="ＭＳ Ｐゴシック" charset="0"/>
              </a:rPr>
              <a:t>partial</a:t>
            </a:r>
            <a:r>
              <a:rPr lang="en-US" dirty="0" smtClean="0">
                <a:ea typeface="ＭＳ Ｐゴシック" charset="0"/>
                <a:cs typeface="ＭＳ Ｐゴシック" charset="0"/>
              </a:rPr>
              <a:t> </a:t>
            </a:r>
            <a:r>
              <a:rPr lang="en-US" dirty="0">
                <a:ea typeface="ＭＳ Ｐゴシック" charset="0"/>
                <a:cs typeface="ＭＳ Ｐゴシック" charset="0"/>
              </a:rPr>
              <a:t>pressure </a:t>
            </a:r>
            <a:r>
              <a:rPr lang="en-US" dirty="0" smtClean="0">
                <a:ea typeface="ＭＳ Ｐゴシック" charset="0"/>
                <a:cs typeface="ＭＳ Ｐゴシック" charset="0"/>
              </a:rPr>
              <a:t>in a closed container </a:t>
            </a:r>
          </a:p>
          <a:p>
            <a:pPr lvl="1"/>
            <a:r>
              <a:rPr lang="en-US" dirty="0" smtClean="0">
                <a:ea typeface="ＭＳ Ｐゴシック" charset="0"/>
                <a:cs typeface="ＭＳ Ｐゴシック" charset="0"/>
              </a:rPr>
              <a:t>It is a </a:t>
            </a:r>
            <a:r>
              <a:rPr lang="en-US" i="1" dirty="0" smtClean="0">
                <a:ea typeface="ＭＳ Ｐゴシック" charset="0"/>
                <a:cs typeface="ＭＳ Ｐゴシック" charset="0"/>
              </a:rPr>
              <a:t>partial</a:t>
            </a:r>
            <a:r>
              <a:rPr lang="en-US" dirty="0" smtClean="0">
                <a:ea typeface="ＭＳ Ｐゴシック" charset="0"/>
                <a:cs typeface="ＭＳ Ｐゴシック" charset="0"/>
              </a:rPr>
              <a:t> pressure because these flasks also contain air (N</a:t>
            </a:r>
            <a:r>
              <a:rPr lang="en-US" baseline="-25000" dirty="0" smtClean="0">
                <a:ea typeface="ＭＳ Ｐゴシック" charset="0"/>
                <a:cs typeface="ＭＳ Ｐゴシック" charset="0"/>
              </a:rPr>
              <a:t>2</a:t>
            </a:r>
            <a:r>
              <a:rPr lang="en-US" dirty="0" smtClean="0">
                <a:ea typeface="ＭＳ Ｐゴシック" charset="0"/>
                <a:cs typeface="ＭＳ Ｐゴシック" charset="0"/>
              </a:rPr>
              <a:t>, O</a:t>
            </a:r>
            <a:r>
              <a:rPr lang="en-US" baseline="-25000" dirty="0" smtClean="0">
                <a:ea typeface="ＭＳ Ｐゴシック" charset="0"/>
                <a:cs typeface="ＭＳ Ｐゴシック" charset="0"/>
              </a:rPr>
              <a:t>2</a:t>
            </a:r>
            <a:r>
              <a:rPr lang="en-US" dirty="0" smtClean="0">
                <a:ea typeface="ＭＳ Ｐゴシック" charset="0"/>
                <a:cs typeface="ＭＳ Ｐゴシック" charset="0"/>
              </a:rPr>
              <a:t>, </a:t>
            </a:r>
            <a:r>
              <a:rPr lang="en-US" dirty="0" err="1" smtClean="0">
                <a:ea typeface="ＭＳ Ｐゴシック" charset="0"/>
                <a:cs typeface="ＭＳ Ｐゴシック" charset="0"/>
              </a:rPr>
              <a:t>Ar</a:t>
            </a:r>
            <a:r>
              <a:rPr lang="en-US" dirty="0" smtClean="0">
                <a:ea typeface="ＭＳ Ｐゴシック" charset="0"/>
                <a:cs typeface="ＭＳ Ｐゴシック" charset="0"/>
              </a:rPr>
              <a:t>) in the vapor space </a:t>
            </a:r>
            <a:endParaRPr lang="en-US" dirty="0">
              <a:ea typeface="ＭＳ Ｐゴシック" charset="0"/>
              <a:cs typeface="ＭＳ Ｐゴシック" charset="0"/>
            </a:endParaRPr>
          </a:p>
        </p:txBody>
      </p:sp>
      <p:sp>
        <p:nvSpPr>
          <p:cNvPr id="4608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2" name="Picture 1"/>
          <p:cNvPicPr>
            <a:picLocks noChangeAspect="1"/>
          </p:cNvPicPr>
          <p:nvPr/>
        </p:nvPicPr>
        <p:blipFill>
          <a:blip r:embed="rId2"/>
          <a:stretch>
            <a:fillRect/>
          </a:stretch>
        </p:blipFill>
        <p:spPr>
          <a:xfrm>
            <a:off x="2756871" y="3402801"/>
            <a:ext cx="4331591" cy="3153573"/>
          </a:xfrm>
          <a:prstGeom prst="rect">
            <a:avLst/>
          </a:prstGeom>
        </p:spPr>
      </p:pic>
    </p:spTree>
    <p:extLst>
      <p:ext uri="{BB962C8B-B14F-4D97-AF65-F5344CB8AC3E}">
        <p14:creationId xmlns:p14="http://schemas.microsoft.com/office/powerpoint/2010/main" val="769985812"/>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6" name="Picture 2" descr="11_25"/>
          <p:cNvPicPr>
            <a:picLocks noChangeAspect="1" noChangeArrowheads="1"/>
          </p:cNvPicPr>
          <p:nvPr/>
        </p:nvPicPr>
        <p:blipFill>
          <a:blip r:embed="rId2" cstate="print"/>
          <a:srcRect/>
          <a:stretch>
            <a:fillRect/>
          </a:stretch>
        </p:blipFill>
        <p:spPr bwMode="auto">
          <a:xfrm>
            <a:off x="1754878" y="2619375"/>
            <a:ext cx="5653773" cy="3874265"/>
          </a:xfrm>
          <a:prstGeom prst="rect">
            <a:avLst/>
          </a:prstGeom>
          <a:noFill/>
          <a:ln w="9525">
            <a:noFill/>
            <a:miter lim="800000"/>
            <a:headEnd/>
            <a:tailEnd/>
          </a:ln>
        </p:spPr>
      </p:pic>
      <p:sp>
        <p:nvSpPr>
          <p:cNvPr id="8" name="Content Placeholder 2"/>
          <p:cNvSpPr>
            <a:spLocks noGrp="1"/>
          </p:cNvSpPr>
          <p:nvPr>
            <p:ph idx="1"/>
          </p:nvPr>
        </p:nvSpPr>
        <p:spPr>
          <a:xfrm>
            <a:off x="525463" y="650875"/>
            <a:ext cx="8229600" cy="2206625"/>
          </a:xfrm>
        </p:spPr>
        <p:txBody>
          <a:bodyPr>
            <a:normAutofit/>
          </a:bodyPr>
          <a:lstStyle/>
          <a:p>
            <a:r>
              <a:rPr lang="en-US" dirty="0" smtClean="0">
                <a:ea typeface="ＭＳ Ｐゴシック" charset="0"/>
                <a:cs typeface="ＭＳ Ｐゴシック" charset="0"/>
              </a:rPr>
              <a:t>At equilibrium, evaporation </a:t>
            </a:r>
            <a:r>
              <a:rPr lang="en-US" dirty="0">
                <a:ea typeface="ＭＳ Ｐゴシック" charset="0"/>
                <a:cs typeface="ＭＳ Ｐゴシック" charset="0"/>
              </a:rPr>
              <a:t>and condensation take place at the same rate, and the concentration of vapor in the container </a:t>
            </a:r>
            <a:r>
              <a:rPr lang="en-US" dirty="0" smtClean="0">
                <a:ea typeface="ＭＳ Ｐゴシック" charset="0"/>
                <a:cs typeface="ＭＳ Ｐゴシック" charset="0"/>
              </a:rPr>
              <a:t>remains constant </a:t>
            </a:r>
          </a:p>
        </p:txBody>
      </p:sp>
    </p:spTree>
    <p:extLst>
      <p:ext uri="{BB962C8B-B14F-4D97-AF65-F5344CB8AC3E}">
        <p14:creationId xmlns:p14="http://schemas.microsoft.com/office/powerpoint/2010/main" val="521419653"/>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6553200" y="6356350"/>
            <a:ext cx="2133600" cy="365125"/>
          </a:xfrm>
        </p:spPr>
        <p:txBody>
          <a:bodyPr/>
          <a:lstStyle/>
          <a:p>
            <a:pPr>
              <a:defRPr/>
            </a:pPr>
            <a:fld id="{F12607B4-1519-4931-9465-B146E2ABB90D}" type="slidenum">
              <a:rPr lang="en-US">
                <a:solidFill>
                  <a:prstClr val="black">
                    <a:tint val="75000"/>
                  </a:prstClr>
                </a:solidFill>
                <a:latin typeface="Calibri"/>
              </a:rPr>
              <a:pPr>
                <a:defRPr/>
              </a:pPr>
              <a:t>142</a:t>
            </a:fld>
            <a:endParaRPr lang="en-US">
              <a:solidFill>
                <a:prstClr val="black">
                  <a:tint val="75000"/>
                </a:prstClr>
              </a:solidFill>
              <a:latin typeface="Calibri"/>
            </a:endParaRPr>
          </a:p>
        </p:txBody>
      </p:sp>
      <p:pic>
        <p:nvPicPr>
          <p:cNvPr id="126979" name="Picture 2"/>
          <p:cNvPicPr>
            <a:picLocks noChangeAspect="1" noChangeArrowheads="1"/>
          </p:cNvPicPr>
          <p:nvPr/>
        </p:nvPicPr>
        <p:blipFill>
          <a:blip r:embed="rId3" cstate="print"/>
          <a:srcRect/>
          <a:stretch>
            <a:fillRect/>
          </a:stretch>
        </p:blipFill>
        <p:spPr bwMode="auto">
          <a:xfrm>
            <a:off x="1143000" y="1295400"/>
            <a:ext cx="6731000" cy="5049838"/>
          </a:xfrm>
          <a:prstGeom prst="rect">
            <a:avLst/>
          </a:prstGeom>
          <a:noFill/>
          <a:ln w="9525">
            <a:noFill/>
            <a:miter lim="800000"/>
            <a:headEnd/>
            <a:tailEnd/>
          </a:ln>
        </p:spPr>
      </p:pic>
      <p:sp>
        <p:nvSpPr>
          <p:cNvPr id="2" name="TextBox 1"/>
          <p:cNvSpPr txBox="1"/>
          <p:nvPr/>
        </p:nvSpPr>
        <p:spPr>
          <a:xfrm>
            <a:off x="1533803" y="564432"/>
            <a:ext cx="7209827" cy="584776"/>
          </a:xfrm>
          <a:prstGeom prst="rect">
            <a:avLst/>
          </a:prstGeom>
          <a:noFill/>
        </p:spPr>
        <p:txBody>
          <a:bodyPr wrap="none" rtlCol="0">
            <a:spAutoFit/>
          </a:bodyPr>
          <a:lstStyle/>
          <a:p>
            <a:r>
              <a:rPr lang="en-US" sz="3200" dirty="0" smtClean="0"/>
              <a:t>How do we measure vapor pressure really</a:t>
            </a:r>
            <a:endParaRPr lang="en-US" sz="3200" dirty="0"/>
          </a:p>
        </p:txBody>
      </p:sp>
    </p:spTree>
    <p:extLst>
      <p:ext uri="{BB962C8B-B14F-4D97-AF65-F5344CB8AC3E}">
        <p14:creationId xmlns:p14="http://schemas.microsoft.com/office/powerpoint/2010/main" val="2300382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6553200" y="6356350"/>
            <a:ext cx="2133600" cy="365125"/>
          </a:xfrm>
        </p:spPr>
        <p:txBody>
          <a:bodyPr/>
          <a:lstStyle/>
          <a:p>
            <a:pPr>
              <a:defRPr/>
            </a:pPr>
            <a:fld id="{61F342DD-5F8F-4C37-96DD-F6DDE4CA2697}" type="slidenum">
              <a:rPr lang="en-US">
                <a:solidFill>
                  <a:prstClr val="black">
                    <a:tint val="75000"/>
                  </a:prstClr>
                </a:solidFill>
                <a:latin typeface="Calibri"/>
              </a:rPr>
              <a:pPr>
                <a:defRPr/>
              </a:pPr>
              <a:t>143</a:t>
            </a:fld>
            <a:endParaRPr lang="en-US">
              <a:solidFill>
                <a:prstClr val="black">
                  <a:tint val="75000"/>
                </a:prstClr>
              </a:solidFill>
              <a:latin typeface="Calibri"/>
            </a:endParaRPr>
          </a:p>
        </p:txBody>
      </p:sp>
      <p:pic>
        <p:nvPicPr>
          <p:cNvPr id="128003" name="Picture 2"/>
          <p:cNvPicPr>
            <a:picLocks noChangeAspect="1" noChangeArrowheads="1"/>
          </p:cNvPicPr>
          <p:nvPr/>
        </p:nvPicPr>
        <p:blipFill>
          <a:blip r:embed="rId3" cstate="print"/>
          <a:srcRect/>
          <a:stretch>
            <a:fillRect/>
          </a:stretch>
        </p:blipFill>
        <p:spPr bwMode="auto">
          <a:xfrm>
            <a:off x="1371600" y="1027113"/>
            <a:ext cx="7264400" cy="5449887"/>
          </a:xfrm>
          <a:prstGeom prst="rect">
            <a:avLst/>
          </a:prstGeom>
          <a:noFill/>
          <a:ln w="9525">
            <a:noFill/>
            <a:miter lim="800000"/>
            <a:headEnd/>
            <a:tailEnd/>
          </a:ln>
        </p:spPr>
      </p:pic>
      <p:sp>
        <p:nvSpPr>
          <p:cNvPr id="4" name="TextBox 3"/>
          <p:cNvSpPr txBox="1"/>
          <p:nvPr/>
        </p:nvSpPr>
        <p:spPr>
          <a:xfrm>
            <a:off x="1533803" y="564432"/>
            <a:ext cx="7209827" cy="584776"/>
          </a:xfrm>
          <a:prstGeom prst="rect">
            <a:avLst/>
          </a:prstGeom>
          <a:noFill/>
        </p:spPr>
        <p:txBody>
          <a:bodyPr wrap="none" rtlCol="0">
            <a:spAutoFit/>
          </a:bodyPr>
          <a:lstStyle/>
          <a:p>
            <a:r>
              <a:rPr lang="en-US" sz="3200" dirty="0" smtClean="0"/>
              <a:t>How do we measure vapor pressure really</a:t>
            </a:r>
            <a:endParaRPr lang="en-US" sz="3200" dirty="0"/>
          </a:p>
        </p:txBody>
      </p:sp>
    </p:spTree>
    <p:extLst>
      <p:ext uri="{BB962C8B-B14F-4D97-AF65-F5344CB8AC3E}">
        <p14:creationId xmlns:p14="http://schemas.microsoft.com/office/powerpoint/2010/main" val="290043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93791"/>
            <a:ext cx="8229600" cy="1472148"/>
          </a:xfrm>
        </p:spPr>
        <p:txBody>
          <a:bodyPr>
            <a:normAutofit lnSpcReduction="10000"/>
          </a:bodyPr>
          <a:lstStyle/>
          <a:p>
            <a:pPr marL="0" indent="0" algn="ctr">
              <a:buNone/>
            </a:pPr>
            <a:r>
              <a:rPr lang="en-US" sz="4400" dirty="0" smtClean="0"/>
              <a:t>Vapor pressure </a:t>
            </a:r>
          </a:p>
          <a:p>
            <a:pPr marL="0" indent="0" algn="ctr">
              <a:buNone/>
            </a:pPr>
            <a:r>
              <a:rPr lang="en-US" sz="4400" dirty="0" smtClean="0"/>
              <a:t>and the </a:t>
            </a:r>
            <a:r>
              <a:rPr lang="en-US" sz="4400" dirty="0"/>
              <a:t>phenomenon of boiling </a:t>
            </a:r>
          </a:p>
        </p:txBody>
      </p:sp>
    </p:spTree>
    <p:extLst>
      <p:ext uri="{BB962C8B-B14F-4D97-AF65-F5344CB8AC3E}">
        <p14:creationId xmlns:p14="http://schemas.microsoft.com/office/powerpoint/2010/main" val="2860355863"/>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7066" y="1299949"/>
            <a:ext cx="7437393" cy="1077218"/>
          </a:xfrm>
          <a:prstGeom prst="rect">
            <a:avLst/>
          </a:prstGeom>
        </p:spPr>
        <p:txBody>
          <a:bodyPr wrap="square">
            <a:spAutoFit/>
          </a:bodyPr>
          <a:lstStyle/>
          <a:p>
            <a:pPr>
              <a:buSzPts val="3200"/>
            </a:pPr>
            <a:r>
              <a:rPr lang="en-US" sz="3200" b="1" dirty="0">
                <a:solidFill>
                  <a:srgbClr val="000000"/>
                </a:solidFill>
                <a:ea typeface="ＭＳ Ｐゴシック"/>
              </a:rPr>
              <a:t>Normal boiling </a:t>
            </a:r>
            <a:r>
              <a:rPr lang="en-US" sz="3200" b="1" dirty="0" smtClean="0">
                <a:solidFill>
                  <a:srgbClr val="000000"/>
                </a:solidFill>
                <a:ea typeface="ＭＳ Ｐゴシック"/>
              </a:rPr>
              <a:t>point</a:t>
            </a:r>
            <a:r>
              <a:rPr lang="en-US" sz="3200" dirty="0">
                <a:solidFill>
                  <a:srgbClr val="000000"/>
                </a:solidFill>
                <a:ea typeface="ＭＳ Ｐゴシック"/>
              </a:rPr>
              <a:t> is the boiling point </a:t>
            </a:r>
            <a:r>
              <a:rPr lang="en-US" sz="3200" dirty="0" smtClean="0">
                <a:solidFill>
                  <a:srgbClr val="000000"/>
                </a:solidFill>
                <a:ea typeface="ＭＳ Ｐゴシック"/>
              </a:rPr>
              <a:t>under a </a:t>
            </a:r>
            <a:r>
              <a:rPr lang="en-US" sz="3200" dirty="0">
                <a:solidFill>
                  <a:srgbClr val="000000"/>
                </a:solidFill>
                <a:ea typeface="ＭＳ Ｐゴシック"/>
              </a:rPr>
              <a:t>pressure of exactly 1 atmosphere </a:t>
            </a:r>
            <a:endParaRPr lang="en-US" sz="4000" dirty="0">
              <a:ea typeface="ＭＳ Ｐゴシック" charset="0"/>
              <a:cs typeface="ＭＳ Ｐゴシック" charset="0"/>
            </a:endParaRPr>
          </a:p>
        </p:txBody>
      </p:sp>
      <p:pic>
        <p:nvPicPr>
          <p:cNvPr id="5" name="Picture 4"/>
          <p:cNvPicPr>
            <a:picLocks noChangeAspect="1"/>
          </p:cNvPicPr>
          <p:nvPr/>
        </p:nvPicPr>
        <p:blipFill>
          <a:blip r:embed="rId2"/>
          <a:stretch>
            <a:fillRect/>
          </a:stretch>
        </p:blipFill>
        <p:spPr>
          <a:xfrm>
            <a:off x="795109" y="2713374"/>
            <a:ext cx="7561413" cy="3433852"/>
          </a:xfrm>
          <a:prstGeom prst="rect">
            <a:avLst/>
          </a:prstGeom>
        </p:spPr>
      </p:pic>
      <p:sp>
        <p:nvSpPr>
          <p:cNvPr id="6" name="TextBox 5"/>
          <p:cNvSpPr txBox="1"/>
          <p:nvPr/>
        </p:nvSpPr>
        <p:spPr>
          <a:xfrm>
            <a:off x="3434863" y="429254"/>
            <a:ext cx="2240016" cy="707886"/>
          </a:xfrm>
          <a:prstGeom prst="rect">
            <a:avLst/>
          </a:prstGeom>
          <a:noFill/>
        </p:spPr>
        <p:txBody>
          <a:bodyPr wrap="none" rtlCol="0">
            <a:spAutoFit/>
          </a:bodyPr>
          <a:lstStyle/>
          <a:p>
            <a:r>
              <a:rPr lang="en-US" sz="4000" dirty="0" smtClean="0"/>
              <a:t>Definition</a:t>
            </a:r>
            <a:endParaRPr lang="en-US" sz="4000" dirty="0"/>
          </a:p>
        </p:txBody>
      </p:sp>
    </p:spTree>
    <p:extLst>
      <p:ext uri="{BB962C8B-B14F-4D97-AF65-F5344CB8AC3E}">
        <p14:creationId xmlns:p14="http://schemas.microsoft.com/office/powerpoint/2010/main" val="2488619882"/>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457200" y="806863"/>
            <a:ext cx="8216732" cy="2916808"/>
          </a:xfrm>
        </p:spPr>
        <p:txBody>
          <a:bodyPr>
            <a:normAutofit fontScale="92500" lnSpcReduction="10000"/>
          </a:bodyPr>
          <a:lstStyle/>
          <a:p>
            <a:pPr>
              <a:buSzPts val="3200"/>
            </a:pPr>
            <a:r>
              <a:rPr lang="en-US" dirty="0">
                <a:solidFill>
                  <a:srgbClr val="000000"/>
                </a:solidFill>
                <a:ea typeface="ＭＳ Ｐゴシック"/>
              </a:rPr>
              <a:t>Vapor pressure always rises with increasing temperature </a:t>
            </a:r>
            <a:endParaRPr lang="en-US" dirty="0" smtClean="0">
              <a:solidFill>
                <a:srgbClr val="000000"/>
              </a:solidFill>
              <a:ea typeface="ＭＳ Ｐゴシック"/>
            </a:endParaRPr>
          </a:p>
          <a:p>
            <a:pPr>
              <a:buSzPts val="3200"/>
            </a:pPr>
            <a:endParaRPr lang="en-US" sz="900" dirty="0">
              <a:solidFill>
                <a:srgbClr val="000000"/>
              </a:solidFill>
              <a:ea typeface="ＭＳ Ｐゴシック"/>
            </a:endParaRPr>
          </a:p>
          <a:p>
            <a:pPr>
              <a:buSzPts val="3200"/>
            </a:pPr>
            <a:r>
              <a:rPr lang="en-US" dirty="0" smtClean="0">
                <a:solidFill>
                  <a:srgbClr val="000000"/>
                </a:solidFill>
                <a:ea typeface="ＭＳ Ｐゴシック"/>
              </a:rPr>
              <a:t>A liquid’s vapor </a:t>
            </a:r>
            <a:r>
              <a:rPr lang="en-US" dirty="0">
                <a:solidFill>
                  <a:srgbClr val="000000"/>
                </a:solidFill>
                <a:ea typeface="ＭＳ Ｐゴシック"/>
              </a:rPr>
              <a:t>pressure depends on </a:t>
            </a:r>
            <a:r>
              <a:rPr lang="en-US" dirty="0" smtClean="0">
                <a:solidFill>
                  <a:srgbClr val="000000"/>
                </a:solidFill>
                <a:ea typeface="ＭＳ Ｐゴシック"/>
              </a:rPr>
              <a:t>temperature, atmospheric pressure, and the chemical properties of the liquid</a:t>
            </a:r>
            <a:r>
              <a:rPr lang="en-US" dirty="0">
                <a:solidFill>
                  <a:srgbClr val="000000"/>
                </a:solidFill>
                <a:ea typeface="ＭＳ Ｐゴシック"/>
              </a:rPr>
              <a:t> </a:t>
            </a:r>
            <a:r>
              <a:rPr lang="en-US" dirty="0" smtClean="0">
                <a:solidFill>
                  <a:srgbClr val="000000"/>
                </a:solidFill>
                <a:ea typeface="ＭＳ Ｐゴシック"/>
              </a:rPr>
              <a:t>itself </a:t>
            </a:r>
          </a:p>
          <a:p>
            <a:pPr lvl="1">
              <a:buSzPts val="3200"/>
            </a:pPr>
            <a:r>
              <a:rPr lang="en-US" dirty="0" err="1" smtClean="0">
                <a:solidFill>
                  <a:srgbClr val="000000"/>
                </a:solidFill>
                <a:ea typeface="ＭＳ Ｐゴシック"/>
              </a:rPr>
              <a:t>eg</a:t>
            </a:r>
            <a:r>
              <a:rPr lang="en-US" dirty="0" smtClean="0">
                <a:solidFill>
                  <a:srgbClr val="000000"/>
                </a:solidFill>
                <a:ea typeface="ＭＳ Ｐゴシック"/>
              </a:rPr>
              <a:t>, is it polar? </a:t>
            </a:r>
            <a:endParaRPr lang="en-US" dirty="0">
              <a:solidFill>
                <a:srgbClr val="000000"/>
              </a:solidFill>
              <a:ea typeface="ＭＳ Ｐゴシック"/>
            </a:endParaRPr>
          </a:p>
        </p:txBody>
      </p:sp>
      <p:sp>
        <p:nvSpPr>
          <p:cNvPr id="4710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7" name="Picture 6"/>
          <p:cNvPicPr>
            <a:picLocks noChangeAspect="1"/>
          </p:cNvPicPr>
          <p:nvPr/>
        </p:nvPicPr>
        <p:blipFill>
          <a:blip r:embed="rId2"/>
          <a:stretch>
            <a:fillRect/>
          </a:stretch>
        </p:blipFill>
        <p:spPr>
          <a:xfrm>
            <a:off x="1840067" y="3925731"/>
            <a:ext cx="5526289" cy="2509644"/>
          </a:xfrm>
          <a:prstGeom prst="rect">
            <a:avLst/>
          </a:prstGeom>
        </p:spPr>
      </p:pic>
    </p:spTree>
    <p:extLst>
      <p:ext uri="{BB962C8B-B14F-4D97-AF65-F5344CB8AC3E}">
        <p14:creationId xmlns:p14="http://schemas.microsoft.com/office/powerpoint/2010/main" val="1123520398"/>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15" y="274638"/>
            <a:ext cx="8774776" cy="1143000"/>
          </a:xfrm>
        </p:spPr>
        <p:txBody>
          <a:bodyPr>
            <a:normAutofit/>
          </a:bodyPr>
          <a:lstStyle/>
          <a:p>
            <a:r>
              <a:rPr lang="en-US" dirty="0" smtClean="0"/>
              <a:t>Which has the lowest vapor pressure</a:t>
            </a:r>
            <a:endParaRPr lang="en-US" dirty="0"/>
          </a:p>
        </p:txBody>
      </p:sp>
      <p:pic>
        <p:nvPicPr>
          <p:cNvPr id="4" name="Picture 3"/>
          <p:cNvPicPr>
            <a:picLocks noChangeAspect="1"/>
          </p:cNvPicPr>
          <p:nvPr/>
        </p:nvPicPr>
        <p:blipFill>
          <a:blip r:embed="rId2"/>
          <a:stretch>
            <a:fillRect/>
          </a:stretch>
        </p:blipFill>
        <p:spPr>
          <a:xfrm>
            <a:off x="1523999" y="1666876"/>
            <a:ext cx="6159501" cy="4188761"/>
          </a:xfrm>
          <a:prstGeom prst="rect">
            <a:avLst/>
          </a:prstGeom>
        </p:spPr>
      </p:pic>
    </p:spTree>
    <p:extLst>
      <p:ext uri="{BB962C8B-B14F-4D97-AF65-F5344CB8AC3E}">
        <p14:creationId xmlns:p14="http://schemas.microsoft.com/office/powerpoint/2010/main" val="3352880831"/>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3999" y="1666876"/>
            <a:ext cx="6159501" cy="4188761"/>
          </a:xfrm>
          <a:prstGeom prst="rect">
            <a:avLst/>
          </a:prstGeom>
        </p:spPr>
      </p:pic>
      <p:sp>
        <p:nvSpPr>
          <p:cNvPr id="5" name="Title 1"/>
          <p:cNvSpPr>
            <a:spLocks noGrp="1"/>
          </p:cNvSpPr>
          <p:nvPr>
            <p:ph type="title"/>
          </p:nvPr>
        </p:nvSpPr>
        <p:spPr>
          <a:xfrm>
            <a:off x="457200" y="274638"/>
            <a:ext cx="8229600" cy="1143000"/>
          </a:xfrm>
        </p:spPr>
        <p:txBody>
          <a:bodyPr/>
          <a:lstStyle/>
          <a:p>
            <a:r>
              <a:rPr lang="en-US" dirty="0" smtClean="0"/>
              <a:t>Which has the highest boiling point</a:t>
            </a:r>
            <a:endParaRPr lang="en-US" dirty="0"/>
          </a:p>
        </p:txBody>
      </p:sp>
    </p:spTree>
    <p:extLst>
      <p:ext uri="{BB962C8B-B14F-4D97-AF65-F5344CB8AC3E}">
        <p14:creationId xmlns:p14="http://schemas.microsoft.com/office/powerpoint/2010/main" val="393371940"/>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has the highest boiling point</a:t>
            </a:r>
            <a:endParaRPr lang="en-US" dirty="0"/>
          </a:p>
        </p:txBody>
      </p:sp>
      <p:pic>
        <p:nvPicPr>
          <p:cNvPr id="6" name="Picture 5"/>
          <p:cNvPicPr>
            <a:picLocks noChangeAspect="1"/>
          </p:cNvPicPr>
          <p:nvPr/>
        </p:nvPicPr>
        <p:blipFill>
          <a:blip r:embed="rId2"/>
          <a:stretch>
            <a:fillRect/>
          </a:stretch>
        </p:blipFill>
        <p:spPr>
          <a:xfrm>
            <a:off x="1539875" y="1666875"/>
            <a:ext cx="6144780" cy="4423344"/>
          </a:xfrm>
          <a:prstGeom prst="rect">
            <a:avLst/>
          </a:prstGeom>
        </p:spPr>
      </p:pic>
    </p:spTree>
    <p:extLst>
      <p:ext uri="{BB962C8B-B14F-4D97-AF65-F5344CB8AC3E}">
        <p14:creationId xmlns:p14="http://schemas.microsoft.com/office/powerpoint/2010/main" val="8922081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6" name="Text Box 10"/>
          <p:cNvSpPr txBox="1">
            <a:spLocks noChangeArrowheads="1"/>
          </p:cNvSpPr>
          <p:nvPr/>
        </p:nvSpPr>
        <p:spPr bwMode="auto">
          <a:xfrm>
            <a:off x="311150" y="5622925"/>
            <a:ext cx="792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16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1400" smtClean="0">
                <a:solidFill>
                  <a:srgbClr val="000000"/>
                </a:solidFill>
              </a:rPr>
              <a:t>Because </a:t>
            </a:r>
            <a:r>
              <a:rPr lang="en-US" sz="1400" smtClean="0">
                <a:solidFill>
                  <a:srgbClr val="000000"/>
                </a:solidFill>
                <a:sym typeface="Symbol" charset="0"/>
              </a:rPr>
              <a:t></a:t>
            </a:r>
            <a:r>
              <a:rPr lang="en-US" sz="1400" i="1" smtClean="0">
                <a:solidFill>
                  <a:srgbClr val="000000"/>
                </a:solidFill>
                <a:sym typeface="Symbol" charset="0"/>
              </a:rPr>
              <a:t>G</a:t>
            </a:r>
            <a:r>
              <a:rPr lang="en-US" sz="1400" smtClean="0">
                <a:solidFill>
                  <a:srgbClr val="000000"/>
                </a:solidFill>
              </a:rPr>
              <a:t> is negative in this case, the change of state is favored at this temperature.</a:t>
            </a:r>
          </a:p>
        </p:txBody>
      </p:sp>
      <p:sp>
        <p:nvSpPr>
          <p:cNvPr id="244740" name="Text Box 4"/>
          <p:cNvSpPr txBox="1">
            <a:spLocks noChangeArrowheads="1"/>
          </p:cNvSpPr>
          <p:nvPr/>
        </p:nvSpPr>
        <p:spPr bwMode="auto">
          <a:xfrm>
            <a:off x="304800" y="3724275"/>
            <a:ext cx="7924800" cy="6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16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1400" smtClean="0">
                <a:solidFill>
                  <a:srgbClr val="000000"/>
                </a:solidFill>
              </a:rPr>
              <a:t>Since the </a:t>
            </a:r>
            <a:r>
              <a:rPr lang="en-US" sz="1400" smtClean="0">
                <a:solidFill>
                  <a:srgbClr val="000000"/>
                </a:solidFill>
                <a:sym typeface="Symbol" charset="0"/>
              </a:rPr>
              <a:t></a:t>
            </a:r>
            <a:r>
              <a:rPr lang="en-US" sz="1400" i="1" smtClean="0">
                <a:solidFill>
                  <a:srgbClr val="000000"/>
                </a:solidFill>
              </a:rPr>
              <a:t>G</a:t>
            </a:r>
            <a:r>
              <a:rPr lang="en-US" sz="1400" smtClean="0">
                <a:solidFill>
                  <a:srgbClr val="000000"/>
                </a:solidFill>
              </a:rPr>
              <a:t> = positive, this change of state is not favored at 35 </a:t>
            </a:r>
            <a:r>
              <a:rPr lang="en-US" altLang="ja-JP" sz="1400" smtClean="0">
                <a:solidFill>
                  <a:srgbClr val="000000"/>
                </a:solidFill>
                <a:ea typeface="ＭＳ 明朝" charset="0"/>
                <a:cs typeface="ＭＳ 明朝" charset="0"/>
              </a:rPr>
              <a:t>°</a:t>
            </a:r>
            <a:r>
              <a:rPr lang="en-US" sz="1400" smtClean="0">
                <a:solidFill>
                  <a:srgbClr val="000000"/>
                </a:solidFill>
              </a:rPr>
              <a:t>C.</a:t>
            </a:r>
          </a:p>
          <a:p>
            <a:pPr defTabSz="914400" eaLnBrk="0" fontAlgn="base" hangingPunct="0">
              <a:spcBef>
                <a:spcPct val="50000"/>
              </a:spcBef>
              <a:spcAft>
                <a:spcPct val="0"/>
              </a:spcAft>
            </a:pPr>
            <a:r>
              <a:rPr lang="en-US" sz="1400" b="1" smtClean="0">
                <a:solidFill>
                  <a:srgbClr val="000000"/>
                </a:solidFill>
              </a:rPr>
              <a:t>(c)    </a:t>
            </a:r>
            <a:r>
              <a:rPr lang="en-US" sz="1400" smtClean="0">
                <a:solidFill>
                  <a:srgbClr val="000000"/>
                </a:solidFill>
              </a:rPr>
              <a:t>Repeating the calculation using the equation for free-energy change at 65 </a:t>
            </a:r>
            <a:r>
              <a:rPr lang="en-US" altLang="ja-JP" sz="1400" smtClean="0">
                <a:solidFill>
                  <a:srgbClr val="000000"/>
                </a:solidFill>
                <a:ea typeface="ＭＳ 明朝" charset="0"/>
                <a:cs typeface="ＭＳ 明朝" charset="0"/>
              </a:rPr>
              <a:t>°</a:t>
            </a:r>
            <a:r>
              <a:rPr lang="en-US" sz="1400" smtClean="0">
                <a:solidFill>
                  <a:srgbClr val="000000"/>
                </a:solidFill>
              </a:rPr>
              <a:t>C (338 K):</a:t>
            </a:r>
          </a:p>
        </p:txBody>
      </p:sp>
      <p:sp>
        <p:nvSpPr>
          <p:cNvPr id="3076" name="Line 6"/>
          <p:cNvSpPr>
            <a:spLocks noChangeShapeType="1"/>
          </p:cNvSpPr>
          <p:nvPr/>
        </p:nvSpPr>
        <p:spPr bwMode="auto">
          <a:xfrm>
            <a:off x="304800" y="304800"/>
            <a:ext cx="0" cy="581025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3077" name="Text Box 7"/>
          <p:cNvSpPr txBox="1">
            <a:spLocks noChangeArrowheads="1"/>
          </p:cNvSpPr>
          <p:nvPr/>
        </p:nvSpPr>
        <p:spPr bwMode="auto">
          <a:xfrm>
            <a:off x="314325" y="1149350"/>
            <a:ext cx="8801100"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16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1400" b="1" dirty="0" smtClean="0">
                <a:solidFill>
                  <a:srgbClr val="000000"/>
                </a:solidFill>
              </a:rPr>
              <a:t>(b)</a:t>
            </a:r>
            <a:r>
              <a:rPr lang="en-US" sz="1400" dirty="0" smtClean="0">
                <a:solidFill>
                  <a:srgbClr val="000000"/>
                </a:solidFill>
              </a:rPr>
              <a:t>   Substituting the values for  </a:t>
            </a:r>
            <a:r>
              <a:rPr lang="en-US" sz="1400" dirty="0" smtClean="0">
                <a:solidFill>
                  <a:srgbClr val="000000"/>
                </a:solidFill>
                <a:sym typeface="Symbol" charset="0"/>
              </a:rPr>
              <a:t></a:t>
            </a:r>
            <a:r>
              <a:rPr lang="en-US" sz="1400" i="1" dirty="0" smtClean="0">
                <a:solidFill>
                  <a:srgbClr val="000000"/>
                </a:solidFill>
                <a:sym typeface="Symbol" charset="0"/>
              </a:rPr>
              <a:t>H</a:t>
            </a:r>
            <a:r>
              <a:rPr lang="en-US" sz="1400" dirty="0" smtClean="0">
                <a:solidFill>
                  <a:srgbClr val="000000"/>
                </a:solidFill>
              </a:rPr>
              <a:t> and </a:t>
            </a:r>
            <a:r>
              <a:rPr lang="en-US" sz="1400" dirty="0" smtClean="0">
                <a:solidFill>
                  <a:srgbClr val="000000"/>
                </a:solidFill>
                <a:sym typeface="Symbol" charset="0"/>
              </a:rPr>
              <a:t></a:t>
            </a:r>
            <a:r>
              <a:rPr lang="en-US" sz="1400" i="1" dirty="0" smtClean="0">
                <a:solidFill>
                  <a:srgbClr val="000000"/>
                </a:solidFill>
                <a:sym typeface="Symbol" charset="0"/>
              </a:rPr>
              <a:t>S</a:t>
            </a:r>
            <a:r>
              <a:rPr lang="en-US" sz="1400" dirty="0" smtClean="0">
                <a:solidFill>
                  <a:srgbClr val="000000"/>
                </a:solidFill>
              </a:rPr>
              <a:t> into the equation for free-energy change we can determine if </a:t>
            </a:r>
            <a:r>
              <a:rPr lang="en-US" sz="1400" dirty="0" smtClean="0">
                <a:solidFill>
                  <a:srgbClr val="000000"/>
                </a:solidFill>
                <a:sym typeface="Symbol" charset="0"/>
              </a:rPr>
              <a:t></a:t>
            </a:r>
            <a:r>
              <a:rPr lang="en-US" sz="1400" i="1" dirty="0" smtClean="0">
                <a:solidFill>
                  <a:srgbClr val="000000"/>
                </a:solidFill>
                <a:sym typeface="Symbol" charset="0"/>
              </a:rPr>
              <a:t>G </a:t>
            </a:r>
            <a:r>
              <a:rPr lang="en-US" sz="1400" dirty="0" smtClean="0">
                <a:solidFill>
                  <a:srgbClr val="000000"/>
                </a:solidFill>
              </a:rPr>
              <a:t>is</a:t>
            </a:r>
          </a:p>
          <a:p>
            <a:pPr defTabSz="914400" eaLnBrk="0" fontAlgn="base" hangingPunct="0">
              <a:spcBef>
                <a:spcPct val="0"/>
              </a:spcBef>
              <a:spcAft>
                <a:spcPct val="0"/>
              </a:spcAft>
            </a:pPr>
            <a:r>
              <a:rPr lang="en-US" sz="1400" dirty="0" smtClean="0">
                <a:solidFill>
                  <a:srgbClr val="000000"/>
                </a:solidFill>
              </a:rPr>
              <a:t>        positive or negative at 35 </a:t>
            </a:r>
            <a:r>
              <a:rPr lang="en-US" altLang="ja-JP" sz="1400" dirty="0" smtClean="0">
                <a:solidFill>
                  <a:srgbClr val="000000"/>
                </a:solidFill>
                <a:ea typeface="ＭＳ 明朝" charset="0"/>
                <a:cs typeface="ＭＳ 明朝" charset="0"/>
              </a:rPr>
              <a:t>°</a:t>
            </a:r>
            <a:r>
              <a:rPr lang="en-US" sz="1400" dirty="0" smtClean="0">
                <a:solidFill>
                  <a:srgbClr val="000000"/>
                </a:solidFill>
              </a:rPr>
              <a:t>C (308 K). Note that we must first convert degrees </a:t>
            </a:r>
            <a:r>
              <a:rPr lang="en-US" sz="1400" dirty="0" err="1" smtClean="0">
                <a:solidFill>
                  <a:srgbClr val="000000"/>
                </a:solidFill>
              </a:rPr>
              <a:t>celsius</a:t>
            </a:r>
            <a:r>
              <a:rPr lang="en-US" sz="1400" dirty="0" smtClean="0">
                <a:solidFill>
                  <a:srgbClr val="000000"/>
                </a:solidFill>
              </a:rPr>
              <a:t> to kelvins and convert</a:t>
            </a:r>
          </a:p>
          <a:p>
            <a:pPr defTabSz="914400" eaLnBrk="0" fontAlgn="base" hangingPunct="0">
              <a:spcBef>
                <a:spcPct val="0"/>
              </a:spcBef>
              <a:spcAft>
                <a:spcPct val="0"/>
              </a:spcAft>
            </a:pPr>
            <a:r>
              <a:rPr lang="en-US" sz="1400" dirty="0" smtClean="0">
                <a:solidFill>
                  <a:srgbClr val="000000"/>
                </a:solidFill>
              </a:rPr>
              <a:t>        the </a:t>
            </a:r>
            <a:r>
              <a:rPr lang="en-US" sz="1400" dirty="0" smtClean="0">
                <a:solidFill>
                  <a:srgbClr val="000000"/>
                </a:solidFill>
                <a:sym typeface="Symbol" charset="0"/>
              </a:rPr>
              <a:t></a:t>
            </a:r>
            <a:r>
              <a:rPr lang="en-US" sz="1400" i="1" dirty="0" smtClean="0">
                <a:solidFill>
                  <a:srgbClr val="000000"/>
                </a:solidFill>
                <a:sym typeface="Symbol" charset="0"/>
              </a:rPr>
              <a:t>S</a:t>
            </a:r>
            <a:r>
              <a:rPr lang="en-US" sz="1400" i="1" dirty="0" smtClean="0">
                <a:solidFill>
                  <a:srgbClr val="000000"/>
                </a:solidFill>
              </a:rPr>
              <a:t> </a:t>
            </a:r>
            <a:r>
              <a:rPr lang="en-US" sz="1400" dirty="0" smtClean="0">
                <a:solidFill>
                  <a:srgbClr val="000000"/>
                </a:solidFill>
              </a:rPr>
              <a:t>from </a:t>
            </a:r>
            <a:r>
              <a:rPr lang="en-US" sz="1400" dirty="0" err="1" smtClean="0">
                <a:solidFill>
                  <a:srgbClr val="000000"/>
                </a:solidFill>
              </a:rPr>
              <a:t>cal</a:t>
            </a:r>
            <a:r>
              <a:rPr lang="en-US" sz="1400" dirty="0" smtClean="0">
                <a:solidFill>
                  <a:srgbClr val="000000"/>
                </a:solidFill>
              </a:rPr>
              <a:t> to kcal so the units can be added together.</a:t>
            </a:r>
          </a:p>
        </p:txBody>
      </p:sp>
      <p:sp>
        <p:nvSpPr>
          <p:cNvPr id="3078" name="Line 8"/>
          <p:cNvSpPr>
            <a:spLocks noChangeShapeType="1"/>
          </p:cNvSpPr>
          <p:nvPr/>
        </p:nvSpPr>
        <p:spPr bwMode="auto">
          <a:xfrm>
            <a:off x="304800" y="3048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3079" name="Line 9"/>
          <p:cNvSpPr>
            <a:spLocks noChangeShapeType="1"/>
          </p:cNvSpPr>
          <p:nvPr/>
        </p:nvSpPr>
        <p:spPr bwMode="auto">
          <a:xfrm>
            <a:off x="304800" y="611505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pic>
        <p:nvPicPr>
          <p:cNvPr id="3080" name="Picture 20" descr="we8-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895475"/>
            <a:ext cx="52292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1" descr="we8-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650" y="2454275"/>
            <a:ext cx="29987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2" descr="we8-1-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763" y="2947988"/>
            <a:ext cx="3071812"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60" name="Picture 24" descr="we8-1-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250" y="4391025"/>
            <a:ext cx="52006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61" name="Picture 25" descr="we8-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0888" y="5026025"/>
            <a:ext cx="4241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Line 2"/>
          <p:cNvSpPr>
            <a:spLocks noChangeShapeType="1"/>
          </p:cNvSpPr>
          <p:nvPr/>
        </p:nvSpPr>
        <p:spPr bwMode="auto">
          <a:xfrm>
            <a:off x="419100" y="1114425"/>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3086" name="Text Box 12"/>
          <p:cNvSpPr txBox="1">
            <a:spLocks noChangeArrowheads="1"/>
          </p:cNvSpPr>
          <p:nvPr/>
        </p:nvSpPr>
        <p:spPr bwMode="auto">
          <a:xfrm>
            <a:off x="342900" y="787400"/>
            <a:ext cx="8562975"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16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1400" smtClean="0">
                <a:solidFill>
                  <a:srgbClr val="000000"/>
                </a:solidFill>
              </a:rPr>
              <a:t>Continued</a:t>
            </a:r>
          </a:p>
        </p:txBody>
      </p:sp>
      <p:sp>
        <p:nvSpPr>
          <p:cNvPr id="2" name="TextBox 1"/>
          <p:cNvSpPr txBox="1"/>
          <p:nvPr/>
        </p:nvSpPr>
        <p:spPr>
          <a:xfrm>
            <a:off x="7470316" y="4564360"/>
            <a:ext cx="1435559" cy="461665"/>
          </a:xfrm>
          <a:prstGeom prst="rect">
            <a:avLst/>
          </a:prstGeom>
          <a:noFill/>
        </p:spPr>
        <p:txBody>
          <a:bodyPr wrap="none" rtlCol="0">
            <a:spAutoFit/>
          </a:bodyPr>
          <a:lstStyle/>
          <a:p>
            <a:r>
              <a:rPr lang="en-US" sz="2400" dirty="0" err="1" smtClean="0">
                <a:solidFill>
                  <a:srgbClr val="FF0000"/>
                </a:solidFill>
              </a:rPr>
              <a:t>bp</a:t>
            </a:r>
            <a:r>
              <a:rPr lang="en-US" sz="2400" dirty="0" smtClean="0">
                <a:solidFill>
                  <a:srgbClr val="FF0000"/>
                </a:solidFill>
              </a:rPr>
              <a:t> = 61</a:t>
            </a:r>
            <a:r>
              <a:rPr lang="en-US" sz="2400" baseline="30000" dirty="0" smtClean="0">
                <a:solidFill>
                  <a:srgbClr val="FF0000"/>
                </a:solidFill>
              </a:rPr>
              <a:t>o</a:t>
            </a:r>
            <a:r>
              <a:rPr lang="en-US" sz="2400" dirty="0" smtClean="0">
                <a:solidFill>
                  <a:srgbClr val="FF0000"/>
                </a:solidFill>
              </a:rPr>
              <a:t>C</a:t>
            </a:r>
            <a:endParaRPr lang="en-US" sz="2400" dirty="0">
              <a:solidFill>
                <a:srgbClr val="FF0000"/>
              </a:solidFill>
            </a:endParaRPr>
          </a:p>
        </p:txBody>
      </p:sp>
      <p:sp>
        <p:nvSpPr>
          <p:cNvPr id="17" name="TextBox 16"/>
          <p:cNvSpPr txBox="1"/>
          <p:nvPr/>
        </p:nvSpPr>
        <p:spPr>
          <a:xfrm>
            <a:off x="1104620" y="303932"/>
            <a:ext cx="7273020" cy="523220"/>
          </a:xfrm>
          <a:prstGeom prst="rect">
            <a:avLst/>
          </a:prstGeom>
          <a:noFill/>
        </p:spPr>
        <p:txBody>
          <a:bodyPr wrap="none" rtlCol="0">
            <a:spAutoFit/>
          </a:bodyPr>
          <a:lstStyle/>
          <a:p>
            <a:r>
              <a:rPr lang="en-US" sz="2800" dirty="0">
                <a:solidFill>
                  <a:prstClr val="black"/>
                </a:solidFill>
              </a:rPr>
              <a:t>Δ</a:t>
            </a:r>
            <a:r>
              <a:rPr lang="en-US" sz="2800" i="1" dirty="0">
                <a:solidFill>
                  <a:prstClr val="black"/>
                </a:solidFill>
              </a:rPr>
              <a:t>H</a:t>
            </a:r>
            <a:r>
              <a:rPr lang="en-US" sz="2800" dirty="0">
                <a:solidFill>
                  <a:prstClr val="black"/>
                </a:solidFill>
              </a:rPr>
              <a:t> = +6.98 kcal/</a:t>
            </a:r>
            <a:r>
              <a:rPr lang="en-US" sz="2800" dirty="0" err="1">
                <a:solidFill>
                  <a:prstClr val="black"/>
                </a:solidFill>
              </a:rPr>
              <a:t>mol</a:t>
            </a:r>
            <a:r>
              <a:rPr lang="en-US" sz="2800" dirty="0">
                <a:solidFill>
                  <a:prstClr val="black"/>
                </a:solidFill>
              </a:rPr>
              <a:t>, </a:t>
            </a:r>
            <a:r>
              <a:rPr lang="en-US" sz="2800" dirty="0">
                <a:solidFill>
                  <a:srgbClr val="000000"/>
                </a:solidFill>
              </a:rPr>
              <a:t>and </a:t>
            </a:r>
            <a:r>
              <a:rPr lang="en-US" sz="2800" dirty="0">
                <a:solidFill>
                  <a:prstClr val="black"/>
                </a:solidFill>
              </a:rPr>
              <a:t>Δ</a:t>
            </a:r>
            <a:r>
              <a:rPr lang="en-US" sz="2800" i="1" dirty="0">
                <a:solidFill>
                  <a:prstClr val="black"/>
                </a:solidFill>
              </a:rPr>
              <a:t>S = </a:t>
            </a:r>
            <a:r>
              <a:rPr lang="en-US" sz="2800" dirty="0">
                <a:solidFill>
                  <a:prstClr val="black"/>
                </a:solidFill>
              </a:rPr>
              <a:t>+20.9 </a:t>
            </a:r>
            <a:r>
              <a:rPr lang="en-US" sz="2800" dirty="0" err="1">
                <a:solidFill>
                  <a:prstClr val="black"/>
                </a:solidFill>
              </a:rPr>
              <a:t>cal</a:t>
            </a:r>
            <a:r>
              <a:rPr lang="en-US" sz="2800" dirty="0">
                <a:solidFill>
                  <a:prstClr val="black"/>
                </a:solidFill>
              </a:rPr>
              <a:t> /(</a:t>
            </a:r>
            <a:r>
              <a:rPr lang="en-US" sz="2800" dirty="0" err="1">
                <a:solidFill>
                  <a:prstClr val="black"/>
                </a:solidFill>
              </a:rPr>
              <a:t>mol</a:t>
            </a:r>
            <a:r>
              <a:rPr lang="en-US" sz="2800" dirty="0" err="1">
                <a:solidFill>
                  <a:prstClr val="black"/>
                </a:solidFill>
                <a:ea typeface="Wingdings"/>
                <a:cs typeface="Wingdings"/>
                <a:sym typeface="Wingdings"/>
              </a:rPr>
              <a:t></a:t>
            </a:r>
            <a:r>
              <a:rPr lang="en-US" sz="2800" dirty="0" err="1">
                <a:solidFill>
                  <a:prstClr val="black"/>
                </a:solidFill>
              </a:rPr>
              <a:t>K</a:t>
            </a:r>
            <a:r>
              <a:rPr lang="en-US" sz="2800" dirty="0">
                <a:solidFill>
                  <a:prstClr val="black"/>
                </a:solidFill>
              </a:rPr>
              <a:t>) </a:t>
            </a:r>
            <a:endParaRPr lang="en-US" sz="2800" dirty="0"/>
          </a:p>
        </p:txBody>
      </p:sp>
    </p:spTree>
    <p:extLst>
      <p:ext uri="{BB962C8B-B14F-4D97-AF65-F5344CB8AC3E}">
        <p14:creationId xmlns:p14="http://schemas.microsoft.com/office/powerpoint/2010/main" val="2579102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474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7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47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47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6" grpId="0"/>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580"/>
            <a:ext cx="8229600" cy="1671242"/>
          </a:xfrm>
        </p:spPr>
        <p:txBody>
          <a:bodyPr/>
          <a:lstStyle/>
          <a:p>
            <a:r>
              <a:rPr lang="en-US" dirty="0" smtClean="0"/>
              <a:t>All other things being equal, </a:t>
            </a:r>
            <a:r>
              <a:rPr lang="en-US" i="1" dirty="0" smtClean="0"/>
              <a:t>polar</a:t>
            </a:r>
            <a:r>
              <a:rPr lang="en-US" dirty="0" smtClean="0"/>
              <a:t> molecules have lower vapor pressures, and thus higher boiling points</a:t>
            </a:r>
            <a:endParaRPr lang="en-US" dirty="0"/>
          </a:p>
        </p:txBody>
      </p:sp>
      <p:pic>
        <p:nvPicPr>
          <p:cNvPr id="4" name="Picture 3"/>
          <p:cNvPicPr>
            <a:picLocks noChangeAspect="1"/>
          </p:cNvPicPr>
          <p:nvPr/>
        </p:nvPicPr>
        <p:blipFill>
          <a:blip r:embed="rId2"/>
          <a:stretch>
            <a:fillRect/>
          </a:stretch>
        </p:blipFill>
        <p:spPr>
          <a:xfrm>
            <a:off x="2184087" y="2597909"/>
            <a:ext cx="4864780" cy="3501931"/>
          </a:xfrm>
          <a:prstGeom prst="rect">
            <a:avLst/>
          </a:prstGeom>
        </p:spPr>
      </p:pic>
    </p:spTree>
    <p:extLst>
      <p:ext uri="{BB962C8B-B14F-4D97-AF65-F5344CB8AC3E}">
        <p14:creationId xmlns:p14="http://schemas.microsoft.com/office/powerpoint/2010/main" val="337480823"/>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5" name="Slide Number Placeholder 4"/>
          <p:cNvSpPr>
            <a:spLocks noGrp="1"/>
          </p:cNvSpPr>
          <p:nvPr>
            <p:ph type="sldNum" sz="quarter" idx="11"/>
          </p:nvPr>
        </p:nvSpPr>
        <p:spPr/>
        <p:txBody>
          <a:bodyPr/>
          <a:lstStyle/>
          <a:p>
            <a:pPr>
              <a:defRPr/>
            </a:pPr>
            <a:fld id="{3A38F699-12BC-4B75-A71A-FAF89A07B8CC}" type="slidenum">
              <a:rPr lang="en-US">
                <a:solidFill>
                  <a:prstClr val="black">
                    <a:tint val="75000"/>
                  </a:prstClr>
                </a:solidFill>
                <a:latin typeface="Calibri"/>
              </a:rPr>
              <a:pPr>
                <a:defRPr/>
              </a:pPr>
              <a:t>151</a:t>
            </a:fld>
            <a:endParaRPr lang="en-US">
              <a:solidFill>
                <a:prstClr val="black">
                  <a:tint val="75000"/>
                </a:prstClr>
              </a:solidFill>
              <a:latin typeface="Calibri"/>
            </a:endParaRPr>
          </a:p>
        </p:txBody>
      </p:sp>
      <p:pic>
        <p:nvPicPr>
          <p:cNvPr id="125957" name="Picture 3" descr="ch10_57"/>
          <p:cNvPicPr>
            <a:picLocks noChangeAspect="1" noChangeArrowheads="1"/>
          </p:cNvPicPr>
          <p:nvPr/>
        </p:nvPicPr>
        <p:blipFill>
          <a:blip r:embed="rId3" cstate="print"/>
          <a:srcRect/>
          <a:stretch>
            <a:fillRect/>
          </a:stretch>
        </p:blipFill>
        <p:spPr bwMode="auto">
          <a:xfrm>
            <a:off x="2016124" y="2330807"/>
            <a:ext cx="5908675" cy="3698517"/>
          </a:xfrm>
          <a:prstGeom prst="rect">
            <a:avLst/>
          </a:prstGeom>
          <a:noFill/>
          <a:ln w="12699">
            <a:solidFill>
              <a:srgbClr val="000000"/>
            </a:solidFill>
            <a:miter lim="800000"/>
            <a:headEnd/>
            <a:tailEnd/>
          </a:ln>
        </p:spPr>
      </p:pic>
      <p:sp>
        <p:nvSpPr>
          <p:cNvPr id="7" name="Content Placeholder 2"/>
          <p:cNvSpPr>
            <a:spLocks noGrp="1"/>
          </p:cNvSpPr>
          <p:nvPr>
            <p:ph idx="1"/>
          </p:nvPr>
        </p:nvSpPr>
        <p:spPr>
          <a:xfrm>
            <a:off x="457200" y="428625"/>
            <a:ext cx="8229600" cy="1666875"/>
          </a:xfrm>
        </p:spPr>
        <p:txBody>
          <a:bodyPr>
            <a:normAutofit/>
          </a:bodyPr>
          <a:lstStyle/>
          <a:p>
            <a:r>
              <a:rPr lang="en-US" sz="2800" dirty="0" smtClean="0"/>
              <a:t>Which liquid is the most polar? </a:t>
            </a:r>
          </a:p>
          <a:p>
            <a:r>
              <a:rPr lang="en-US" sz="2800" dirty="0" smtClean="0"/>
              <a:t>Which liquid has the highest vapor pressure? </a:t>
            </a:r>
          </a:p>
          <a:p>
            <a:r>
              <a:rPr lang="en-US" sz="2800" dirty="0" smtClean="0"/>
              <a:t>Which liquid has the lowest vapor pressure?</a:t>
            </a:r>
            <a:endParaRPr lang="en-US" sz="2800" dirty="0"/>
          </a:p>
        </p:txBody>
      </p:sp>
    </p:spTree>
    <p:extLst>
      <p:ext uri="{BB962C8B-B14F-4D97-AF65-F5344CB8AC3E}">
        <p14:creationId xmlns:p14="http://schemas.microsoft.com/office/powerpoint/2010/main" val="4204007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SKIP TO 8.15 Changes of State</a:t>
            </a:r>
            <a:endParaRPr lang="en-US" dirty="0"/>
          </a:p>
        </p:txBody>
      </p:sp>
      <p:sp>
        <p:nvSpPr>
          <p:cNvPr id="3" name="Content Placeholder 2"/>
          <p:cNvSpPr>
            <a:spLocks noGrp="1"/>
          </p:cNvSpPr>
          <p:nvPr>
            <p:ph idx="1"/>
          </p:nvPr>
        </p:nvSpPr>
        <p:spPr>
          <a:xfrm>
            <a:off x="457200" y="1778000"/>
            <a:ext cx="8229600" cy="4348163"/>
          </a:xfrm>
        </p:spPr>
        <p:txBody>
          <a:bodyPr>
            <a:normAutofit/>
          </a:bodyPr>
          <a:lstStyle/>
          <a:p>
            <a:r>
              <a:rPr lang="en-US" dirty="0" smtClean="0"/>
              <a:t>We don’t have time to cover the rest of this section in lecture. </a:t>
            </a:r>
          </a:p>
          <a:p>
            <a:pPr lvl="1"/>
            <a:r>
              <a:rPr lang="en-US" dirty="0" smtClean="0"/>
              <a:t>study on your own</a:t>
            </a:r>
          </a:p>
          <a:p>
            <a:pPr lvl="1"/>
            <a:r>
              <a:rPr lang="en-US" dirty="0" smtClean="0"/>
              <a:t>You may get a multiple choice question</a:t>
            </a:r>
          </a:p>
          <a:p>
            <a:r>
              <a:rPr lang="en-US" dirty="0" smtClean="0"/>
              <a:t>Section 8.13 covers properties of water you definitely are expected to know</a:t>
            </a:r>
          </a:p>
          <a:p>
            <a:pPr lvl="1"/>
            <a:r>
              <a:rPr lang="en-US" dirty="0" smtClean="0"/>
              <a:t>Study on your own</a:t>
            </a:r>
          </a:p>
          <a:p>
            <a:r>
              <a:rPr lang="en-US" dirty="0" smtClean="0"/>
              <a:t>We will also be skipping all of Section 8.14 </a:t>
            </a:r>
          </a:p>
        </p:txBody>
      </p:sp>
    </p:spTree>
    <p:extLst>
      <p:ext uri="{BB962C8B-B14F-4D97-AF65-F5344CB8AC3E}">
        <p14:creationId xmlns:p14="http://schemas.microsoft.com/office/powerpoint/2010/main" val="146754943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Viscosity</a:t>
            </a:r>
            <a:endParaRPr lang="en-US" dirty="0"/>
          </a:p>
        </p:txBody>
      </p:sp>
      <p:sp>
        <p:nvSpPr>
          <p:cNvPr id="3" name="Content Placeholder 2"/>
          <p:cNvSpPr>
            <a:spLocks noGrp="1"/>
          </p:cNvSpPr>
          <p:nvPr>
            <p:ph idx="1"/>
          </p:nvPr>
        </p:nvSpPr>
        <p:spPr>
          <a:xfrm>
            <a:off x="457200" y="1417638"/>
            <a:ext cx="8229600" cy="4708525"/>
          </a:xfrm>
        </p:spPr>
        <p:txBody>
          <a:bodyPr>
            <a:normAutofit fontScale="92500" lnSpcReduction="10000"/>
          </a:bodyPr>
          <a:lstStyle/>
          <a:p>
            <a:r>
              <a:rPr lang="en-US" dirty="0" smtClean="0"/>
              <a:t>Many familiar properties of liquids can be understood by studying intermolecular forces </a:t>
            </a:r>
          </a:p>
          <a:p>
            <a:endParaRPr lang="en-US" dirty="0"/>
          </a:p>
          <a:p>
            <a:r>
              <a:rPr lang="en-US" dirty="0" smtClean="0"/>
              <a:t>Viscosity	</a:t>
            </a:r>
          </a:p>
          <a:p>
            <a:pPr lvl="1"/>
            <a:r>
              <a:rPr lang="en-US" dirty="0" smtClean="0"/>
              <a:t>some liquids flow easily like gasoline, and some are sluggish like honey</a:t>
            </a:r>
          </a:p>
          <a:p>
            <a:pPr lvl="1"/>
            <a:r>
              <a:rPr lang="en-US" dirty="0" smtClean="0"/>
              <a:t>The measure of a liquid’s resistance to flow is called viscosity </a:t>
            </a:r>
          </a:p>
          <a:p>
            <a:pPr lvl="1"/>
            <a:r>
              <a:rPr lang="en-US" dirty="0" smtClean="0"/>
              <a:t>Viscosity increases with increasing intermolecular forces</a:t>
            </a:r>
            <a:endParaRPr lang="en-US" dirty="0"/>
          </a:p>
        </p:txBody>
      </p:sp>
    </p:spTree>
    <p:extLst>
      <p:ext uri="{BB962C8B-B14F-4D97-AF65-F5344CB8AC3E}">
        <p14:creationId xmlns:p14="http://schemas.microsoft.com/office/powerpoint/2010/main" val="355134737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25604" name="Picture 1"/>
          <p:cNvPicPr>
            <a:picLocks noChangeAspect="1"/>
          </p:cNvPicPr>
          <p:nvPr/>
        </p:nvPicPr>
        <p:blipFill>
          <a:blip r:embed="rId2">
            <a:extLst>
              <a:ext uri="{28A0092B-C50C-407E-A947-70E740481C1C}">
                <a14:useLocalDpi xmlns:a14="http://schemas.microsoft.com/office/drawing/2010/main" val="0"/>
              </a:ext>
            </a:extLst>
          </a:blip>
          <a:srcRect b="2557"/>
          <a:stretch>
            <a:fillRect/>
          </a:stretch>
        </p:blipFill>
        <p:spPr bwMode="auto">
          <a:xfrm>
            <a:off x="1960292" y="1374493"/>
            <a:ext cx="5020787" cy="361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18410" y="5329019"/>
            <a:ext cx="1035973" cy="369332"/>
          </a:xfrm>
          <a:prstGeom prst="rect">
            <a:avLst/>
          </a:prstGeom>
          <a:noFill/>
        </p:spPr>
        <p:txBody>
          <a:bodyPr wrap="none" rtlCol="0">
            <a:spAutoFit/>
          </a:bodyPr>
          <a:lstStyle/>
          <a:p>
            <a:r>
              <a:rPr lang="en-US" dirty="0" smtClean="0"/>
              <a:t>nonpolar</a:t>
            </a:r>
            <a:endParaRPr lang="en-US" dirty="0"/>
          </a:p>
        </p:txBody>
      </p:sp>
      <p:sp>
        <p:nvSpPr>
          <p:cNvPr id="4" name="TextBox 3"/>
          <p:cNvSpPr txBox="1"/>
          <p:nvPr/>
        </p:nvSpPr>
        <p:spPr>
          <a:xfrm>
            <a:off x="5618582" y="5329019"/>
            <a:ext cx="671979" cy="369332"/>
          </a:xfrm>
          <a:prstGeom prst="rect">
            <a:avLst/>
          </a:prstGeom>
          <a:noFill/>
        </p:spPr>
        <p:txBody>
          <a:bodyPr wrap="none" rtlCol="0">
            <a:spAutoFit/>
          </a:bodyPr>
          <a:lstStyle/>
          <a:p>
            <a:r>
              <a:rPr lang="en-US" dirty="0" smtClean="0"/>
              <a:t>polar</a:t>
            </a:r>
            <a:endParaRPr lang="en-US" dirty="0"/>
          </a:p>
        </p:txBody>
      </p:sp>
      <p:sp>
        <p:nvSpPr>
          <p:cNvPr id="2" name="TextBox 1"/>
          <p:cNvSpPr txBox="1"/>
          <p:nvPr/>
        </p:nvSpPr>
        <p:spPr>
          <a:xfrm>
            <a:off x="993950" y="317532"/>
            <a:ext cx="7724991" cy="584776"/>
          </a:xfrm>
          <a:prstGeom prst="rect">
            <a:avLst/>
          </a:prstGeom>
          <a:noFill/>
        </p:spPr>
        <p:txBody>
          <a:bodyPr wrap="none" rtlCol="0">
            <a:spAutoFit/>
          </a:bodyPr>
          <a:lstStyle/>
          <a:p>
            <a:r>
              <a:rPr lang="en-US" sz="3200" dirty="0" smtClean="0"/>
              <a:t>Which would you expect to be more viscous?</a:t>
            </a:r>
            <a:endParaRPr lang="en-US" sz="3200" dirty="0"/>
          </a:p>
        </p:txBody>
      </p:sp>
    </p:spTree>
    <p:extLst>
      <p:ext uri="{BB962C8B-B14F-4D97-AF65-F5344CB8AC3E}">
        <p14:creationId xmlns:p14="http://schemas.microsoft.com/office/powerpoint/2010/main" val="4209643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382588" y="971550"/>
            <a:ext cx="8229600" cy="5029200"/>
          </a:xfrm>
        </p:spPr>
        <p:txBody>
          <a:bodyPr>
            <a:normAutofit/>
          </a:bodyPr>
          <a:lstStyle/>
          <a:p>
            <a:pPr>
              <a:buSzPts val="3200"/>
            </a:pPr>
            <a:r>
              <a:rPr lang="fr-FR" sz="2800" i="1" dirty="0" smtClean="0">
                <a:solidFill>
                  <a:srgbClr val="000000"/>
                </a:solidFill>
                <a:ea typeface="ＭＳ Ｐゴシック"/>
              </a:rPr>
              <a:t>Surface </a:t>
            </a:r>
            <a:r>
              <a:rPr lang="fr-FR" sz="2800" i="1" dirty="0">
                <a:solidFill>
                  <a:srgbClr val="000000"/>
                </a:solidFill>
                <a:ea typeface="ＭＳ Ｐゴシック"/>
              </a:rPr>
              <a:t>tension</a:t>
            </a:r>
            <a:r>
              <a:rPr lang="fr-FR" sz="2800" dirty="0">
                <a:solidFill>
                  <a:srgbClr val="000000"/>
                </a:solidFill>
                <a:ea typeface="ＭＳ Ｐゴシック"/>
              </a:rPr>
              <a:t> </a:t>
            </a:r>
            <a:r>
              <a:rPr lang="fr-FR" sz="2800" dirty="0" err="1">
                <a:solidFill>
                  <a:srgbClr val="000000"/>
                </a:solidFill>
                <a:ea typeface="ＭＳ Ｐゴシック"/>
              </a:rPr>
              <a:t>is</a:t>
            </a:r>
            <a:r>
              <a:rPr lang="fr-FR" sz="2800" dirty="0">
                <a:solidFill>
                  <a:srgbClr val="000000"/>
                </a:solidFill>
                <a:ea typeface="ＭＳ Ｐゴシック"/>
              </a:rPr>
              <a:t> </a:t>
            </a:r>
            <a:r>
              <a:rPr lang="fr-FR" sz="2800" dirty="0" err="1">
                <a:solidFill>
                  <a:srgbClr val="000000"/>
                </a:solidFill>
                <a:ea typeface="ＭＳ Ｐゴシック"/>
              </a:rPr>
              <a:t>caused</a:t>
            </a:r>
            <a:r>
              <a:rPr lang="fr-FR" sz="2800" dirty="0">
                <a:solidFill>
                  <a:srgbClr val="000000"/>
                </a:solidFill>
                <a:ea typeface="ＭＳ Ｐゴシック"/>
              </a:rPr>
              <a:t> by the </a:t>
            </a:r>
            <a:r>
              <a:rPr lang="fr-FR" sz="2800" dirty="0" err="1">
                <a:solidFill>
                  <a:srgbClr val="000000"/>
                </a:solidFill>
                <a:ea typeface="ＭＳ Ｐゴシック"/>
              </a:rPr>
              <a:t>difference</a:t>
            </a:r>
            <a:r>
              <a:rPr lang="fr-FR" sz="2800" dirty="0">
                <a:solidFill>
                  <a:srgbClr val="000000"/>
                </a:solidFill>
                <a:ea typeface="ＭＳ Ｐゴシック"/>
              </a:rPr>
              <a:t> </a:t>
            </a:r>
            <a:r>
              <a:rPr lang="fr-FR" sz="2800" dirty="0" err="1">
                <a:solidFill>
                  <a:srgbClr val="000000"/>
                </a:solidFill>
                <a:ea typeface="ＭＳ Ｐゴシック"/>
              </a:rPr>
              <a:t>between</a:t>
            </a:r>
            <a:r>
              <a:rPr lang="fr-FR" sz="2800" dirty="0">
                <a:solidFill>
                  <a:srgbClr val="000000"/>
                </a:solidFill>
                <a:ea typeface="ＭＳ Ｐゴシック"/>
              </a:rPr>
              <a:t> the </a:t>
            </a:r>
            <a:r>
              <a:rPr lang="fr-FR" sz="2800" dirty="0" err="1">
                <a:solidFill>
                  <a:srgbClr val="000000"/>
                </a:solidFill>
                <a:ea typeface="ＭＳ Ｐゴシック"/>
              </a:rPr>
              <a:t>intermolecular</a:t>
            </a:r>
            <a:r>
              <a:rPr lang="fr-FR" sz="2800" dirty="0">
                <a:solidFill>
                  <a:srgbClr val="000000"/>
                </a:solidFill>
                <a:ea typeface="ＭＳ Ｐゴシック"/>
              </a:rPr>
              <a:t> forces </a:t>
            </a:r>
            <a:r>
              <a:rPr lang="fr-FR" sz="2800" dirty="0" err="1">
                <a:solidFill>
                  <a:srgbClr val="000000"/>
                </a:solidFill>
                <a:ea typeface="ＭＳ Ｐゴシック"/>
              </a:rPr>
              <a:t>experienced</a:t>
            </a:r>
            <a:r>
              <a:rPr lang="fr-FR" sz="2800" dirty="0">
                <a:solidFill>
                  <a:srgbClr val="000000"/>
                </a:solidFill>
                <a:ea typeface="ＭＳ Ｐゴシック"/>
              </a:rPr>
              <a:t> by </a:t>
            </a:r>
            <a:r>
              <a:rPr lang="fr-FR" sz="2800" dirty="0" err="1">
                <a:solidFill>
                  <a:srgbClr val="000000"/>
                </a:solidFill>
                <a:ea typeface="ＭＳ Ｐゴシック"/>
              </a:rPr>
              <a:t>molecules</a:t>
            </a:r>
            <a:r>
              <a:rPr lang="fr-FR" sz="2800" dirty="0">
                <a:solidFill>
                  <a:srgbClr val="000000"/>
                </a:solidFill>
                <a:ea typeface="ＭＳ Ｐゴシック"/>
              </a:rPr>
              <a:t> </a:t>
            </a:r>
            <a:r>
              <a:rPr lang="fr-FR" sz="2800" dirty="0" err="1">
                <a:solidFill>
                  <a:srgbClr val="000000"/>
                </a:solidFill>
                <a:ea typeface="ＭＳ Ｐゴシック"/>
              </a:rPr>
              <a:t>at</a:t>
            </a:r>
            <a:r>
              <a:rPr lang="fr-FR" sz="2800" dirty="0">
                <a:solidFill>
                  <a:srgbClr val="000000"/>
                </a:solidFill>
                <a:ea typeface="ＭＳ Ｐゴシック"/>
              </a:rPr>
              <a:t> the surface of the </a:t>
            </a:r>
            <a:r>
              <a:rPr lang="fr-FR" sz="2800" dirty="0" err="1">
                <a:solidFill>
                  <a:srgbClr val="000000"/>
                </a:solidFill>
                <a:ea typeface="ＭＳ Ｐゴシック"/>
              </a:rPr>
              <a:t>liquid</a:t>
            </a:r>
            <a:r>
              <a:rPr lang="fr-FR" sz="2800" dirty="0">
                <a:solidFill>
                  <a:srgbClr val="000000"/>
                </a:solidFill>
                <a:ea typeface="ＭＳ Ｐゴシック"/>
              </a:rPr>
              <a:t> and </a:t>
            </a:r>
            <a:r>
              <a:rPr lang="fr-FR" sz="2800" dirty="0" err="1">
                <a:solidFill>
                  <a:srgbClr val="000000"/>
                </a:solidFill>
                <a:ea typeface="ＭＳ Ｐゴシック"/>
              </a:rPr>
              <a:t>those</a:t>
            </a:r>
            <a:r>
              <a:rPr lang="fr-FR" sz="2800" dirty="0">
                <a:solidFill>
                  <a:srgbClr val="000000"/>
                </a:solidFill>
                <a:ea typeface="ＭＳ Ｐゴシック"/>
              </a:rPr>
              <a:t> </a:t>
            </a:r>
            <a:r>
              <a:rPr lang="fr-FR" sz="2800" dirty="0" err="1">
                <a:solidFill>
                  <a:srgbClr val="000000"/>
                </a:solidFill>
                <a:ea typeface="ＭＳ Ｐゴシック"/>
              </a:rPr>
              <a:t>experienced</a:t>
            </a:r>
            <a:r>
              <a:rPr lang="fr-FR" sz="2800" dirty="0">
                <a:solidFill>
                  <a:srgbClr val="000000"/>
                </a:solidFill>
                <a:ea typeface="ＭＳ Ｐゴシック"/>
              </a:rPr>
              <a:t> by </a:t>
            </a:r>
            <a:r>
              <a:rPr lang="fr-FR" sz="2800" dirty="0" err="1">
                <a:solidFill>
                  <a:srgbClr val="000000"/>
                </a:solidFill>
                <a:ea typeface="ＭＳ Ｐゴシック"/>
              </a:rPr>
              <a:t>molecules</a:t>
            </a:r>
            <a:r>
              <a:rPr lang="fr-FR" sz="2800" dirty="0">
                <a:solidFill>
                  <a:srgbClr val="000000"/>
                </a:solidFill>
                <a:ea typeface="ＭＳ Ｐゴシック"/>
              </a:rPr>
              <a:t> in the </a:t>
            </a:r>
            <a:r>
              <a:rPr lang="fr-FR" sz="2800" dirty="0" err="1">
                <a:solidFill>
                  <a:srgbClr val="000000"/>
                </a:solidFill>
                <a:ea typeface="ＭＳ Ｐゴシック"/>
              </a:rPr>
              <a:t>interior</a:t>
            </a:r>
            <a:r>
              <a:rPr lang="fr-FR" sz="2800" dirty="0">
                <a:solidFill>
                  <a:srgbClr val="000000"/>
                </a:solidFill>
                <a:ea typeface="ＭＳ Ｐゴシック"/>
              </a:rPr>
              <a:t>.  </a:t>
            </a:r>
            <a:r>
              <a:rPr lang="fr-FR" sz="2800" dirty="0" smtClean="0">
                <a:solidFill>
                  <a:srgbClr val="000000"/>
                </a:solidFill>
                <a:ea typeface="ＭＳ Ｐゴシック"/>
              </a:rPr>
              <a:t>p239</a:t>
            </a:r>
            <a:endParaRPr lang="fr-FR" sz="2800" dirty="0">
              <a:solidFill>
                <a:srgbClr val="000000"/>
              </a:solidFill>
              <a:ea typeface="ＭＳ Ｐゴシック"/>
            </a:endParaRPr>
          </a:p>
          <a:p>
            <a:endParaRPr lang="fr-FR" dirty="0">
              <a:solidFill>
                <a:srgbClr val="000000"/>
              </a:solidFill>
              <a:ea typeface="ＭＳ Ｐゴシック"/>
            </a:endParaRPr>
          </a:p>
          <a:p>
            <a:pPr marL="0" indent="0">
              <a:spcAft>
                <a:spcPts val="1200"/>
              </a:spcAft>
              <a:buNone/>
            </a:pPr>
            <a:endParaRPr lang="en-US" sz="2800" dirty="0">
              <a:ea typeface="ＭＳ Ｐゴシック" charset="0"/>
              <a:cs typeface="ＭＳ Ｐゴシック" charset="0"/>
            </a:endParaRPr>
          </a:p>
        </p:txBody>
      </p:sp>
      <p:sp>
        <p:nvSpPr>
          <p:cNvPr id="491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8" name="Picture 7" descr="061_08_21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429" y="3246818"/>
            <a:ext cx="5514683" cy="245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801764"/>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200" y="274638"/>
            <a:ext cx="7696200" cy="2316162"/>
          </a:xfrm>
        </p:spPr>
        <p:txBody>
          <a:bodyPr>
            <a:normAutofit/>
          </a:bodyPr>
          <a:lstStyle/>
          <a:p>
            <a:pPr algn="l" eaLnBrk="1" hangingPunct="1">
              <a:spcBef>
                <a:spcPct val="20000"/>
              </a:spcBef>
            </a:pPr>
            <a:r>
              <a:rPr lang="en-US" sz="2800" dirty="0" smtClean="0"/>
              <a:t>A </a:t>
            </a:r>
            <a:r>
              <a:rPr lang="en-US" sz="2800" dirty="0" smtClean="0">
                <a:latin typeface="+mn-lt"/>
              </a:rPr>
              <a:t>molecule</a:t>
            </a:r>
            <a:r>
              <a:rPr lang="en-US" sz="2800" dirty="0" smtClean="0"/>
              <a:t> in a liquid prefers being </a:t>
            </a:r>
            <a:r>
              <a:rPr lang="en-US" sz="2800" b="1" dirty="0" smtClean="0"/>
              <a:t>totally surrounded </a:t>
            </a:r>
            <a:r>
              <a:rPr lang="en-US" sz="2800" dirty="0" smtClean="0"/>
              <a:t>by other molecules of its own kind, in its ‘own’ phase </a:t>
            </a:r>
          </a:p>
        </p:txBody>
      </p:sp>
      <p:pic>
        <p:nvPicPr>
          <p:cNvPr id="11267" name="Picture 3" descr="Figure-10"/>
          <p:cNvPicPr>
            <a:picLocks noChangeAspect="1" noChangeArrowheads="1"/>
          </p:cNvPicPr>
          <p:nvPr/>
        </p:nvPicPr>
        <p:blipFill>
          <a:blip r:embed="rId3" cstate="print"/>
          <a:srcRect/>
          <a:stretch>
            <a:fillRect/>
          </a:stretch>
        </p:blipFill>
        <p:spPr bwMode="auto">
          <a:xfrm>
            <a:off x="2057400" y="2895600"/>
            <a:ext cx="5257800" cy="3025775"/>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34228796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Figure-10"/>
          <p:cNvPicPr>
            <a:picLocks noChangeAspect="1" noChangeArrowheads="1"/>
          </p:cNvPicPr>
          <p:nvPr/>
        </p:nvPicPr>
        <p:blipFill>
          <a:blip r:embed="rId3" cstate="print"/>
          <a:srcRect/>
          <a:stretch>
            <a:fillRect/>
          </a:stretch>
        </p:blipFill>
        <p:spPr bwMode="auto">
          <a:xfrm>
            <a:off x="2057400" y="2895600"/>
            <a:ext cx="5257800" cy="3025775"/>
          </a:xfrm>
          <a:prstGeom prst="rect">
            <a:avLst/>
          </a:prstGeom>
          <a:noFill/>
          <a:ln w="12700">
            <a:solidFill>
              <a:srgbClr val="000000"/>
            </a:solidFill>
            <a:miter lim="800000"/>
            <a:headEnd/>
            <a:tailEnd/>
          </a:ln>
        </p:spPr>
      </p:pic>
      <p:sp>
        <p:nvSpPr>
          <p:cNvPr id="5" name="Content Placeholder 2"/>
          <p:cNvSpPr>
            <a:spLocks noGrp="1"/>
          </p:cNvSpPr>
          <p:nvPr>
            <p:ph idx="1"/>
          </p:nvPr>
        </p:nvSpPr>
        <p:spPr>
          <a:xfrm>
            <a:off x="319890" y="519053"/>
            <a:ext cx="8229600" cy="2192399"/>
          </a:xfrm>
        </p:spPr>
        <p:txBody>
          <a:bodyPr>
            <a:normAutofit/>
          </a:bodyPr>
          <a:lstStyle/>
          <a:p>
            <a:r>
              <a:rPr lang="en-US" sz="2800" dirty="0">
                <a:solidFill>
                  <a:srgbClr val="000000"/>
                </a:solidFill>
              </a:rPr>
              <a:t>Molecules at the surface are subject to uneven </a:t>
            </a:r>
            <a:r>
              <a:rPr lang="en-US" sz="2800" dirty="0" smtClean="0">
                <a:solidFill>
                  <a:srgbClr val="000000"/>
                </a:solidFill>
              </a:rPr>
              <a:t>forces</a:t>
            </a:r>
            <a:r>
              <a:rPr lang="en-US" sz="2800" dirty="0">
                <a:solidFill>
                  <a:srgbClr val="000000"/>
                </a:solidFill>
              </a:rPr>
              <a:t> </a:t>
            </a:r>
            <a:endParaRPr lang="en-US" sz="2800" dirty="0" smtClean="0">
              <a:solidFill>
                <a:srgbClr val="000000"/>
              </a:solidFill>
            </a:endParaRPr>
          </a:p>
          <a:p>
            <a:endParaRPr lang="en-US" sz="700" dirty="0">
              <a:solidFill>
                <a:srgbClr val="000000"/>
              </a:solidFill>
            </a:endParaRPr>
          </a:p>
          <a:p>
            <a:r>
              <a:rPr lang="en-US" sz="2800" dirty="0" smtClean="0">
                <a:solidFill>
                  <a:srgbClr val="000000"/>
                </a:solidFill>
              </a:rPr>
              <a:t>This </a:t>
            </a:r>
            <a:r>
              <a:rPr lang="en-US" sz="2800" dirty="0">
                <a:solidFill>
                  <a:srgbClr val="000000"/>
                </a:solidFill>
              </a:rPr>
              <a:t>makes them ‘unhappy’ – </a:t>
            </a:r>
            <a:r>
              <a:rPr lang="en-US" sz="2800" dirty="0" err="1">
                <a:solidFill>
                  <a:srgbClr val="000000"/>
                </a:solidFill>
              </a:rPr>
              <a:t>ie</a:t>
            </a:r>
            <a:r>
              <a:rPr lang="en-US" sz="2800" dirty="0">
                <a:solidFill>
                  <a:srgbClr val="000000"/>
                </a:solidFill>
              </a:rPr>
              <a:t>, high in energy </a:t>
            </a:r>
            <a:r>
              <a:rPr lang="en-US" sz="2800" dirty="0" smtClean="0">
                <a:solidFill>
                  <a:srgbClr val="000000"/>
                </a:solidFill>
              </a:rPr>
              <a:t>content </a:t>
            </a:r>
            <a:endParaRPr lang="en-US" sz="2800" dirty="0"/>
          </a:p>
        </p:txBody>
      </p:sp>
    </p:spTree>
    <p:extLst>
      <p:ext uri="{BB962C8B-B14F-4D97-AF65-F5344CB8AC3E}">
        <p14:creationId xmlns:p14="http://schemas.microsoft.com/office/powerpoint/2010/main" val="13231343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2316162"/>
          </a:xfrm>
        </p:spPr>
        <p:txBody>
          <a:bodyPr>
            <a:noAutofit/>
          </a:bodyPr>
          <a:lstStyle/>
          <a:p>
            <a:pPr algn="l">
              <a:spcBef>
                <a:spcPct val="20000"/>
              </a:spcBef>
            </a:pPr>
            <a:r>
              <a:rPr lang="en-US" sz="2400" dirty="0" err="1" smtClean="0"/>
              <a:t>fyi</a:t>
            </a:r>
            <a:r>
              <a:rPr lang="en-US" sz="2400" dirty="0" smtClean="0"/>
              <a:t>: This explains why gravity can make a </a:t>
            </a:r>
            <a:r>
              <a:rPr lang="en-US" sz="2400" dirty="0"/>
              <a:t>puddle </a:t>
            </a:r>
            <a:r>
              <a:rPr lang="en-US" sz="2400" dirty="0" smtClean="0"/>
              <a:t>grow </a:t>
            </a:r>
            <a:br>
              <a:rPr lang="en-US" sz="2400" dirty="0" smtClean="0"/>
            </a:br>
            <a:r>
              <a:rPr lang="en-US" sz="2400" dirty="0" smtClean="0"/>
              <a:t>only just so large </a:t>
            </a:r>
            <a:br>
              <a:rPr lang="en-US" sz="2400" dirty="0" smtClean="0"/>
            </a:br>
            <a:r>
              <a:rPr lang="en-US" sz="2400" dirty="0"/>
              <a:t/>
            </a:r>
            <a:br>
              <a:rPr lang="en-US" sz="2400" dirty="0"/>
            </a:br>
            <a:r>
              <a:rPr lang="en-US" sz="2400" dirty="0" smtClean="0"/>
              <a:t>If the puddle kept spreading until it was only one molecule thick, none of the molecules would be totally surrounded</a:t>
            </a:r>
          </a:p>
        </p:txBody>
      </p:sp>
      <p:pic>
        <p:nvPicPr>
          <p:cNvPr id="11267" name="Picture 3" descr="Figure-10"/>
          <p:cNvPicPr>
            <a:picLocks noChangeAspect="1" noChangeArrowheads="1"/>
          </p:cNvPicPr>
          <p:nvPr/>
        </p:nvPicPr>
        <p:blipFill>
          <a:blip r:embed="rId3" cstate="print"/>
          <a:srcRect/>
          <a:stretch>
            <a:fillRect/>
          </a:stretch>
        </p:blipFill>
        <p:spPr bwMode="auto">
          <a:xfrm>
            <a:off x="2057400" y="2895600"/>
            <a:ext cx="5257800" cy="3025775"/>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1139809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8918"/>
            <a:ext cx="8229600" cy="3917245"/>
          </a:xfrm>
        </p:spPr>
        <p:txBody>
          <a:bodyPr>
            <a:normAutofit/>
          </a:bodyPr>
          <a:lstStyle/>
          <a:p>
            <a:r>
              <a:rPr lang="en-US" dirty="0">
                <a:ea typeface="ＭＳ Ｐゴシック" charset="0"/>
                <a:cs typeface="ＭＳ Ｐゴシック" charset="0"/>
              </a:rPr>
              <a:t>Water covers nearly 71% of the earth</a:t>
            </a:r>
            <a:r>
              <a:rPr lang="ja-JP" altLang="en-US" dirty="0">
                <a:ea typeface="ＭＳ Ｐゴシック" charset="0"/>
                <a:cs typeface="ＭＳ Ｐゴシック" charset="0"/>
              </a:rPr>
              <a:t>’</a:t>
            </a:r>
            <a:r>
              <a:rPr lang="en-US" dirty="0">
                <a:ea typeface="ＭＳ Ｐゴシック" charset="0"/>
                <a:cs typeface="ＭＳ Ｐゴシック" charset="0"/>
              </a:rPr>
              <a:t>s surface </a:t>
            </a:r>
          </a:p>
          <a:p>
            <a:pPr lvl="1"/>
            <a:r>
              <a:rPr lang="en-US" dirty="0">
                <a:ea typeface="ＭＳ Ｐゴシック" charset="0"/>
                <a:cs typeface="ＭＳ Ｐゴシック" charset="0"/>
              </a:rPr>
              <a:t>it accounts for 66% of the mass of an adult human body </a:t>
            </a:r>
          </a:p>
          <a:p>
            <a:pPr lvl="1"/>
            <a:r>
              <a:rPr lang="en-US" dirty="0">
                <a:ea typeface="ＭＳ Ｐゴシック" charset="0"/>
                <a:cs typeface="ＭＳ Ｐゴシック" charset="0"/>
              </a:rPr>
              <a:t>it is needed by all living things </a:t>
            </a:r>
          </a:p>
          <a:p>
            <a:endParaRPr lang="en-US" sz="4000" dirty="0"/>
          </a:p>
        </p:txBody>
      </p:sp>
      <p:sp>
        <p:nvSpPr>
          <p:cNvPr id="4" name="Title 1"/>
          <p:cNvSpPr>
            <a:spLocks noGrp="1"/>
          </p:cNvSpPr>
          <p:nvPr>
            <p:ph type="title"/>
          </p:nvPr>
        </p:nvSpPr>
        <p:spPr>
          <a:xfrm>
            <a:off x="457200" y="274638"/>
            <a:ext cx="8229600" cy="1143000"/>
          </a:xfrm>
        </p:spPr>
        <p:txBody>
          <a:bodyPr/>
          <a:lstStyle/>
          <a:p>
            <a:r>
              <a:rPr lang="en-US" dirty="0">
                <a:latin typeface="Arial" charset="0"/>
                <a:cs typeface="Times New Roman" charset="0"/>
              </a:rPr>
              <a:t>8.13 Water: A Unique Liquid</a:t>
            </a:r>
          </a:p>
        </p:txBody>
      </p:sp>
    </p:spTree>
    <p:extLst>
      <p:ext uri="{BB962C8B-B14F-4D97-AF65-F5344CB8AC3E}">
        <p14:creationId xmlns:p14="http://schemas.microsoft.com/office/powerpoint/2010/main" val="26809355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Grp="1" noChangeArrowheads="1"/>
          </p:cNvSpPr>
          <p:nvPr>
            <p:ph type="ftr" sz="quarter" idx="10"/>
          </p:nvPr>
        </p:nvSpPr>
        <p:spPr>
          <a:ln/>
        </p:spPr>
        <p:txBody>
          <a:bodyPr/>
          <a:lstStyle/>
          <a:p>
            <a:r>
              <a:rPr lang="en-GB">
                <a:solidFill>
                  <a:srgbClr val="FFFFFF"/>
                </a:solidFill>
              </a:rPr>
              <a:t>© 2013 Pearson Education, Inc.</a:t>
            </a:r>
          </a:p>
        </p:txBody>
      </p:sp>
      <p:sp>
        <p:nvSpPr>
          <p:cNvPr id="5122" name="Rectangle 2"/>
          <p:cNvSpPr>
            <a:spLocks noGrp="1" noChangeArrowheads="1"/>
          </p:cNvSpPr>
          <p:nvPr>
            <p:ph type="title"/>
          </p:nvPr>
        </p:nvSpPr>
        <p:spPr>
          <a:xfrm>
            <a:off x="457200" y="990600"/>
            <a:ext cx="8458200" cy="1295400"/>
          </a:xfrm>
        </p:spPr>
        <p:txBody>
          <a:bodyPr/>
          <a:lstStyle/>
          <a:p>
            <a:pPr algn="l" eaLnBrk="1" hangingPunct="1">
              <a:spcAft>
                <a:spcPts val="1200"/>
              </a:spcAft>
            </a:pP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sz="2800">
                <a:latin typeface="Arial" charset="0"/>
                <a:ea typeface="ＭＳ Ｐゴシック" charset="0"/>
                <a:cs typeface="ＭＳ Ｐゴシック" charset="0"/>
              </a:rPr>
              <a:t>The figures below depict mercury in three different states. Identify the change of state occurring when mercury is taken from the state in figure (c) to the state in figure (b), and give the name of the quantity of energy involved.</a:t>
            </a:r>
            <a:endParaRPr lang="en-US" sz="2800" baseline="30000">
              <a:latin typeface="Arial" charset="0"/>
              <a:ea typeface="ＭＳ Ｐゴシック" charset="0"/>
              <a:cs typeface="ＭＳ Ｐゴシック" charset="0"/>
            </a:endParaRPr>
          </a:p>
        </p:txBody>
      </p:sp>
      <p:sp>
        <p:nvSpPr>
          <p:cNvPr id="5123" name="Rectangle 3"/>
          <p:cNvSpPr>
            <a:spLocks noGrp="1" noChangeArrowheads="1"/>
          </p:cNvSpPr>
          <p:nvPr>
            <p:ph type="body" idx="1"/>
          </p:nvPr>
        </p:nvSpPr>
        <p:spPr>
          <a:xfrm>
            <a:off x="304800" y="3581400"/>
            <a:ext cx="5486400" cy="1981200"/>
          </a:xfrm>
        </p:spPr>
        <p:txBody>
          <a:bodyPr/>
          <a:lstStyle/>
          <a:p>
            <a:pPr marL="533400" indent="-533400" eaLnBrk="1" hangingPunct="1">
              <a:lnSpc>
                <a:spcPct val="90000"/>
              </a:lnSpc>
              <a:buFont typeface="Arial" charset="0"/>
              <a:buAutoNum type="alphaLcPeriod"/>
            </a:pPr>
            <a:r>
              <a:rPr lang="en-US" sz="2200" dirty="0">
                <a:latin typeface="Arial" charset="0"/>
                <a:ea typeface="ＭＳ Ｐゴシック" charset="0"/>
                <a:cs typeface="ＭＳ Ｐゴシック" charset="0"/>
              </a:rPr>
              <a:t>Boiling, heat of vaporization</a:t>
            </a:r>
          </a:p>
          <a:p>
            <a:pPr marL="533400" indent="-533400" eaLnBrk="1" hangingPunct="1">
              <a:lnSpc>
                <a:spcPct val="90000"/>
              </a:lnSpc>
              <a:buFont typeface="Arial" charset="0"/>
              <a:buAutoNum type="alphaLcPeriod"/>
            </a:pPr>
            <a:r>
              <a:rPr lang="en-US" sz="2200" dirty="0">
                <a:latin typeface="Arial" charset="0"/>
                <a:ea typeface="ＭＳ Ｐゴシック" charset="0"/>
                <a:cs typeface="ＭＳ Ｐゴシック" charset="0"/>
              </a:rPr>
              <a:t>Dissolution, heat of solution </a:t>
            </a:r>
          </a:p>
          <a:p>
            <a:pPr marL="533400" indent="-533400" eaLnBrk="1" hangingPunct="1">
              <a:lnSpc>
                <a:spcPct val="90000"/>
              </a:lnSpc>
              <a:buFont typeface="Arial" charset="0"/>
              <a:buAutoNum type="alphaLcPeriod"/>
            </a:pPr>
            <a:r>
              <a:rPr lang="en-US" sz="2200" dirty="0">
                <a:latin typeface="Arial" charset="0"/>
                <a:ea typeface="ＭＳ Ｐゴシック" charset="0"/>
                <a:cs typeface="ＭＳ Ｐゴシック" charset="0"/>
              </a:rPr>
              <a:t>Melting, heat of fusion</a:t>
            </a:r>
          </a:p>
          <a:p>
            <a:pPr marL="533400" indent="-533400" eaLnBrk="1" hangingPunct="1">
              <a:lnSpc>
                <a:spcPct val="90000"/>
              </a:lnSpc>
              <a:buFont typeface="Arial" charset="0"/>
              <a:buAutoNum type="alphaLcPeriod"/>
            </a:pPr>
            <a:r>
              <a:rPr lang="en-US" sz="2200" dirty="0">
                <a:latin typeface="Arial" charset="0"/>
                <a:ea typeface="ＭＳ Ｐゴシック" charset="0"/>
                <a:cs typeface="ＭＳ Ｐゴシック" charset="0"/>
              </a:rPr>
              <a:t>Sublimation, heat of sublimation</a:t>
            </a:r>
          </a:p>
          <a:p>
            <a:pPr marL="533400" indent="-533400" eaLnBrk="1" hangingPunct="1">
              <a:lnSpc>
                <a:spcPct val="90000"/>
              </a:lnSpc>
              <a:buFont typeface="Times" charset="0"/>
              <a:buAutoNum type="alphaLcPeriod"/>
            </a:pPr>
            <a:endParaRPr lang="en-US" sz="2800" dirty="0">
              <a:latin typeface="Arial" charset="0"/>
              <a:ea typeface="ＭＳ Ｐゴシック" charset="0"/>
              <a:cs typeface="ＭＳ Ｐゴシック" charset="0"/>
            </a:endParaRPr>
          </a:p>
          <a:p>
            <a:pPr marL="533400" indent="-533400" eaLnBrk="1" hangingPunct="1">
              <a:lnSpc>
                <a:spcPct val="90000"/>
              </a:lnSpc>
              <a:buFont typeface="Times" charset="0"/>
              <a:buAutoNum type="alphaLcPeriod"/>
            </a:pPr>
            <a:endParaRPr lang="en-US" dirty="0">
              <a:latin typeface="Arial" charset="0"/>
              <a:ea typeface="ＭＳ Ｐゴシック" charset="0"/>
              <a:cs typeface="ＭＳ Ｐゴシック" charset="0"/>
            </a:endParaRPr>
          </a:p>
        </p:txBody>
      </p:sp>
      <p:pic>
        <p:nvPicPr>
          <p:cNvPr id="51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3581400"/>
            <a:ext cx="364807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28600" y="4301948"/>
            <a:ext cx="3662751"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251516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All of this section is covered in other sections </a:t>
            </a:r>
          </a:p>
          <a:p>
            <a:r>
              <a:rPr lang="en-US" dirty="0" smtClean="0"/>
              <a:t>We will cover some details in section 8.15 but here are some highlights </a:t>
            </a:r>
          </a:p>
          <a:p>
            <a:pPr lvl="1"/>
            <a:r>
              <a:rPr lang="en-US" dirty="0" smtClean="0"/>
              <a:t>Water has the highest specific heat capacity of any liquid (chapter 1)</a:t>
            </a:r>
          </a:p>
          <a:p>
            <a:pPr lvl="1"/>
            <a:r>
              <a:rPr lang="en-US" dirty="0" smtClean="0"/>
              <a:t>Water has an unusually high heat of vaporization (540 </a:t>
            </a:r>
            <a:r>
              <a:rPr lang="en-US" dirty="0" err="1" smtClean="0"/>
              <a:t>cal</a:t>
            </a:r>
            <a:r>
              <a:rPr lang="en-US" dirty="0" smtClean="0"/>
              <a:t>/g) </a:t>
            </a:r>
            <a:endParaRPr lang="en-US" dirty="0"/>
          </a:p>
        </p:txBody>
      </p:sp>
    </p:spTree>
    <p:extLst>
      <p:ext uri="{BB962C8B-B14F-4D97-AF65-F5344CB8AC3E}">
        <p14:creationId xmlns:p14="http://schemas.microsoft.com/office/powerpoint/2010/main" val="2894148648"/>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365125" y="920750"/>
            <a:ext cx="8229600" cy="1066800"/>
          </a:xfrm>
        </p:spPr>
        <p:txBody>
          <a:bodyPr>
            <a:normAutofit lnSpcReduction="10000"/>
          </a:bodyPr>
          <a:lstStyle/>
          <a:p>
            <a:r>
              <a:rPr lang="en-US" dirty="0">
                <a:latin typeface="Arial" charset="0"/>
                <a:ea typeface="ＭＳ Ｐゴシック" charset="0"/>
                <a:cs typeface="ＭＳ Ｐゴシック" charset="0"/>
              </a:rPr>
              <a:t>Liquid water is denser than solid water (ice</a:t>
            </a:r>
            <a:r>
              <a:rPr lang="en-US" dirty="0" smtClean="0">
                <a:latin typeface="Arial" charset="0"/>
                <a:ea typeface="ＭＳ Ｐゴシック" charset="0"/>
                <a:cs typeface="ＭＳ Ｐゴシック" charset="0"/>
              </a:rPr>
              <a:t>) – so ice floats on water </a:t>
            </a:r>
            <a:endParaRPr lang="en-US" dirty="0">
              <a:latin typeface="Arial" charset="0"/>
              <a:ea typeface="ＭＳ Ｐゴシック" charset="0"/>
              <a:cs typeface="ＭＳ Ｐゴシック" charset="0"/>
            </a:endParaRPr>
          </a:p>
        </p:txBody>
      </p:sp>
      <p:sp>
        <p:nvSpPr>
          <p:cNvPr id="5120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7" name="Picture 3" descr="figure_20_05"/>
          <p:cNvPicPr>
            <a:picLocks noChangeAspect="1" noChangeArrowheads="1"/>
          </p:cNvPicPr>
          <p:nvPr/>
        </p:nvPicPr>
        <p:blipFill>
          <a:blip r:embed="rId2" cstate="print"/>
          <a:srcRect/>
          <a:stretch>
            <a:fillRect/>
          </a:stretch>
        </p:blipFill>
        <p:spPr>
          <a:xfrm>
            <a:off x="1153764" y="2489885"/>
            <a:ext cx="3102990" cy="3200400"/>
          </a:xfrm>
          <a:prstGeom prst="rect">
            <a:avLst/>
          </a:prstGeom>
          <a:noFill/>
          <a:ln w="12700">
            <a:solidFill>
              <a:srgbClr val="000000"/>
            </a:solidFill>
          </a:ln>
        </p:spPr>
      </p:pic>
      <p:pic>
        <p:nvPicPr>
          <p:cNvPr id="8" name="Picture 4" descr="7522n10_03"/>
          <p:cNvPicPr>
            <a:picLocks noChangeAspect="1" noChangeArrowheads="1"/>
          </p:cNvPicPr>
          <p:nvPr/>
        </p:nvPicPr>
        <p:blipFill>
          <a:blip r:embed="rId3" cstate="print"/>
          <a:srcRect l="30882"/>
          <a:stretch>
            <a:fillRect/>
          </a:stretch>
        </p:blipFill>
        <p:spPr bwMode="auto">
          <a:xfrm>
            <a:off x="5268564" y="2489885"/>
            <a:ext cx="2711450" cy="3167998"/>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570806182"/>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latin typeface="Arial" charset="0"/>
                <a:cs typeface="Times New Roman" charset="0"/>
              </a:rPr>
              <a:t>8.14 </a:t>
            </a:r>
            <a:r>
              <a:rPr lang="en-US" dirty="0" smtClean="0">
                <a:latin typeface="Arial" charset="0"/>
                <a:cs typeface="Times New Roman" charset="0"/>
              </a:rPr>
              <a:t>Solids (skip)</a:t>
            </a:r>
            <a:endParaRPr lang="en-US" dirty="0">
              <a:latin typeface="Arial" charset="0"/>
              <a:cs typeface="Times New Roman" charset="0"/>
            </a:endParaRPr>
          </a:p>
        </p:txBody>
      </p:sp>
      <p:sp>
        <p:nvSpPr>
          <p:cNvPr id="5222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3534003229"/>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pPr>
              <a:spcBef>
                <a:spcPct val="20000"/>
              </a:spcBef>
            </a:pPr>
            <a:r>
              <a:rPr lang="en-US" dirty="0" smtClean="0"/>
              <a:t>Types </a:t>
            </a:r>
            <a:r>
              <a:rPr lang="en-US" dirty="0"/>
              <a:t>of Crystalline Solids</a:t>
            </a:r>
          </a:p>
        </p:txBody>
      </p:sp>
      <p:sp>
        <p:nvSpPr>
          <p:cNvPr id="5" name="Footer Placeholder 3"/>
          <p:cNvSpPr>
            <a:spLocks noGrp="1"/>
          </p:cNvSpPr>
          <p:nvPr>
            <p:ph type="ftr" sz="quarter" idx="10"/>
          </p:nvPr>
        </p:nvSpPr>
        <p:spPr/>
        <p:txBody>
          <a:bodyPr/>
          <a:lstStyle/>
          <a:p>
            <a:r>
              <a:rPr lang="en-US"/>
              <a:t>Copyright © Cengage Learning. All rights reserved</a:t>
            </a:r>
          </a:p>
        </p:txBody>
      </p:sp>
      <p:sp>
        <p:nvSpPr>
          <p:cNvPr id="6" name="Slide Number Placeholder 4"/>
          <p:cNvSpPr>
            <a:spLocks noGrp="1"/>
          </p:cNvSpPr>
          <p:nvPr>
            <p:ph type="sldNum" sz="quarter" idx="11"/>
          </p:nvPr>
        </p:nvSpPr>
        <p:spPr/>
        <p:txBody>
          <a:bodyPr/>
          <a:lstStyle/>
          <a:p>
            <a:fld id="{B2BFFB93-51D8-0343-A0E6-0B8529D84E12}" type="slidenum">
              <a:rPr lang="en-US"/>
              <a:pPr/>
              <a:t>163</a:t>
            </a:fld>
            <a:endParaRPr lang="en-US"/>
          </a:p>
        </p:txBody>
      </p:sp>
      <p:sp>
        <p:nvSpPr>
          <p:cNvPr id="550916" name="Rectangle 4"/>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pic>
        <p:nvPicPr>
          <p:cNvPr id="2" name="Picture 1" descr="14p348_f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2183776"/>
            <a:ext cx="8312727" cy="3990109"/>
          </a:xfrm>
          <a:prstGeom prst="rect">
            <a:avLst/>
          </a:prstGeom>
        </p:spPr>
      </p:pic>
    </p:spTree>
    <p:extLst>
      <p:ext uri="{BB962C8B-B14F-4D97-AF65-F5344CB8AC3E}">
        <p14:creationId xmlns:p14="http://schemas.microsoft.com/office/powerpoint/2010/main" val="6275522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331788" y="836613"/>
            <a:ext cx="8401050" cy="5243512"/>
          </a:xfrm>
        </p:spPr>
        <p:txBody>
          <a:bodyPr>
            <a:normAutofit/>
          </a:bodyPr>
          <a:lstStyle/>
          <a:p>
            <a:r>
              <a:rPr lang="en-US" sz="2800" dirty="0">
                <a:ea typeface="ＭＳ Ｐゴシック" charset="0"/>
                <a:cs typeface="ＭＳ Ｐゴシック" charset="0"/>
              </a:rPr>
              <a:t>A </a:t>
            </a:r>
            <a:r>
              <a:rPr lang="en-US" sz="2800" b="1" dirty="0">
                <a:ea typeface="ＭＳ Ｐゴシック" charset="0"/>
                <a:cs typeface="ＭＳ Ｐゴシック" charset="0"/>
              </a:rPr>
              <a:t>crystalline solid</a:t>
            </a:r>
            <a:r>
              <a:rPr lang="en-US" sz="2800" dirty="0">
                <a:ea typeface="ＭＳ Ｐゴシック" charset="0"/>
                <a:cs typeface="ＭＳ Ｐゴシック" charset="0"/>
              </a:rPr>
              <a:t> is one whose atoms, molecules, or ions are rigidly held in an ordered arrangement.</a:t>
            </a:r>
          </a:p>
          <a:p>
            <a:pPr lvl="1"/>
            <a:r>
              <a:rPr lang="en-US" sz="2400" i="1" dirty="0">
                <a:ea typeface="ＭＳ Ｐゴシック" charset="0"/>
              </a:rPr>
              <a:t>Ionic solids</a:t>
            </a:r>
            <a:r>
              <a:rPr lang="en-US" sz="2400" dirty="0">
                <a:ea typeface="ＭＳ Ｐゴシック" charset="0"/>
              </a:rPr>
              <a:t> are those whose constituent particles are ions. A crystal is composed of alternating + and </a:t>
            </a:r>
            <a:r>
              <a:rPr lang="en-US" sz="2400" dirty="0">
                <a:ea typeface="ＭＳ Ｐゴシック" charset="0"/>
                <a:cs typeface="Arial" charset="0"/>
              </a:rPr>
              <a:t>−</a:t>
            </a:r>
            <a:r>
              <a:rPr lang="en-US" sz="2400" dirty="0">
                <a:ea typeface="ＭＳ Ｐゴシック" charset="0"/>
              </a:rPr>
              <a:t>ions in a regular three-dimensional arrangement held together by ionic bonds. </a:t>
            </a:r>
          </a:p>
          <a:p>
            <a:pPr lvl="1"/>
            <a:r>
              <a:rPr lang="en-US" sz="2400" i="1" dirty="0">
                <a:ea typeface="ＭＳ Ｐゴシック" charset="0"/>
              </a:rPr>
              <a:t>Molecular solids</a:t>
            </a:r>
            <a:r>
              <a:rPr lang="en-US" sz="2400" dirty="0">
                <a:ea typeface="ＭＳ Ｐゴシック" charset="0"/>
              </a:rPr>
              <a:t> constituent particles are molecules held together by intermolecular forces.  </a:t>
            </a:r>
          </a:p>
          <a:p>
            <a:pPr lvl="1"/>
            <a:r>
              <a:rPr lang="en-US" sz="2400" i="1" dirty="0">
                <a:ea typeface="ＭＳ Ｐゴシック" charset="0"/>
              </a:rPr>
              <a:t>Covalent network solids</a:t>
            </a:r>
            <a:r>
              <a:rPr lang="en-US" sz="2400" dirty="0">
                <a:ea typeface="ＭＳ Ｐゴシック" charset="0"/>
              </a:rPr>
              <a:t> atoms are linked together by covalent bonds into a giant three-dimensional array. In effect, a covalent network solid is one </a:t>
            </a:r>
            <a:r>
              <a:rPr lang="en-US" sz="2400" i="1" dirty="0">
                <a:ea typeface="ＭＳ Ｐゴシック" charset="0"/>
              </a:rPr>
              <a:t>very</a:t>
            </a:r>
            <a:r>
              <a:rPr lang="en-US" sz="2400" dirty="0">
                <a:ea typeface="ＭＳ Ｐゴシック" charset="0"/>
              </a:rPr>
              <a:t> large </a:t>
            </a:r>
            <a:r>
              <a:rPr lang="en-US" sz="2400" dirty="0" smtClean="0">
                <a:ea typeface="ＭＳ Ｐゴシック" charset="0"/>
              </a:rPr>
              <a:t>molecule </a:t>
            </a:r>
          </a:p>
          <a:p>
            <a:pPr lvl="1"/>
            <a:r>
              <a:rPr lang="en-US" sz="2400" dirty="0" smtClean="0">
                <a:ea typeface="ＭＳ Ｐゴシック" charset="0"/>
              </a:rPr>
              <a:t>Metallic (to come)</a:t>
            </a:r>
            <a:endParaRPr lang="en-US" sz="2400" dirty="0">
              <a:ea typeface="ＭＳ Ｐゴシック" charset="0"/>
            </a:endParaRPr>
          </a:p>
        </p:txBody>
      </p:sp>
      <p:sp>
        <p:nvSpPr>
          <p:cNvPr id="5222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3244000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27">
                                            <p:txEl>
                                              <p:pRg st="2" end="2"/>
                                            </p:txEl>
                                          </p:spTgt>
                                        </p:tgtEl>
                                        <p:attrNameLst>
                                          <p:attrName>style.visibility</p:attrName>
                                        </p:attrNameLst>
                                      </p:cBhvr>
                                      <p:to>
                                        <p:strVal val="visible"/>
                                      </p:to>
                                    </p:set>
                                    <p:anim calcmode="lin" valueType="num">
                                      <p:cBhvr additive="base">
                                        <p:cTn id="7"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227">
                                            <p:txEl>
                                              <p:pRg st="3" end="3"/>
                                            </p:txEl>
                                          </p:spTgt>
                                        </p:tgtEl>
                                        <p:attrNameLst>
                                          <p:attrName>style.visibility</p:attrName>
                                        </p:attrNameLst>
                                      </p:cBhvr>
                                      <p:to>
                                        <p:strVal val="visible"/>
                                      </p:to>
                                    </p:set>
                                    <p:anim calcmode="lin" valueType="num">
                                      <p:cBhvr additive="base">
                                        <p:cTn id="13"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Ionic solids</a:t>
            </a:r>
            <a:endParaRPr lang="en-US" dirty="0"/>
          </a:p>
        </p:txBody>
      </p:sp>
      <p:sp>
        <p:nvSpPr>
          <p:cNvPr id="3" name="Content Placeholder 2"/>
          <p:cNvSpPr>
            <a:spLocks noGrp="1"/>
          </p:cNvSpPr>
          <p:nvPr>
            <p:ph idx="1"/>
          </p:nvPr>
        </p:nvSpPr>
        <p:spPr>
          <a:xfrm>
            <a:off x="457200" y="2133599"/>
            <a:ext cx="4429008" cy="3740905"/>
          </a:xfrm>
        </p:spPr>
        <p:txBody>
          <a:bodyPr>
            <a:noAutofit/>
          </a:bodyPr>
          <a:lstStyle/>
          <a:p>
            <a:r>
              <a:rPr lang="en-US" sz="2800" dirty="0" smtClean="0"/>
              <a:t>Ions at the lattice points</a:t>
            </a:r>
          </a:p>
          <a:p>
            <a:pPr lvl="1"/>
            <a:r>
              <a:rPr lang="en-US" sz="2400" dirty="0" smtClean="0"/>
              <a:t>so there are two kinds of lattice points</a:t>
            </a:r>
          </a:p>
          <a:p>
            <a:endParaRPr lang="en-US" sz="900" dirty="0" smtClean="0"/>
          </a:p>
          <a:p>
            <a:r>
              <a:rPr lang="en-US" sz="2800" dirty="0" smtClean="0"/>
              <a:t>Recall: no </a:t>
            </a:r>
            <a:r>
              <a:rPr lang="en-US" sz="2800" dirty="0" err="1" smtClean="0"/>
              <a:t>intramolecular</a:t>
            </a:r>
            <a:r>
              <a:rPr lang="en-US" sz="2800" dirty="0" smtClean="0"/>
              <a:t> /  intermolecular distinction is possible with ionic solids</a:t>
            </a:r>
            <a:endParaRPr lang="en-US" sz="2800" dirty="0"/>
          </a:p>
        </p:txBody>
      </p:sp>
      <p:pic>
        <p:nvPicPr>
          <p:cNvPr id="301058" name="Picture 2"/>
          <p:cNvPicPr>
            <a:picLocks noChangeAspect="1" noChangeArrowheads="1"/>
          </p:cNvPicPr>
          <p:nvPr/>
        </p:nvPicPr>
        <p:blipFill>
          <a:blip r:embed="rId2" cstate="print"/>
          <a:srcRect/>
          <a:stretch>
            <a:fillRect/>
          </a:stretch>
        </p:blipFill>
        <p:spPr bwMode="auto">
          <a:xfrm>
            <a:off x="5486400" y="1600200"/>
            <a:ext cx="2228850" cy="4722514"/>
          </a:xfrm>
          <a:prstGeom prst="rect">
            <a:avLst/>
          </a:prstGeom>
          <a:noFill/>
          <a:ln w="9525">
            <a:noFill/>
            <a:miter lim="800000"/>
            <a:headEnd/>
            <a:tailEnd/>
          </a:ln>
        </p:spPr>
      </p:pic>
    </p:spTree>
    <p:extLst>
      <p:ext uri="{BB962C8B-B14F-4D97-AF65-F5344CB8AC3E}">
        <p14:creationId xmlns:p14="http://schemas.microsoft.com/office/powerpoint/2010/main" val="712359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Molecular solids</a:t>
            </a:r>
            <a:endParaRPr lang="en-US" sz="4000" dirty="0"/>
          </a:p>
        </p:txBody>
      </p:sp>
      <p:sp>
        <p:nvSpPr>
          <p:cNvPr id="3" name="Content Placeholder 2"/>
          <p:cNvSpPr>
            <a:spLocks noGrp="1"/>
          </p:cNvSpPr>
          <p:nvPr>
            <p:ph idx="1"/>
          </p:nvPr>
        </p:nvSpPr>
        <p:spPr>
          <a:xfrm>
            <a:off x="457200" y="1417638"/>
            <a:ext cx="3657600" cy="5056667"/>
          </a:xfrm>
        </p:spPr>
        <p:txBody>
          <a:bodyPr>
            <a:normAutofit lnSpcReduction="10000"/>
          </a:bodyPr>
          <a:lstStyle/>
          <a:p>
            <a:r>
              <a:rPr lang="en-US" sz="2800" dirty="0" smtClean="0"/>
              <a:t>Entire molecules at the lattice points </a:t>
            </a:r>
          </a:p>
          <a:p>
            <a:pPr lvl="1"/>
            <a:r>
              <a:rPr lang="en-US" sz="2400" dirty="0" smtClean="0"/>
              <a:t>So there is only one kind of a lattice point</a:t>
            </a:r>
          </a:p>
          <a:p>
            <a:endParaRPr lang="en-US" sz="900" dirty="0"/>
          </a:p>
          <a:p>
            <a:r>
              <a:rPr lang="en-US" sz="2800" dirty="0" smtClean="0"/>
              <a:t>Intermolecular bonding in molecules is directional </a:t>
            </a:r>
          </a:p>
          <a:p>
            <a:endParaRPr lang="en-US" sz="900" dirty="0"/>
          </a:p>
          <a:p>
            <a:r>
              <a:rPr lang="en-US" sz="2800" dirty="0" smtClean="0"/>
              <a:t>Twisting any of these H</a:t>
            </a:r>
            <a:r>
              <a:rPr lang="en-US" sz="2800" baseline="-25000" dirty="0" smtClean="0"/>
              <a:t>2</a:t>
            </a:r>
            <a:r>
              <a:rPr lang="en-US" sz="2800" dirty="0" smtClean="0"/>
              <a:t>O molecules would disturb the lattice at great cost in energy </a:t>
            </a:r>
            <a:endParaRPr lang="en-US" sz="2800" dirty="0"/>
          </a:p>
        </p:txBody>
      </p:sp>
      <p:pic>
        <p:nvPicPr>
          <p:cNvPr id="4" name="Picture 2"/>
          <p:cNvPicPr>
            <a:picLocks noChangeAspect="1" noChangeArrowheads="1"/>
          </p:cNvPicPr>
          <p:nvPr/>
        </p:nvPicPr>
        <p:blipFill>
          <a:blip r:embed="rId2" cstate="print"/>
          <a:srcRect/>
          <a:stretch>
            <a:fillRect/>
          </a:stretch>
        </p:blipFill>
        <p:spPr bwMode="auto">
          <a:xfrm>
            <a:off x="4953000" y="1676400"/>
            <a:ext cx="2895600" cy="4545666"/>
          </a:xfrm>
          <a:prstGeom prst="rect">
            <a:avLst/>
          </a:prstGeom>
          <a:noFill/>
          <a:ln w="9525">
            <a:noFill/>
            <a:miter lim="800000"/>
            <a:headEnd/>
            <a:tailEnd/>
          </a:ln>
        </p:spPr>
      </p:pic>
    </p:spTree>
    <p:extLst>
      <p:ext uri="{BB962C8B-B14F-4D97-AF65-F5344CB8AC3E}">
        <p14:creationId xmlns:p14="http://schemas.microsoft.com/office/powerpoint/2010/main" val="1212890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0000"/>
                </a:solidFill>
              </a:rPr>
              <a:t>Network solids</a:t>
            </a:r>
            <a:endParaRPr lang="en-US" sz="4800" dirty="0">
              <a:solidFill>
                <a:srgbClr val="000000"/>
              </a:solidFill>
            </a:endParaRPr>
          </a:p>
        </p:txBody>
      </p:sp>
      <p:pic>
        <p:nvPicPr>
          <p:cNvPr id="299010" name="Picture 2"/>
          <p:cNvPicPr>
            <a:picLocks noChangeAspect="1" noChangeArrowheads="1"/>
          </p:cNvPicPr>
          <p:nvPr/>
        </p:nvPicPr>
        <p:blipFill>
          <a:blip r:embed="rId2" cstate="print"/>
          <a:srcRect/>
          <a:stretch>
            <a:fillRect/>
          </a:stretch>
        </p:blipFill>
        <p:spPr bwMode="auto">
          <a:xfrm>
            <a:off x="6324600" y="1752600"/>
            <a:ext cx="1752600" cy="4391809"/>
          </a:xfrm>
          <a:prstGeom prst="rect">
            <a:avLst/>
          </a:prstGeom>
          <a:noFill/>
          <a:ln w="9525">
            <a:noFill/>
            <a:miter lim="800000"/>
            <a:headEnd/>
            <a:tailEnd/>
          </a:ln>
        </p:spPr>
      </p:pic>
      <p:sp>
        <p:nvSpPr>
          <p:cNvPr id="5" name="Content Placeholder 2"/>
          <p:cNvSpPr>
            <a:spLocks noGrp="1"/>
          </p:cNvSpPr>
          <p:nvPr>
            <p:ph idx="1"/>
          </p:nvPr>
        </p:nvSpPr>
        <p:spPr>
          <a:xfrm>
            <a:off x="381000" y="1417638"/>
            <a:ext cx="5029200" cy="4906962"/>
          </a:xfrm>
        </p:spPr>
        <p:txBody>
          <a:bodyPr>
            <a:normAutofit/>
          </a:bodyPr>
          <a:lstStyle/>
          <a:p>
            <a:r>
              <a:rPr lang="en-US" sz="2800" dirty="0" smtClean="0"/>
              <a:t>Perhaps the most confusing of our categories </a:t>
            </a:r>
          </a:p>
          <a:p>
            <a:endParaRPr lang="en-US" sz="1000" dirty="0" smtClean="0"/>
          </a:p>
          <a:p>
            <a:r>
              <a:rPr lang="en-US" sz="2800" dirty="0" smtClean="0"/>
              <a:t>The lattice points are occupied by </a:t>
            </a:r>
            <a:r>
              <a:rPr lang="en-US" sz="2800" dirty="0" smtClean="0">
                <a:solidFill>
                  <a:srgbClr val="C00000"/>
                </a:solidFill>
              </a:rPr>
              <a:t>covalently bonded </a:t>
            </a:r>
            <a:r>
              <a:rPr lang="en-US" sz="2800" dirty="0" smtClean="0"/>
              <a:t>atoms </a:t>
            </a:r>
          </a:p>
          <a:p>
            <a:endParaRPr lang="en-US" sz="1000" dirty="0" smtClean="0"/>
          </a:p>
          <a:p>
            <a:r>
              <a:rPr lang="en-US" sz="2800" dirty="0" smtClean="0"/>
              <a:t>The entire atomic assembly takes on the configuration of a single network solid</a:t>
            </a:r>
          </a:p>
          <a:p>
            <a:pPr lvl="1"/>
            <a:r>
              <a:rPr lang="en-US" sz="2400" dirty="0" smtClean="0"/>
              <a:t>A diamond is one huge network-molecule. </a:t>
            </a:r>
          </a:p>
          <a:p>
            <a:pPr lvl="1"/>
            <a:r>
              <a:rPr lang="en-US" sz="2400" dirty="0" smtClean="0"/>
              <a:t>Ditto quartz </a:t>
            </a:r>
          </a:p>
        </p:txBody>
      </p:sp>
    </p:spTree>
    <p:extLst>
      <p:ext uri="{BB962C8B-B14F-4D97-AF65-F5344CB8AC3E}">
        <p14:creationId xmlns:p14="http://schemas.microsoft.com/office/powerpoint/2010/main" val="2718031872"/>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0000"/>
                </a:solidFill>
              </a:rPr>
              <a:t>Network </a:t>
            </a:r>
            <a:r>
              <a:rPr lang="en-US" sz="4000" dirty="0">
                <a:solidFill>
                  <a:srgbClr val="000000"/>
                </a:solidFill>
              </a:rPr>
              <a:t>s</a:t>
            </a:r>
            <a:r>
              <a:rPr lang="en-US" sz="4000" dirty="0" smtClean="0">
                <a:solidFill>
                  <a:srgbClr val="000000"/>
                </a:solidFill>
              </a:rPr>
              <a:t>olids</a:t>
            </a:r>
            <a:endParaRPr lang="en-US" dirty="0">
              <a:solidFill>
                <a:srgbClr val="000000"/>
              </a:solidFill>
            </a:endParaRPr>
          </a:p>
        </p:txBody>
      </p:sp>
      <p:pic>
        <p:nvPicPr>
          <p:cNvPr id="299010" name="Picture 2"/>
          <p:cNvPicPr>
            <a:picLocks noChangeAspect="1" noChangeArrowheads="1"/>
          </p:cNvPicPr>
          <p:nvPr/>
        </p:nvPicPr>
        <p:blipFill>
          <a:blip r:embed="rId2" cstate="print"/>
          <a:srcRect/>
          <a:stretch>
            <a:fillRect/>
          </a:stretch>
        </p:blipFill>
        <p:spPr bwMode="auto">
          <a:xfrm>
            <a:off x="6324600" y="1752600"/>
            <a:ext cx="1752600" cy="4391809"/>
          </a:xfrm>
          <a:prstGeom prst="rect">
            <a:avLst/>
          </a:prstGeom>
          <a:noFill/>
          <a:ln w="9525">
            <a:noFill/>
            <a:miter lim="800000"/>
            <a:headEnd/>
            <a:tailEnd/>
          </a:ln>
        </p:spPr>
      </p:pic>
      <p:sp>
        <p:nvSpPr>
          <p:cNvPr id="5" name="Content Placeholder 2"/>
          <p:cNvSpPr>
            <a:spLocks noGrp="1"/>
          </p:cNvSpPr>
          <p:nvPr>
            <p:ph idx="1"/>
          </p:nvPr>
        </p:nvSpPr>
        <p:spPr>
          <a:xfrm>
            <a:off x="381000" y="1752600"/>
            <a:ext cx="5029200" cy="4572000"/>
          </a:xfrm>
        </p:spPr>
        <p:txBody>
          <a:bodyPr>
            <a:normAutofit lnSpcReduction="10000"/>
          </a:bodyPr>
          <a:lstStyle/>
          <a:p>
            <a:r>
              <a:rPr lang="en-US" sz="2800" dirty="0" smtClean="0">
                <a:solidFill>
                  <a:srgbClr val="0000FF"/>
                </a:solidFill>
              </a:rPr>
              <a:t>The lattice points are occupied by covalently bonded atoms </a:t>
            </a:r>
          </a:p>
          <a:p>
            <a:endParaRPr lang="en-US" sz="2800" dirty="0" smtClean="0">
              <a:solidFill>
                <a:srgbClr val="0000FF"/>
              </a:solidFill>
            </a:endParaRPr>
          </a:p>
          <a:p>
            <a:r>
              <a:rPr lang="en-US" sz="2800" dirty="0" smtClean="0">
                <a:solidFill>
                  <a:srgbClr val="0000FF"/>
                </a:solidFill>
              </a:rPr>
              <a:t>The entire atomic assembly takes on the configuration of a single network solid</a:t>
            </a:r>
          </a:p>
          <a:p>
            <a:pPr lvl="1"/>
            <a:r>
              <a:rPr lang="en-US" sz="2400" dirty="0" smtClean="0"/>
              <a:t>No inter-intra molecular distinction is logically possible</a:t>
            </a:r>
          </a:p>
          <a:p>
            <a:pPr lvl="1"/>
            <a:r>
              <a:rPr lang="en-US" sz="2400" dirty="0" smtClean="0">
                <a:solidFill>
                  <a:srgbClr val="C00000"/>
                </a:solidFill>
              </a:rPr>
              <a:t>BUT</a:t>
            </a:r>
            <a:r>
              <a:rPr lang="en-US" sz="2400" dirty="0" smtClean="0"/>
              <a:t> the reason now is because a diamond is </a:t>
            </a:r>
            <a:r>
              <a:rPr lang="en-US" sz="2400" b="1" dirty="0" smtClean="0"/>
              <a:t>one</a:t>
            </a:r>
            <a:r>
              <a:rPr lang="en-US" sz="2400" dirty="0" smtClean="0"/>
              <a:t> single, huge molecule </a:t>
            </a:r>
          </a:p>
        </p:txBody>
      </p:sp>
    </p:spTree>
    <p:extLst>
      <p:ext uri="{BB962C8B-B14F-4D97-AF65-F5344CB8AC3E}">
        <p14:creationId xmlns:p14="http://schemas.microsoft.com/office/powerpoint/2010/main" val="306078772"/>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B19F14F-8881-40B0-8DDE-F700ECF1C8F3}" type="slidenum">
              <a:rPr lang="en-US"/>
              <a:pPr/>
              <a:t>169</a:t>
            </a:fld>
            <a:endParaRPr lang="en-US"/>
          </a:p>
        </p:txBody>
      </p:sp>
      <p:pic>
        <p:nvPicPr>
          <p:cNvPr id="35842" name="Picture 2"/>
          <p:cNvPicPr>
            <a:picLocks noChangeAspect="1" noChangeArrowheads="1"/>
          </p:cNvPicPr>
          <p:nvPr/>
        </p:nvPicPr>
        <p:blipFill>
          <a:blip r:embed="rId2" cstate="print"/>
          <a:srcRect/>
          <a:stretch>
            <a:fillRect/>
          </a:stretch>
        </p:blipFill>
        <p:spPr bwMode="auto">
          <a:xfrm>
            <a:off x="508000" y="379413"/>
            <a:ext cx="8128000" cy="6097587"/>
          </a:xfrm>
          <a:prstGeom prst="rect">
            <a:avLst/>
          </a:prstGeom>
          <a:noFill/>
        </p:spPr>
      </p:pic>
    </p:spTree>
    <p:extLst>
      <p:ext uri="{BB962C8B-B14F-4D97-AF65-F5344CB8AC3E}">
        <p14:creationId xmlns:p14="http://schemas.microsoft.com/office/powerpoint/2010/main" val="31431815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Grp="1" noChangeArrowheads="1"/>
          </p:cNvSpPr>
          <p:nvPr>
            <p:ph type="ftr" sz="quarter" idx="10"/>
          </p:nvPr>
        </p:nvSpPr>
        <p:spPr>
          <a:ln/>
        </p:spPr>
        <p:txBody>
          <a:bodyPr/>
          <a:lstStyle/>
          <a:p>
            <a:r>
              <a:rPr lang="en-GB">
                <a:solidFill>
                  <a:srgbClr val="FFFFFF"/>
                </a:solidFill>
              </a:rPr>
              <a:t>© 2013 Pearson Education, Inc.</a:t>
            </a:r>
          </a:p>
        </p:txBody>
      </p:sp>
      <p:sp>
        <p:nvSpPr>
          <p:cNvPr id="7170" name="Rectangle 2"/>
          <p:cNvSpPr>
            <a:spLocks noGrp="1" noChangeArrowheads="1"/>
          </p:cNvSpPr>
          <p:nvPr>
            <p:ph type="title"/>
          </p:nvPr>
        </p:nvSpPr>
        <p:spPr>
          <a:xfrm>
            <a:off x="457200" y="838200"/>
            <a:ext cx="8458200" cy="2130668"/>
          </a:xfrm>
        </p:spPr>
        <p:txBody>
          <a:bodyPr/>
          <a:lstStyle/>
          <a:p>
            <a:pPr algn="l" eaLnBrk="1" hangingPunct="1">
              <a:spcAft>
                <a:spcPts val="1200"/>
              </a:spcAft>
            </a:pPr>
            <a:r>
              <a:rPr lang="en-US" dirty="0" smtClean="0">
                <a:latin typeface="Arial" charset="0"/>
                <a:ea typeface="ＭＳ Ｐゴシック" charset="0"/>
                <a:cs typeface="ＭＳ Ｐゴシック" charset="0"/>
              </a:rPr>
              <a:t>When </a:t>
            </a:r>
            <a:r>
              <a:rPr lang="en-US" dirty="0">
                <a:latin typeface="Arial" charset="0"/>
                <a:ea typeface="ＭＳ Ｐゴシック" charset="0"/>
                <a:cs typeface="ＭＳ Ｐゴシック" charset="0"/>
              </a:rPr>
              <a:t>isopropyl </a:t>
            </a:r>
            <a:r>
              <a:rPr lang="en-US" dirty="0" smtClean="0">
                <a:latin typeface="Arial" charset="0"/>
                <a:ea typeface="ＭＳ Ｐゴシック" charset="0"/>
                <a:cs typeface="ＭＳ Ｐゴシック" charset="0"/>
              </a:rPr>
              <a:t>alcohol </a:t>
            </a:r>
            <a:r>
              <a:rPr lang="en-US" dirty="0">
                <a:latin typeface="Arial" charset="0"/>
                <a:ea typeface="ＭＳ Ｐゴシック" charset="0"/>
                <a:cs typeface="ＭＳ Ｐゴシック" charset="0"/>
              </a:rPr>
              <a:t>(CH</a:t>
            </a:r>
            <a:r>
              <a:rPr lang="en-US" baseline="-25000" dirty="0">
                <a:latin typeface="Arial" charset="0"/>
                <a:ea typeface="ＭＳ Ｐゴシック" charset="0"/>
                <a:cs typeface="ＭＳ Ｐゴシック" charset="0"/>
              </a:rPr>
              <a:t>3</a:t>
            </a:r>
            <a:r>
              <a:rPr lang="en-US" dirty="0">
                <a:latin typeface="Arial" charset="0"/>
                <a:ea typeface="ＭＳ Ｐゴシック" charset="0"/>
                <a:cs typeface="ＭＳ Ｐゴシック" charset="0"/>
              </a:rPr>
              <a:t>)</a:t>
            </a:r>
            <a:r>
              <a:rPr lang="en-US" baseline="-25000"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CHOH </a:t>
            </a:r>
            <a:r>
              <a:rPr lang="en-US" dirty="0" smtClean="0">
                <a:latin typeface="Arial" charset="0"/>
                <a:ea typeface="ＭＳ Ｐゴシック" charset="0"/>
                <a:cs typeface="ＭＳ Ｐゴシック" charset="0"/>
              </a:rPr>
              <a:t>vaporizes on your skin, you feel cold.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What </a:t>
            </a:r>
            <a:r>
              <a:rPr lang="en-US" dirty="0">
                <a:latin typeface="Arial" charset="0"/>
                <a:ea typeface="ＭＳ Ｐゴシック" charset="0"/>
                <a:cs typeface="ＭＳ Ｐゴシック" charset="0"/>
              </a:rPr>
              <a:t>are the signs of </a:t>
            </a:r>
            <a:r>
              <a:rPr lang="en-US" dirty="0">
                <a:latin typeface="Arial" charset="0"/>
                <a:ea typeface="ＭＳ Ｐゴシック" charset="0"/>
                <a:cs typeface="ＭＳ Ｐゴシック" charset="0"/>
                <a:sym typeface="Symbol" charset="0"/>
              </a:rPr>
              <a:t></a:t>
            </a:r>
            <a:r>
              <a:rPr lang="en-US" i="1" dirty="0">
                <a:latin typeface="Arial" charset="0"/>
                <a:ea typeface="ＭＳ Ｐゴシック" charset="0"/>
                <a:cs typeface="ＭＳ Ｐゴシック" charset="0"/>
                <a:sym typeface="Symbol" charset="0"/>
              </a:rPr>
              <a:t>H</a:t>
            </a:r>
            <a:r>
              <a:rPr lang="en-US" dirty="0">
                <a:latin typeface="Arial" charset="0"/>
                <a:ea typeface="ＭＳ Ｐゴシック" charset="0"/>
                <a:cs typeface="ＭＳ Ｐゴシック" charset="0"/>
                <a:sym typeface="Symbol" charset="0"/>
              </a:rPr>
              <a:t> and </a:t>
            </a:r>
            <a:r>
              <a:rPr lang="en-US" i="1" dirty="0">
                <a:latin typeface="Arial" charset="0"/>
                <a:ea typeface="ＭＳ Ｐゴシック" charset="0"/>
                <a:cs typeface="ＭＳ Ｐゴシック" charset="0"/>
                <a:sym typeface="Symbol" charset="0"/>
              </a:rPr>
              <a:t>S</a:t>
            </a:r>
            <a:r>
              <a:rPr lang="en-US" dirty="0">
                <a:latin typeface="Arial" charset="0"/>
                <a:ea typeface="ＭＳ Ｐゴシック" charset="0"/>
                <a:cs typeface="ＭＳ Ｐゴシック" charset="0"/>
                <a:sym typeface="Symbol" charset="0"/>
              </a:rPr>
              <a:t> for the vaporization process?</a:t>
            </a:r>
            <a:endParaRPr lang="en-US" baseline="30000" dirty="0">
              <a:latin typeface="Arial" charset="0"/>
              <a:ea typeface="ＭＳ Ｐゴシック" charset="0"/>
              <a:cs typeface="ＭＳ Ｐゴシック" charset="0"/>
            </a:endParaRPr>
          </a:p>
        </p:txBody>
      </p:sp>
      <p:sp>
        <p:nvSpPr>
          <p:cNvPr id="7171" name="Rectangle 3"/>
          <p:cNvSpPr>
            <a:spLocks noGrp="1" noChangeArrowheads="1"/>
          </p:cNvSpPr>
          <p:nvPr>
            <p:ph type="body" idx="1"/>
          </p:nvPr>
        </p:nvSpPr>
        <p:spPr>
          <a:xfrm>
            <a:off x="609600" y="3352800"/>
            <a:ext cx="5181600" cy="2209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a:t>
            </a:r>
            <a:r>
              <a:rPr lang="en-US" sz="2800" i="1">
                <a:latin typeface="Arial" charset="0"/>
                <a:ea typeface="ＭＳ Ｐゴシック" charset="0"/>
                <a:cs typeface="ＭＳ Ｐゴシック" charset="0"/>
                <a:sym typeface="Symbol" charset="0"/>
              </a:rPr>
              <a:t>H</a:t>
            </a:r>
            <a:r>
              <a:rPr lang="en-US" sz="2800">
                <a:latin typeface="Arial" charset="0"/>
                <a:ea typeface="ＭＳ Ｐゴシック" charset="0"/>
                <a:cs typeface="ＭＳ Ｐゴシック" charset="0"/>
                <a:sym typeface="Symbol" charset="0"/>
              </a:rPr>
              <a:t> = – and </a:t>
            </a:r>
            <a:r>
              <a:rPr lang="en-US" sz="2800" i="1">
                <a:latin typeface="Arial" charset="0"/>
                <a:ea typeface="ＭＳ Ｐゴシック" charset="0"/>
                <a:cs typeface="ＭＳ Ｐゴシック" charset="0"/>
                <a:sym typeface="Symbol" charset="0"/>
              </a:rPr>
              <a:t>S</a:t>
            </a:r>
            <a:r>
              <a:rPr lang="en-US" sz="2800">
                <a:latin typeface="Arial" charset="0"/>
                <a:ea typeface="ＭＳ Ｐゴシック" charset="0"/>
                <a:cs typeface="ＭＳ Ｐゴシック" charset="0"/>
                <a:sym typeface="Symbol" charset="0"/>
              </a:rPr>
              <a:t> = –</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a:t>
            </a:r>
            <a:r>
              <a:rPr lang="en-US" sz="2800" i="1">
                <a:latin typeface="Arial" charset="0"/>
                <a:ea typeface="ＭＳ Ｐゴシック" charset="0"/>
                <a:cs typeface="ＭＳ Ｐゴシック" charset="0"/>
                <a:sym typeface="Symbol" charset="0"/>
              </a:rPr>
              <a:t>H</a:t>
            </a:r>
            <a:r>
              <a:rPr lang="en-US" sz="2800">
                <a:latin typeface="Arial" charset="0"/>
                <a:ea typeface="ＭＳ Ｐゴシック" charset="0"/>
                <a:cs typeface="ＭＳ Ｐゴシック" charset="0"/>
                <a:sym typeface="Symbol" charset="0"/>
              </a:rPr>
              <a:t> = – and </a:t>
            </a:r>
            <a:r>
              <a:rPr lang="en-US" sz="2800" i="1">
                <a:latin typeface="Arial" charset="0"/>
                <a:ea typeface="ＭＳ Ｐゴシック" charset="0"/>
                <a:cs typeface="ＭＳ Ｐゴシック" charset="0"/>
                <a:sym typeface="Symbol" charset="0"/>
              </a:rPr>
              <a:t>S</a:t>
            </a:r>
            <a:r>
              <a:rPr lang="en-US" sz="2800">
                <a:latin typeface="Arial" charset="0"/>
                <a:ea typeface="ＭＳ Ｐゴシック" charset="0"/>
                <a:cs typeface="ＭＳ Ｐゴシック" charset="0"/>
                <a:sym typeface="Symbol" charset="0"/>
              </a:rPr>
              <a:t> = +</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a:t>
            </a:r>
            <a:r>
              <a:rPr lang="en-US" sz="2800" i="1">
                <a:latin typeface="Arial" charset="0"/>
                <a:ea typeface="ＭＳ Ｐゴシック" charset="0"/>
                <a:cs typeface="ＭＳ Ｐゴシック" charset="0"/>
                <a:sym typeface="Symbol" charset="0"/>
              </a:rPr>
              <a:t>H</a:t>
            </a:r>
            <a:r>
              <a:rPr lang="en-US" sz="2800">
                <a:latin typeface="Arial" charset="0"/>
                <a:ea typeface="ＭＳ Ｐゴシック" charset="0"/>
                <a:cs typeface="ＭＳ Ｐゴシック" charset="0"/>
                <a:sym typeface="Symbol" charset="0"/>
              </a:rPr>
              <a:t> = + and </a:t>
            </a:r>
            <a:r>
              <a:rPr lang="en-US" sz="2800" i="1">
                <a:latin typeface="Arial" charset="0"/>
                <a:ea typeface="ＭＳ Ｐゴシック" charset="0"/>
                <a:cs typeface="ＭＳ Ｐゴシック" charset="0"/>
                <a:sym typeface="Symbol" charset="0"/>
              </a:rPr>
              <a:t>S</a:t>
            </a:r>
            <a:r>
              <a:rPr lang="en-US" sz="2800">
                <a:latin typeface="Arial" charset="0"/>
                <a:ea typeface="ＭＳ Ｐゴシック" charset="0"/>
                <a:cs typeface="ＭＳ Ｐゴシック" charset="0"/>
                <a:sym typeface="Symbol" charset="0"/>
              </a:rPr>
              <a:t> = –</a:t>
            </a:r>
          </a:p>
          <a:p>
            <a:pPr marL="533400" indent="-533400" eaLnBrk="1" hangingPunct="1">
              <a:buFont typeface="Arial" charset="0"/>
              <a:buAutoNum type="alphaLcPeriod"/>
            </a:pPr>
            <a:r>
              <a:rPr lang="en-US" sz="2800">
                <a:latin typeface="Arial" charset="0"/>
                <a:ea typeface="ＭＳ Ｐゴシック" charset="0"/>
                <a:cs typeface="ＭＳ Ｐゴシック" charset="0"/>
                <a:sym typeface="Symbol" charset="0"/>
              </a:rPr>
              <a:t></a:t>
            </a:r>
            <a:r>
              <a:rPr lang="en-US" sz="2800" i="1">
                <a:latin typeface="Arial" charset="0"/>
                <a:ea typeface="ＭＳ Ｐゴシック" charset="0"/>
                <a:cs typeface="ＭＳ Ｐゴシック" charset="0"/>
                <a:sym typeface="Symbol" charset="0"/>
              </a:rPr>
              <a:t>H</a:t>
            </a:r>
            <a:r>
              <a:rPr lang="en-US" sz="2800">
                <a:latin typeface="Arial" charset="0"/>
                <a:ea typeface="ＭＳ Ｐゴシック" charset="0"/>
                <a:cs typeface="ＭＳ Ｐゴシック" charset="0"/>
                <a:sym typeface="Symbol" charset="0"/>
              </a:rPr>
              <a:t> = + and </a:t>
            </a:r>
            <a:r>
              <a:rPr lang="en-US" sz="2800" i="1">
                <a:latin typeface="Arial" charset="0"/>
                <a:ea typeface="ＭＳ Ｐゴシック" charset="0"/>
                <a:cs typeface="ＭＳ Ｐゴシック" charset="0"/>
                <a:sym typeface="Symbol" charset="0"/>
              </a:rPr>
              <a:t>S</a:t>
            </a:r>
            <a:r>
              <a:rPr lang="en-US" sz="2800">
                <a:latin typeface="Arial" charset="0"/>
                <a:ea typeface="ＭＳ Ｐゴシック" charset="0"/>
                <a:cs typeface="ＭＳ Ｐゴシック" charset="0"/>
                <a:sym typeface="Symbol" charset="0"/>
              </a:rPr>
              <a:t> = +</a:t>
            </a:r>
          </a:p>
          <a:p>
            <a:pPr marL="533400" indent="-533400" eaLnBrk="1" hangingPunct="1">
              <a:buFont typeface="Times" charset="0"/>
              <a:buAutoNum type="alphaLcPeriod"/>
            </a:pPr>
            <a:endParaRPr lang="en-US" sz="320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a:latin typeface="Arial" charset="0"/>
              <a:ea typeface="ＭＳ Ｐゴシック" charset="0"/>
              <a:cs typeface="ＭＳ Ｐゴシック" charset="0"/>
            </a:endParaRPr>
          </a:p>
        </p:txBody>
      </p:sp>
      <p:sp>
        <p:nvSpPr>
          <p:cNvPr id="7172"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6" name="Rectangle 5"/>
          <p:cNvSpPr>
            <a:spLocks noChangeArrowheads="1"/>
          </p:cNvSpPr>
          <p:nvPr/>
        </p:nvSpPr>
        <p:spPr bwMode="auto">
          <a:xfrm>
            <a:off x="457200" y="4923407"/>
            <a:ext cx="3920570"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534759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a:xfrm>
            <a:off x="331788" y="836613"/>
            <a:ext cx="8229600" cy="5141912"/>
          </a:xfrm>
        </p:spPr>
        <p:txBody>
          <a:bodyPr>
            <a:normAutofit/>
          </a:bodyPr>
          <a:lstStyle/>
          <a:p>
            <a:r>
              <a:rPr lang="en-US" b="1" dirty="0">
                <a:ea typeface="ＭＳ Ｐゴシック" charset="0"/>
                <a:cs typeface="ＭＳ Ｐゴシック" charset="0"/>
              </a:rPr>
              <a:t>Metallic solids</a:t>
            </a:r>
            <a:r>
              <a:rPr lang="en-US" dirty="0">
                <a:ea typeface="ＭＳ Ｐゴシック" charset="0"/>
                <a:cs typeface="ＭＳ Ｐゴシック" charset="0"/>
              </a:rPr>
              <a:t> can be viewed as vast three-dimensional arrays of metal </a:t>
            </a:r>
            <a:r>
              <a:rPr lang="en-US" dirty="0" err="1">
                <a:ea typeface="ＭＳ Ｐゴシック" charset="0"/>
                <a:cs typeface="ＭＳ Ｐゴシック" charset="0"/>
              </a:rPr>
              <a:t>cations</a:t>
            </a:r>
            <a:r>
              <a:rPr lang="en-US" dirty="0">
                <a:ea typeface="ＭＳ Ｐゴシック" charset="0"/>
                <a:cs typeface="ＭＳ Ｐゴシック" charset="0"/>
              </a:rPr>
              <a:t> immersed in a sea of electrons. </a:t>
            </a:r>
          </a:p>
          <a:p>
            <a:pPr lvl="1"/>
            <a:r>
              <a:rPr lang="en-US" dirty="0">
                <a:ea typeface="ＭＳ Ｐゴシック" charset="0"/>
              </a:rPr>
              <a:t>The electron sea acts as a glue to hold the </a:t>
            </a:r>
            <a:r>
              <a:rPr lang="en-US" dirty="0" err="1">
                <a:ea typeface="ＭＳ Ｐゴシック" charset="0"/>
              </a:rPr>
              <a:t>cations</a:t>
            </a:r>
            <a:r>
              <a:rPr lang="en-US" dirty="0">
                <a:ea typeface="ＭＳ Ｐゴシック" charset="0"/>
              </a:rPr>
              <a:t> together and as a mobile carrier of charge to conduct electricity. </a:t>
            </a:r>
          </a:p>
          <a:p>
            <a:pPr lvl="1"/>
            <a:r>
              <a:rPr lang="en-US" dirty="0">
                <a:ea typeface="ＭＳ Ｐゴシック" charset="0"/>
              </a:rPr>
              <a:t>Bonding attractions extend uniformly in all directions, so metals are malleable rather than brittle. When a metal crystal receives a sharp blow, the electron sea adjusts to the new distribution of </a:t>
            </a:r>
            <a:r>
              <a:rPr lang="en-US" dirty="0" err="1">
                <a:ea typeface="ＭＳ Ｐゴシック" charset="0"/>
              </a:rPr>
              <a:t>cations</a:t>
            </a:r>
            <a:r>
              <a:rPr lang="en-US" dirty="0">
                <a:ea typeface="ＭＳ Ｐゴシック" charset="0"/>
              </a:rPr>
              <a:t>.</a:t>
            </a:r>
            <a:r>
              <a:rPr lang="en-US" sz="2400" dirty="0">
                <a:ea typeface="ＭＳ Ｐゴシック" charset="0"/>
              </a:rPr>
              <a:t> </a:t>
            </a:r>
          </a:p>
        </p:txBody>
      </p:sp>
      <p:sp>
        <p:nvSpPr>
          <p:cNvPr id="5325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2531776190"/>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1249362"/>
          </a:xfrm>
        </p:spPr>
        <p:txBody>
          <a:bodyPr>
            <a:normAutofit/>
          </a:bodyPr>
          <a:lstStyle/>
          <a:p>
            <a:pPr eaLnBrk="1" hangingPunct="1">
              <a:spcBef>
                <a:spcPct val="20000"/>
              </a:spcBef>
            </a:pPr>
            <a:r>
              <a:rPr lang="es-ES" sz="3600" dirty="0" err="1" smtClean="0">
                <a:solidFill>
                  <a:srgbClr val="C00000"/>
                </a:solidFill>
              </a:rPr>
              <a:t>Metallic</a:t>
            </a:r>
            <a:r>
              <a:rPr lang="es-ES" sz="3600" dirty="0" smtClean="0"/>
              <a:t>: </a:t>
            </a:r>
            <a:br>
              <a:rPr lang="es-ES" sz="3600" dirty="0" smtClean="0"/>
            </a:br>
            <a:r>
              <a:rPr lang="es-ES" sz="3100" dirty="0" err="1" smtClean="0"/>
              <a:t>Electron</a:t>
            </a:r>
            <a:r>
              <a:rPr lang="es-ES" sz="3100" dirty="0" smtClean="0"/>
              <a:t> Sea </a:t>
            </a:r>
            <a:r>
              <a:rPr lang="es-ES" sz="3100" dirty="0" err="1" smtClean="0"/>
              <a:t>Model</a:t>
            </a:r>
            <a:endParaRPr lang="en-US" sz="3600" dirty="0" smtClean="0"/>
          </a:p>
        </p:txBody>
      </p:sp>
      <p:pic>
        <p:nvPicPr>
          <p:cNvPr id="35843" name="Picture 3" descr="Figure-10"/>
          <p:cNvPicPr>
            <a:picLocks noChangeAspect="1" noChangeArrowheads="1"/>
          </p:cNvPicPr>
          <p:nvPr/>
        </p:nvPicPr>
        <p:blipFill>
          <a:blip r:embed="rId3" cstate="print"/>
          <a:srcRect/>
          <a:stretch>
            <a:fillRect/>
          </a:stretch>
        </p:blipFill>
        <p:spPr bwMode="auto">
          <a:xfrm>
            <a:off x="1371600" y="2133600"/>
            <a:ext cx="6400800" cy="2455862"/>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881465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314325" y="1158299"/>
            <a:ext cx="8229600" cy="5198051"/>
          </a:xfrm>
        </p:spPr>
        <p:txBody>
          <a:bodyPr>
            <a:normAutofit/>
          </a:bodyPr>
          <a:lstStyle/>
          <a:p>
            <a:pPr>
              <a:buSzPts val="2800"/>
            </a:pPr>
            <a:r>
              <a:rPr lang="en-US" sz="2800" dirty="0">
                <a:solidFill>
                  <a:srgbClr val="000000"/>
                </a:solidFill>
                <a:ea typeface="ＭＳ Ｐゴシック"/>
              </a:rPr>
              <a:t>An </a:t>
            </a:r>
            <a:r>
              <a:rPr lang="en-US" sz="2800" b="1" dirty="0">
                <a:solidFill>
                  <a:srgbClr val="000000"/>
                </a:solidFill>
                <a:ea typeface="ＭＳ Ｐゴシック"/>
              </a:rPr>
              <a:t>amorphous solid</a:t>
            </a:r>
            <a:r>
              <a:rPr lang="en-US" sz="2800" dirty="0">
                <a:solidFill>
                  <a:srgbClr val="000000"/>
                </a:solidFill>
                <a:ea typeface="ＭＳ Ｐゴシック"/>
              </a:rPr>
              <a:t> is one whose constituent particles are randomly arranged and have no ordered long-range </a:t>
            </a:r>
            <a:r>
              <a:rPr lang="en-US" sz="2800" dirty="0" smtClean="0">
                <a:solidFill>
                  <a:srgbClr val="000000"/>
                </a:solidFill>
                <a:ea typeface="ＭＳ Ｐゴシック"/>
              </a:rPr>
              <a:t>structure </a:t>
            </a:r>
            <a:endParaRPr lang="en-US" sz="2800" dirty="0">
              <a:solidFill>
                <a:srgbClr val="000000"/>
              </a:solidFill>
              <a:ea typeface="ＭＳ Ｐゴシック"/>
            </a:endParaRPr>
          </a:p>
          <a:p>
            <a:pPr lvl="1">
              <a:buSzPts val="2400"/>
            </a:pPr>
            <a:r>
              <a:rPr lang="en-US" dirty="0">
                <a:solidFill>
                  <a:srgbClr val="000000"/>
                </a:solidFill>
                <a:ea typeface="ＭＳ Ｐゴシック"/>
              </a:rPr>
              <a:t>Amorphous solids often result when liquids cool before they can achieve internal </a:t>
            </a:r>
            <a:r>
              <a:rPr lang="en-US" dirty="0" smtClean="0">
                <a:solidFill>
                  <a:srgbClr val="000000"/>
                </a:solidFill>
                <a:ea typeface="ＭＳ Ｐゴシック"/>
              </a:rPr>
              <a:t>order (glass), </a:t>
            </a:r>
            <a:r>
              <a:rPr lang="en-US" dirty="0">
                <a:solidFill>
                  <a:srgbClr val="000000"/>
                </a:solidFill>
                <a:ea typeface="ＭＳ Ｐゴシック"/>
              </a:rPr>
              <a:t>or when their molecules are large and tangled </a:t>
            </a:r>
            <a:r>
              <a:rPr lang="en-US" dirty="0" smtClean="0">
                <a:solidFill>
                  <a:srgbClr val="000000"/>
                </a:solidFill>
                <a:ea typeface="ＭＳ Ｐゴシック"/>
              </a:rPr>
              <a:t>together (viscosity modifiers in motor oil)</a:t>
            </a:r>
            <a:endParaRPr lang="en-US" dirty="0">
              <a:solidFill>
                <a:srgbClr val="000000"/>
              </a:solidFill>
              <a:ea typeface="ＭＳ Ｐゴシック"/>
            </a:endParaRPr>
          </a:p>
          <a:p>
            <a:pPr lvl="1">
              <a:buSzPts val="2400"/>
            </a:pPr>
            <a:r>
              <a:rPr lang="en-US" dirty="0">
                <a:solidFill>
                  <a:srgbClr val="000000"/>
                </a:solidFill>
                <a:ea typeface="ＭＳ Ｐゴシック"/>
              </a:rPr>
              <a:t>Glass, tar, opal, and some hard candies are amorphous </a:t>
            </a:r>
            <a:r>
              <a:rPr lang="en-US" dirty="0" smtClean="0">
                <a:solidFill>
                  <a:srgbClr val="000000"/>
                </a:solidFill>
                <a:ea typeface="ＭＳ Ｐゴシック"/>
              </a:rPr>
              <a:t>solids </a:t>
            </a:r>
            <a:endParaRPr lang="en-US" dirty="0">
              <a:solidFill>
                <a:srgbClr val="000000"/>
              </a:solidFill>
              <a:ea typeface="ＭＳ Ｐゴシック"/>
            </a:endParaRPr>
          </a:p>
          <a:p>
            <a:pPr lvl="1">
              <a:buSzPts val="2400"/>
            </a:pPr>
            <a:r>
              <a:rPr lang="en-US" dirty="0">
                <a:solidFill>
                  <a:srgbClr val="000000"/>
                </a:solidFill>
                <a:ea typeface="ＭＳ Ｐゴシック"/>
              </a:rPr>
              <a:t>Amorphous solids soften over a wide temperature range and </a:t>
            </a:r>
            <a:r>
              <a:rPr lang="en-US" dirty="0" smtClean="0">
                <a:solidFill>
                  <a:srgbClr val="000000"/>
                </a:solidFill>
                <a:ea typeface="ＭＳ Ｐゴシック"/>
              </a:rPr>
              <a:t>shatter </a:t>
            </a:r>
            <a:endParaRPr lang="en-US" sz="2800" dirty="0">
              <a:ea typeface="ＭＳ Ｐゴシック" charset="0"/>
            </a:endParaRPr>
          </a:p>
        </p:txBody>
      </p:sp>
      <p:sp>
        <p:nvSpPr>
          <p:cNvPr id="5427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2" name="TextBox 1"/>
          <p:cNvSpPr txBox="1"/>
          <p:nvPr/>
        </p:nvSpPr>
        <p:spPr>
          <a:xfrm>
            <a:off x="4127701" y="370464"/>
            <a:ext cx="615097" cy="523220"/>
          </a:xfrm>
          <a:prstGeom prst="rect">
            <a:avLst/>
          </a:prstGeom>
          <a:noFill/>
        </p:spPr>
        <p:txBody>
          <a:bodyPr wrap="none" rtlCol="0">
            <a:spAutoFit/>
          </a:bodyPr>
          <a:lstStyle/>
          <a:p>
            <a:r>
              <a:rPr lang="en-US" sz="2800" dirty="0" smtClean="0"/>
              <a:t>FYI</a:t>
            </a:r>
            <a:endParaRPr lang="en-US" sz="2800" dirty="0"/>
          </a:p>
        </p:txBody>
      </p:sp>
    </p:spTree>
    <p:extLst>
      <p:ext uri="{BB962C8B-B14F-4D97-AF65-F5344CB8AC3E}">
        <p14:creationId xmlns:p14="http://schemas.microsoft.com/office/powerpoint/2010/main" val="2215949947"/>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55300" name="Picture 5" descr="066_08_04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603375"/>
            <a:ext cx="8535987"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04477" y="617441"/>
            <a:ext cx="2464337" cy="584776"/>
          </a:xfrm>
          <a:prstGeom prst="rect">
            <a:avLst/>
          </a:prstGeom>
          <a:noFill/>
        </p:spPr>
        <p:txBody>
          <a:bodyPr wrap="none" rtlCol="0">
            <a:spAutoFit/>
          </a:bodyPr>
          <a:lstStyle/>
          <a:p>
            <a:r>
              <a:rPr lang="en-US" sz="3200" dirty="0" smtClean="0"/>
              <a:t>FYI: Summary</a:t>
            </a:r>
            <a:endParaRPr lang="en-US" sz="3200" dirty="0"/>
          </a:p>
        </p:txBody>
      </p:sp>
    </p:spTree>
    <p:extLst>
      <p:ext uri="{BB962C8B-B14F-4D97-AF65-F5344CB8AC3E}">
        <p14:creationId xmlns:p14="http://schemas.microsoft.com/office/powerpoint/2010/main" val="1818777623"/>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a:latin typeface="Arial" charset="0"/>
                <a:cs typeface="Times New Roman" charset="0"/>
              </a:rPr>
              <a:t>8.15 Changes of State</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141220"/>
            <a:ext cx="5486400" cy="3909060"/>
          </a:xfrm>
          <a:prstGeom prst="rect">
            <a:avLst/>
          </a:prstGeom>
          <a:noFill/>
          <a:ln>
            <a:noFill/>
          </a:ln>
        </p:spPr>
      </p:pic>
    </p:spTree>
    <p:extLst>
      <p:ext uri="{BB962C8B-B14F-4D97-AF65-F5344CB8AC3E}">
        <p14:creationId xmlns:p14="http://schemas.microsoft.com/office/powerpoint/2010/main" val="1952324161"/>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3251"/>
            <a:ext cx="8229600" cy="2222499"/>
          </a:xfrm>
        </p:spPr>
        <p:txBody>
          <a:bodyPr>
            <a:normAutofit/>
          </a:bodyPr>
          <a:lstStyle/>
          <a:p>
            <a:r>
              <a:rPr lang="en-US" dirty="0">
                <a:ea typeface="ＭＳ Ｐゴシック" charset="0"/>
                <a:cs typeface="ＭＳ Ｐゴシック" charset="0"/>
              </a:rPr>
              <a:t>When a solid is heated </a:t>
            </a:r>
          </a:p>
          <a:p>
            <a:pPr lvl="1"/>
            <a:r>
              <a:rPr lang="en-US" dirty="0">
                <a:ea typeface="ＭＳ Ｐゴシック" charset="0"/>
                <a:cs typeface="ＭＳ Ｐゴシック" charset="0"/>
              </a:rPr>
              <a:t>molecules begin to stretch, bend, and vibrate more vigorously</a:t>
            </a:r>
          </a:p>
          <a:p>
            <a:pPr lvl="1"/>
            <a:r>
              <a:rPr lang="en-US" dirty="0">
                <a:ea typeface="ＭＳ Ｐゴシック" charset="0"/>
                <a:cs typeface="ＭＳ Ｐゴシック" charset="0"/>
              </a:rPr>
              <a:t>atoms or ions wiggle about with more energy </a:t>
            </a:r>
            <a:endParaRPr lang="en-US" sz="3600" dirty="0"/>
          </a:p>
        </p:txBody>
      </p:sp>
      <p:pic>
        <p:nvPicPr>
          <p:cNvPr id="2" name="Picture 1"/>
          <p:cNvPicPr>
            <a:picLocks noChangeAspect="1"/>
          </p:cNvPicPr>
          <p:nvPr/>
        </p:nvPicPr>
        <p:blipFill>
          <a:blip r:embed="rId2"/>
          <a:stretch>
            <a:fillRect/>
          </a:stretch>
        </p:blipFill>
        <p:spPr>
          <a:xfrm>
            <a:off x="2603500" y="3017532"/>
            <a:ext cx="3768845" cy="3341031"/>
          </a:xfrm>
          <a:prstGeom prst="rect">
            <a:avLst/>
          </a:prstGeom>
        </p:spPr>
      </p:pic>
    </p:spTree>
    <p:extLst>
      <p:ext uri="{BB962C8B-B14F-4D97-AF65-F5344CB8AC3E}">
        <p14:creationId xmlns:p14="http://schemas.microsoft.com/office/powerpoint/2010/main" val="3028881758"/>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a:xfrm>
            <a:off x="873126" y="2000250"/>
            <a:ext cx="7556500" cy="4191744"/>
          </a:xfrm>
        </p:spPr>
        <p:txBody>
          <a:bodyPr>
            <a:normAutofit/>
          </a:bodyPr>
          <a:lstStyle/>
          <a:p>
            <a:pPr marL="0" indent="0">
              <a:buNone/>
            </a:pPr>
            <a:r>
              <a:rPr lang="en-US" dirty="0" smtClean="0">
                <a:ea typeface="ＭＳ Ｐゴシック" charset="0"/>
                <a:cs typeface="ＭＳ Ｐゴシック" charset="0"/>
              </a:rPr>
              <a:t>If </a:t>
            </a:r>
            <a:r>
              <a:rPr lang="en-US" dirty="0">
                <a:ea typeface="ＭＳ Ｐゴシック" charset="0"/>
                <a:cs typeface="ＭＳ Ｐゴシック" charset="0"/>
              </a:rPr>
              <a:t>enough energy is added and the motions become vigorous </a:t>
            </a:r>
            <a:r>
              <a:rPr lang="en-US" dirty="0" smtClean="0">
                <a:ea typeface="ＭＳ Ｐゴシック" charset="0"/>
                <a:cs typeface="ＭＳ Ｐゴシック" charset="0"/>
              </a:rPr>
              <a:t>enough </a:t>
            </a:r>
          </a:p>
          <a:p>
            <a:pPr marL="457200" lvl="1" indent="0">
              <a:buNone/>
            </a:pPr>
            <a:r>
              <a:rPr lang="en-US" dirty="0" smtClean="0">
                <a:ea typeface="ＭＳ Ｐゴシック" charset="0"/>
                <a:cs typeface="ＭＳ Ｐゴシック" charset="0"/>
              </a:rPr>
              <a:t>particles </a:t>
            </a:r>
            <a:r>
              <a:rPr lang="en-US" dirty="0">
                <a:ea typeface="ＭＳ Ｐゴシック" charset="0"/>
                <a:cs typeface="ＭＳ Ｐゴシック" charset="0"/>
              </a:rPr>
              <a:t>start to break free from one another </a:t>
            </a:r>
            <a:r>
              <a:rPr lang="en-US" dirty="0" smtClean="0">
                <a:ea typeface="ＭＳ Ｐゴシック" charset="0"/>
                <a:cs typeface="ＭＳ Ｐゴシック" charset="0"/>
              </a:rPr>
              <a:t>and the </a:t>
            </a:r>
            <a:r>
              <a:rPr lang="en-US" dirty="0">
                <a:ea typeface="ＭＳ Ｐゴシック" charset="0"/>
                <a:cs typeface="ＭＳ Ｐゴシック" charset="0"/>
              </a:rPr>
              <a:t>substance starts to </a:t>
            </a:r>
            <a:r>
              <a:rPr lang="en-US" dirty="0" smtClean="0">
                <a:ea typeface="ＭＳ Ｐゴシック" charset="0"/>
                <a:cs typeface="ＭＳ Ｐゴシック" charset="0"/>
              </a:rPr>
              <a:t>melt </a:t>
            </a:r>
          </a:p>
          <a:p>
            <a:pPr marL="457200" lvl="1" indent="0">
              <a:buNone/>
            </a:pPr>
            <a:r>
              <a:rPr lang="en-US" dirty="0">
                <a:solidFill>
                  <a:srgbClr val="FF0000"/>
                </a:solidFill>
                <a:ea typeface="ＭＳ Ｐゴシック" charset="0"/>
                <a:cs typeface="ＭＳ Ｐゴシック" charset="0"/>
              </a:rPr>
              <a:t>T</a:t>
            </a:r>
            <a:r>
              <a:rPr lang="en-US" dirty="0" smtClean="0">
                <a:solidFill>
                  <a:srgbClr val="FF0000"/>
                </a:solidFill>
                <a:ea typeface="ＭＳ Ｐゴシック" charset="0"/>
                <a:cs typeface="ＭＳ Ｐゴシック" charset="0"/>
              </a:rPr>
              <a:t>he temperature stops changing until the sample finishes melting </a:t>
            </a:r>
            <a:r>
              <a:rPr lang="en-US" dirty="0" smtClean="0">
                <a:ea typeface="ＭＳ Ｐゴシック" charset="0"/>
                <a:cs typeface="ＭＳ Ｐゴシック" charset="0"/>
              </a:rPr>
              <a:t>  </a:t>
            </a:r>
            <a:endParaRPr lang="en-US" sz="1000" dirty="0">
              <a:ea typeface="ＭＳ Ｐゴシック" charset="0"/>
              <a:cs typeface="ＭＳ Ｐゴシック" charset="0"/>
            </a:endParaRPr>
          </a:p>
        </p:txBody>
      </p:sp>
      <p:sp>
        <p:nvSpPr>
          <p:cNvPr id="5632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6" name="Title 1"/>
          <p:cNvSpPr>
            <a:spLocks noGrp="1"/>
          </p:cNvSpPr>
          <p:nvPr>
            <p:ph type="title"/>
          </p:nvPr>
        </p:nvSpPr>
        <p:spPr>
          <a:xfrm>
            <a:off x="457200" y="274638"/>
            <a:ext cx="8229600" cy="827674"/>
          </a:xfrm>
        </p:spPr>
        <p:txBody>
          <a:bodyPr/>
          <a:lstStyle/>
          <a:p>
            <a:r>
              <a:rPr lang="en-US" dirty="0" smtClean="0"/>
              <a:t>Heat of Fusion</a:t>
            </a:r>
            <a:endParaRPr lang="en-US" dirty="0"/>
          </a:p>
        </p:txBody>
      </p:sp>
    </p:spTree>
    <p:extLst>
      <p:ext uri="{BB962C8B-B14F-4D97-AF65-F5344CB8AC3E}">
        <p14:creationId xmlns:p14="http://schemas.microsoft.com/office/powerpoint/2010/main" val="258537124"/>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4375" y="1920876"/>
            <a:ext cx="4016376" cy="3321480"/>
          </a:xfrm>
          <a:prstGeom prst="rect">
            <a:avLst/>
          </a:prstGeom>
        </p:spPr>
      </p:pic>
      <p:sp>
        <p:nvSpPr>
          <p:cNvPr id="4" name="Content Placeholder 2"/>
          <p:cNvSpPr>
            <a:spLocks noGrp="1"/>
          </p:cNvSpPr>
          <p:nvPr>
            <p:ph idx="1"/>
          </p:nvPr>
        </p:nvSpPr>
        <p:spPr>
          <a:xfrm>
            <a:off x="457200" y="1572750"/>
            <a:ext cx="3829050" cy="3949269"/>
          </a:xfrm>
        </p:spPr>
        <p:txBody>
          <a:bodyPr>
            <a:normAutofit/>
          </a:bodyPr>
          <a:lstStyle/>
          <a:p>
            <a:pPr marL="0" indent="0">
              <a:buNone/>
            </a:pPr>
            <a:r>
              <a:rPr lang="en-US" sz="2800" dirty="0" smtClean="0">
                <a:ea typeface="ＭＳ Ｐゴシック" charset="0"/>
                <a:cs typeface="ＭＳ Ｐゴシック" charset="0"/>
              </a:rPr>
              <a:t>             DEFINITION </a:t>
            </a:r>
          </a:p>
          <a:p>
            <a:pPr marL="0" indent="0">
              <a:buNone/>
            </a:pPr>
            <a:endParaRPr lang="en-US" sz="1200" dirty="0">
              <a:ea typeface="ＭＳ Ｐゴシック" charset="0"/>
              <a:cs typeface="ＭＳ Ｐゴシック" charset="0"/>
            </a:endParaRPr>
          </a:p>
          <a:p>
            <a:pPr marL="0" indent="0">
              <a:buNone/>
            </a:pPr>
            <a:r>
              <a:rPr lang="en-US" sz="2800" dirty="0" smtClean="0">
                <a:ea typeface="ＭＳ Ｐゴシック" charset="0"/>
                <a:cs typeface="ＭＳ Ｐゴシック" charset="0"/>
              </a:rPr>
              <a:t>The </a:t>
            </a:r>
            <a:r>
              <a:rPr lang="en-US" sz="2800" dirty="0">
                <a:ea typeface="ＭＳ Ｐゴシック" charset="0"/>
                <a:cs typeface="ＭＳ Ｐゴシック" charset="0"/>
              </a:rPr>
              <a:t>heat required to completely melt </a:t>
            </a:r>
            <a:r>
              <a:rPr lang="en-US" sz="2800" u="sng" dirty="0">
                <a:ea typeface="ＭＳ Ｐゴシック" charset="0"/>
                <a:cs typeface="ＭＳ Ｐゴシック" charset="0"/>
              </a:rPr>
              <a:t>one gram</a:t>
            </a:r>
            <a:r>
              <a:rPr lang="en-US" sz="2800" dirty="0">
                <a:ea typeface="ＭＳ Ｐゴシック" charset="0"/>
                <a:cs typeface="ＭＳ Ｐゴシック" charset="0"/>
              </a:rPr>
              <a:t> of a substance </a:t>
            </a:r>
            <a:r>
              <a:rPr lang="en-US" sz="2800" dirty="0" smtClean="0">
                <a:ea typeface="ＭＳ Ｐゴシック" charset="0"/>
                <a:cs typeface="ＭＳ Ｐゴシック" charset="0"/>
              </a:rPr>
              <a:t>– once </a:t>
            </a:r>
            <a:r>
              <a:rPr lang="en-US" sz="2800" dirty="0">
                <a:ea typeface="ＭＳ Ｐゴシック" charset="0"/>
                <a:cs typeface="ＭＳ Ｐゴシック" charset="0"/>
              </a:rPr>
              <a:t>it has first reached its melting </a:t>
            </a:r>
            <a:r>
              <a:rPr lang="en-US" sz="2800" dirty="0" smtClean="0">
                <a:ea typeface="ＭＳ Ｐゴシック" charset="0"/>
                <a:cs typeface="ＭＳ Ｐゴシック" charset="0"/>
              </a:rPr>
              <a:t>temperature –  </a:t>
            </a:r>
            <a:r>
              <a:rPr lang="en-US" sz="2800" dirty="0">
                <a:ea typeface="ＭＳ Ｐゴシック" charset="0"/>
                <a:cs typeface="ＭＳ Ｐゴシック" charset="0"/>
              </a:rPr>
              <a:t>is called its (latent) </a:t>
            </a:r>
            <a:r>
              <a:rPr lang="en-US" sz="2800" b="1" dirty="0">
                <a:ea typeface="ＭＳ Ｐゴシック" charset="0"/>
                <a:cs typeface="ＭＳ Ｐゴシック" charset="0"/>
              </a:rPr>
              <a:t>heat of fusion</a:t>
            </a:r>
            <a:r>
              <a:rPr lang="en-US" sz="2800" dirty="0">
                <a:ea typeface="ＭＳ Ｐゴシック" charset="0"/>
                <a:cs typeface="ＭＳ Ｐゴシック" charset="0"/>
              </a:rPr>
              <a:t> </a:t>
            </a:r>
          </a:p>
          <a:p>
            <a:endParaRPr lang="en-US" sz="2800" dirty="0"/>
          </a:p>
        </p:txBody>
      </p:sp>
      <p:sp>
        <p:nvSpPr>
          <p:cNvPr id="6" name="TextBox 5"/>
          <p:cNvSpPr txBox="1"/>
          <p:nvPr/>
        </p:nvSpPr>
        <p:spPr>
          <a:xfrm>
            <a:off x="1381125" y="412750"/>
            <a:ext cx="6362814" cy="646331"/>
          </a:xfrm>
          <a:prstGeom prst="rect">
            <a:avLst/>
          </a:prstGeom>
          <a:noFill/>
        </p:spPr>
        <p:txBody>
          <a:bodyPr wrap="none" rtlCol="0">
            <a:spAutoFit/>
          </a:bodyPr>
          <a:lstStyle/>
          <a:p>
            <a:r>
              <a:rPr lang="en-US" sz="3600" dirty="0" smtClean="0"/>
              <a:t>Identify the </a:t>
            </a:r>
            <a:r>
              <a:rPr lang="en-US" sz="3600" b="1" dirty="0" smtClean="0"/>
              <a:t>latent heat of fusion</a:t>
            </a:r>
            <a:endParaRPr lang="en-US" sz="3600" b="1" dirty="0"/>
          </a:p>
        </p:txBody>
      </p:sp>
    </p:spTree>
    <p:extLst>
      <p:ext uri="{BB962C8B-B14F-4D97-AF65-F5344CB8AC3E}">
        <p14:creationId xmlns:p14="http://schemas.microsoft.com/office/powerpoint/2010/main" val="2202274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fyi</a:t>
            </a:r>
            <a:r>
              <a:rPr lang="en-US" dirty="0" smtClean="0"/>
              <a:t>: Two kinds of heat</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50875" y="1555750"/>
            <a:ext cx="7813675" cy="4587875"/>
          </a:xfrm>
          <a:prstGeom prst="rect">
            <a:avLst/>
          </a:prstGeom>
          <a:noFill/>
          <a:ln>
            <a:noFill/>
          </a:ln>
        </p:spPr>
      </p:pic>
    </p:spTree>
    <p:extLst>
      <p:ext uri="{BB962C8B-B14F-4D97-AF65-F5344CB8AC3E}">
        <p14:creationId xmlns:p14="http://schemas.microsoft.com/office/powerpoint/2010/main" val="2312143035"/>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57200" y="274637"/>
            <a:ext cx="8229600" cy="2535237"/>
          </a:xfrm>
        </p:spPr>
        <p:txBody>
          <a:bodyPr>
            <a:normAutofit/>
          </a:bodyPr>
          <a:lstStyle/>
          <a:p>
            <a:r>
              <a:rPr lang="en-US" sz="3200" dirty="0" smtClean="0"/>
              <a:t>FYI</a:t>
            </a:r>
            <a:br>
              <a:rPr lang="en-US" sz="3200" dirty="0" smtClean="0"/>
            </a:br>
            <a:r>
              <a:rPr lang="en-US" sz="3200" dirty="0"/>
              <a:t/>
            </a:r>
            <a:br>
              <a:rPr lang="en-US" sz="3200" dirty="0"/>
            </a:br>
            <a:r>
              <a:rPr lang="en-US" sz="3200" dirty="0" smtClean="0"/>
              <a:t>water </a:t>
            </a:r>
            <a:r>
              <a:rPr lang="en-US" sz="3200" dirty="0"/>
              <a:t>= </a:t>
            </a:r>
            <a:r>
              <a:rPr lang="en-US" sz="3200" dirty="0" smtClean="0"/>
              <a:t>79.7 </a:t>
            </a:r>
            <a:r>
              <a:rPr lang="en-US" sz="3200" dirty="0" err="1" smtClean="0"/>
              <a:t>cal</a:t>
            </a:r>
            <a:r>
              <a:rPr lang="en-US" sz="3200" dirty="0" smtClean="0"/>
              <a:t> per gram</a:t>
            </a:r>
            <a:br>
              <a:rPr lang="en-US" sz="3200" dirty="0" smtClean="0"/>
            </a:br>
            <a:r>
              <a:rPr lang="el-GR" sz="3200" dirty="0"/>
              <a:t>Δ</a:t>
            </a:r>
            <a:r>
              <a:rPr lang="en-US" sz="3200" dirty="0" err="1"/>
              <a:t>H</a:t>
            </a:r>
            <a:r>
              <a:rPr lang="en-US" sz="3200" baseline="-25000" dirty="0" err="1"/>
              <a:t>fus</a:t>
            </a:r>
            <a:r>
              <a:rPr lang="en-US" sz="3200" dirty="0"/>
              <a:t> water = </a:t>
            </a:r>
            <a:r>
              <a:rPr lang="en-US" sz="3200" dirty="0" smtClean="0"/>
              <a:t>1436 </a:t>
            </a:r>
            <a:r>
              <a:rPr lang="en-US" sz="3200" dirty="0" err="1" smtClean="0"/>
              <a:t>cal</a:t>
            </a:r>
            <a:r>
              <a:rPr lang="en-US" sz="3200" dirty="0" smtClean="0"/>
              <a:t> </a:t>
            </a:r>
            <a:r>
              <a:rPr lang="en-US" sz="3200" dirty="0"/>
              <a:t>per mole</a:t>
            </a:r>
            <a:endParaRPr lang="en-US" sz="3200" dirty="0" smtClean="0"/>
          </a:p>
        </p:txBody>
      </p:sp>
      <p:sp>
        <p:nvSpPr>
          <p:cNvPr id="4" name="Footer Placeholder 3"/>
          <p:cNvSpPr>
            <a:spLocks noGrp="1"/>
          </p:cNvSpPr>
          <p:nvPr>
            <p:ph type="ftr" sz="quarter" idx="10"/>
          </p:nvPr>
        </p:nvSpPr>
        <p:spPr/>
        <p:txBody>
          <a:bodyPr/>
          <a:lstStyle/>
          <a:p>
            <a:pPr>
              <a:defRPr/>
            </a:pPr>
            <a:r>
              <a:rPr lang="en-US" smtClean="0">
                <a:solidFill>
                  <a:prstClr val="black">
                    <a:tint val="75000"/>
                  </a:prstClr>
                </a:solidFill>
                <a:latin typeface="Calibri"/>
              </a:rPr>
              <a:t>Copyright © Cengage Learning. All rights reserved</a:t>
            </a:r>
            <a:endParaRPr lang="en-US">
              <a:solidFill>
                <a:prstClr val="black">
                  <a:tint val="75000"/>
                </a:prstClr>
              </a:solidFill>
              <a:latin typeface="Calibri"/>
            </a:endParaRPr>
          </a:p>
        </p:txBody>
      </p:sp>
      <p:sp>
        <p:nvSpPr>
          <p:cNvPr id="5" name="Slide Number Placeholder 4"/>
          <p:cNvSpPr>
            <a:spLocks noGrp="1"/>
          </p:cNvSpPr>
          <p:nvPr>
            <p:ph type="sldNum" sz="quarter" idx="11"/>
          </p:nvPr>
        </p:nvSpPr>
        <p:spPr/>
        <p:txBody>
          <a:bodyPr/>
          <a:lstStyle/>
          <a:p>
            <a:pPr>
              <a:defRPr/>
            </a:pPr>
            <a:fld id="{32D90725-E8F5-42F8-A94C-56F62E82444C}" type="slidenum">
              <a:rPr lang="en-US" smtClean="0">
                <a:solidFill>
                  <a:prstClr val="black">
                    <a:tint val="75000"/>
                  </a:prstClr>
                </a:solidFill>
                <a:latin typeface="Calibri"/>
              </a:rPr>
              <a:pPr>
                <a:defRPr/>
              </a:pPr>
              <a:t>179</a:t>
            </a:fld>
            <a:endParaRPr lang="en-US">
              <a:solidFill>
                <a:prstClr val="black">
                  <a:tint val="75000"/>
                </a:prstClr>
              </a:solidFill>
              <a:latin typeface="Calibri"/>
            </a:endParaRPr>
          </a:p>
        </p:txBody>
      </p:sp>
      <p:pic>
        <p:nvPicPr>
          <p:cNvPr id="141317" name="Picture 3" descr="figure_20_05"/>
          <p:cNvPicPr>
            <a:picLocks noGrp="1" noChangeAspect="1" noChangeArrowheads="1"/>
          </p:cNvPicPr>
          <p:nvPr>
            <p:ph idx="1"/>
          </p:nvPr>
        </p:nvPicPr>
        <p:blipFill>
          <a:blip r:embed="rId3" cstate="print"/>
          <a:srcRect/>
          <a:stretch>
            <a:fillRect/>
          </a:stretch>
        </p:blipFill>
        <p:spPr>
          <a:xfrm>
            <a:off x="1750706" y="3103985"/>
            <a:ext cx="1606944" cy="1657390"/>
          </a:xfrm>
          <a:noFill/>
          <a:ln w="12700">
            <a:solidFill>
              <a:srgbClr val="000000"/>
            </a:solidFill>
          </a:ln>
        </p:spPr>
      </p:pic>
      <p:pic>
        <p:nvPicPr>
          <p:cNvPr id="141318" name="Picture 4" descr="7522n10_03"/>
          <p:cNvPicPr>
            <a:picLocks noChangeAspect="1" noChangeArrowheads="1"/>
          </p:cNvPicPr>
          <p:nvPr/>
        </p:nvPicPr>
        <p:blipFill>
          <a:blip r:embed="rId4" cstate="print"/>
          <a:srcRect l="30882"/>
          <a:stretch>
            <a:fillRect/>
          </a:stretch>
        </p:blipFill>
        <p:spPr bwMode="auto">
          <a:xfrm>
            <a:off x="5823738" y="3095625"/>
            <a:ext cx="1404177" cy="1640610"/>
          </a:xfrm>
          <a:prstGeom prst="rect">
            <a:avLst/>
          </a:prstGeom>
          <a:noFill/>
          <a:ln w="12700">
            <a:solidFill>
              <a:schemeClr val="tx1"/>
            </a:solidFill>
            <a:miter lim="800000"/>
            <a:headEnd/>
            <a:tailEnd/>
          </a:ln>
        </p:spPr>
      </p:pic>
      <p:sp>
        <p:nvSpPr>
          <p:cNvPr id="7" name="Content Placeholder 2"/>
          <p:cNvSpPr txBox="1">
            <a:spLocks/>
          </p:cNvSpPr>
          <p:nvPr/>
        </p:nvSpPr>
        <p:spPr>
          <a:xfrm>
            <a:off x="4480712" y="3503188"/>
            <a:ext cx="6858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prstClr val="black"/>
                </a:solidFill>
                <a:latin typeface="Calibri"/>
                <a:sym typeface="Wingdings"/>
              </a:rPr>
              <a:t></a:t>
            </a:r>
            <a:endParaRPr lang="en-US" dirty="0">
              <a:solidFill>
                <a:prstClr val="black"/>
              </a:solidFill>
              <a:latin typeface="Calibri"/>
            </a:endParaRPr>
          </a:p>
        </p:txBody>
      </p:sp>
      <p:sp>
        <p:nvSpPr>
          <p:cNvPr id="8" name="Content Placeholder 2"/>
          <p:cNvSpPr txBox="1">
            <a:spLocks/>
          </p:cNvSpPr>
          <p:nvPr/>
        </p:nvSpPr>
        <p:spPr>
          <a:xfrm>
            <a:off x="365125" y="4905375"/>
            <a:ext cx="8229600" cy="13784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ts val="2600"/>
            </a:pPr>
            <a:r>
              <a:rPr lang="en-US" sz="2800" dirty="0" smtClean="0">
                <a:solidFill>
                  <a:srgbClr val="000000"/>
                </a:solidFill>
                <a:ea typeface="ＭＳ Ｐゴシック"/>
              </a:rPr>
              <a:t>Once a substance is fully melted </a:t>
            </a:r>
          </a:p>
          <a:p>
            <a:pPr lvl="1">
              <a:buSzPts val="2600"/>
            </a:pPr>
            <a:r>
              <a:rPr lang="en-US" sz="2400" dirty="0" smtClean="0">
                <a:solidFill>
                  <a:srgbClr val="000000"/>
                </a:solidFill>
                <a:ea typeface="ＭＳ Ｐゴシック"/>
              </a:rPr>
              <a:t>all the added heat resumes going into raising the temperature of the (now liquid) sample </a:t>
            </a:r>
            <a:endParaRPr lang="en-US" sz="900" dirty="0" smtClean="0">
              <a:solidFill>
                <a:srgbClr val="000000"/>
              </a:solidFill>
              <a:ea typeface="ＭＳ Ｐゴシック"/>
            </a:endParaRPr>
          </a:p>
        </p:txBody>
      </p:sp>
    </p:spTree>
    <p:extLst>
      <p:ext uri="{BB962C8B-B14F-4D97-AF65-F5344CB8AC3E}">
        <p14:creationId xmlns:p14="http://schemas.microsoft.com/office/powerpoint/2010/main" val="1470505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marL="0" indent="0" algn="ctr">
              <a:buNone/>
            </a:pPr>
            <a:r>
              <a:rPr lang="en-US" sz="4000" dirty="0" smtClean="0"/>
              <a:t>Int</a:t>
            </a:r>
            <a:r>
              <a:rPr lang="en-US" sz="4000" dirty="0" smtClean="0">
                <a:solidFill>
                  <a:srgbClr val="FF0000"/>
                </a:solidFill>
              </a:rPr>
              <a:t>ra</a:t>
            </a:r>
            <a:r>
              <a:rPr lang="en-US" sz="4000" dirty="0" smtClean="0"/>
              <a:t> vs. int</a:t>
            </a:r>
            <a:r>
              <a:rPr lang="en-US" sz="4000" dirty="0" smtClean="0">
                <a:solidFill>
                  <a:srgbClr val="FF0000"/>
                </a:solidFill>
              </a:rPr>
              <a:t>er</a:t>
            </a:r>
            <a:r>
              <a:rPr lang="en-US" sz="4000" dirty="0" smtClean="0"/>
              <a:t> </a:t>
            </a:r>
            <a:endParaRPr lang="en-US" sz="4000" dirty="0"/>
          </a:p>
        </p:txBody>
      </p:sp>
      <p:sp>
        <p:nvSpPr>
          <p:cNvPr id="4" name="Title 1"/>
          <p:cNvSpPr>
            <a:spLocks noGrp="1"/>
          </p:cNvSpPr>
          <p:nvPr>
            <p:ph type="title"/>
          </p:nvPr>
        </p:nvSpPr>
        <p:spPr>
          <a:xfrm>
            <a:off x="457200" y="274638"/>
            <a:ext cx="8229600" cy="1143000"/>
          </a:xfrm>
        </p:spPr>
        <p:txBody>
          <a:bodyPr/>
          <a:lstStyle/>
          <a:p>
            <a:r>
              <a:rPr lang="en-US" dirty="0">
                <a:latin typeface="+mn-lt"/>
                <a:cs typeface="Times New Roman" charset="0"/>
              </a:rPr>
              <a:t>8.2 Intermolecular Forces</a:t>
            </a:r>
          </a:p>
        </p:txBody>
      </p:sp>
    </p:spTree>
    <p:extLst>
      <p:ext uri="{BB962C8B-B14F-4D97-AF65-F5344CB8AC3E}">
        <p14:creationId xmlns:p14="http://schemas.microsoft.com/office/powerpoint/2010/main" val="2125357061"/>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dirty="0" smtClean="0"/>
              <a:t>Heat of vaporization </a:t>
            </a:r>
            <a:endParaRPr lang="en-US" sz="4400" dirty="0"/>
          </a:p>
        </p:txBody>
      </p:sp>
    </p:spTree>
    <p:extLst>
      <p:ext uri="{BB962C8B-B14F-4D97-AF65-F5344CB8AC3E}">
        <p14:creationId xmlns:p14="http://schemas.microsoft.com/office/powerpoint/2010/main" val="3917261346"/>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8996"/>
            <a:ext cx="8229600" cy="1125760"/>
          </a:xfrm>
        </p:spPr>
        <p:txBody>
          <a:bodyPr>
            <a:normAutofit/>
          </a:bodyPr>
          <a:lstStyle/>
          <a:p>
            <a:pPr marL="342900" lvl="1" indent="-342900">
              <a:buFont typeface="Arial" pitchFamily="34" charset="0"/>
              <a:buChar char="•"/>
            </a:pPr>
            <a:r>
              <a:rPr lang="en-US" dirty="0" smtClean="0">
                <a:ea typeface="ＭＳ Ｐゴシック"/>
              </a:rPr>
              <a:t>After all the ice melts, the </a:t>
            </a:r>
            <a:r>
              <a:rPr lang="en-US" dirty="0">
                <a:ea typeface="ＭＳ Ｐゴシック"/>
              </a:rPr>
              <a:t>temperature of the liquid rises until the boiling point is achieved </a:t>
            </a:r>
            <a:endParaRPr lang="en-US" sz="3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20512" y="2318874"/>
            <a:ext cx="5198478" cy="3731405"/>
          </a:xfrm>
          <a:prstGeom prst="rect">
            <a:avLst/>
          </a:prstGeom>
          <a:noFill/>
          <a:ln>
            <a:noFill/>
          </a:ln>
        </p:spPr>
      </p:pic>
    </p:spTree>
    <p:extLst>
      <p:ext uri="{BB962C8B-B14F-4D97-AF65-F5344CB8AC3E}">
        <p14:creationId xmlns:p14="http://schemas.microsoft.com/office/powerpoint/2010/main" val="370325296"/>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62019" y="2126436"/>
            <a:ext cx="3952874" cy="3983461"/>
          </a:xfrm>
        </p:spPr>
        <p:txBody>
          <a:bodyPr>
            <a:noAutofit/>
          </a:bodyPr>
          <a:lstStyle/>
          <a:p>
            <a:pPr marL="0" indent="0">
              <a:buSzPts val="2600"/>
              <a:buNone/>
            </a:pPr>
            <a:r>
              <a:rPr lang="en-US" sz="2800" dirty="0" smtClean="0">
                <a:solidFill>
                  <a:srgbClr val="000000"/>
                </a:solidFill>
                <a:ea typeface="ＭＳ Ｐゴシック"/>
              </a:rPr>
              <a:t>The heat </a:t>
            </a:r>
            <a:r>
              <a:rPr lang="en-US" sz="2800" dirty="0">
                <a:solidFill>
                  <a:srgbClr val="000000"/>
                </a:solidFill>
                <a:ea typeface="ＭＳ Ｐゴシック"/>
              </a:rPr>
              <a:t>needed to completely vaporize </a:t>
            </a:r>
            <a:r>
              <a:rPr lang="en-US" sz="2800" dirty="0" smtClean="0">
                <a:solidFill>
                  <a:srgbClr val="000000"/>
                </a:solidFill>
                <a:ea typeface="ＭＳ Ｐゴシック"/>
              </a:rPr>
              <a:t>one gram of a sample at </a:t>
            </a:r>
            <a:r>
              <a:rPr lang="en-US" sz="2800" dirty="0">
                <a:solidFill>
                  <a:srgbClr val="000000"/>
                </a:solidFill>
                <a:ea typeface="ＭＳ Ｐゴシック"/>
              </a:rPr>
              <a:t>its boiling point is </a:t>
            </a:r>
            <a:r>
              <a:rPr lang="en-US" sz="2800" dirty="0" smtClean="0">
                <a:solidFill>
                  <a:srgbClr val="000000"/>
                </a:solidFill>
                <a:ea typeface="ＭＳ Ｐゴシック"/>
              </a:rPr>
              <a:t>called the (latent) </a:t>
            </a:r>
            <a:r>
              <a:rPr lang="en-US" sz="2800" b="1" dirty="0">
                <a:solidFill>
                  <a:srgbClr val="000000"/>
                </a:solidFill>
                <a:ea typeface="ＭＳ Ｐゴシック"/>
              </a:rPr>
              <a:t>heat of </a:t>
            </a:r>
            <a:r>
              <a:rPr lang="en-US" sz="2800" b="1" dirty="0" smtClean="0">
                <a:solidFill>
                  <a:srgbClr val="000000"/>
                </a:solidFill>
                <a:ea typeface="ＭＳ Ｐゴシック"/>
              </a:rPr>
              <a:t>vaporization</a:t>
            </a:r>
            <a:endParaRPr lang="en-US" sz="500" dirty="0" smtClean="0">
              <a:solidFill>
                <a:srgbClr val="000000"/>
              </a:solidFill>
              <a:ea typeface="ＭＳ Ｐゴシック"/>
            </a:endParaRPr>
          </a:p>
        </p:txBody>
      </p:sp>
      <p:sp>
        <p:nvSpPr>
          <p:cNvPr id="5734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6" name="Title 1"/>
          <p:cNvSpPr>
            <a:spLocks noGrp="1"/>
          </p:cNvSpPr>
          <p:nvPr>
            <p:ph type="title"/>
          </p:nvPr>
        </p:nvSpPr>
        <p:spPr>
          <a:xfrm>
            <a:off x="457200" y="274638"/>
            <a:ext cx="8229600" cy="1143000"/>
          </a:xfrm>
        </p:spPr>
        <p:txBody>
          <a:bodyPr/>
          <a:lstStyle/>
          <a:p>
            <a:r>
              <a:rPr lang="en-US" dirty="0" smtClean="0">
                <a:solidFill>
                  <a:srgbClr val="000000"/>
                </a:solidFill>
                <a:ea typeface="ＭＳ Ｐゴシック"/>
              </a:rPr>
              <a:t>Heat </a:t>
            </a:r>
            <a:r>
              <a:rPr lang="en-US" dirty="0">
                <a:solidFill>
                  <a:srgbClr val="000000"/>
                </a:solidFill>
                <a:ea typeface="ＭＳ Ｐゴシック"/>
              </a:rPr>
              <a:t>of </a:t>
            </a:r>
            <a:r>
              <a:rPr lang="en-US" dirty="0" smtClean="0">
                <a:solidFill>
                  <a:srgbClr val="000000"/>
                </a:solidFill>
                <a:ea typeface="ＭＳ Ｐゴシック"/>
              </a:rPr>
              <a:t>Vaporization </a:t>
            </a:r>
            <a:endParaRPr lang="en-US" dirty="0"/>
          </a:p>
        </p:txBody>
      </p:sp>
      <p:pic>
        <p:nvPicPr>
          <p:cNvPr id="2" name="Picture 1"/>
          <p:cNvPicPr>
            <a:picLocks noChangeAspect="1"/>
          </p:cNvPicPr>
          <p:nvPr/>
        </p:nvPicPr>
        <p:blipFill>
          <a:blip r:embed="rId2"/>
          <a:stretch>
            <a:fillRect/>
          </a:stretch>
        </p:blipFill>
        <p:spPr>
          <a:xfrm>
            <a:off x="4318001" y="1645376"/>
            <a:ext cx="3985698" cy="4464522"/>
          </a:xfrm>
          <a:prstGeom prst="rect">
            <a:avLst/>
          </a:prstGeom>
        </p:spPr>
      </p:pic>
    </p:spTree>
    <p:extLst>
      <p:ext uri="{BB962C8B-B14F-4D97-AF65-F5344CB8AC3E}">
        <p14:creationId xmlns:p14="http://schemas.microsoft.com/office/powerpoint/2010/main" val="3489040184"/>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68_08_24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1349376"/>
            <a:ext cx="593974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22375" y="412750"/>
            <a:ext cx="6751969" cy="584776"/>
          </a:xfrm>
          <a:prstGeom prst="rect">
            <a:avLst/>
          </a:prstGeom>
          <a:noFill/>
        </p:spPr>
        <p:txBody>
          <a:bodyPr wrap="none" rtlCol="0">
            <a:spAutoFit/>
          </a:bodyPr>
          <a:lstStyle/>
          <a:p>
            <a:r>
              <a:rPr lang="en-US" sz="3200" dirty="0" smtClean="0"/>
              <a:t>Identify the </a:t>
            </a:r>
            <a:r>
              <a:rPr lang="en-US" sz="3200" b="1" dirty="0" smtClean="0"/>
              <a:t>latent heat of vaporization</a:t>
            </a:r>
            <a:endParaRPr lang="en-US" sz="3200" b="1" dirty="0"/>
          </a:p>
        </p:txBody>
      </p:sp>
      <p:sp>
        <p:nvSpPr>
          <p:cNvPr id="2" name="TextBox 1"/>
          <p:cNvSpPr txBox="1"/>
          <p:nvPr/>
        </p:nvSpPr>
        <p:spPr>
          <a:xfrm>
            <a:off x="1753211" y="5601126"/>
            <a:ext cx="5912120" cy="954107"/>
          </a:xfrm>
          <a:prstGeom prst="rect">
            <a:avLst/>
          </a:prstGeom>
          <a:noFill/>
        </p:spPr>
        <p:txBody>
          <a:bodyPr wrap="none" rtlCol="0">
            <a:spAutoFit/>
          </a:bodyPr>
          <a:lstStyle/>
          <a:p>
            <a:pPr lvl="1" algn="ctr">
              <a:buSzPts val="2600"/>
            </a:pPr>
            <a:r>
              <a:rPr lang="en-US" sz="2800" dirty="0">
                <a:solidFill>
                  <a:srgbClr val="FF0000"/>
                </a:solidFill>
                <a:ea typeface="ＭＳ Ｐゴシック"/>
              </a:rPr>
              <a:t>T</a:t>
            </a:r>
            <a:r>
              <a:rPr lang="en-US" sz="2800" dirty="0" smtClean="0">
                <a:solidFill>
                  <a:srgbClr val="FF0000"/>
                </a:solidFill>
                <a:ea typeface="ＭＳ Ｐゴシック"/>
              </a:rPr>
              <a:t>he temperature </a:t>
            </a:r>
            <a:r>
              <a:rPr lang="en-US" sz="2800" dirty="0">
                <a:solidFill>
                  <a:srgbClr val="FF0000"/>
                </a:solidFill>
                <a:ea typeface="ＭＳ Ｐゴシック"/>
              </a:rPr>
              <a:t>of the liquid </a:t>
            </a:r>
            <a:r>
              <a:rPr lang="en-US" sz="2800" dirty="0" smtClean="0">
                <a:solidFill>
                  <a:srgbClr val="FF0000"/>
                </a:solidFill>
                <a:ea typeface="ＭＳ Ｐゴシック"/>
              </a:rPr>
              <a:t>only rises </a:t>
            </a:r>
          </a:p>
          <a:p>
            <a:pPr lvl="1" algn="ctr">
              <a:buSzPts val="2600"/>
            </a:pPr>
            <a:r>
              <a:rPr lang="en-US" sz="2800" dirty="0" smtClean="0">
                <a:solidFill>
                  <a:srgbClr val="FF0000"/>
                </a:solidFill>
                <a:ea typeface="ＭＳ Ｐゴシック"/>
              </a:rPr>
              <a:t>until </a:t>
            </a:r>
            <a:r>
              <a:rPr lang="en-US" sz="2800" dirty="0">
                <a:solidFill>
                  <a:srgbClr val="FF0000"/>
                </a:solidFill>
                <a:ea typeface="ＭＳ Ｐゴシック"/>
              </a:rPr>
              <a:t>the boiling point is achieved </a:t>
            </a:r>
          </a:p>
        </p:txBody>
      </p:sp>
    </p:spTree>
    <p:extLst>
      <p:ext uri="{BB962C8B-B14F-4D97-AF65-F5344CB8AC3E}">
        <p14:creationId xmlns:p14="http://schemas.microsoft.com/office/powerpoint/2010/main" val="349017428"/>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365125" y="1936749"/>
            <a:ext cx="3984625" cy="4079875"/>
          </a:xfrm>
        </p:spPr>
        <p:txBody>
          <a:bodyPr>
            <a:noAutofit/>
          </a:bodyPr>
          <a:lstStyle/>
          <a:p>
            <a:pPr marL="0" indent="0">
              <a:buSzPts val="2600"/>
              <a:buNone/>
            </a:pPr>
            <a:r>
              <a:rPr lang="en-US" dirty="0" smtClean="0">
                <a:solidFill>
                  <a:srgbClr val="000000"/>
                </a:solidFill>
                <a:ea typeface="ＭＳ Ｐゴシック"/>
              </a:rPr>
              <a:t>ONCE the </a:t>
            </a:r>
            <a:r>
              <a:rPr lang="en-US" dirty="0">
                <a:solidFill>
                  <a:srgbClr val="000000"/>
                </a:solidFill>
                <a:ea typeface="ＭＳ Ｐゴシック"/>
              </a:rPr>
              <a:t>boiling point </a:t>
            </a:r>
            <a:r>
              <a:rPr lang="en-US" dirty="0" smtClean="0">
                <a:solidFill>
                  <a:srgbClr val="000000"/>
                </a:solidFill>
                <a:ea typeface="ＭＳ Ｐゴシック"/>
              </a:rPr>
              <a:t>comes </a:t>
            </a:r>
          </a:p>
          <a:p>
            <a:pPr marL="457200" lvl="1" indent="0">
              <a:buSzPts val="2600"/>
              <a:buNone/>
            </a:pPr>
            <a:r>
              <a:rPr lang="en-US" b="1" dirty="0" smtClean="0">
                <a:solidFill>
                  <a:srgbClr val="FF0000"/>
                </a:solidFill>
                <a:ea typeface="ＭＳ Ｐゴシック"/>
              </a:rPr>
              <a:t>all</a:t>
            </a:r>
            <a:r>
              <a:rPr lang="en-US" dirty="0" smtClean="0">
                <a:solidFill>
                  <a:srgbClr val="FF0000"/>
                </a:solidFill>
                <a:ea typeface="ＭＳ Ｐゴシック"/>
              </a:rPr>
              <a:t> heat </a:t>
            </a:r>
            <a:r>
              <a:rPr lang="en-US" dirty="0">
                <a:solidFill>
                  <a:srgbClr val="FF0000"/>
                </a:solidFill>
                <a:ea typeface="ＭＳ Ｐゴシック"/>
              </a:rPr>
              <a:t>goes </a:t>
            </a:r>
            <a:r>
              <a:rPr lang="en-US" dirty="0" smtClean="0">
                <a:solidFill>
                  <a:srgbClr val="FF0000"/>
                </a:solidFill>
                <a:ea typeface="ＭＳ Ｐゴシック"/>
              </a:rPr>
              <a:t>entirely into loosening molecules </a:t>
            </a:r>
            <a:r>
              <a:rPr lang="en-US" dirty="0">
                <a:solidFill>
                  <a:srgbClr val="FF0000"/>
                </a:solidFill>
                <a:ea typeface="ＭＳ Ｐゴシック"/>
              </a:rPr>
              <a:t>from </a:t>
            </a:r>
            <a:r>
              <a:rPr lang="en-US" dirty="0" smtClean="0">
                <a:solidFill>
                  <a:srgbClr val="FF0000"/>
                </a:solidFill>
                <a:ea typeface="ＭＳ Ｐゴシック"/>
              </a:rPr>
              <a:t>the surface – ejecting them into </a:t>
            </a:r>
            <a:r>
              <a:rPr lang="en-US" dirty="0">
                <a:solidFill>
                  <a:srgbClr val="FF0000"/>
                </a:solidFill>
                <a:ea typeface="ＭＳ Ｐゴシック"/>
              </a:rPr>
              <a:t>the gas state </a:t>
            </a:r>
            <a:r>
              <a:rPr lang="en-US" dirty="0" smtClean="0">
                <a:solidFill>
                  <a:srgbClr val="000000"/>
                </a:solidFill>
                <a:ea typeface="ＭＳ Ｐゴシック"/>
              </a:rPr>
              <a:t>  </a:t>
            </a:r>
            <a:endParaRPr lang="en-US" sz="400" dirty="0" smtClean="0">
              <a:solidFill>
                <a:srgbClr val="000000"/>
              </a:solidFill>
              <a:ea typeface="ＭＳ Ｐゴシック"/>
            </a:endParaRPr>
          </a:p>
        </p:txBody>
      </p:sp>
      <p:sp>
        <p:nvSpPr>
          <p:cNvPr id="5734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6" name="Title 1"/>
          <p:cNvSpPr>
            <a:spLocks noGrp="1"/>
          </p:cNvSpPr>
          <p:nvPr>
            <p:ph type="title"/>
          </p:nvPr>
        </p:nvSpPr>
        <p:spPr>
          <a:xfrm>
            <a:off x="457200" y="274638"/>
            <a:ext cx="8229600" cy="1143000"/>
          </a:xfrm>
        </p:spPr>
        <p:txBody>
          <a:bodyPr/>
          <a:lstStyle/>
          <a:p>
            <a:r>
              <a:rPr lang="en-US" dirty="0" smtClean="0">
                <a:solidFill>
                  <a:srgbClr val="000000"/>
                </a:solidFill>
                <a:ea typeface="ＭＳ Ｐゴシック"/>
              </a:rPr>
              <a:t>Heat </a:t>
            </a:r>
            <a:r>
              <a:rPr lang="en-US" dirty="0">
                <a:solidFill>
                  <a:srgbClr val="000000"/>
                </a:solidFill>
                <a:ea typeface="ＭＳ Ｐゴシック"/>
              </a:rPr>
              <a:t>of </a:t>
            </a:r>
            <a:r>
              <a:rPr lang="en-US" dirty="0" smtClean="0">
                <a:solidFill>
                  <a:srgbClr val="000000"/>
                </a:solidFill>
                <a:ea typeface="ＭＳ Ｐゴシック"/>
              </a:rPr>
              <a:t>Vaporization </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699000" y="1762125"/>
            <a:ext cx="3698875" cy="4254499"/>
          </a:xfrm>
          <a:prstGeom prst="rect">
            <a:avLst/>
          </a:prstGeom>
          <a:noFill/>
          <a:ln>
            <a:noFill/>
          </a:ln>
        </p:spPr>
      </p:pic>
    </p:spTree>
    <p:extLst>
      <p:ext uri="{BB962C8B-B14F-4D97-AF65-F5344CB8AC3E}">
        <p14:creationId xmlns:p14="http://schemas.microsoft.com/office/powerpoint/2010/main" val="2476348538"/>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2901"/>
            <a:ext cx="8229600" cy="3012889"/>
          </a:xfrm>
        </p:spPr>
        <p:txBody>
          <a:bodyPr>
            <a:normAutofit/>
          </a:bodyPr>
          <a:lstStyle/>
          <a:p>
            <a:r>
              <a:rPr lang="en-US" sz="3600" dirty="0" smtClean="0"/>
              <a:t>FYI</a:t>
            </a:r>
            <a:br>
              <a:rPr lang="en-US" sz="3600" dirty="0" smtClean="0"/>
            </a:br>
            <a:r>
              <a:rPr lang="en-US" sz="3600" dirty="0"/>
              <a:t/>
            </a:r>
            <a:br>
              <a:rPr lang="en-US" sz="3600" dirty="0"/>
            </a:br>
            <a:r>
              <a:rPr lang="el-GR" sz="3600" dirty="0" smtClean="0"/>
              <a:t>Δ</a:t>
            </a:r>
            <a:r>
              <a:rPr lang="en-US" sz="3600" dirty="0" err="1" smtClean="0"/>
              <a:t>H</a:t>
            </a:r>
            <a:r>
              <a:rPr lang="en-US" sz="3600" baseline="-25000" dirty="0" err="1" smtClean="0"/>
              <a:t>vap</a:t>
            </a:r>
            <a:r>
              <a:rPr lang="en-US" sz="3600" dirty="0" smtClean="0"/>
              <a:t> </a:t>
            </a:r>
            <a:r>
              <a:rPr lang="en-US" sz="3600" dirty="0"/>
              <a:t>water = </a:t>
            </a:r>
            <a:r>
              <a:rPr lang="en-US" sz="3600" dirty="0" smtClean="0"/>
              <a:t>540. </a:t>
            </a:r>
            <a:r>
              <a:rPr lang="en-US" sz="3600" dirty="0" err="1" smtClean="0"/>
              <a:t>cal</a:t>
            </a:r>
            <a:r>
              <a:rPr lang="en-US" sz="3600" dirty="0" smtClean="0"/>
              <a:t> </a:t>
            </a:r>
            <a:r>
              <a:rPr lang="en-US" sz="3600" dirty="0"/>
              <a:t>per </a:t>
            </a:r>
            <a:r>
              <a:rPr lang="en-US" sz="3600" dirty="0" smtClean="0"/>
              <a:t>gram</a:t>
            </a:r>
            <a:br>
              <a:rPr lang="en-US" sz="3600" dirty="0" smtClean="0"/>
            </a:br>
            <a:r>
              <a:rPr lang="el-GR" sz="3600" dirty="0"/>
              <a:t>Δ</a:t>
            </a:r>
            <a:r>
              <a:rPr lang="en-US" sz="3600" dirty="0" err="1"/>
              <a:t>H</a:t>
            </a:r>
            <a:r>
              <a:rPr lang="en-US" sz="3600" baseline="-25000" dirty="0" err="1"/>
              <a:t>vap</a:t>
            </a:r>
            <a:r>
              <a:rPr lang="en-US" sz="3600" dirty="0"/>
              <a:t> water = </a:t>
            </a:r>
            <a:r>
              <a:rPr lang="en-US" sz="3600" dirty="0" smtClean="0"/>
              <a:t>9730. </a:t>
            </a:r>
            <a:r>
              <a:rPr lang="en-US" sz="3600" dirty="0" err="1" smtClean="0"/>
              <a:t>cal</a:t>
            </a:r>
            <a:r>
              <a:rPr lang="en-US" sz="3600" dirty="0" smtClean="0"/>
              <a:t> </a:t>
            </a:r>
            <a:r>
              <a:rPr lang="en-US" sz="3600" dirty="0"/>
              <a:t>per mole</a:t>
            </a:r>
          </a:p>
        </p:txBody>
      </p:sp>
      <p:pic>
        <p:nvPicPr>
          <p:cNvPr id="4" name="Picture 2"/>
          <p:cNvPicPr>
            <a:picLocks noChangeAspect="1" noChangeArrowheads="1"/>
          </p:cNvPicPr>
          <p:nvPr/>
        </p:nvPicPr>
        <p:blipFill>
          <a:blip r:embed="rId2" cstate="print"/>
          <a:srcRect/>
          <a:stretch>
            <a:fillRect/>
          </a:stretch>
        </p:blipFill>
        <p:spPr bwMode="auto">
          <a:xfrm>
            <a:off x="2839440" y="3381575"/>
            <a:ext cx="3873720" cy="2906046"/>
          </a:xfrm>
          <a:prstGeom prst="rect">
            <a:avLst/>
          </a:prstGeom>
          <a:noFill/>
        </p:spPr>
      </p:pic>
    </p:spTree>
    <p:extLst>
      <p:ext uri="{BB962C8B-B14F-4D97-AF65-F5344CB8AC3E}">
        <p14:creationId xmlns:p14="http://schemas.microsoft.com/office/powerpoint/2010/main" val="1684045582"/>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59396" name="Picture 5" descr="068_08_24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682" y="2682112"/>
            <a:ext cx="5029056" cy="3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3056" y="786927"/>
            <a:ext cx="7803939" cy="1077218"/>
          </a:xfrm>
          <a:prstGeom prst="rect">
            <a:avLst/>
          </a:prstGeom>
          <a:noFill/>
        </p:spPr>
        <p:txBody>
          <a:bodyPr wrap="none" rtlCol="0">
            <a:spAutoFit/>
          </a:bodyPr>
          <a:lstStyle/>
          <a:p>
            <a:pPr algn="ctr"/>
            <a:r>
              <a:rPr lang="en-US" sz="3200" dirty="0" smtClean="0"/>
              <a:t>The transition zones </a:t>
            </a:r>
            <a:r>
              <a:rPr lang="en-US" sz="3200" dirty="0" err="1" smtClean="0"/>
              <a:t>flatline</a:t>
            </a:r>
            <a:r>
              <a:rPr lang="en-US" sz="3200" dirty="0" smtClean="0"/>
              <a:t>    WHILE</a:t>
            </a:r>
          </a:p>
          <a:p>
            <a:pPr algn="ctr"/>
            <a:r>
              <a:rPr lang="en-US" sz="3200" dirty="0" smtClean="0"/>
              <a:t>the substance emits / absorbs its </a:t>
            </a:r>
            <a:r>
              <a:rPr lang="en-US" sz="3200" b="1" dirty="0" smtClean="0"/>
              <a:t>latent heats</a:t>
            </a:r>
            <a:endParaRPr lang="en-US" sz="3200" b="1" dirty="0"/>
          </a:p>
        </p:txBody>
      </p:sp>
    </p:spTree>
    <p:extLst>
      <p:ext uri="{BB962C8B-B14F-4D97-AF65-F5344CB8AC3E}">
        <p14:creationId xmlns:p14="http://schemas.microsoft.com/office/powerpoint/2010/main" val="2148581413"/>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a:xfrm>
            <a:off x="365125" y="942945"/>
            <a:ext cx="8229600" cy="5245130"/>
          </a:xfrm>
        </p:spPr>
        <p:txBody>
          <a:bodyPr>
            <a:noAutofit/>
          </a:bodyPr>
          <a:lstStyle/>
          <a:p>
            <a:pPr>
              <a:buSzPts val="3200"/>
            </a:pPr>
            <a:r>
              <a:rPr lang="en-US" dirty="0">
                <a:solidFill>
                  <a:srgbClr val="000000"/>
                </a:solidFill>
                <a:ea typeface="ＭＳ Ｐゴシック"/>
              </a:rPr>
              <a:t>When a substance is </a:t>
            </a:r>
            <a:r>
              <a:rPr lang="en-US" b="1" i="1" dirty="0">
                <a:solidFill>
                  <a:srgbClr val="000000"/>
                </a:solidFill>
                <a:ea typeface="ＭＳ Ｐゴシック"/>
              </a:rPr>
              <a:t>above or below </a:t>
            </a:r>
            <a:r>
              <a:rPr lang="en-US" dirty="0">
                <a:solidFill>
                  <a:srgbClr val="000000"/>
                </a:solidFill>
                <a:ea typeface="ＭＳ Ｐゴシック"/>
              </a:rPr>
              <a:t>its phase change </a:t>
            </a:r>
            <a:r>
              <a:rPr lang="en-US" dirty="0" smtClean="0">
                <a:solidFill>
                  <a:srgbClr val="000000"/>
                </a:solidFill>
                <a:ea typeface="ＭＳ Ｐゴシック"/>
              </a:rPr>
              <a:t>temperature</a:t>
            </a:r>
            <a:r>
              <a:rPr lang="en-US" dirty="0">
                <a:solidFill>
                  <a:srgbClr val="000000"/>
                </a:solidFill>
                <a:ea typeface="ＭＳ Ｐゴシック"/>
              </a:rPr>
              <a:t> </a:t>
            </a:r>
            <a:endParaRPr lang="en-US" dirty="0" smtClean="0">
              <a:solidFill>
                <a:srgbClr val="000000"/>
              </a:solidFill>
              <a:ea typeface="ＭＳ Ｐゴシック"/>
            </a:endParaRPr>
          </a:p>
          <a:p>
            <a:pPr lvl="1">
              <a:buSzPts val="3200"/>
            </a:pPr>
            <a:r>
              <a:rPr lang="en-US" dirty="0" smtClean="0">
                <a:solidFill>
                  <a:srgbClr val="000000"/>
                </a:solidFill>
                <a:ea typeface="ＭＳ Ｐゴシック"/>
              </a:rPr>
              <a:t>adding </a:t>
            </a:r>
            <a:r>
              <a:rPr lang="en-US" dirty="0">
                <a:solidFill>
                  <a:srgbClr val="000000"/>
                </a:solidFill>
                <a:ea typeface="ＭＳ Ｐゴシック"/>
              </a:rPr>
              <a:t>or removing heat will change the temperature of the </a:t>
            </a:r>
            <a:r>
              <a:rPr lang="en-US" dirty="0" smtClean="0">
                <a:solidFill>
                  <a:srgbClr val="000000"/>
                </a:solidFill>
                <a:ea typeface="ＭＳ Ｐゴシック"/>
              </a:rPr>
              <a:t>substance </a:t>
            </a:r>
            <a:endParaRPr lang="en-US" dirty="0">
              <a:solidFill>
                <a:srgbClr val="000000"/>
              </a:solidFill>
              <a:ea typeface="ＭＳ Ｐゴシック"/>
            </a:endParaRPr>
          </a:p>
          <a:p>
            <a:pPr>
              <a:buSzPts val="3200"/>
            </a:pPr>
            <a:endParaRPr lang="en-US" sz="1000" dirty="0" smtClean="0">
              <a:solidFill>
                <a:srgbClr val="000000"/>
              </a:solidFill>
              <a:ea typeface="ＭＳ Ｐゴシック"/>
            </a:endParaRPr>
          </a:p>
          <a:p>
            <a:pPr>
              <a:buSzPts val="3200"/>
            </a:pPr>
            <a:r>
              <a:rPr lang="en-US" dirty="0" smtClean="0">
                <a:solidFill>
                  <a:srgbClr val="000000"/>
                </a:solidFill>
                <a:ea typeface="ＭＳ Ｐゴシック"/>
              </a:rPr>
              <a:t>When </a:t>
            </a:r>
            <a:r>
              <a:rPr lang="en-US" dirty="0">
                <a:solidFill>
                  <a:srgbClr val="000000"/>
                </a:solidFill>
                <a:ea typeface="ＭＳ Ｐゴシック"/>
              </a:rPr>
              <a:t>a substance is </a:t>
            </a:r>
            <a:r>
              <a:rPr lang="en-US" b="1" i="1" dirty="0">
                <a:solidFill>
                  <a:srgbClr val="000000"/>
                </a:solidFill>
                <a:ea typeface="ＭＳ Ｐゴシック"/>
              </a:rPr>
              <a:t>at</a:t>
            </a:r>
            <a:r>
              <a:rPr lang="en-US" dirty="0">
                <a:solidFill>
                  <a:srgbClr val="000000"/>
                </a:solidFill>
                <a:ea typeface="ＭＳ Ｐゴシック"/>
              </a:rPr>
              <a:t> its phase change </a:t>
            </a:r>
            <a:r>
              <a:rPr lang="en-US" dirty="0" smtClean="0">
                <a:solidFill>
                  <a:srgbClr val="000000"/>
                </a:solidFill>
                <a:ea typeface="ＭＳ Ｐゴシック"/>
              </a:rPr>
              <a:t>temperature</a:t>
            </a:r>
            <a:r>
              <a:rPr lang="en-US" dirty="0">
                <a:solidFill>
                  <a:srgbClr val="000000"/>
                </a:solidFill>
                <a:ea typeface="ＭＳ Ｐゴシック"/>
              </a:rPr>
              <a:t> </a:t>
            </a:r>
            <a:endParaRPr lang="en-US" dirty="0" smtClean="0">
              <a:solidFill>
                <a:srgbClr val="000000"/>
              </a:solidFill>
              <a:ea typeface="ＭＳ Ｐゴシック"/>
            </a:endParaRPr>
          </a:p>
          <a:p>
            <a:pPr lvl="1">
              <a:buSzPts val="3200"/>
            </a:pPr>
            <a:r>
              <a:rPr lang="en-US" dirty="0" smtClean="0">
                <a:solidFill>
                  <a:srgbClr val="000000"/>
                </a:solidFill>
                <a:ea typeface="ＭＳ Ｐゴシック"/>
              </a:rPr>
              <a:t>heat </a:t>
            </a:r>
            <a:r>
              <a:rPr lang="en-US" dirty="0">
                <a:solidFill>
                  <a:srgbClr val="000000"/>
                </a:solidFill>
                <a:ea typeface="ＭＳ Ｐゴシック"/>
              </a:rPr>
              <a:t>is used to overcome the intermolecular forces holding particles in that </a:t>
            </a:r>
            <a:r>
              <a:rPr lang="en-US" dirty="0" smtClean="0">
                <a:solidFill>
                  <a:srgbClr val="000000"/>
                </a:solidFill>
                <a:ea typeface="ＭＳ Ｐゴシック"/>
              </a:rPr>
              <a:t>phase </a:t>
            </a:r>
            <a:endParaRPr lang="en-US" sz="1000" dirty="0" smtClean="0">
              <a:solidFill>
                <a:srgbClr val="000000"/>
              </a:solidFill>
              <a:ea typeface="ＭＳ Ｐゴシック"/>
            </a:endParaRPr>
          </a:p>
          <a:p>
            <a:pPr lvl="1">
              <a:buSzPts val="3200"/>
            </a:pPr>
            <a:r>
              <a:rPr lang="en-US" dirty="0" smtClean="0">
                <a:solidFill>
                  <a:srgbClr val="000000"/>
                </a:solidFill>
                <a:ea typeface="ＭＳ Ｐゴシック"/>
              </a:rPr>
              <a:t>The </a:t>
            </a:r>
            <a:r>
              <a:rPr lang="en-US" dirty="0">
                <a:solidFill>
                  <a:srgbClr val="000000"/>
                </a:solidFill>
                <a:ea typeface="ＭＳ Ｐゴシック"/>
              </a:rPr>
              <a:t>temperature remains constant until </a:t>
            </a:r>
            <a:r>
              <a:rPr lang="en-US" i="1" dirty="0">
                <a:solidFill>
                  <a:srgbClr val="000000"/>
                </a:solidFill>
                <a:ea typeface="ＭＳ Ｐゴシック"/>
              </a:rPr>
              <a:t>all</a:t>
            </a:r>
            <a:r>
              <a:rPr lang="en-US" dirty="0">
                <a:solidFill>
                  <a:srgbClr val="000000"/>
                </a:solidFill>
                <a:ea typeface="ＭＳ Ｐゴシック"/>
              </a:rPr>
              <a:t> particles have been </a:t>
            </a:r>
            <a:r>
              <a:rPr lang="en-US" dirty="0" smtClean="0">
                <a:solidFill>
                  <a:srgbClr val="000000"/>
                </a:solidFill>
                <a:ea typeface="ＭＳ Ｐゴシック"/>
              </a:rPr>
              <a:t>converted </a:t>
            </a:r>
            <a:endParaRPr lang="en-US" dirty="0">
              <a:ea typeface="ＭＳ Ｐゴシック" charset="0"/>
              <a:cs typeface="ＭＳ Ｐゴシック" charset="0"/>
            </a:endParaRPr>
          </a:p>
        </p:txBody>
      </p:sp>
      <p:sp>
        <p:nvSpPr>
          <p:cNvPr id="5837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2" name="TextBox 1"/>
          <p:cNvSpPr txBox="1"/>
          <p:nvPr/>
        </p:nvSpPr>
        <p:spPr>
          <a:xfrm>
            <a:off x="3351163" y="269413"/>
            <a:ext cx="2326478" cy="584776"/>
          </a:xfrm>
          <a:prstGeom prst="rect">
            <a:avLst/>
          </a:prstGeom>
          <a:noFill/>
        </p:spPr>
        <p:txBody>
          <a:bodyPr wrap="none" rtlCol="0">
            <a:spAutoFit/>
          </a:bodyPr>
          <a:lstStyle/>
          <a:p>
            <a:r>
              <a:rPr lang="en-US" sz="3200" dirty="0" smtClean="0"/>
              <a:t>FYI summary</a:t>
            </a:r>
            <a:endParaRPr lang="en-US" sz="3200" dirty="0"/>
          </a:p>
        </p:txBody>
      </p:sp>
    </p:spTree>
    <p:extLst>
      <p:ext uri="{BB962C8B-B14F-4D97-AF65-F5344CB8AC3E}">
        <p14:creationId xmlns:p14="http://schemas.microsoft.com/office/powerpoint/2010/main" val="4196497268"/>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388"/>
            <a:ext cx="8229600" cy="1143000"/>
          </a:xfrm>
        </p:spPr>
        <p:txBody>
          <a:bodyPr/>
          <a:lstStyle/>
          <a:p>
            <a:r>
              <a:rPr lang="en-US" dirty="0" smtClean="0"/>
              <a:t>The effect of intermolecular forces</a:t>
            </a:r>
            <a:endParaRPr lang="en-US" dirty="0"/>
          </a:p>
        </p:txBody>
      </p:sp>
      <p:sp>
        <p:nvSpPr>
          <p:cNvPr id="3" name="Content Placeholder 2"/>
          <p:cNvSpPr>
            <a:spLocks noGrp="1"/>
          </p:cNvSpPr>
          <p:nvPr>
            <p:ph idx="1"/>
          </p:nvPr>
        </p:nvSpPr>
        <p:spPr>
          <a:xfrm>
            <a:off x="457200" y="2746375"/>
            <a:ext cx="8229600" cy="3379788"/>
          </a:xfrm>
        </p:spPr>
        <p:txBody>
          <a:bodyPr>
            <a:normAutofit/>
          </a:bodyPr>
          <a:lstStyle/>
          <a:p>
            <a:pPr marL="0" indent="0" algn="ctr">
              <a:buNone/>
            </a:pPr>
            <a:r>
              <a:rPr lang="en-US" sz="4000" dirty="0" smtClean="0"/>
              <a:t>strong </a:t>
            </a:r>
            <a:r>
              <a:rPr lang="en-US" sz="4000" dirty="0" err="1" smtClean="0"/>
              <a:t>vs</a:t>
            </a:r>
            <a:r>
              <a:rPr lang="en-US" sz="4000" dirty="0" smtClean="0"/>
              <a:t> weak</a:t>
            </a:r>
          </a:p>
          <a:p>
            <a:pPr marL="0" indent="0" algn="ctr">
              <a:buNone/>
            </a:pPr>
            <a:endParaRPr lang="en-US" sz="4000" dirty="0"/>
          </a:p>
          <a:p>
            <a:pPr marL="0" indent="0" algn="ctr">
              <a:buNone/>
            </a:pPr>
            <a:endParaRPr lang="en-US" sz="4000" dirty="0" smtClean="0"/>
          </a:p>
          <a:p>
            <a:pPr marL="0" indent="0" algn="ctr">
              <a:buNone/>
            </a:pPr>
            <a:r>
              <a:rPr lang="en-US" sz="3600" i="1" dirty="0" smtClean="0"/>
              <a:t>facts you must know</a:t>
            </a:r>
            <a:endParaRPr lang="en-US" sz="3600" i="1" dirty="0"/>
          </a:p>
        </p:txBody>
      </p:sp>
    </p:spTree>
    <p:extLst>
      <p:ext uri="{BB962C8B-B14F-4D97-AF65-F5344CB8AC3E}">
        <p14:creationId xmlns:p14="http://schemas.microsoft.com/office/powerpoint/2010/main" val="3476496842"/>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296863" y="440206"/>
            <a:ext cx="8229600" cy="2591919"/>
          </a:xfrm>
        </p:spPr>
        <p:txBody>
          <a:bodyPr>
            <a:noAutofit/>
          </a:bodyPr>
          <a:lstStyle/>
          <a:p>
            <a:r>
              <a:rPr lang="en-US" dirty="0">
                <a:ln>
                  <a:solidFill>
                    <a:srgbClr val="000000"/>
                  </a:solidFill>
                </a:ln>
                <a:ea typeface="ＭＳ Ｐゴシック" charset="0"/>
                <a:cs typeface="ＭＳ Ｐゴシック" charset="0"/>
              </a:rPr>
              <a:t>If intermolecular forces are strong then large amounts of heat must be added to overcome </a:t>
            </a:r>
            <a:r>
              <a:rPr lang="en-US" dirty="0" smtClean="0">
                <a:ln>
                  <a:solidFill>
                    <a:srgbClr val="000000"/>
                  </a:solidFill>
                </a:ln>
                <a:ea typeface="ＭＳ Ｐゴシック" charset="0"/>
                <a:cs typeface="ＭＳ Ｐゴシック" charset="0"/>
              </a:rPr>
              <a:t>them </a:t>
            </a:r>
          </a:p>
          <a:p>
            <a:pPr lvl="1"/>
            <a:r>
              <a:rPr lang="en-US" dirty="0" smtClean="0">
                <a:ln>
                  <a:solidFill>
                    <a:srgbClr val="000000"/>
                  </a:solidFill>
                </a:ln>
                <a:ea typeface="ＭＳ Ｐゴシック" charset="0"/>
                <a:cs typeface="ＭＳ Ｐゴシック" charset="0"/>
              </a:rPr>
              <a:t>so latent </a:t>
            </a:r>
            <a:r>
              <a:rPr lang="en-US" dirty="0">
                <a:ln>
                  <a:solidFill>
                    <a:srgbClr val="000000"/>
                  </a:solidFill>
                </a:ln>
                <a:ea typeface="ＭＳ Ｐゴシック" charset="0"/>
                <a:cs typeface="ＭＳ Ｐゴシック" charset="0"/>
              </a:rPr>
              <a:t>heats </a:t>
            </a:r>
            <a:r>
              <a:rPr lang="en-US" dirty="0" smtClean="0">
                <a:ln>
                  <a:solidFill>
                    <a:srgbClr val="000000"/>
                  </a:solidFill>
                </a:ln>
                <a:ea typeface="ＭＳ Ｐゴシック" charset="0"/>
                <a:cs typeface="ＭＳ Ｐゴシック" charset="0"/>
              </a:rPr>
              <a:t>are large </a:t>
            </a:r>
          </a:p>
          <a:p>
            <a:pPr lvl="1"/>
            <a:r>
              <a:rPr lang="en-US" dirty="0" smtClean="0">
                <a:ln>
                  <a:solidFill>
                    <a:srgbClr val="000000"/>
                  </a:solidFill>
                </a:ln>
                <a:ea typeface="ＭＳ Ｐゴシック" charset="0"/>
                <a:cs typeface="ＭＳ Ｐゴシック" charset="0"/>
              </a:rPr>
              <a:t>so boiling points and freezing points are high</a:t>
            </a:r>
            <a:endParaRPr lang="en-US" dirty="0">
              <a:ln>
                <a:solidFill>
                  <a:srgbClr val="000000"/>
                </a:solidFill>
              </a:ln>
              <a:ea typeface="ＭＳ Ｐゴシック" charset="0"/>
              <a:cs typeface="ＭＳ Ｐゴシック" charset="0"/>
            </a:endParaRPr>
          </a:p>
        </p:txBody>
      </p:sp>
      <p:sp>
        <p:nvSpPr>
          <p:cNvPr id="6042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60421" name="Picture 6" descr="067_08_05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75" y="3196186"/>
            <a:ext cx="7064000" cy="329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0919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65124" y="873124"/>
            <a:ext cx="8366125" cy="5093287"/>
          </a:xfrm>
        </p:spPr>
        <p:txBody>
          <a:bodyPr>
            <a:normAutofit/>
          </a:bodyPr>
          <a:lstStyle/>
          <a:p>
            <a:r>
              <a:rPr lang="en-US" dirty="0" smtClean="0">
                <a:ea typeface="ＭＳ Ｐゴシック" charset="0"/>
                <a:cs typeface="ＭＳ Ｐゴシック" charset="0"/>
              </a:rPr>
              <a:t>An</a:t>
            </a:r>
            <a:r>
              <a:rPr lang="en-US" b="1" dirty="0" smtClean="0">
                <a:ea typeface="ＭＳ Ｐゴシック" charset="0"/>
                <a:cs typeface="ＭＳ Ｐゴシック" charset="0"/>
              </a:rPr>
              <a:t> Intermolecular </a:t>
            </a:r>
            <a:r>
              <a:rPr lang="en-US" b="1" dirty="0">
                <a:ea typeface="ＭＳ Ｐゴシック" charset="0"/>
                <a:cs typeface="ＭＳ Ｐゴシック" charset="0"/>
              </a:rPr>
              <a:t>force</a:t>
            </a:r>
            <a:r>
              <a:rPr lang="en-US" dirty="0">
                <a:ea typeface="ＭＳ Ｐゴシック" charset="0"/>
                <a:cs typeface="ＭＳ Ｐゴシック" charset="0"/>
              </a:rPr>
              <a:t> is a force </a:t>
            </a:r>
            <a:r>
              <a:rPr lang="en-US" dirty="0" smtClean="0">
                <a:ea typeface="ＭＳ Ｐゴシック" charset="0"/>
                <a:cs typeface="ＭＳ Ｐゴシック" charset="0"/>
              </a:rPr>
              <a:t>that acts whenever molecules are physically </a:t>
            </a:r>
            <a:r>
              <a:rPr lang="en-US" dirty="0" smtClean="0"/>
              <a:t>adjacent </a:t>
            </a:r>
            <a:endParaRPr lang="en-US" dirty="0" smtClean="0">
              <a:ea typeface="ＭＳ Ｐゴシック" charset="0"/>
              <a:cs typeface="ＭＳ Ｐゴシック" charset="0"/>
            </a:endParaRPr>
          </a:p>
          <a:p>
            <a:endParaRPr lang="en-US" sz="800" dirty="0" smtClean="0">
              <a:ea typeface="ＭＳ Ｐゴシック" charset="0"/>
              <a:cs typeface="ＭＳ Ｐゴシック" charset="0"/>
            </a:endParaRPr>
          </a:p>
          <a:p>
            <a:r>
              <a:rPr lang="en-US" sz="3200" dirty="0" smtClean="0">
                <a:ea typeface="ＭＳ Ｐゴシック" charset="0"/>
                <a:cs typeface="ＭＳ Ｐゴシック" charset="0"/>
              </a:rPr>
              <a:t>Thus in </a:t>
            </a:r>
            <a:r>
              <a:rPr lang="en-US" sz="3200" dirty="0">
                <a:ea typeface="ＭＳ Ｐゴシック" charset="0"/>
                <a:cs typeface="ＭＳ Ｐゴシック" charset="0"/>
              </a:rPr>
              <a:t>gases, intermolecular forces </a:t>
            </a:r>
            <a:r>
              <a:rPr lang="en-US" sz="3200" dirty="0" smtClean="0">
                <a:ea typeface="ＭＳ Ｐゴシック" charset="0"/>
                <a:cs typeface="ＭＳ Ｐゴシック" charset="0"/>
              </a:rPr>
              <a:t>are by definition negligible (kinetic theory) </a:t>
            </a:r>
          </a:p>
          <a:p>
            <a:endParaRPr lang="en-US" sz="1050" dirty="0">
              <a:ea typeface="ＭＳ Ｐゴシック" charset="0"/>
              <a:cs typeface="ＭＳ Ｐゴシック" charset="0"/>
            </a:endParaRPr>
          </a:p>
          <a:p>
            <a:r>
              <a:rPr lang="en-US" dirty="0" smtClean="0">
                <a:ea typeface="ＭＳ Ｐゴシック" charset="0"/>
                <a:cs typeface="ＭＳ Ｐゴシック" charset="0"/>
              </a:rPr>
              <a:t>For </a:t>
            </a:r>
            <a:r>
              <a:rPr lang="en-US" dirty="0">
                <a:ea typeface="ＭＳ Ｐゴシック" charset="0"/>
                <a:cs typeface="ＭＳ Ｐゴシック" charset="0"/>
              </a:rPr>
              <a:t>liquids and </a:t>
            </a:r>
            <a:r>
              <a:rPr lang="en-US" dirty="0" smtClean="0">
                <a:ea typeface="ＭＳ Ｐゴシック" charset="0"/>
                <a:cs typeface="ＭＳ Ｐゴシック" charset="0"/>
              </a:rPr>
              <a:t>solids, intermolecular forces are by definition engaged </a:t>
            </a:r>
          </a:p>
          <a:p>
            <a:pPr lvl="1"/>
            <a:r>
              <a:rPr lang="en-US" dirty="0" smtClean="0">
                <a:ea typeface="ＭＳ Ｐゴシック" charset="0"/>
                <a:cs typeface="ＭＳ Ｐゴシック" charset="0"/>
              </a:rPr>
              <a:t>the </a:t>
            </a:r>
            <a:r>
              <a:rPr lang="en-US" dirty="0">
                <a:ea typeface="ＭＳ Ｐゴシック" charset="0"/>
                <a:cs typeface="ＭＳ Ｐゴシック" charset="0"/>
              </a:rPr>
              <a:t>stronger the intermolecular </a:t>
            </a:r>
            <a:r>
              <a:rPr lang="en-US" dirty="0" smtClean="0">
                <a:ea typeface="ＭＳ Ｐゴシック" charset="0"/>
                <a:cs typeface="ＭＳ Ｐゴシック" charset="0"/>
              </a:rPr>
              <a:t>force…</a:t>
            </a:r>
          </a:p>
          <a:p>
            <a:pPr marL="457200" lvl="1" indent="0">
              <a:buNone/>
            </a:pPr>
            <a:r>
              <a:rPr lang="en-US" dirty="0" smtClean="0">
                <a:ea typeface="ＭＳ Ｐゴシック" charset="0"/>
                <a:cs typeface="ＭＳ Ｐゴシック" charset="0"/>
              </a:rPr>
              <a:t>…the </a:t>
            </a:r>
            <a:r>
              <a:rPr lang="en-US" dirty="0">
                <a:ea typeface="ＭＳ Ｐゴシック" charset="0"/>
                <a:cs typeface="ＭＳ Ｐゴシック" charset="0"/>
              </a:rPr>
              <a:t>higher the melting and boiling </a:t>
            </a:r>
            <a:r>
              <a:rPr lang="en-US" dirty="0" smtClean="0">
                <a:ea typeface="ＭＳ Ｐゴシック" charset="0"/>
                <a:cs typeface="ＭＳ Ｐゴシック" charset="0"/>
              </a:rPr>
              <a:t>points </a:t>
            </a:r>
            <a:endParaRPr lang="en-US" sz="800" dirty="0" smtClean="0">
              <a:ea typeface="ＭＳ Ｐゴシック" charset="0"/>
              <a:cs typeface="ＭＳ Ｐゴシック" charset="0"/>
            </a:endParaRPr>
          </a:p>
        </p:txBody>
      </p:sp>
      <p:sp>
        <p:nvSpPr>
          <p:cNvPr id="235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spTree>
    <p:extLst>
      <p:ext uri="{BB962C8B-B14F-4D97-AF65-F5344CB8AC3E}">
        <p14:creationId xmlns:p14="http://schemas.microsoft.com/office/powerpoint/2010/main" val="906935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xEl>
                                              <p:pRg st="5" end="5"/>
                                            </p:txEl>
                                          </p:spTgt>
                                        </p:tgtEl>
                                        <p:attrNameLst>
                                          <p:attrName>style.visibility</p:attrName>
                                        </p:attrNameLst>
                                      </p:cBhvr>
                                      <p:to>
                                        <p:strVal val="visible"/>
                                      </p:to>
                                    </p:set>
                                    <p:anim calcmode="lin" valueType="num">
                                      <p:cBhvr additive="base">
                                        <p:cTn id="7"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55">
                                            <p:txEl>
                                              <p:pRg st="6" end="6"/>
                                            </p:txEl>
                                          </p:spTgt>
                                        </p:tgtEl>
                                        <p:attrNameLst>
                                          <p:attrName>style.visibility</p:attrName>
                                        </p:attrNameLst>
                                      </p:cBhvr>
                                      <p:to>
                                        <p:strVal val="visible"/>
                                      </p:to>
                                    </p:set>
                                    <p:anim calcmode="lin" valueType="num">
                                      <p:cBhvr additive="base">
                                        <p:cTn id="11"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5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59396" name="Picture 5" descr="068_08_24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498" y="1088703"/>
            <a:ext cx="7109502" cy="471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493147"/>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296863" y="519581"/>
            <a:ext cx="8229600" cy="2434337"/>
          </a:xfrm>
        </p:spPr>
        <p:txBody>
          <a:bodyPr>
            <a:noAutofit/>
          </a:bodyPr>
          <a:lstStyle/>
          <a:p>
            <a:r>
              <a:rPr lang="en-US" dirty="0">
                <a:ln>
                  <a:solidFill>
                    <a:srgbClr val="000000"/>
                  </a:solidFill>
                </a:ln>
                <a:ea typeface="ＭＳ Ｐゴシック" charset="0"/>
                <a:cs typeface="ＭＳ Ｐゴシック" charset="0"/>
              </a:rPr>
              <a:t>If intermolecular forces are </a:t>
            </a:r>
            <a:r>
              <a:rPr lang="en-US" dirty="0" smtClean="0">
                <a:ln>
                  <a:solidFill>
                    <a:srgbClr val="000000"/>
                  </a:solidFill>
                </a:ln>
                <a:ea typeface="ＭＳ Ｐゴシック" charset="0"/>
                <a:cs typeface="ＭＳ Ｐゴシック" charset="0"/>
              </a:rPr>
              <a:t>weak then less heat need be </a:t>
            </a:r>
            <a:r>
              <a:rPr lang="en-US" dirty="0">
                <a:ln>
                  <a:solidFill>
                    <a:srgbClr val="000000"/>
                  </a:solidFill>
                </a:ln>
                <a:ea typeface="ＭＳ Ｐゴシック" charset="0"/>
                <a:cs typeface="ＭＳ Ｐゴシック" charset="0"/>
              </a:rPr>
              <a:t>added to overcome </a:t>
            </a:r>
            <a:r>
              <a:rPr lang="en-US" dirty="0" smtClean="0">
                <a:ln>
                  <a:solidFill>
                    <a:srgbClr val="000000"/>
                  </a:solidFill>
                </a:ln>
                <a:ea typeface="ＭＳ Ｐゴシック" charset="0"/>
                <a:cs typeface="ＭＳ Ｐゴシック" charset="0"/>
              </a:rPr>
              <a:t>them </a:t>
            </a:r>
          </a:p>
          <a:p>
            <a:pPr lvl="1"/>
            <a:r>
              <a:rPr lang="en-US" dirty="0" smtClean="0">
                <a:ln>
                  <a:solidFill>
                    <a:srgbClr val="000000"/>
                  </a:solidFill>
                </a:ln>
                <a:ea typeface="ＭＳ Ｐゴシック" charset="0"/>
                <a:cs typeface="ＭＳ Ｐゴシック" charset="0"/>
              </a:rPr>
              <a:t>so latent </a:t>
            </a:r>
            <a:r>
              <a:rPr lang="en-US" dirty="0">
                <a:ln>
                  <a:solidFill>
                    <a:srgbClr val="000000"/>
                  </a:solidFill>
                </a:ln>
                <a:ea typeface="ＭＳ Ｐゴシック" charset="0"/>
                <a:cs typeface="ＭＳ Ｐゴシック" charset="0"/>
              </a:rPr>
              <a:t>heats </a:t>
            </a:r>
            <a:r>
              <a:rPr lang="en-US" dirty="0" smtClean="0">
                <a:ln>
                  <a:solidFill>
                    <a:srgbClr val="000000"/>
                  </a:solidFill>
                </a:ln>
                <a:ea typeface="ＭＳ Ｐゴシック" charset="0"/>
                <a:cs typeface="ＭＳ Ｐゴシック" charset="0"/>
              </a:rPr>
              <a:t>are small</a:t>
            </a:r>
          </a:p>
          <a:p>
            <a:pPr lvl="1"/>
            <a:r>
              <a:rPr lang="en-US" dirty="0" smtClean="0">
                <a:ln>
                  <a:solidFill>
                    <a:srgbClr val="000000"/>
                  </a:solidFill>
                </a:ln>
                <a:ea typeface="ＭＳ Ｐゴシック" charset="0"/>
                <a:cs typeface="ＭＳ Ｐゴシック" charset="0"/>
              </a:rPr>
              <a:t>so boiling points and freezing points are low</a:t>
            </a:r>
            <a:endParaRPr lang="en-US" dirty="0">
              <a:ln>
                <a:solidFill>
                  <a:srgbClr val="000000"/>
                </a:solidFill>
              </a:ln>
              <a:ea typeface="ＭＳ Ｐゴシック" charset="0"/>
              <a:cs typeface="ＭＳ Ｐゴシック" charset="0"/>
            </a:endParaRPr>
          </a:p>
        </p:txBody>
      </p:sp>
      <p:sp>
        <p:nvSpPr>
          <p:cNvPr id="6042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60421" name="Picture 6" descr="067_08_05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75" y="3196186"/>
            <a:ext cx="7064000" cy="329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633549"/>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5501"/>
            <a:ext cx="8229600" cy="1665318"/>
          </a:xfrm>
        </p:spPr>
        <p:txBody>
          <a:bodyPr>
            <a:normAutofit lnSpcReduction="10000"/>
          </a:bodyPr>
          <a:lstStyle/>
          <a:p>
            <a:pPr marL="0" indent="0" algn="ctr">
              <a:buNone/>
            </a:pPr>
            <a:r>
              <a:rPr lang="en-US" dirty="0">
                <a:solidFill>
                  <a:srgbClr val="000000"/>
                </a:solidFill>
                <a:ea typeface="ＭＳ Ｐゴシック"/>
              </a:rPr>
              <a:t>A</a:t>
            </a:r>
            <a:r>
              <a:rPr lang="en-US" dirty="0" smtClean="0">
                <a:solidFill>
                  <a:srgbClr val="000000"/>
                </a:solidFill>
                <a:ea typeface="ＭＳ Ｐゴシック"/>
              </a:rPr>
              <a:t> </a:t>
            </a:r>
            <a:r>
              <a:rPr lang="en-US" dirty="0">
                <a:solidFill>
                  <a:srgbClr val="000000"/>
                </a:solidFill>
                <a:ea typeface="ＭＳ Ｐゴシック"/>
              </a:rPr>
              <a:t>liquid </a:t>
            </a:r>
            <a:r>
              <a:rPr lang="en-US" dirty="0" smtClean="0">
                <a:solidFill>
                  <a:srgbClr val="000000"/>
                </a:solidFill>
                <a:ea typeface="ＭＳ Ｐゴシック"/>
              </a:rPr>
              <a:t>with weak intermolecular forces </a:t>
            </a:r>
          </a:p>
          <a:p>
            <a:pPr marL="0" indent="0" algn="ctr">
              <a:buNone/>
            </a:pPr>
            <a:r>
              <a:rPr lang="en-US" dirty="0" smtClean="0">
                <a:solidFill>
                  <a:srgbClr val="000000"/>
                </a:solidFill>
                <a:ea typeface="ＭＳ Ｐゴシック"/>
              </a:rPr>
              <a:t>has </a:t>
            </a:r>
            <a:r>
              <a:rPr lang="en-US" dirty="0">
                <a:solidFill>
                  <a:srgbClr val="000000"/>
                </a:solidFill>
                <a:ea typeface="ＭＳ Ｐゴシック"/>
              </a:rPr>
              <a:t>a </a:t>
            </a:r>
            <a:r>
              <a:rPr lang="en-US" b="1" dirty="0">
                <a:solidFill>
                  <a:srgbClr val="000000"/>
                </a:solidFill>
                <a:ea typeface="ＭＳ Ｐゴシック"/>
              </a:rPr>
              <a:t>low</a:t>
            </a:r>
            <a:r>
              <a:rPr lang="en-US" dirty="0">
                <a:solidFill>
                  <a:srgbClr val="000000"/>
                </a:solidFill>
                <a:ea typeface="ＭＳ Ｐゴシック"/>
              </a:rPr>
              <a:t> heat of </a:t>
            </a:r>
            <a:r>
              <a:rPr lang="en-US" dirty="0" smtClean="0">
                <a:solidFill>
                  <a:srgbClr val="000000"/>
                </a:solidFill>
                <a:ea typeface="ＭＳ Ｐゴシック"/>
              </a:rPr>
              <a:t>vaporization </a:t>
            </a:r>
          </a:p>
          <a:p>
            <a:pPr marL="0" indent="0" algn="ctr">
              <a:buNone/>
            </a:pPr>
            <a:r>
              <a:rPr lang="en-US" dirty="0" smtClean="0">
                <a:solidFill>
                  <a:srgbClr val="000000"/>
                </a:solidFill>
                <a:ea typeface="ＭＳ Ｐゴシック"/>
              </a:rPr>
              <a:t>and is called </a:t>
            </a:r>
            <a:r>
              <a:rPr lang="en-US" b="1" i="1" dirty="0">
                <a:solidFill>
                  <a:srgbClr val="000000"/>
                </a:solidFill>
                <a:ea typeface="ＭＳ Ｐゴシック"/>
              </a:rPr>
              <a:t>volatile</a:t>
            </a:r>
            <a:r>
              <a:rPr lang="en-US" b="1" dirty="0">
                <a:solidFill>
                  <a:srgbClr val="000000"/>
                </a:solidFill>
                <a:ea typeface="ＭＳ Ｐゴシック"/>
              </a:rPr>
              <a:t> </a:t>
            </a:r>
            <a:endParaRPr lang="en-US" b="1" dirty="0">
              <a:ea typeface="ＭＳ Ｐゴシック" charset="0"/>
              <a:cs typeface="ＭＳ Ｐゴシック" charset="0"/>
            </a:endParaRPr>
          </a:p>
        </p:txBody>
      </p:sp>
      <p:pic>
        <p:nvPicPr>
          <p:cNvPr id="4" name="Picture 6" descr="067_08_05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75" y="3196186"/>
            <a:ext cx="7064000" cy="329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992590"/>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00">
                <a:solidFill>
                  <a:srgbClr val="FFFFFF"/>
                </a:solidFill>
                <a:cs typeface="Arial" charset="0"/>
              </a:rPr>
              <a:t>© 2013 Pearson Education, Inc.</a:t>
            </a:r>
          </a:p>
        </p:txBody>
      </p:sp>
      <p:sp>
        <p:nvSpPr>
          <p:cNvPr id="22530" name="Rectangle 2"/>
          <p:cNvSpPr>
            <a:spLocks noGrp="1" noChangeArrowheads="1"/>
          </p:cNvSpPr>
          <p:nvPr>
            <p:ph type="title"/>
          </p:nvPr>
        </p:nvSpPr>
        <p:spPr>
          <a:xfrm>
            <a:off x="457200" y="838200"/>
            <a:ext cx="8458200" cy="1295400"/>
          </a:xfrm>
        </p:spPr>
        <p:txBody>
          <a:bodyPr/>
          <a:lstStyle/>
          <a:p>
            <a:pPr algn="l" eaLnBrk="1" hangingPunct="1">
              <a:spcAft>
                <a:spcPts val="1200"/>
              </a:spcAft>
            </a:pPr>
            <a:r>
              <a:rPr lang="en-US">
                <a:latin typeface="Arial" charset="0"/>
                <a:ea typeface="ＭＳ Ｐゴシック" charset="0"/>
                <a:cs typeface="ＭＳ Ｐゴシック" charset="0"/>
              </a:rPr>
              <a:t>What is the boiling point of the substance having the heating curve shown below?</a:t>
            </a:r>
            <a:endParaRPr lang="en-US" baseline="30000">
              <a:solidFill>
                <a:schemeClr val="tx1"/>
              </a:solidFill>
              <a:latin typeface="Arial" charset="0"/>
              <a:ea typeface="ＭＳ Ｐゴシック" charset="0"/>
              <a:cs typeface="ＭＳ Ｐゴシック" charset="0"/>
            </a:endParaRPr>
          </a:p>
        </p:txBody>
      </p:sp>
      <p:sp>
        <p:nvSpPr>
          <p:cNvPr id="22531" name="Rectangle 3"/>
          <p:cNvSpPr>
            <a:spLocks noGrp="1" noChangeArrowheads="1"/>
          </p:cNvSpPr>
          <p:nvPr>
            <p:ph type="body" idx="1"/>
          </p:nvPr>
        </p:nvSpPr>
        <p:spPr>
          <a:xfrm>
            <a:off x="685800" y="2514600"/>
            <a:ext cx="2209800" cy="2667000"/>
          </a:xfrm>
        </p:spPr>
        <p:txBody>
          <a:bodyPr/>
          <a:lstStyle/>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–50 </a:t>
            </a:r>
            <a:r>
              <a:rPr lang="en-US" sz="2800" dirty="0">
                <a:latin typeface="Times New Roman" charset="0"/>
                <a:ea typeface="ＭＳ Ｐゴシック" charset="0"/>
                <a:cs typeface="Times New Roman" charset="0"/>
              </a:rPr>
              <a:t>°</a:t>
            </a:r>
            <a:r>
              <a:rPr lang="en-US" sz="2800" dirty="0">
                <a:latin typeface="Arial" charset="0"/>
                <a:ea typeface="ＭＳ Ｐゴシック" charset="0"/>
                <a:cs typeface="ＭＳ Ｐゴシック" charset="0"/>
              </a:rPr>
              <a:t>C</a:t>
            </a:r>
          </a:p>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12 </a:t>
            </a:r>
            <a:r>
              <a:rPr lang="en-US" sz="2800" dirty="0">
                <a:latin typeface="Times New Roman" charset="0"/>
                <a:ea typeface="ＭＳ Ｐゴシック" charset="0"/>
                <a:cs typeface="Times New Roman" charset="0"/>
              </a:rPr>
              <a:t>°</a:t>
            </a:r>
            <a:r>
              <a:rPr lang="en-US" sz="2800" dirty="0">
                <a:latin typeface="Arial" charset="0"/>
                <a:ea typeface="ＭＳ Ｐゴシック" charset="0"/>
                <a:cs typeface="ＭＳ Ｐゴシック" charset="0"/>
              </a:rPr>
              <a:t>C</a:t>
            </a:r>
          </a:p>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75 </a:t>
            </a:r>
            <a:r>
              <a:rPr lang="en-US" sz="2800" dirty="0">
                <a:latin typeface="Times New Roman" charset="0"/>
                <a:ea typeface="ＭＳ Ｐゴシック" charset="0"/>
                <a:cs typeface="Times New Roman" charset="0"/>
              </a:rPr>
              <a:t>°</a:t>
            </a:r>
            <a:r>
              <a:rPr lang="en-US" sz="2800" dirty="0">
                <a:latin typeface="Arial" charset="0"/>
                <a:ea typeface="ＭＳ Ｐゴシック" charset="0"/>
                <a:cs typeface="ＭＳ Ｐゴシック" charset="0"/>
              </a:rPr>
              <a:t>C</a:t>
            </a:r>
          </a:p>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125 </a:t>
            </a:r>
            <a:r>
              <a:rPr lang="en-US" sz="2800" dirty="0">
                <a:latin typeface="Times New Roman" charset="0"/>
                <a:ea typeface="ＭＳ Ｐゴシック" charset="0"/>
                <a:cs typeface="Times New Roman" charset="0"/>
              </a:rPr>
              <a:t>°</a:t>
            </a:r>
            <a:r>
              <a:rPr lang="en-US" sz="2800" dirty="0">
                <a:latin typeface="Arial" charset="0"/>
                <a:ea typeface="ＭＳ Ｐゴシック" charset="0"/>
                <a:cs typeface="ＭＳ Ｐゴシック" charset="0"/>
              </a:rPr>
              <a:t>C</a:t>
            </a:r>
          </a:p>
          <a:p>
            <a:pPr marL="533400" indent="-533400" eaLnBrk="1" hangingPunct="1">
              <a:lnSpc>
                <a:spcPct val="90000"/>
              </a:lnSpc>
              <a:buFont typeface="Times" charset="0"/>
              <a:buAutoNum type="alphaLcPeriod"/>
            </a:pPr>
            <a:endParaRPr lang="en-US" sz="3200" dirty="0">
              <a:latin typeface="Arial" charset="0"/>
              <a:ea typeface="ＭＳ Ｐゴシック" charset="0"/>
              <a:cs typeface="ＭＳ Ｐゴシック" charset="0"/>
            </a:endParaRPr>
          </a:p>
          <a:p>
            <a:pPr marL="533400" indent="-533400" eaLnBrk="1" hangingPunct="1">
              <a:lnSpc>
                <a:spcPct val="90000"/>
              </a:lnSpc>
              <a:buFont typeface="Times" charset="0"/>
              <a:buAutoNum type="alphaLcPeriod"/>
            </a:pPr>
            <a:endParaRPr lang="en-US" sz="2800" dirty="0">
              <a:latin typeface="Arial" charset="0"/>
              <a:ea typeface="ＭＳ Ｐゴシック" charset="0"/>
              <a:cs typeface="ＭＳ Ｐゴシック" charset="0"/>
            </a:endParaRPr>
          </a:p>
        </p:txBody>
      </p:sp>
      <p:sp>
        <p:nvSpPr>
          <p:cNvPr id="22532"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22533"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22534" name="TextBox 6"/>
          <p:cNvSpPr txBox="1">
            <a:spLocks noChangeArrowheads="1"/>
          </p:cNvSpPr>
          <p:nvPr/>
        </p:nvSpPr>
        <p:spPr bwMode="auto">
          <a:xfrm>
            <a:off x="5908675" y="3700463"/>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pic>
        <p:nvPicPr>
          <p:cNvPr id="225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7588"/>
            <a:ext cx="548957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457200" y="3469328"/>
            <a:ext cx="2462716"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3857801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00">
                <a:solidFill>
                  <a:srgbClr val="FFFFFF"/>
                </a:solidFill>
                <a:cs typeface="Arial" charset="0"/>
              </a:rPr>
              <a:t>© 2013 Pearson Education, Inc.</a:t>
            </a:r>
          </a:p>
        </p:txBody>
      </p:sp>
      <p:sp>
        <p:nvSpPr>
          <p:cNvPr id="26626" name="Rectangle 2"/>
          <p:cNvSpPr>
            <a:spLocks noGrp="1" noChangeArrowheads="1"/>
          </p:cNvSpPr>
          <p:nvPr>
            <p:ph type="title"/>
          </p:nvPr>
        </p:nvSpPr>
        <p:spPr>
          <a:xfrm>
            <a:off x="457200" y="838200"/>
            <a:ext cx="8458200" cy="1295400"/>
          </a:xfrm>
        </p:spPr>
        <p:txBody>
          <a:bodyPr/>
          <a:lstStyle/>
          <a:p>
            <a:pPr algn="l" eaLnBrk="1" hangingPunct="1">
              <a:spcAft>
                <a:spcPts val="1200"/>
              </a:spcAft>
            </a:pPr>
            <a:r>
              <a:rPr lang="en-US">
                <a:latin typeface="Arial" charset="0"/>
                <a:ea typeface="ＭＳ Ｐゴシック" charset="0"/>
                <a:cs typeface="ＭＳ Ｐゴシック" charset="0"/>
              </a:rPr>
              <a:t>What is the relationship between intermolecular forces (IMF) and the boiling point of a liquid?</a:t>
            </a:r>
            <a:endParaRPr lang="en-US" baseline="30000">
              <a:solidFill>
                <a:schemeClr val="tx1"/>
              </a:solidFill>
              <a:latin typeface="Arial" charset="0"/>
              <a:ea typeface="ＭＳ Ｐゴシック" charset="0"/>
              <a:cs typeface="ＭＳ Ｐゴシック" charset="0"/>
            </a:endParaRPr>
          </a:p>
        </p:txBody>
      </p:sp>
      <p:sp>
        <p:nvSpPr>
          <p:cNvPr id="26627" name="Rectangle 3"/>
          <p:cNvSpPr>
            <a:spLocks noGrp="1" noChangeArrowheads="1"/>
          </p:cNvSpPr>
          <p:nvPr>
            <p:ph type="body" idx="1"/>
          </p:nvPr>
        </p:nvSpPr>
        <p:spPr>
          <a:xfrm>
            <a:off x="457200" y="2743200"/>
            <a:ext cx="8458200" cy="2438400"/>
          </a:xfrm>
        </p:spPr>
        <p:txBody>
          <a:bodyPr/>
          <a:lstStyle/>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As IMF increase, boiling point increases. </a:t>
            </a:r>
          </a:p>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As IMF increase, boiling point does not change.</a:t>
            </a:r>
          </a:p>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As IMF increase, boiling point decreases.</a:t>
            </a:r>
          </a:p>
          <a:p>
            <a:pPr marL="533400" indent="-533400" eaLnBrk="1" hangingPunct="1">
              <a:lnSpc>
                <a:spcPct val="90000"/>
              </a:lnSpc>
              <a:buFont typeface="Arial" charset="0"/>
              <a:buAutoNum type="alphaLcPeriod"/>
            </a:pPr>
            <a:r>
              <a:rPr lang="en-US" sz="2800" dirty="0">
                <a:latin typeface="Arial" charset="0"/>
                <a:ea typeface="ＭＳ Ｐゴシック" charset="0"/>
                <a:cs typeface="ＭＳ Ｐゴシック" charset="0"/>
              </a:rPr>
              <a:t>None of the above</a:t>
            </a:r>
          </a:p>
          <a:p>
            <a:pPr marL="533400" indent="-533400" eaLnBrk="1" hangingPunct="1">
              <a:buFont typeface="Times" charset="0"/>
              <a:buAutoNum type="alphaLcPeriod"/>
            </a:pPr>
            <a:endParaRPr lang="en-US" sz="3200" dirty="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dirty="0">
              <a:latin typeface="Arial" charset="0"/>
              <a:ea typeface="ＭＳ Ｐゴシック" charset="0"/>
              <a:cs typeface="ＭＳ Ｐゴシック" charset="0"/>
            </a:endParaRPr>
          </a:p>
        </p:txBody>
      </p:sp>
      <p:sp>
        <p:nvSpPr>
          <p:cNvPr id="26628"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26629"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26630" name="TextBox 6"/>
          <p:cNvSpPr txBox="1">
            <a:spLocks noChangeArrowheads="1"/>
          </p:cNvSpPr>
          <p:nvPr/>
        </p:nvSpPr>
        <p:spPr bwMode="auto">
          <a:xfrm>
            <a:off x="5908675" y="3700463"/>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8" name="Rectangle 7"/>
          <p:cNvSpPr>
            <a:spLocks noChangeArrowheads="1"/>
          </p:cNvSpPr>
          <p:nvPr/>
        </p:nvSpPr>
        <p:spPr bwMode="auto">
          <a:xfrm>
            <a:off x="457200" y="2766706"/>
            <a:ext cx="7480300"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1008468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3366FF"/>
                </a:solidFill>
                <a:latin typeface="+mn-lt"/>
                <a:ea typeface="ＭＳ Ｐゴシック" charset="0"/>
                <a:cs typeface="ＭＳ Ｐゴシック" charset="0"/>
              </a:rPr>
              <a:t>Worked Example 8.13 </a:t>
            </a:r>
            <a:r>
              <a:rPr lang="en-US" sz="3600" b="1" dirty="0">
                <a:solidFill>
                  <a:srgbClr val="4C4BE5"/>
                </a:solidFill>
                <a:latin typeface="+mn-lt"/>
                <a:ea typeface="ＭＳ Ｐゴシック" charset="0"/>
                <a:cs typeface="ＭＳ Ｐゴシック" charset="0"/>
              </a:rPr>
              <a:t> </a:t>
            </a:r>
            <a:r>
              <a:rPr lang="en-US" sz="3600" dirty="0">
                <a:solidFill>
                  <a:srgbClr val="000000"/>
                </a:solidFill>
                <a:latin typeface="+mn-lt"/>
                <a:ea typeface="ＭＳ Ｐゴシック" charset="0"/>
                <a:cs typeface="ＭＳ Ｐゴシック" charset="0"/>
              </a:rPr>
              <a:t>Heat of Fusion: Calculating Total Heat of </a:t>
            </a:r>
            <a:r>
              <a:rPr lang="en-US" sz="3600" dirty="0" smtClean="0">
                <a:solidFill>
                  <a:srgbClr val="000000"/>
                </a:solidFill>
                <a:latin typeface="+mn-lt"/>
                <a:ea typeface="ＭＳ Ｐゴシック" charset="0"/>
                <a:cs typeface="ＭＳ Ｐゴシック" charset="0"/>
              </a:rPr>
              <a:t>Melting</a:t>
            </a:r>
            <a:endParaRPr lang="en-US" sz="3600" dirty="0">
              <a:latin typeface="+mn-lt"/>
            </a:endParaRPr>
          </a:p>
        </p:txBody>
      </p:sp>
      <p:sp>
        <p:nvSpPr>
          <p:cNvPr id="3" name="Content Placeholder 2"/>
          <p:cNvSpPr>
            <a:spLocks noGrp="1"/>
          </p:cNvSpPr>
          <p:nvPr>
            <p:ph idx="1"/>
          </p:nvPr>
        </p:nvSpPr>
        <p:spPr>
          <a:xfrm>
            <a:off x="457200" y="1837780"/>
            <a:ext cx="8229600" cy="4288383"/>
          </a:xfrm>
        </p:spPr>
        <p:txBody>
          <a:bodyPr/>
          <a:lstStyle/>
          <a:p>
            <a:r>
              <a:rPr lang="en-US" dirty="0">
                <a:solidFill>
                  <a:srgbClr val="000000"/>
                </a:solidFill>
              </a:rPr>
              <a:t>Naphthalene, an organic substance often used in </a:t>
            </a:r>
            <a:r>
              <a:rPr lang="en-US" dirty="0" smtClean="0">
                <a:solidFill>
                  <a:srgbClr val="000000"/>
                </a:solidFill>
              </a:rPr>
              <a:t>mothballs </a:t>
            </a:r>
          </a:p>
          <a:p>
            <a:pPr lvl="1"/>
            <a:r>
              <a:rPr lang="en-US" dirty="0" smtClean="0">
                <a:solidFill>
                  <a:srgbClr val="000000"/>
                </a:solidFill>
              </a:rPr>
              <a:t>heat </a:t>
            </a:r>
            <a:r>
              <a:rPr lang="en-US" dirty="0">
                <a:solidFill>
                  <a:srgbClr val="000000"/>
                </a:solidFill>
              </a:rPr>
              <a:t>of fusion </a:t>
            </a:r>
            <a:r>
              <a:rPr lang="en-US" dirty="0" smtClean="0">
                <a:solidFill>
                  <a:srgbClr val="000000"/>
                </a:solidFill>
              </a:rPr>
              <a:t>=  </a:t>
            </a:r>
            <a:r>
              <a:rPr lang="en-US" dirty="0">
                <a:solidFill>
                  <a:srgbClr val="000000"/>
                </a:solidFill>
              </a:rPr>
              <a:t>35.7 </a:t>
            </a:r>
            <a:r>
              <a:rPr lang="en-US" dirty="0" err="1">
                <a:solidFill>
                  <a:srgbClr val="000000"/>
                </a:solidFill>
              </a:rPr>
              <a:t>cal</a:t>
            </a:r>
            <a:r>
              <a:rPr lang="en-US" dirty="0">
                <a:solidFill>
                  <a:srgbClr val="000000"/>
                </a:solidFill>
              </a:rPr>
              <a:t>/g (149 J/g) </a:t>
            </a:r>
            <a:endParaRPr lang="en-US" dirty="0" smtClean="0">
              <a:solidFill>
                <a:srgbClr val="000000"/>
              </a:solidFill>
            </a:endParaRPr>
          </a:p>
          <a:p>
            <a:pPr lvl="1"/>
            <a:r>
              <a:rPr lang="en-US" dirty="0" smtClean="0">
                <a:solidFill>
                  <a:srgbClr val="000000"/>
                </a:solidFill>
              </a:rPr>
              <a:t>molar </a:t>
            </a:r>
            <a:r>
              <a:rPr lang="en-US" dirty="0">
                <a:solidFill>
                  <a:srgbClr val="000000"/>
                </a:solidFill>
              </a:rPr>
              <a:t>mass of 128.0 g/</a:t>
            </a:r>
            <a:r>
              <a:rPr lang="en-US" dirty="0" err="1" smtClean="0">
                <a:solidFill>
                  <a:srgbClr val="000000"/>
                </a:solidFill>
              </a:rPr>
              <a:t>mol</a:t>
            </a:r>
            <a:r>
              <a:rPr lang="en-US" dirty="0" smtClean="0">
                <a:solidFill>
                  <a:srgbClr val="000000"/>
                </a:solidFill>
              </a:rPr>
              <a:t> </a:t>
            </a:r>
          </a:p>
          <a:p>
            <a:r>
              <a:rPr lang="en-US" dirty="0" smtClean="0">
                <a:solidFill>
                  <a:srgbClr val="000000"/>
                </a:solidFill>
              </a:rPr>
              <a:t>How </a:t>
            </a:r>
            <a:r>
              <a:rPr lang="en-US" dirty="0">
                <a:solidFill>
                  <a:srgbClr val="000000"/>
                </a:solidFill>
              </a:rPr>
              <a:t>much heat in kilocalories is required to melt 0.300 </a:t>
            </a:r>
            <a:r>
              <a:rPr lang="en-US" dirty="0" err="1">
                <a:solidFill>
                  <a:srgbClr val="000000"/>
                </a:solidFill>
              </a:rPr>
              <a:t>mol</a:t>
            </a:r>
            <a:r>
              <a:rPr lang="en-US" dirty="0">
                <a:solidFill>
                  <a:srgbClr val="000000"/>
                </a:solidFill>
              </a:rPr>
              <a:t> of naphthalene</a:t>
            </a:r>
            <a:r>
              <a:rPr lang="en-US" dirty="0" smtClean="0">
                <a:solidFill>
                  <a:srgbClr val="000000"/>
                </a:solidFill>
              </a:rPr>
              <a:t>?</a:t>
            </a:r>
            <a:endParaRPr lang="en-US" dirty="0"/>
          </a:p>
        </p:txBody>
      </p:sp>
    </p:spTree>
    <p:extLst>
      <p:ext uri="{BB962C8B-B14F-4D97-AF65-F5344CB8AC3E}">
        <p14:creationId xmlns:p14="http://schemas.microsoft.com/office/powerpoint/2010/main" val="1506883754"/>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we8-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71" y="2636397"/>
            <a:ext cx="7220788" cy="125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we8-1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71" y="4454166"/>
            <a:ext cx="8179223" cy="163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534172" y="581765"/>
            <a:ext cx="8229600" cy="1727488"/>
          </a:xfrm>
        </p:spPr>
        <p:txBody>
          <a:bodyPr>
            <a:normAutofit/>
          </a:bodyPr>
          <a:lstStyle/>
          <a:p>
            <a:r>
              <a:rPr lang="en-US" sz="2800" dirty="0">
                <a:solidFill>
                  <a:srgbClr val="000000"/>
                </a:solidFill>
              </a:rPr>
              <a:t>How much heat in kilocalories is required to melt 0.300 </a:t>
            </a:r>
            <a:r>
              <a:rPr lang="en-US" sz="2800" dirty="0" err="1">
                <a:solidFill>
                  <a:srgbClr val="000000"/>
                </a:solidFill>
              </a:rPr>
              <a:t>mol</a:t>
            </a:r>
            <a:r>
              <a:rPr lang="en-US" sz="2800" dirty="0">
                <a:solidFill>
                  <a:srgbClr val="000000"/>
                </a:solidFill>
              </a:rPr>
              <a:t> of naphthalene?</a:t>
            </a:r>
            <a:endParaRPr lang="en-US" sz="2800" dirty="0"/>
          </a:p>
          <a:p>
            <a:pPr lvl="1"/>
            <a:r>
              <a:rPr lang="en-US" sz="2400" dirty="0" smtClean="0">
                <a:solidFill>
                  <a:srgbClr val="000000"/>
                </a:solidFill>
              </a:rPr>
              <a:t>molar </a:t>
            </a:r>
            <a:r>
              <a:rPr lang="en-US" sz="2400" dirty="0">
                <a:solidFill>
                  <a:srgbClr val="000000"/>
                </a:solidFill>
              </a:rPr>
              <a:t>mass of 128.0 g/</a:t>
            </a:r>
            <a:r>
              <a:rPr lang="en-US" sz="2400" dirty="0" err="1">
                <a:solidFill>
                  <a:srgbClr val="000000"/>
                </a:solidFill>
              </a:rPr>
              <a:t>mol</a:t>
            </a:r>
            <a:r>
              <a:rPr lang="en-US" sz="2400" dirty="0">
                <a:solidFill>
                  <a:srgbClr val="000000"/>
                </a:solidFill>
              </a:rPr>
              <a:t> </a:t>
            </a:r>
            <a:endParaRPr lang="en-US" sz="2400" dirty="0"/>
          </a:p>
        </p:txBody>
      </p:sp>
    </p:spTree>
    <p:extLst>
      <p:ext uri="{BB962C8B-B14F-4D97-AF65-F5344CB8AC3E}">
        <p14:creationId xmlns:p14="http://schemas.microsoft.com/office/powerpoint/2010/main" val="2461407425"/>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61444" name="Content Placeholder 2"/>
          <p:cNvSpPr>
            <a:spLocks noGrp="1"/>
          </p:cNvSpPr>
          <p:nvPr>
            <p:ph idx="1"/>
          </p:nvPr>
        </p:nvSpPr>
        <p:spPr>
          <a:xfrm>
            <a:off x="347663" y="717550"/>
            <a:ext cx="8229600" cy="5514975"/>
          </a:xfrm>
        </p:spPr>
        <p:txBody>
          <a:bodyPr/>
          <a:lstStyle/>
          <a:p>
            <a:pPr algn="ctr">
              <a:buFontTx/>
              <a:buNone/>
            </a:pPr>
            <a:r>
              <a:rPr lang="en-US" sz="2400" b="1">
                <a:latin typeface="Arial" charset="0"/>
                <a:ea typeface="ＭＳ Ｐゴシック" charset="0"/>
                <a:cs typeface="ＭＳ Ｐゴシック" charset="0"/>
              </a:rPr>
              <a:t>CO</a:t>
            </a:r>
            <a:r>
              <a:rPr lang="en-US" sz="2400" b="1" baseline="-25000">
                <a:latin typeface="Arial" charset="0"/>
                <a:ea typeface="ＭＳ Ｐゴシック" charset="0"/>
                <a:cs typeface="ＭＳ Ｐゴシック" charset="0"/>
              </a:rPr>
              <a:t>2</a:t>
            </a:r>
            <a:r>
              <a:rPr lang="en-US" sz="2400" b="1">
                <a:latin typeface="Arial" charset="0"/>
                <a:ea typeface="ＭＳ Ｐゴシック" charset="0"/>
                <a:cs typeface="ＭＳ Ｐゴシック" charset="0"/>
              </a:rPr>
              <a:t> as an Environmentally Friendly Solvent</a:t>
            </a:r>
            <a:r>
              <a:rPr lang="en-US" sz="2400">
                <a:latin typeface="Arial" charset="0"/>
                <a:ea typeface="ＭＳ Ｐゴシック" charset="0"/>
                <a:cs typeface="ＭＳ Ｐゴシック" charset="0"/>
              </a:rPr>
              <a:t> </a:t>
            </a:r>
          </a:p>
          <a:p>
            <a:r>
              <a:rPr lang="en-US" sz="1800">
                <a:latin typeface="Arial" charset="0"/>
                <a:ea typeface="ＭＳ Ｐゴシック" charset="0"/>
                <a:cs typeface="ＭＳ Ｐゴシック" charset="0"/>
              </a:rPr>
              <a:t>When it enters an unusual and rarely seen state of matter called the </a:t>
            </a:r>
            <a:r>
              <a:rPr lang="en-US" sz="1800" i="1">
                <a:latin typeface="Arial" charset="0"/>
                <a:ea typeface="ＭＳ Ｐゴシック" charset="0"/>
                <a:cs typeface="ＭＳ Ｐゴシック" charset="0"/>
              </a:rPr>
              <a:t>supercritical state</a:t>
            </a:r>
            <a:r>
              <a:rPr lang="en-US" sz="1800">
                <a:latin typeface="Arial" charset="0"/>
                <a:ea typeface="ＭＳ Ｐゴシック" charset="0"/>
                <a:cs typeface="ＭＳ Ｐゴシック" charset="0"/>
              </a:rPr>
              <a:t>, CO</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 becomes a remarkable solvent.</a:t>
            </a:r>
          </a:p>
          <a:p>
            <a:r>
              <a:rPr lang="en-US" sz="1800">
                <a:latin typeface="Arial" charset="0"/>
                <a:ea typeface="ＭＳ Ｐゴシック" charset="0"/>
                <a:cs typeface="ＭＳ Ｐゴシック" charset="0"/>
              </a:rPr>
              <a:t>The supercritical state represents a situation that is intermediate between liquid and gas. There is </a:t>
            </a:r>
            <a:r>
              <a:rPr lang="en-US" sz="1800" i="1">
                <a:latin typeface="Arial" charset="0"/>
                <a:ea typeface="ＭＳ Ｐゴシック" charset="0"/>
                <a:cs typeface="ＭＳ Ｐゴシック" charset="0"/>
              </a:rPr>
              <a:t>some</a:t>
            </a:r>
            <a:r>
              <a:rPr lang="en-US" sz="1800">
                <a:latin typeface="Arial" charset="0"/>
                <a:ea typeface="ＭＳ Ｐゴシック" charset="0"/>
                <a:cs typeface="ＭＳ Ｐゴシック" charset="0"/>
              </a:rPr>
              <a:t> space between molecules, but not much. </a:t>
            </a:r>
          </a:p>
          <a:p>
            <a:r>
              <a:rPr lang="en-US" sz="1800">
                <a:latin typeface="Arial" charset="0"/>
                <a:ea typeface="ＭＳ Ｐゴシック" charset="0"/>
                <a:cs typeface="ＭＳ Ｐゴシック" charset="0"/>
              </a:rPr>
              <a:t>Supercritical CO</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 exists above the </a:t>
            </a:r>
            <a:r>
              <a:rPr lang="en-US" sz="1800" i="1">
                <a:latin typeface="Arial" charset="0"/>
                <a:ea typeface="ＭＳ Ｐゴシック" charset="0"/>
                <a:cs typeface="ＭＳ Ｐゴシック" charset="0"/>
              </a:rPr>
              <a:t>critical point</a:t>
            </a:r>
            <a:r>
              <a:rPr lang="en-US" sz="1800">
                <a:latin typeface="Arial" charset="0"/>
                <a:ea typeface="ＭＳ Ｐゴシック" charset="0"/>
                <a:cs typeface="ＭＳ Ｐゴシック" charset="0"/>
              </a:rPr>
              <a:t>, when the pressure is above 72.8 atm and the temperature is above 31.2 °C. </a:t>
            </a:r>
          </a:p>
          <a:p>
            <a:r>
              <a:rPr lang="en-US" sz="1800">
                <a:latin typeface="Arial" charset="0"/>
                <a:ea typeface="ＭＳ Ｐゴシック" charset="0"/>
                <a:cs typeface="ＭＳ Ｐゴシック" charset="0"/>
              </a:rPr>
              <a:t>Because open spaces already exist between CO</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 molecules, it is energetically easy for molecules to slip in.</a:t>
            </a:r>
          </a:p>
          <a:p>
            <a:r>
              <a:rPr lang="en-US" sz="1800">
                <a:latin typeface="Arial" charset="0"/>
                <a:ea typeface="ＭＳ Ｐゴシック" charset="0"/>
                <a:cs typeface="ＭＳ Ｐゴシック" charset="0"/>
              </a:rPr>
              <a:t>Supercritical CO</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 is used to decaffeinate coffee beans and to obtain spice extracts and fragrant oils. Perhaps the most important future application is the use of carbon dioxide for dry-cleaning clothes, replacing environmentally harmful chlorinated solvents.</a:t>
            </a:r>
          </a:p>
          <a:p>
            <a:r>
              <a:rPr lang="en-US" sz="1800">
                <a:latin typeface="Arial" charset="0"/>
                <a:ea typeface="ＭＳ Ｐゴシック" charset="0"/>
                <a:cs typeface="ＭＳ Ｐゴシック" charset="0"/>
              </a:rPr>
              <a:t>Supercritical CO</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 is nontoxic and nonflammable. </a:t>
            </a:r>
          </a:p>
          <a:p>
            <a:r>
              <a:rPr lang="en-US" sz="1800">
                <a:latin typeface="Arial" charset="0"/>
                <a:ea typeface="ＭＳ Ｐゴシック" charset="0"/>
                <a:cs typeface="ＭＳ Ｐゴシック" charset="0"/>
              </a:rPr>
              <a:t>Industrial processes using CO</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 are designed as closed systems so that CO</a:t>
            </a:r>
            <a:r>
              <a:rPr lang="en-US" sz="1800" baseline="-25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  is recaptured after use and continually recycled. No organic solvent vapors are released into the atmosphere and no toxic liquids seep into groundwater supplies. The future looks bright for this new technology. </a:t>
            </a:r>
          </a:p>
        </p:txBody>
      </p:sp>
      <p:sp>
        <p:nvSpPr>
          <p:cNvPr id="2" name="Title 1"/>
          <p:cNvSpPr>
            <a:spLocks noGrp="1"/>
          </p:cNvSpPr>
          <p:nvPr>
            <p:ph type="title"/>
          </p:nvPr>
        </p:nvSpPr>
        <p:spPr>
          <a:xfrm>
            <a:off x="457200" y="274638"/>
            <a:ext cx="8229600" cy="442912"/>
          </a:xfrm>
        </p:spPr>
        <p:txBody>
          <a:bodyPr>
            <a:noAutofit/>
          </a:bodyPr>
          <a:lstStyle/>
          <a:p>
            <a:r>
              <a:rPr lang="en-US" sz="2800" dirty="0" err="1" smtClean="0"/>
              <a:t>fyi</a:t>
            </a:r>
            <a:r>
              <a:rPr lang="en-US" sz="2800" dirty="0" smtClean="0"/>
              <a:t>: </a:t>
            </a:r>
            <a:endParaRPr lang="en-US" sz="2800" dirty="0"/>
          </a:p>
        </p:txBody>
      </p:sp>
    </p:spTree>
    <p:extLst>
      <p:ext uri="{BB962C8B-B14F-4D97-AF65-F5344CB8AC3E}">
        <p14:creationId xmlns:p14="http://schemas.microsoft.com/office/powerpoint/2010/main" val="1551951936"/>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atin typeface="Arial" charset="0"/>
                <a:cs typeface="Times New Roman" charset="0"/>
              </a:rPr>
              <a:t>Chapter Summary</a:t>
            </a:r>
          </a:p>
        </p:txBody>
      </p:sp>
      <p:sp>
        <p:nvSpPr>
          <p:cNvPr id="6246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880751617"/>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398463" y="752475"/>
            <a:ext cx="8229600" cy="5602288"/>
          </a:xfrm>
        </p:spPr>
        <p:txBody>
          <a:bodyPr/>
          <a:lstStyle/>
          <a:p>
            <a:pPr marL="587375" indent="-514350" eaLnBrk="1" hangingPunct="1">
              <a:buClr>
                <a:srgbClr val="000000"/>
              </a:buClr>
              <a:buFontTx/>
              <a:buAutoNum type="arabicPeriod"/>
              <a:tabLst>
                <a:tab pos="625475" algn="l"/>
              </a:tabLst>
            </a:pPr>
            <a:r>
              <a:rPr lang="en-US" sz="2400" b="1">
                <a:latin typeface="Arial" charset="0"/>
                <a:ea typeface="ＭＳ Ｐゴシック" charset="0"/>
                <a:cs typeface="ＭＳ Ｐゴシック" charset="0"/>
              </a:rPr>
              <a:t>What are the major intermolecular forces, and how do they affect the states of matter? </a:t>
            </a:r>
          </a:p>
          <a:p>
            <a:pPr marL="587375" indent="-514350" eaLnBrk="1" hangingPunct="1">
              <a:buClr>
                <a:srgbClr val="000000"/>
              </a:buClr>
              <a:tabLst>
                <a:tab pos="625475" algn="l"/>
              </a:tabLst>
            </a:pPr>
            <a:r>
              <a:rPr lang="en-US" sz="2400">
                <a:latin typeface="Arial" charset="0"/>
                <a:ea typeface="ＭＳ Ｐゴシック" charset="0"/>
                <a:cs typeface="ＭＳ Ｐゴシック" charset="0"/>
              </a:rPr>
              <a:t>There are three major types of </a:t>
            </a:r>
            <a:r>
              <a:rPr lang="en-US" sz="2400" i="1">
                <a:latin typeface="Arial" charset="0"/>
                <a:ea typeface="ＭＳ Ｐゴシック" charset="0"/>
                <a:cs typeface="ＭＳ Ｐゴシック" charset="0"/>
              </a:rPr>
              <a:t>intermolecular forces</a:t>
            </a:r>
            <a:r>
              <a:rPr lang="en-US" sz="2400">
                <a:latin typeface="Arial" charset="0"/>
                <a:ea typeface="ＭＳ Ｐゴシック" charset="0"/>
                <a:cs typeface="ＭＳ Ｐゴシック" charset="0"/>
              </a:rPr>
              <a:t>, which act to hold molecules near one another in solids and liquids. </a:t>
            </a:r>
          </a:p>
          <a:p>
            <a:pPr marL="987425" lvl="1" indent="-514350" eaLnBrk="1" hangingPunct="1">
              <a:buClr>
                <a:srgbClr val="000000"/>
              </a:buClr>
              <a:tabLst>
                <a:tab pos="625475" algn="l"/>
              </a:tabLst>
            </a:pPr>
            <a:r>
              <a:rPr lang="en-US" sz="2200" i="1">
                <a:latin typeface="Arial" charset="0"/>
                <a:ea typeface="ＭＳ Ｐゴシック" charset="0"/>
              </a:rPr>
              <a:t>Dipole–dipole forces</a:t>
            </a:r>
            <a:r>
              <a:rPr lang="en-US" sz="2200">
                <a:latin typeface="Arial" charset="0"/>
                <a:ea typeface="ＭＳ Ｐゴシック" charset="0"/>
              </a:rPr>
              <a:t> are the electrical attractions that occur between polar molecules.</a:t>
            </a:r>
          </a:p>
          <a:p>
            <a:pPr marL="987425" lvl="1" indent="-514350" eaLnBrk="1" hangingPunct="1">
              <a:buClr>
                <a:srgbClr val="000000"/>
              </a:buClr>
              <a:tabLst>
                <a:tab pos="625475" algn="l"/>
              </a:tabLst>
            </a:pPr>
            <a:r>
              <a:rPr lang="en-US" sz="2200" i="1">
                <a:latin typeface="Arial" charset="0"/>
                <a:ea typeface="ＭＳ Ｐゴシック" charset="0"/>
              </a:rPr>
              <a:t>London dispersion forces</a:t>
            </a:r>
            <a:r>
              <a:rPr lang="en-US" sz="2200">
                <a:latin typeface="Arial" charset="0"/>
                <a:ea typeface="ＭＳ Ｐゴシック" charset="0"/>
              </a:rPr>
              <a:t> occur between all molecules as a result of temporary molecular polarities due to unsymmetrical electron distribution. These forces increase in strength with molecular weight and with the surface area of molecules. </a:t>
            </a:r>
          </a:p>
          <a:p>
            <a:pPr marL="987425" lvl="1" indent="-514350" eaLnBrk="1" hangingPunct="1">
              <a:buClr>
                <a:srgbClr val="000000"/>
              </a:buClr>
              <a:tabLst>
                <a:tab pos="625475" algn="l"/>
              </a:tabLst>
            </a:pPr>
            <a:r>
              <a:rPr lang="en-US" sz="2200" i="1">
                <a:latin typeface="Arial" charset="0"/>
                <a:ea typeface="ＭＳ Ｐゴシック" charset="0"/>
              </a:rPr>
              <a:t>Hydrogen bonding</a:t>
            </a:r>
            <a:r>
              <a:rPr lang="en-US" sz="2200">
                <a:latin typeface="Arial" charset="0"/>
                <a:ea typeface="ＭＳ Ｐゴシック" charset="0"/>
              </a:rPr>
              <a:t>, the strongest of the three intermolecular forces, occurs between a hydrogen atom bonded to O, N, or F and a nearby O, N, or F atom. </a:t>
            </a:r>
          </a:p>
        </p:txBody>
      </p:sp>
      <p:sp>
        <p:nvSpPr>
          <p:cNvPr id="6246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34086837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lecture 1: 8.1-8.4</a:t>
            </a:r>
          </a:p>
          <a:p>
            <a:r>
              <a:rPr lang="en-US" dirty="0" smtClean="0"/>
              <a:t>lecture 2: 8.5- 8.10</a:t>
            </a:r>
          </a:p>
          <a:p>
            <a:r>
              <a:rPr lang="en-US" dirty="0" smtClean="0"/>
              <a:t>lecture 3(beginning of): 8.11-8.15</a:t>
            </a:r>
            <a:endParaRPr lang="en-US" dirty="0"/>
          </a:p>
        </p:txBody>
      </p:sp>
    </p:spTree>
    <p:extLst>
      <p:ext uri="{BB962C8B-B14F-4D97-AF65-F5344CB8AC3E}">
        <p14:creationId xmlns:p14="http://schemas.microsoft.com/office/powerpoint/2010/main" val="15280877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871329" y="658848"/>
            <a:ext cx="7391400" cy="533400"/>
          </a:xfrm>
        </p:spPr>
        <p:txBody>
          <a:bodyPr>
            <a:normAutofit fontScale="90000"/>
          </a:bodyPr>
          <a:lstStyle/>
          <a:p>
            <a:pPr>
              <a:spcBef>
                <a:spcPct val="20000"/>
              </a:spcBef>
            </a:pPr>
            <a:r>
              <a:rPr lang="en-US" dirty="0"/>
              <a:t>Concept Check</a:t>
            </a:r>
          </a:p>
        </p:txBody>
      </p:sp>
      <p:sp>
        <p:nvSpPr>
          <p:cNvPr id="538627" name="Rectangle 3"/>
          <p:cNvSpPr>
            <a:spLocks noGrp="1" noChangeArrowheads="1"/>
          </p:cNvSpPr>
          <p:nvPr>
            <p:ph idx="1"/>
          </p:nvPr>
        </p:nvSpPr>
        <p:spPr>
          <a:xfrm>
            <a:off x="228600" y="2133600"/>
            <a:ext cx="8229600" cy="2997200"/>
          </a:xfrm>
        </p:spPr>
        <p:txBody>
          <a:bodyPr>
            <a:normAutofit/>
          </a:bodyPr>
          <a:lstStyle/>
          <a:p>
            <a:pPr marL="465138" indent="0">
              <a:buFontTx/>
              <a:buNone/>
            </a:pPr>
            <a:r>
              <a:rPr lang="en-US" dirty="0"/>
              <a:t>Which gas would behave </a:t>
            </a:r>
            <a:r>
              <a:rPr lang="en-US" dirty="0">
                <a:solidFill>
                  <a:srgbClr val="0000FF"/>
                </a:solidFill>
              </a:rPr>
              <a:t>more ideally</a:t>
            </a:r>
            <a:r>
              <a:rPr lang="en-US" dirty="0"/>
              <a:t> at the same conditions of P and T?</a:t>
            </a:r>
          </a:p>
          <a:p>
            <a:pPr marL="465138" indent="0" algn="ctr" eaLnBrk="0" hangingPunct="0">
              <a:buFontTx/>
              <a:buNone/>
            </a:pPr>
            <a:endParaRPr lang="en-US" sz="900" dirty="0"/>
          </a:p>
          <a:p>
            <a:pPr marL="465138" indent="0" algn="ctr" eaLnBrk="0" hangingPunct="0">
              <a:buFontTx/>
              <a:buNone/>
            </a:pPr>
            <a:r>
              <a:rPr lang="en-US" dirty="0"/>
              <a:t>CO 	  or	    N</a:t>
            </a:r>
            <a:r>
              <a:rPr lang="en-US" baseline="-25000" dirty="0"/>
              <a:t>2</a:t>
            </a:r>
            <a:r>
              <a:rPr lang="en-US" dirty="0"/>
              <a:t> </a:t>
            </a:r>
          </a:p>
          <a:p>
            <a:pPr marL="465138" indent="0" eaLnBrk="0" hangingPunct="0">
              <a:buFontTx/>
              <a:buNone/>
            </a:pPr>
            <a:endParaRPr lang="en-US" sz="800" dirty="0"/>
          </a:p>
          <a:p>
            <a:pPr marL="465138" indent="0" eaLnBrk="0" hangingPunct="0">
              <a:buFontTx/>
              <a:buNone/>
            </a:pPr>
            <a:r>
              <a:rPr lang="en-US" dirty="0"/>
              <a:t>Why?</a:t>
            </a:r>
          </a:p>
        </p:txBody>
      </p:sp>
      <p:sp>
        <p:nvSpPr>
          <p:cNvPr id="6" name="Footer Placeholder 3"/>
          <p:cNvSpPr>
            <a:spLocks noGrp="1"/>
          </p:cNvSpPr>
          <p:nvPr>
            <p:ph type="ftr" sz="quarter" idx="10"/>
          </p:nvPr>
        </p:nvSpPr>
        <p:spPr/>
        <p:txBody>
          <a:bodyPr/>
          <a:lstStyle/>
          <a:p>
            <a:r>
              <a:rPr lang="en-US">
                <a:solidFill>
                  <a:prstClr val="black">
                    <a:tint val="75000"/>
                  </a:prstClr>
                </a:solidFill>
                <a:latin typeface="Calibri"/>
              </a:rPr>
              <a:t>Copyright © Cengage Learning. All rights reserved</a:t>
            </a:r>
          </a:p>
        </p:txBody>
      </p:sp>
      <p:sp>
        <p:nvSpPr>
          <p:cNvPr id="7" name="Slide Number Placeholder 4"/>
          <p:cNvSpPr>
            <a:spLocks noGrp="1"/>
          </p:cNvSpPr>
          <p:nvPr>
            <p:ph type="sldNum" sz="quarter" idx="11"/>
          </p:nvPr>
        </p:nvSpPr>
        <p:spPr/>
        <p:txBody>
          <a:bodyPr/>
          <a:lstStyle/>
          <a:p>
            <a:fld id="{258034FA-1FC3-944A-902E-026996574DE2}" type="slidenum">
              <a:rPr lang="en-US">
                <a:solidFill>
                  <a:prstClr val="black">
                    <a:tint val="75000"/>
                  </a:prstClr>
                </a:solidFill>
                <a:latin typeface="Calibri"/>
              </a:rPr>
              <a:pPr/>
              <a:t>20</a:t>
            </a:fld>
            <a:endParaRPr lang="en-US">
              <a:solidFill>
                <a:prstClr val="black">
                  <a:tint val="75000"/>
                </a:prstClr>
              </a:solidFill>
              <a:latin typeface="Calibri"/>
            </a:endParaRPr>
          </a:p>
        </p:txBody>
      </p:sp>
      <p:sp>
        <p:nvSpPr>
          <p:cNvPr id="538629" name="Rectangle 5"/>
          <p:cNvSpPr>
            <a:spLocks noChangeArrowheads="1"/>
          </p:cNvSpPr>
          <p:nvPr/>
        </p:nvSpPr>
        <p:spPr bwMode="auto">
          <a:xfrm>
            <a:off x="5227440" y="3462676"/>
            <a:ext cx="685800" cy="5334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a:endParaRPr>
          </a:p>
        </p:txBody>
      </p:sp>
    </p:spTree>
    <p:extLst>
      <p:ext uri="{BB962C8B-B14F-4D97-AF65-F5344CB8AC3E}">
        <p14:creationId xmlns:p14="http://schemas.microsoft.com/office/powerpoint/2010/main" val="8177481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365125" y="617538"/>
            <a:ext cx="8229600" cy="4219575"/>
          </a:xfrm>
        </p:spPr>
        <p:txBody>
          <a:bodyPr/>
          <a:lstStyle/>
          <a:p>
            <a:pPr marL="587375" indent="-514350" eaLnBrk="1" hangingPunct="1">
              <a:buClr>
                <a:srgbClr val="000000"/>
              </a:buClr>
              <a:buFontTx/>
              <a:buAutoNum type="arabicPeriod" startAt="2"/>
              <a:tabLst>
                <a:tab pos="625475" algn="l"/>
              </a:tabLst>
            </a:pPr>
            <a:r>
              <a:rPr lang="en-US" sz="2600" b="1" dirty="0">
                <a:latin typeface="Arial" charset="0"/>
                <a:ea typeface="ＭＳ Ｐゴシック" charset="0"/>
                <a:cs typeface="ＭＳ Ｐゴシック" charset="0"/>
              </a:rPr>
              <a:t>How do scientists explain the behavior of gases?  </a:t>
            </a:r>
          </a:p>
          <a:p>
            <a:pPr marL="587375" indent="-514350" eaLnBrk="1" hangingPunct="1">
              <a:buClr>
                <a:srgbClr val="000000"/>
              </a:buClr>
              <a:tabLst>
                <a:tab pos="625475" algn="l"/>
              </a:tabLst>
            </a:pPr>
            <a:r>
              <a:rPr lang="en-US" sz="2600" dirty="0">
                <a:latin typeface="Arial" charset="0"/>
                <a:ea typeface="ＭＳ Ｐゴシック" charset="0"/>
                <a:cs typeface="ＭＳ Ｐゴシック" charset="0"/>
              </a:rPr>
              <a:t>According to the </a:t>
            </a:r>
            <a:r>
              <a:rPr lang="en-US" sz="2600" i="1" dirty="0">
                <a:latin typeface="Arial" charset="0"/>
                <a:ea typeface="ＭＳ Ｐゴシック" charset="0"/>
                <a:cs typeface="ＭＳ Ｐゴシック" charset="0"/>
              </a:rPr>
              <a:t>kinetic-molecular theory</a:t>
            </a:r>
            <a:r>
              <a:rPr lang="en-US" sz="2600" dirty="0">
                <a:latin typeface="Arial" charset="0"/>
                <a:ea typeface="ＭＳ Ｐゴシック" charset="0"/>
                <a:cs typeface="ＭＳ Ｐゴシック" charset="0"/>
              </a:rPr>
              <a:t> </a:t>
            </a:r>
            <a:r>
              <a:rPr lang="en-US" sz="2600" i="1" dirty="0">
                <a:latin typeface="Arial" charset="0"/>
                <a:ea typeface="ＭＳ Ｐゴシック" charset="0"/>
                <a:cs typeface="ＭＳ Ｐゴシック" charset="0"/>
              </a:rPr>
              <a:t>of gases</a:t>
            </a:r>
            <a:r>
              <a:rPr lang="en-US" sz="2600" dirty="0">
                <a:latin typeface="Arial" charset="0"/>
                <a:ea typeface="ＭＳ Ｐゴシック" charset="0"/>
                <a:cs typeface="ＭＳ Ｐゴシック" charset="0"/>
              </a:rPr>
              <a:t>, the physical behavior of gases can be explained by assuming that they consist of particles moving rapidly at random, separated from other particles by great distances, and colliding without loss of energy. </a:t>
            </a:r>
          </a:p>
          <a:p>
            <a:pPr marL="587375" indent="-514350" eaLnBrk="1" hangingPunct="1">
              <a:buClr>
                <a:srgbClr val="000000"/>
              </a:buClr>
              <a:tabLst>
                <a:tab pos="625475" algn="l"/>
              </a:tabLst>
            </a:pPr>
            <a:r>
              <a:rPr lang="en-US" sz="2600" dirty="0">
                <a:latin typeface="Arial" charset="0"/>
                <a:ea typeface="ＭＳ Ｐゴシック" charset="0"/>
                <a:cs typeface="ＭＳ Ｐゴシック" charset="0"/>
              </a:rPr>
              <a:t>Gas pressure is the result of molecular collisions with a surface. </a:t>
            </a:r>
          </a:p>
        </p:txBody>
      </p:sp>
      <p:sp>
        <p:nvSpPr>
          <p:cNvPr id="6349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2613625502"/>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p:cNvSpPr>
            <a:spLocks noGrp="1"/>
          </p:cNvSpPr>
          <p:nvPr>
            <p:ph idx="1"/>
          </p:nvPr>
        </p:nvSpPr>
        <p:spPr>
          <a:xfrm>
            <a:off x="365125" y="803275"/>
            <a:ext cx="8229600" cy="5219700"/>
          </a:xfrm>
        </p:spPr>
        <p:txBody>
          <a:bodyPr/>
          <a:lstStyle/>
          <a:p>
            <a:pPr marL="587375" indent="-514350" eaLnBrk="1" hangingPunct="1">
              <a:buClr>
                <a:srgbClr val="000000"/>
              </a:buClr>
              <a:buFontTx/>
              <a:buAutoNum type="arabicPeriod" startAt="3"/>
              <a:tabLst>
                <a:tab pos="625475" algn="l"/>
              </a:tabLst>
            </a:pPr>
            <a:r>
              <a:rPr lang="en-US" sz="2100" b="1">
                <a:latin typeface="Arial" charset="0"/>
                <a:ea typeface="ＭＳ Ｐゴシック" charset="0"/>
                <a:cs typeface="ＭＳ Ｐゴシック" charset="0"/>
              </a:rPr>
              <a:t>How do gases respond to changes in temperature, pressure, and volume?</a:t>
            </a:r>
            <a:r>
              <a:rPr lang="en-US" sz="2100">
                <a:latin typeface="Arial" charset="0"/>
                <a:ea typeface="ＭＳ Ｐゴシック" charset="0"/>
                <a:cs typeface="ＭＳ Ｐゴシック" charset="0"/>
              </a:rPr>
              <a:t> </a:t>
            </a:r>
            <a:r>
              <a:rPr lang="en-US" sz="2100" b="1">
                <a:latin typeface="Arial" charset="0"/>
                <a:ea typeface="ＭＳ Ｐゴシック" charset="0"/>
                <a:cs typeface="ＭＳ Ｐゴシック" charset="0"/>
              </a:rPr>
              <a:t> </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Boyle</a:t>
            </a:r>
            <a:r>
              <a:rPr lang="ja-JP" altLang="en-US" sz="2100" i="1">
                <a:latin typeface="Arial" charset="0"/>
                <a:ea typeface="ＭＳ Ｐゴシック" charset="0"/>
                <a:cs typeface="ＭＳ Ｐゴシック" charset="0"/>
              </a:rPr>
              <a:t>’</a:t>
            </a:r>
            <a:r>
              <a:rPr lang="en-US" sz="2100" i="1">
                <a:latin typeface="Arial" charset="0"/>
                <a:ea typeface="ＭＳ Ｐゴシック" charset="0"/>
                <a:cs typeface="ＭＳ Ｐゴシック" charset="0"/>
              </a:rPr>
              <a:t>s law</a:t>
            </a:r>
            <a:r>
              <a:rPr lang="en-US" sz="2100">
                <a:latin typeface="Arial" charset="0"/>
                <a:ea typeface="ＭＳ Ｐゴシック" charset="0"/>
                <a:cs typeface="ＭＳ Ｐゴシック" charset="0"/>
              </a:rPr>
              <a:t> says that the volume of a fixed amount of gas at constant temperature is inversely proportional to its pressure.</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Charles</a:t>
            </a:r>
            <a:r>
              <a:rPr lang="ja-JP" altLang="en-US" sz="2100" i="1">
                <a:latin typeface="Arial" charset="0"/>
                <a:ea typeface="ＭＳ Ｐゴシック" charset="0"/>
                <a:cs typeface="ＭＳ Ｐゴシック" charset="0"/>
              </a:rPr>
              <a:t>’</a:t>
            </a:r>
            <a:r>
              <a:rPr lang="en-US" sz="2100" i="1">
                <a:latin typeface="Arial" charset="0"/>
                <a:ea typeface="ＭＳ Ｐゴシック" charset="0"/>
                <a:cs typeface="ＭＳ Ｐゴシック" charset="0"/>
              </a:rPr>
              <a:t>s law</a:t>
            </a:r>
            <a:r>
              <a:rPr lang="en-US" sz="2100">
                <a:latin typeface="Arial" charset="0"/>
                <a:ea typeface="ＭＳ Ｐゴシック" charset="0"/>
                <a:cs typeface="ＭＳ Ｐゴシック" charset="0"/>
              </a:rPr>
              <a:t> says that the volume of a fixed amount of gas at constant pressure is directly proportional to its Kelvin temperature.</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Gay-Lussac</a:t>
            </a:r>
            <a:r>
              <a:rPr lang="ja-JP" altLang="en-US" sz="2100" i="1">
                <a:latin typeface="Arial" charset="0"/>
                <a:ea typeface="ＭＳ Ｐゴシック" charset="0"/>
                <a:cs typeface="ＭＳ Ｐゴシック" charset="0"/>
              </a:rPr>
              <a:t>’</a:t>
            </a:r>
            <a:r>
              <a:rPr lang="en-US" sz="2100" i="1">
                <a:latin typeface="Arial" charset="0"/>
                <a:ea typeface="ＭＳ Ｐゴシック" charset="0"/>
                <a:cs typeface="ＭＳ Ｐゴシック" charset="0"/>
              </a:rPr>
              <a:t>s law</a:t>
            </a:r>
            <a:r>
              <a:rPr lang="en-US" sz="2100">
                <a:latin typeface="Arial" charset="0"/>
                <a:ea typeface="ＭＳ Ｐゴシック" charset="0"/>
                <a:cs typeface="ＭＳ Ｐゴシック" charset="0"/>
              </a:rPr>
              <a:t> says that the pressure of a fixed amount of gas at constant volume is directly proportional to its Kelvin temperature.</a:t>
            </a:r>
          </a:p>
          <a:p>
            <a:pPr marL="587375" indent="-514350" eaLnBrk="1" hangingPunct="1">
              <a:buClr>
                <a:srgbClr val="000000"/>
              </a:buClr>
              <a:tabLst>
                <a:tab pos="625475" algn="l"/>
              </a:tabLst>
            </a:pPr>
            <a:r>
              <a:rPr lang="en-US" sz="2100">
                <a:latin typeface="Arial" charset="0"/>
                <a:ea typeface="ＭＳ Ｐゴシック" charset="0"/>
                <a:cs typeface="ＭＳ Ｐゴシック" charset="0"/>
              </a:rPr>
              <a:t>Boyle</a:t>
            </a:r>
            <a:r>
              <a:rPr lang="ja-JP" altLang="en-US" sz="2100">
                <a:latin typeface="Arial" charset="0"/>
                <a:ea typeface="ＭＳ Ｐゴシック" charset="0"/>
                <a:cs typeface="ＭＳ Ｐゴシック" charset="0"/>
              </a:rPr>
              <a:t>’</a:t>
            </a:r>
            <a:r>
              <a:rPr lang="en-US" sz="2100">
                <a:latin typeface="Arial" charset="0"/>
                <a:ea typeface="ＭＳ Ｐゴシック" charset="0"/>
                <a:cs typeface="ＭＳ Ｐゴシック" charset="0"/>
              </a:rPr>
              <a:t>s law, Charles</a:t>
            </a:r>
            <a:r>
              <a:rPr lang="ja-JP" altLang="en-US" sz="2100">
                <a:latin typeface="Arial" charset="0"/>
                <a:ea typeface="ＭＳ Ｐゴシック" charset="0"/>
                <a:cs typeface="ＭＳ Ｐゴシック" charset="0"/>
              </a:rPr>
              <a:t>’</a:t>
            </a:r>
            <a:r>
              <a:rPr lang="en-US" sz="2100">
                <a:latin typeface="Arial" charset="0"/>
                <a:ea typeface="ＭＳ Ｐゴシック" charset="0"/>
                <a:cs typeface="ＭＳ Ｐゴシック" charset="0"/>
              </a:rPr>
              <a:t>s law, and Gay-Lussac</a:t>
            </a:r>
            <a:r>
              <a:rPr lang="ja-JP" altLang="en-US" sz="2100">
                <a:latin typeface="Arial" charset="0"/>
                <a:ea typeface="ＭＳ Ｐゴシック" charset="0"/>
                <a:cs typeface="ＭＳ Ｐゴシック" charset="0"/>
              </a:rPr>
              <a:t>’</a:t>
            </a:r>
            <a:r>
              <a:rPr lang="en-US" sz="2100">
                <a:latin typeface="Arial" charset="0"/>
                <a:ea typeface="ＭＳ Ｐゴシック" charset="0"/>
                <a:cs typeface="ＭＳ Ｐゴシック" charset="0"/>
              </a:rPr>
              <a:t>s law together give the </a:t>
            </a:r>
            <a:r>
              <a:rPr lang="en-US" sz="2100" i="1">
                <a:latin typeface="Arial" charset="0"/>
                <a:ea typeface="ＭＳ Ｐゴシック" charset="0"/>
                <a:cs typeface="ＭＳ Ｐゴシック" charset="0"/>
              </a:rPr>
              <a:t>combined gas law</a:t>
            </a:r>
            <a:r>
              <a:rPr lang="en-US" sz="2100">
                <a:latin typeface="Arial" charset="0"/>
                <a:ea typeface="ＭＳ Ｐゴシック" charset="0"/>
                <a:cs typeface="ＭＳ Ｐゴシック" charset="0"/>
              </a:rPr>
              <a:t>, which applies to changing conditions for a fixed quantity of gas.</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Avogadro</a:t>
            </a:r>
            <a:r>
              <a:rPr lang="ja-JP" altLang="en-US" sz="2100" i="1">
                <a:latin typeface="Arial" charset="0"/>
                <a:ea typeface="ＭＳ Ｐゴシック" charset="0"/>
                <a:cs typeface="ＭＳ Ｐゴシック" charset="0"/>
              </a:rPr>
              <a:t>’</a:t>
            </a:r>
            <a:r>
              <a:rPr lang="en-US" sz="2100" i="1">
                <a:latin typeface="Arial" charset="0"/>
                <a:ea typeface="ＭＳ Ｐゴシック" charset="0"/>
                <a:cs typeface="ＭＳ Ｐゴシック" charset="0"/>
              </a:rPr>
              <a:t>s law</a:t>
            </a:r>
            <a:r>
              <a:rPr lang="en-US" sz="2100">
                <a:latin typeface="Arial" charset="0"/>
                <a:ea typeface="ＭＳ Ｐゴシック" charset="0"/>
                <a:cs typeface="ＭＳ Ｐゴシック" charset="0"/>
              </a:rPr>
              <a:t> says that equal volumes of gases at the same temperature and pressure contain the same number of moles.</a:t>
            </a:r>
          </a:p>
        </p:txBody>
      </p:sp>
      <p:sp>
        <p:nvSpPr>
          <p:cNvPr id="6451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2096625296"/>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365125" y="650875"/>
            <a:ext cx="8229600" cy="5203825"/>
          </a:xfrm>
        </p:spPr>
        <p:txBody>
          <a:bodyPr>
            <a:normAutofit lnSpcReduction="10000"/>
          </a:bodyPr>
          <a:lstStyle/>
          <a:p>
            <a:pPr marL="587375" indent="-514350" eaLnBrk="1" hangingPunct="1">
              <a:buClr>
                <a:srgbClr val="000000"/>
              </a:buClr>
              <a:buFontTx/>
              <a:buAutoNum type="arabicPeriod" startAt="4"/>
              <a:tabLst>
                <a:tab pos="625475" algn="l"/>
              </a:tabLst>
            </a:pPr>
            <a:r>
              <a:rPr lang="en-US" sz="2400" b="1" dirty="0">
                <a:latin typeface="Arial" charset="0"/>
                <a:ea typeface="ＭＳ Ｐゴシック" charset="0"/>
                <a:cs typeface="ＭＳ Ｐゴシック" charset="0"/>
              </a:rPr>
              <a:t>What is the ideal gas law? </a:t>
            </a:r>
          </a:p>
          <a:p>
            <a:pPr marL="587375" indent="-514350" eaLnBrk="1" hangingPunct="1">
              <a:buClr>
                <a:srgbClr val="000000"/>
              </a:buClr>
              <a:tabLst>
                <a:tab pos="625475" algn="l"/>
              </a:tabLst>
            </a:pPr>
            <a:r>
              <a:rPr lang="en-US" sz="2400" dirty="0">
                <a:latin typeface="Arial" charset="0"/>
                <a:ea typeface="ＭＳ Ｐゴシック" charset="0"/>
                <a:cs typeface="ＭＳ Ｐゴシック" charset="0"/>
              </a:rPr>
              <a:t>The four gas laws together give the </a:t>
            </a:r>
            <a:r>
              <a:rPr lang="en-US" sz="2400" i="1" dirty="0">
                <a:latin typeface="Arial" charset="0"/>
                <a:ea typeface="ＭＳ Ｐゴシック" charset="0"/>
                <a:cs typeface="ＭＳ Ｐゴシック" charset="0"/>
              </a:rPr>
              <a:t>ideal gas law</a:t>
            </a:r>
            <a:r>
              <a:rPr lang="en-US" sz="2400" dirty="0">
                <a:latin typeface="Arial" charset="0"/>
                <a:ea typeface="ＭＳ Ｐゴシック" charset="0"/>
                <a:cs typeface="ＭＳ Ｐゴシック" charset="0"/>
              </a:rPr>
              <a:t>, which relates the effects of temperature, pressure, volume, and molar amount. </a:t>
            </a:r>
          </a:p>
          <a:p>
            <a:pPr marL="587375" indent="-514350" eaLnBrk="1" hangingPunct="1">
              <a:buClr>
                <a:srgbClr val="000000"/>
              </a:buClr>
              <a:tabLst>
                <a:tab pos="625475" algn="l"/>
              </a:tabLst>
            </a:pPr>
            <a:r>
              <a:rPr lang="en-US" sz="2400" dirty="0">
                <a:latin typeface="Arial" charset="0"/>
                <a:ea typeface="ＭＳ Ｐゴシック" charset="0"/>
                <a:cs typeface="ＭＳ Ｐゴシック" charset="0"/>
              </a:rPr>
              <a:t>At 0 °C and 1 </a:t>
            </a:r>
            <a:r>
              <a:rPr lang="en-US" sz="2400" dirty="0" err="1">
                <a:latin typeface="Arial" charset="0"/>
                <a:ea typeface="ＭＳ Ｐゴシック" charset="0"/>
                <a:cs typeface="ＭＳ Ｐゴシック" charset="0"/>
              </a:rPr>
              <a:t>atm</a:t>
            </a:r>
            <a:r>
              <a:rPr lang="en-US" sz="2400" dirty="0">
                <a:latin typeface="Arial" charset="0"/>
                <a:ea typeface="ＭＳ Ｐゴシック" charset="0"/>
                <a:cs typeface="ＭＳ Ｐゴシック" charset="0"/>
              </a:rPr>
              <a:t> pressure, called </a:t>
            </a:r>
            <a:r>
              <a:rPr lang="en-US" sz="2400" i="1" dirty="0">
                <a:latin typeface="Arial" charset="0"/>
                <a:ea typeface="ＭＳ Ｐゴシック" charset="0"/>
                <a:cs typeface="ＭＳ Ｐゴシック" charset="0"/>
              </a:rPr>
              <a:t>standard temperature and pressure</a:t>
            </a:r>
            <a:r>
              <a:rPr lang="en-US" sz="2400" dirty="0">
                <a:latin typeface="Arial" charset="0"/>
                <a:ea typeface="ＭＳ Ｐゴシック" charset="0"/>
                <a:cs typeface="ＭＳ Ｐゴシック" charset="0"/>
              </a:rPr>
              <a:t> (STP), 1 </a:t>
            </a:r>
            <a:r>
              <a:rPr lang="en-US" sz="2400" dirty="0" err="1">
                <a:latin typeface="Arial" charset="0"/>
                <a:ea typeface="ＭＳ Ｐゴシック" charset="0"/>
                <a:cs typeface="ＭＳ Ｐゴシック" charset="0"/>
              </a:rPr>
              <a:t>mol</a:t>
            </a:r>
            <a:r>
              <a:rPr lang="en-US" sz="2400" dirty="0">
                <a:latin typeface="Arial" charset="0"/>
                <a:ea typeface="ＭＳ Ｐゴシック" charset="0"/>
                <a:cs typeface="ＭＳ Ｐゴシック" charset="0"/>
              </a:rPr>
              <a:t> of any gas occupies a volume of 22.4 L.</a:t>
            </a:r>
          </a:p>
          <a:p>
            <a:pPr marL="587375" indent="-514350" eaLnBrk="1" hangingPunct="1">
              <a:buClr>
                <a:srgbClr val="000000"/>
              </a:buClr>
              <a:buFontTx/>
              <a:buAutoNum type="arabicPeriod" startAt="5"/>
              <a:tabLst>
                <a:tab pos="625475" algn="l"/>
              </a:tabLst>
            </a:pPr>
            <a:r>
              <a:rPr lang="en-US" sz="2400" b="1" dirty="0">
                <a:latin typeface="Arial" charset="0"/>
                <a:ea typeface="ＭＳ Ｐゴシック" charset="0"/>
                <a:cs typeface="ＭＳ Ｐゴシック" charset="0"/>
              </a:rPr>
              <a:t>What is partial pressure? </a:t>
            </a:r>
          </a:p>
          <a:p>
            <a:pPr marL="587375" indent="-514350" eaLnBrk="1" hangingPunct="1">
              <a:buClr>
                <a:srgbClr val="000000"/>
              </a:buClr>
              <a:tabLst>
                <a:tab pos="625475" algn="l"/>
              </a:tabLst>
            </a:pPr>
            <a:r>
              <a:rPr lang="en-US" sz="2400" dirty="0">
                <a:latin typeface="Arial" charset="0"/>
                <a:ea typeface="ＭＳ Ｐゴシック" charset="0"/>
                <a:cs typeface="ＭＳ Ｐゴシック" charset="0"/>
              </a:rPr>
              <a:t>The amount of pressure exerted by an individual gas in a mixture is called the </a:t>
            </a:r>
            <a:r>
              <a:rPr lang="en-US" sz="2400" i="1" dirty="0">
                <a:latin typeface="Arial" charset="0"/>
                <a:ea typeface="ＭＳ Ｐゴシック" charset="0"/>
                <a:cs typeface="ＭＳ Ｐゴシック" charset="0"/>
              </a:rPr>
              <a:t>partial pressure</a:t>
            </a:r>
            <a:r>
              <a:rPr lang="en-US" sz="2400" dirty="0">
                <a:latin typeface="Arial" charset="0"/>
                <a:ea typeface="ＭＳ Ｐゴシック" charset="0"/>
                <a:cs typeface="ＭＳ Ｐゴシック" charset="0"/>
              </a:rPr>
              <a:t> of the gas. </a:t>
            </a:r>
          </a:p>
          <a:p>
            <a:pPr marL="587375" indent="-514350" eaLnBrk="1" hangingPunct="1">
              <a:buClr>
                <a:srgbClr val="000000"/>
              </a:buClr>
              <a:tabLst>
                <a:tab pos="625475" algn="l"/>
              </a:tabLst>
            </a:pPr>
            <a:r>
              <a:rPr lang="en-US" sz="2400" dirty="0">
                <a:latin typeface="Arial" charset="0"/>
                <a:ea typeface="ＭＳ Ｐゴシック" charset="0"/>
                <a:cs typeface="ＭＳ Ｐゴシック" charset="0"/>
              </a:rPr>
              <a:t>According to </a:t>
            </a:r>
            <a:r>
              <a:rPr lang="en-US" sz="2400" i="1" dirty="0">
                <a:latin typeface="Arial" charset="0"/>
                <a:ea typeface="ＭＳ Ｐゴシック" charset="0"/>
                <a:cs typeface="ＭＳ Ｐゴシック" charset="0"/>
              </a:rPr>
              <a:t>Dalton</a:t>
            </a:r>
            <a:r>
              <a:rPr lang="ja-JP" altLang="en-US" sz="2400" i="1" dirty="0">
                <a:latin typeface="Arial" charset="0"/>
                <a:ea typeface="ＭＳ Ｐゴシック" charset="0"/>
                <a:cs typeface="ＭＳ Ｐゴシック" charset="0"/>
              </a:rPr>
              <a:t>’</a:t>
            </a:r>
            <a:r>
              <a:rPr lang="en-US" sz="2400" i="1" dirty="0">
                <a:latin typeface="Arial" charset="0"/>
                <a:ea typeface="ＭＳ Ｐゴシック" charset="0"/>
                <a:cs typeface="ＭＳ Ｐゴシック" charset="0"/>
              </a:rPr>
              <a:t>s law</a:t>
            </a:r>
            <a:r>
              <a:rPr lang="en-US" sz="2400" dirty="0">
                <a:latin typeface="Arial" charset="0"/>
                <a:ea typeface="ＭＳ Ｐゴシック" charset="0"/>
                <a:cs typeface="ＭＳ Ｐゴシック" charset="0"/>
              </a:rPr>
              <a:t>, the total pressure exerted by the mixture is equal to the sum of the partial pressures of the individual gases.  </a:t>
            </a:r>
            <a:endParaRPr lang="en-US" sz="2000" dirty="0">
              <a:latin typeface="Arial" charset="0"/>
              <a:ea typeface="ＭＳ Ｐゴシック" charset="0"/>
              <a:cs typeface="ＭＳ Ｐゴシック" charset="0"/>
            </a:endParaRPr>
          </a:p>
        </p:txBody>
      </p:sp>
      <p:sp>
        <p:nvSpPr>
          <p:cNvPr id="6554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3307160933"/>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p:cNvSpPr>
            <a:spLocks noGrp="1"/>
          </p:cNvSpPr>
          <p:nvPr>
            <p:ph idx="1"/>
          </p:nvPr>
        </p:nvSpPr>
        <p:spPr>
          <a:xfrm>
            <a:off x="382588" y="795338"/>
            <a:ext cx="8229600" cy="5203825"/>
          </a:xfrm>
        </p:spPr>
        <p:txBody>
          <a:bodyPr/>
          <a:lstStyle/>
          <a:p>
            <a:pPr marL="587375" indent="-514350" eaLnBrk="1" hangingPunct="1">
              <a:buClr>
                <a:srgbClr val="000000"/>
              </a:buClr>
              <a:buFontTx/>
              <a:buAutoNum type="arabicPeriod" startAt="6"/>
              <a:tabLst>
                <a:tab pos="625475" algn="l"/>
              </a:tabLst>
            </a:pPr>
            <a:r>
              <a:rPr lang="en-US" sz="2000" b="1">
                <a:latin typeface="Arial" charset="0"/>
                <a:ea typeface="ＭＳ Ｐゴシック" charset="0"/>
                <a:cs typeface="ＭＳ Ｐゴシック" charset="0"/>
              </a:rPr>
              <a:t>What are the various kinds of solids, and how do they differ?</a:t>
            </a:r>
            <a:endParaRPr lang="en-US" sz="2100" b="1">
              <a:latin typeface="Arial" charset="0"/>
              <a:ea typeface="ＭＳ Ｐゴシック" charset="0"/>
              <a:cs typeface="ＭＳ Ｐゴシック" charset="0"/>
            </a:endParaRPr>
          </a:p>
          <a:p>
            <a:pPr marL="587375" indent="-514350" eaLnBrk="1" hangingPunct="1">
              <a:buClr>
                <a:srgbClr val="000000"/>
              </a:buClr>
              <a:tabLst>
                <a:tab pos="625475" algn="l"/>
              </a:tabLst>
            </a:pPr>
            <a:r>
              <a:rPr lang="en-US" sz="2100">
                <a:latin typeface="Arial" charset="0"/>
                <a:ea typeface="ＭＳ Ｐゴシック" charset="0"/>
                <a:cs typeface="ＭＳ Ｐゴシック" charset="0"/>
              </a:rPr>
              <a:t>Solids are either crystalline or amorphous. </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Crystalline solids</a:t>
            </a:r>
            <a:r>
              <a:rPr lang="en-US" sz="2100">
                <a:latin typeface="Arial" charset="0"/>
                <a:ea typeface="ＭＳ Ｐゴシック" charset="0"/>
                <a:cs typeface="ＭＳ Ｐゴシック" charset="0"/>
              </a:rPr>
              <a:t> are those whose constituent particles have an ordered arrangement; </a:t>
            </a:r>
            <a:r>
              <a:rPr lang="en-US" sz="2100" i="1">
                <a:latin typeface="Arial" charset="0"/>
                <a:ea typeface="ＭＳ Ｐゴシック" charset="0"/>
                <a:cs typeface="ＭＳ Ｐゴシック" charset="0"/>
              </a:rPr>
              <a:t>amorphous solids</a:t>
            </a:r>
            <a:r>
              <a:rPr lang="en-US" sz="2100">
                <a:latin typeface="Arial" charset="0"/>
                <a:ea typeface="ＭＳ Ｐゴシック" charset="0"/>
                <a:cs typeface="ＭＳ Ｐゴシック" charset="0"/>
              </a:rPr>
              <a:t> lack internal order and do not have sharp melting points. There are several kinds of crystalline solids: </a:t>
            </a:r>
            <a:r>
              <a:rPr lang="en-US" sz="2100" i="1">
                <a:latin typeface="Arial" charset="0"/>
                <a:ea typeface="ＭＳ Ｐゴシック" charset="0"/>
                <a:cs typeface="ＭＳ Ｐゴシック" charset="0"/>
              </a:rPr>
              <a:t>Ionic solids</a:t>
            </a:r>
            <a:r>
              <a:rPr lang="en-US" sz="2100">
                <a:latin typeface="Arial" charset="0"/>
                <a:ea typeface="ＭＳ Ｐゴシック" charset="0"/>
                <a:cs typeface="ＭＳ Ｐゴシック" charset="0"/>
              </a:rPr>
              <a:t> are those like sodium chloride, whose constituent particles are ions. </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Molecular solids</a:t>
            </a:r>
            <a:r>
              <a:rPr lang="en-US" sz="2100">
                <a:latin typeface="Arial" charset="0"/>
                <a:ea typeface="ＭＳ Ｐゴシック" charset="0"/>
                <a:cs typeface="ＭＳ Ｐゴシック" charset="0"/>
              </a:rPr>
              <a:t> are those like ice, whose constituent particles are molecules held together by intermolecular forces. </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Covalent network solids</a:t>
            </a:r>
            <a:r>
              <a:rPr lang="en-US" sz="2100">
                <a:latin typeface="Arial" charset="0"/>
                <a:ea typeface="ＭＳ Ｐゴシック" charset="0"/>
                <a:cs typeface="ＭＳ Ｐゴシック" charset="0"/>
              </a:rPr>
              <a:t> are those like diamonds, whose atoms are linked together by covalent bonds into a giant three-dimensional array. </a:t>
            </a:r>
          </a:p>
          <a:p>
            <a:pPr marL="587375" indent="-514350" eaLnBrk="1" hangingPunct="1">
              <a:buClr>
                <a:srgbClr val="000000"/>
              </a:buClr>
              <a:tabLst>
                <a:tab pos="625475" algn="l"/>
              </a:tabLst>
            </a:pPr>
            <a:r>
              <a:rPr lang="en-US" sz="2100" i="1">
                <a:latin typeface="Arial" charset="0"/>
                <a:ea typeface="ＭＳ Ｐゴシック" charset="0"/>
                <a:cs typeface="ＭＳ Ｐゴシック" charset="0"/>
              </a:rPr>
              <a:t>Metallic solids</a:t>
            </a:r>
            <a:r>
              <a:rPr lang="en-US" sz="2100">
                <a:latin typeface="Arial" charset="0"/>
                <a:ea typeface="ＭＳ Ｐゴシック" charset="0"/>
                <a:cs typeface="ＭＳ Ｐゴシック" charset="0"/>
              </a:rPr>
              <a:t>, such as silver or iron, also consist of large arrays of atoms, but their crystals have metallic properties, such as electrical conductivity. </a:t>
            </a:r>
          </a:p>
        </p:txBody>
      </p:sp>
      <p:sp>
        <p:nvSpPr>
          <p:cNvPr id="6656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1490973601"/>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382588" y="795338"/>
            <a:ext cx="8229600" cy="5170487"/>
          </a:xfrm>
        </p:spPr>
        <p:txBody>
          <a:bodyPr/>
          <a:lstStyle/>
          <a:p>
            <a:pPr marL="587375" indent="-514350" eaLnBrk="1" hangingPunct="1">
              <a:buClr>
                <a:srgbClr val="000000"/>
              </a:buClr>
              <a:buFontTx/>
              <a:buAutoNum type="arabicPeriod" startAt="7"/>
              <a:tabLst>
                <a:tab pos="625475" algn="l"/>
              </a:tabLst>
            </a:pPr>
            <a:r>
              <a:rPr lang="en-US" sz="2200" b="1">
                <a:latin typeface="Arial" charset="0"/>
                <a:ea typeface="ＭＳ Ｐゴシック" charset="0"/>
                <a:cs typeface="ＭＳ Ｐゴシック" charset="0"/>
              </a:rPr>
              <a:t>What factors affect a change of state? </a:t>
            </a:r>
          </a:p>
          <a:p>
            <a:pPr marL="587375" indent="-514350" eaLnBrk="1" hangingPunct="1">
              <a:buClr>
                <a:srgbClr val="000000"/>
              </a:buClr>
              <a:tabLst>
                <a:tab pos="625475" algn="l"/>
              </a:tabLst>
            </a:pPr>
            <a:r>
              <a:rPr lang="en-US" sz="2200">
                <a:latin typeface="Arial" charset="0"/>
                <a:ea typeface="ＭＳ Ｐゴシック" charset="0"/>
                <a:cs typeface="ＭＳ Ｐゴシック" charset="0"/>
              </a:rPr>
              <a:t>When a solid is heated, particles begin to move around freely at the </a:t>
            </a:r>
            <a:r>
              <a:rPr lang="en-US" sz="2200" i="1">
                <a:latin typeface="Arial" charset="0"/>
                <a:ea typeface="ＭＳ Ｐゴシック" charset="0"/>
                <a:cs typeface="ＭＳ Ｐゴシック" charset="0"/>
              </a:rPr>
              <a:t>melting point</a:t>
            </a:r>
            <a:r>
              <a:rPr lang="en-US" sz="2200">
                <a:latin typeface="Arial" charset="0"/>
                <a:ea typeface="ＭＳ Ｐゴシック" charset="0"/>
                <a:cs typeface="ＭＳ Ｐゴシック" charset="0"/>
              </a:rPr>
              <a:t>, and the substance becomes liquid. </a:t>
            </a:r>
          </a:p>
          <a:p>
            <a:pPr marL="587375" indent="-514350" eaLnBrk="1" hangingPunct="1">
              <a:buClr>
                <a:srgbClr val="000000"/>
              </a:buClr>
              <a:tabLst>
                <a:tab pos="625475" algn="l"/>
              </a:tabLst>
            </a:pPr>
            <a:r>
              <a:rPr lang="en-US" sz="2200">
                <a:latin typeface="Arial" charset="0"/>
                <a:ea typeface="ＭＳ Ｐゴシック" charset="0"/>
                <a:cs typeface="ＭＳ Ｐゴシック" charset="0"/>
              </a:rPr>
              <a:t>The amount of heat necessary to melt a given amount of solid at its melting point is its </a:t>
            </a:r>
            <a:r>
              <a:rPr lang="en-US" sz="2200" i="1">
                <a:latin typeface="Arial" charset="0"/>
                <a:ea typeface="ＭＳ Ｐゴシック" charset="0"/>
                <a:cs typeface="ＭＳ Ｐゴシック" charset="0"/>
              </a:rPr>
              <a:t>heat of fusion</a:t>
            </a:r>
            <a:r>
              <a:rPr lang="en-US" sz="2200">
                <a:latin typeface="Arial" charset="0"/>
                <a:ea typeface="ＭＳ Ｐゴシック" charset="0"/>
                <a:cs typeface="ＭＳ Ｐゴシック" charset="0"/>
              </a:rPr>
              <a:t>. </a:t>
            </a:r>
          </a:p>
          <a:p>
            <a:pPr marL="587375" indent="-514350" eaLnBrk="1" hangingPunct="1">
              <a:buClr>
                <a:srgbClr val="000000"/>
              </a:buClr>
              <a:tabLst>
                <a:tab pos="625475" algn="l"/>
              </a:tabLst>
            </a:pPr>
            <a:r>
              <a:rPr lang="en-US" sz="2200">
                <a:latin typeface="Arial" charset="0"/>
                <a:ea typeface="ＭＳ Ｐゴシック" charset="0"/>
                <a:cs typeface="ＭＳ Ｐゴシック" charset="0"/>
              </a:rPr>
              <a:t>As a liquid is heated, molecules escape from the surface of a liquid until an equilibrium is reached between liquid and gas, resulting in a </a:t>
            </a:r>
            <a:r>
              <a:rPr lang="en-US" sz="2200" i="1">
                <a:latin typeface="Arial" charset="0"/>
                <a:ea typeface="ＭＳ Ｐゴシック" charset="0"/>
                <a:cs typeface="ＭＳ Ｐゴシック" charset="0"/>
              </a:rPr>
              <a:t>vapor pressure</a:t>
            </a:r>
            <a:r>
              <a:rPr lang="en-US" sz="2200">
                <a:latin typeface="Arial" charset="0"/>
                <a:ea typeface="ＭＳ Ｐゴシック" charset="0"/>
                <a:cs typeface="ＭＳ Ｐゴシック" charset="0"/>
              </a:rPr>
              <a:t> of the liquid. </a:t>
            </a:r>
          </a:p>
          <a:p>
            <a:pPr marL="587375" indent="-514350" eaLnBrk="1" hangingPunct="1">
              <a:buClr>
                <a:srgbClr val="000000"/>
              </a:buClr>
              <a:tabLst>
                <a:tab pos="625475" algn="l"/>
              </a:tabLst>
            </a:pPr>
            <a:r>
              <a:rPr lang="en-US" sz="2200">
                <a:latin typeface="Arial" charset="0"/>
                <a:ea typeface="ＭＳ Ｐゴシック" charset="0"/>
                <a:cs typeface="ＭＳ Ｐゴシック" charset="0"/>
              </a:rPr>
              <a:t>At a liquid</a:t>
            </a:r>
            <a:r>
              <a:rPr lang="ja-JP" altLang="en-US" sz="2200">
                <a:latin typeface="Arial" charset="0"/>
                <a:ea typeface="ＭＳ Ｐゴシック" charset="0"/>
                <a:cs typeface="ＭＳ Ｐゴシック" charset="0"/>
              </a:rPr>
              <a:t>’</a:t>
            </a:r>
            <a:r>
              <a:rPr lang="en-US" sz="2200">
                <a:latin typeface="Arial" charset="0"/>
                <a:ea typeface="ＭＳ Ｐゴシック" charset="0"/>
                <a:cs typeface="ＭＳ Ｐゴシック" charset="0"/>
              </a:rPr>
              <a:t>s </a:t>
            </a:r>
            <a:r>
              <a:rPr lang="en-US" sz="2200" i="1">
                <a:latin typeface="Arial" charset="0"/>
                <a:ea typeface="ＭＳ Ｐゴシック" charset="0"/>
                <a:cs typeface="ＭＳ Ｐゴシック" charset="0"/>
              </a:rPr>
              <a:t>boiling point</a:t>
            </a:r>
            <a:r>
              <a:rPr lang="en-US" sz="2200">
                <a:latin typeface="Arial" charset="0"/>
                <a:ea typeface="ＭＳ Ｐゴシック" charset="0"/>
                <a:cs typeface="ＭＳ Ｐゴシック" charset="0"/>
              </a:rPr>
              <a:t>, its vapor pressure equals atmospheric pressure, and the entire liquid is converted into gas.</a:t>
            </a:r>
          </a:p>
          <a:p>
            <a:pPr marL="587375" indent="-514350" eaLnBrk="1" hangingPunct="1">
              <a:buClr>
                <a:srgbClr val="000000"/>
              </a:buClr>
              <a:tabLst>
                <a:tab pos="625475" algn="l"/>
              </a:tabLst>
            </a:pPr>
            <a:r>
              <a:rPr lang="en-US" sz="2200">
                <a:latin typeface="Arial" charset="0"/>
                <a:ea typeface="ＭＳ Ｐゴシック" charset="0"/>
                <a:cs typeface="ＭＳ Ｐゴシック" charset="0"/>
              </a:rPr>
              <a:t>The amount of heat necessary to vaporize a given amount of liquid at its boiling point is called its </a:t>
            </a:r>
            <a:r>
              <a:rPr lang="en-US" sz="2200" i="1">
                <a:latin typeface="Arial" charset="0"/>
                <a:ea typeface="ＭＳ Ｐゴシック" charset="0"/>
                <a:cs typeface="ＭＳ Ｐゴシック" charset="0"/>
              </a:rPr>
              <a:t>heat of vaporization.</a:t>
            </a:r>
            <a:r>
              <a:rPr lang="en-US" sz="2200">
                <a:latin typeface="Arial" charset="0"/>
                <a:ea typeface="ＭＳ Ｐゴシック" charset="0"/>
                <a:cs typeface="ＭＳ Ｐゴシック" charset="0"/>
              </a:rPr>
              <a:t> </a:t>
            </a:r>
          </a:p>
        </p:txBody>
      </p:sp>
      <p:sp>
        <p:nvSpPr>
          <p:cNvPr id="6758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15189837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dirty="0" smtClean="0"/>
              <a:t>Liquids and solids </a:t>
            </a:r>
            <a:endParaRPr lang="en-US" sz="4800" dirty="0"/>
          </a:p>
        </p:txBody>
      </p:sp>
    </p:spTree>
    <p:extLst>
      <p:ext uri="{BB962C8B-B14F-4D97-AF65-F5344CB8AC3E}">
        <p14:creationId xmlns:p14="http://schemas.microsoft.com/office/powerpoint/2010/main" val="21979931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65125" y="1095376"/>
            <a:ext cx="8229600" cy="5131012"/>
          </a:xfrm>
        </p:spPr>
        <p:txBody>
          <a:bodyPr>
            <a:normAutofit/>
          </a:bodyPr>
          <a:lstStyle/>
          <a:p>
            <a:r>
              <a:rPr lang="en-US" dirty="0" smtClean="0">
                <a:ea typeface="ＭＳ Ｐゴシック" charset="0"/>
                <a:cs typeface="ＭＳ Ｐゴシック" charset="0"/>
              </a:rPr>
              <a:t>There </a:t>
            </a:r>
            <a:r>
              <a:rPr lang="en-US" dirty="0">
                <a:ea typeface="ＭＳ Ｐゴシック" charset="0"/>
                <a:cs typeface="ＭＳ Ｐゴシック" charset="0"/>
              </a:rPr>
              <a:t>are </a:t>
            </a:r>
            <a:r>
              <a:rPr lang="en-US" dirty="0" smtClean="0">
                <a:ea typeface="ＭＳ Ｐゴシック" charset="0"/>
                <a:cs typeface="ＭＳ Ｐゴシック" charset="0"/>
              </a:rPr>
              <a:t>two major </a:t>
            </a:r>
            <a:r>
              <a:rPr lang="en-US" dirty="0">
                <a:ea typeface="ＭＳ Ｐゴシック" charset="0"/>
                <a:cs typeface="ＭＳ Ｐゴシック" charset="0"/>
              </a:rPr>
              <a:t>types of intermolecular </a:t>
            </a:r>
            <a:r>
              <a:rPr lang="en-US" dirty="0" smtClean="0">
                <a:ea typeface="ＭＳ Ｐゴシック" charset="0"/>
                <a:cs typeface="ＭＳ Ｐゴシック" charset="0"/>
              </a:rPr>
              <a:t>forces in </a:t>
            </a:r>
            <a:r>
              <a:rPr lang="en-US" b="1" dirty="0" smtClean="0">
                <a:ea typeface="ＭＳ Ｐゴシック" charset="0"/>
                <a:cs typeface="ＭＳ Ｐゴシック" charset="0"/>
              </a:rPr>
              <a:t>liquids and solids</a:t>
            </a:r>
            <a:r>
              <a:rPr lang="en-US" dirty="0" smtClean="0">
                <a:ea typeface="ＭＳ Ｐゴシック" charset="0"/>
                <a:cs typeface="ＭＳ Ｐゴシック" charset="0"/>
              </a:rPr>
              <a:t>: </a:t>
            </a:r>
          </a:p>
          <a:p>
            <a:endParaRPr lang="en-US" sz="1200" dirty="0" smtClean="0">
              <a:ea typeface="ＭＳ Ｐゴシック" charset="0"/>
              <a:cs typeface="ＭＳ Ｐゴシック" charset="0"/>
            </a:endParaRPr>
          </a:p>
          <a:p>
            <a:pPr lvl="1"/>
            <a:r>
              <a:rPr lang="en-US" sz="3200" i="1" dirty="0" smtClean="0">
                <a:ea typeface="ＭＳ Ｐゴシック" charset="0"/>
                <a:cs typeface="ＭＳ Ｐゴシック" charset="0"/>
              </a:rPr>
              <a:t>dipole</a:t>
            </a:r>
            <a:r>
              <a:rPr lang="en-US" sz="3200" i="1" dirty="0">
                <a:ea typeface="ＭＳ Ｐゴシック" charset="0"/>
                <a:cs typeface="ＭＳ Ｐゴシック" charset="0"/>
              </a:rPr>
              <a:t>–</a:t>
            </a:r>
            <a:r>
              <a:rPr lang="en-US" sz="3200" i="1" dirty="0" smtClean="0">
                <a:ea typeface="ＭＳ Ｐゴシック" charset="0"/>
                <a:cs typeface="ＭＳ Ｐゴシック" charset="0"/>
              </a:rPr>
              <a:t>dipole forces </a:t>
            </a:r>
          </a:p>
          <a:p>
            <a:pPr lvl="2"/>
            <a:r>
              <a:rPr lang="en-US" sz="2800" dirty="0" smtClean="0">
                <a:ea typeface="ＭＳ Ｐゴシック" charset="0"/>
                <a:cs typeface="ＭＳ Ｐゴシック" charset="0"/>
              </a:rPr>
              <a:t>More properly, permanent dipole–dipole </a:t>
            </a:r>
          </a:p>
          <a:p>
            <a:pPr lvl="2"/>
            <a:r>
              <a:rPr lang="en-US" sz="2800" dirty="0" smtClean="0">
                <a:ea typeface="ＭＳ Ｐゴシック" charset="0"/>
                <a:cs typeface="ＭＳ Ｐゴシック" charset="0"/>
              </a:rPr>
              <a:t>Hydrogen </a:t>
            </a:r>
            <a:r>
              <a:rPr lang="en-US" sz="2800" dirty="0">
                <a:ea typeface="ＭＳ Ｐゴシック" charset="0"/>
                <a:cs typeface="ＭＳ Ｐゴシック" charset="0"/>
              </a:rPr>
              <a:t>bonding a</a:t>
            </a:r>
            <a:r>
              <a:rPr lang="en-US" sz="2800" dirty="0" smtClean="0">
                <a:ea typeface="ＭＳ Ｐゴシック" charset="0"/>
                <a:cs typeface="ＭＳ Ｐゴシック" charset="0"/>
              </a:rPr>
              <a:t>n especially strong and biologically crucial permanent dipole-dipole force</a:t>
            </a:r>
          </a:p>
          <a:p>
            <a:pPr lvl="1"/>
            <a:r>
              <a:rPr lang="en-US" sz="3200" i="1" dirty="0" smtClean="0">
                <a:ea typeface="ＭＳ Ｐゴシック" charset="0"/>
                <a:cs typeface="ＭＳ Ｐゴシック" charset="0"/>
              </a:rPr>
              <a:t>London dispersion forces </a:t>
            </a:r>
            <a:endParaRPr lang="en-US" sz="3200" dirty="0" smtClean="0">
              <a:ea typeface="ＭＳ Ｐゴシック" charset="0"/>
              <a:cs typeface="ＭＳ Ｐゴシック" charset="0"/>
            </a:endParaRPr>
          </a:p>
        </p:txBody>
      </p:sp>
      <p:sp>
        <p:nvSpPr>
          <p:cNvPr id="235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spTree>
    <p:extLst>
      <p:ext uri="{BB962C8B-B14F-4D97-AF65-F5344CB8AC3E}">
        <p14:creationId xmlns:p14="http://schemas.microsoft.com/office/powerpoint/2010/main" val="41176977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2526450"/>
            <a:ext cx="8229600" cy="3599713"/>
          </a:xfrm>
        </p:spPr>
        <p:txBody>
          <a:bodyPr>
            <a:normAutofit/>
          </a:bodyPr>
          <a:lstStyle/>
          <a:p>
            <a:pPr marL="0" indent="0" algn="ctr">
              <a:buNone/>
            </a:pPr>
            <a:r>
              <a:rPr lang="en-US" sz="4000" dirty="0" smtClean="0">
                <a:latin typeface="+mn-lt"/>
                <a:ea typeface="ＭＳ Ｐゴシック" charset="0"/>
                <a:cs typeface="ＭＳ Ｐゴシック" charset="0"/>
              </a:rPr>
              <a:t>(Permanent) Dipole-Dipole Forces</a:t>
            </a:r>
            <a:endParaRPr lang="en-US" sz="4000" dirty="0">
              <a:latin typeface="+mn-lt"/>
            </a:endParaRPr>
          </a:p>
        </p:txBody>
      </p:sp>
    </p:spTree>
    <p:extLst>
      <p:ext uri="{BB962C8B-B14F-4D97-AF65-F5344CB8AC3E}">
        <p14:creationId xmlns:p14="http://schemas.microsoft.com/office/powerpoint/2010/main" val="24187977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365125" y="1228710"/>
            <a:ext cx="8229600" cy="2666857"/>
          </a:xfrm>
        </p:spPr>
        <p:txBody>
          <a:bodyPr>
            <a:noAutofit/>
          </a:bodyPr>
          <a:lstStyle/>
          <a:p>
            <a:r>
              <a:rPr lang="en-US" dirty="0" smtClean="0">
                <a:ea typeface="ＭＳ Ｐゴシック" charset="0"/>
              </a:rPr>
              <a:t>Polar molecules are those that have a significant </a:t>
            </a:r>
            <a:r>
              <a:rPr lang="en-US" b="1" dirty="0" smtClean="0">
                <a:ea typeface="ＭＳ Ｐゴシック" charset="0"/>
              </a:rPr>
              <a:t>dipole moment  </a:t>
            </a:r>
            <a:endParaRPr lang="en-US" b="1" dirty="0">
              <a:ea typeface="ＭＳ Ｐゴシック" charset="0"/>
            </a:endParaRPr>
          </a:p>
          <a:p>
            <a:r>
              <a:rPr lang="en-US" dirty="0">
                <a:ea typeface="ＭＳ Ｐゴシック" charset="0"/>
              </a:rPr>
              <a:t>T</a:t>
            </a:r>
            <a:r>
              <a:rPr lang="en-US" dirty="0" smtClean="0">
                <a:ea typeface="ＭＳ Ｐゴシック" charset="0"/>
              </a:rPr>
              <a:t>he </a:t>
            </a:r>
            <a:r>
              <a:rPr lang="en-US" dirty="0">
                <a:ea typeface="ＭＳ Ｐゴシック" charset="0"/>
              </a:rPr>
              <a:t>positive and negative ends of different </a:t>
            </a:r>
            <a:r>
              <a:rPr lang="en-US" dirty="0" smtClean="0">
                <a:ea typeface="ＭＳ Ｐゴシック" charset="0"/>
              </a:rPr>
              <a:t>water molecules </a:t>
            </a:r>
            <a:r>
              <a:rPr lang="en-US" dirty="0">
                <a:ea typeface="ＭＳ Ｐゴシック" charset="0"/>
              </a:rPr>
              <a:t>are </a:t>
            </a:r>
            <a:r>
              <a:rPr lang="en-US" b="1" dirty="0" smtClean="0">
                <a:ea typeface="ＭＳ Ｐゴシック" charset="0"/>
              </a:rPr>
              <a:t>permanently</a:t>
            </a:r>
            <a:r>
              <a:rPr lang="en-US" dirty="0" smtClean="0">
                <a:ea typeface="ＭＳ Ｐゴシック" charset="0"/>
              </a:rPr>
              <a:t> attracted </a:t>
            </a:r>
            <a:r>
              <a:rPr lang="en-US" dirty="0">
                <a:ea typeface="ＭＳ Ｐゴシック" charset="0"/>
              </a:rPr>
              <a:t>to one </a:t>
            </a:r>
            <a:r>
              <a:rPr lang="en-US" dirty="0" smtClean="0">
                <a:ea typeface="ＭＳ Ｐゴシック" charset="0"/>
              </a:rPr>
              <a:t>another in condensed phases  </a:t>
            </a:r>
            <a:endParaRPr lang="en-US" dirty="0">
              <a:ea typeface="ＭＳ Ｐゴシック" charset="0"/>
            </a:endParaRPr>
          </a:p>
        </p:txBody>
      </p:sp>
      <p:sp>
        <p:nvSpPr>
          <p:cNvPr id="2458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pic>
        <p:nvPicPr>
          <p:cNvPr id="7" name="Picture 6"/>
          <p:cNvPicPr>
            <a:picLocks noChangeAspect="1"/>
          </p:cNvPicPr>
          <p:nvPr/>
        </p:nvPicPr>
        <p:blipFill>
          <a:blip r:embed="rId2"/>
          <a:stretch>
            <a:fillRect/>
          </a:stretch>
        </p:blipFill>
        <p:spPr>
          <a:xfrm>
            <a:off x="5454609" y="3948153"/>
            <a:ext cx="2093981" cy="2406065"/>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500949" y="4252874"/>
            <a:ext cx="2809467" cy="2018508"/>
          </a:xfrm>
          <a:prstGeom prst="rect">
            <a:avLst/>
          </a:prstGeom>
          <a:noFill/>
          <a:ln>
            <a:noFill/>
          </a:ln>
        </p:spPr>
      </p:pic>
    </p:spTree>
    <p:extLst>
      <p:ext uri="{BB962C8B-B14F-4D97-AF65-F5344CB8AC3E}">
        <p14:creationId xmlns:p14="http://schemas.microsoft.com/office/powerpoint/2010/main" val="15584399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57200" y="573113"/>
            <a:ext cx="8154384" cy="1920705"/>
          </a:xfrm>
        </p:spPr>
        <p:txBody>
          <a:bodyPr>
            <a:normAutofit/>
          </a:bodyPr>
          <a:lstStyle/>
          <a:p>
            <a:r>
              <a:rPr lang="en-US" dirty="0" smtClean="0"/>
              <a:t>Water is polar because it has a very large </a:t>
            </a:r>
            <a:r>
              <a:rPr lang="en-US" b="1" dirty="0" smtClean="0"/>
              <a:t>dipole moment</a:t>
            </a:r>
            <a:endParaRPr lang="en-US" b="1" dirty="0"/>
          </a:p>
        </p:txBody>
      </p:sp>
      <p:sp>
        <p:nvSpPr>
          <p:cNvPr id="6" name="Footer Placeholder 3"/>
          <p:cNvSpPr>
            <a:spLocks noGrp="1"/>
          </p:cNvSpPr>
          <p:nvPr>
            <p:ph type="ftr" sz="quarter" idx="10"/>
          </p:nvPr>
        </p:nvSpPr>
        <p:spPr/>
        <p:txBody>
          <a:bodyPr/>
          <a:lstStyle/>
          <a:p>
            <a:r>
              <a:rPr lang="en-US">
                <a:solidFill>
                  <a:prstClr val="black">
                    <a:tint val="75000"/>
                  </a:prstClr>
                </a:solidFill>
                <a:latin typeface="Calibri"/>
              </a:rPr>
              <a:t>Copyright © Cengage Learning. All rights reserved</a:t>
            </a:r>
          </a:p>
        </p:txBody>
      </p:sp>
      <p:sp>
        <p:nvSpPr>
          <p:cNvPr id="7" name="Slide Number Placeholder 4"/>
          <p:cNvSpPr>
            <a:spLocks noGrp="1"/>
          </p:cNvSpPr>
          <p:nvPr>
            <p:ph type="sldNum" sz="quarter" idx="11"/>
          </p:nvPr>
        </p:nvSpPr>
        <p:spPr/>
        <p:txBody>
          <a:bodyPr/>
          <a:lstStyle/>
          <a:p>
            <a:fld id="{969B2484-94E7-A741-B3AF-4189C594F439}" type="slidenum">
              <a:rPr lang="en-US">
                <a:solidFill>
                  <a:prstClr val="black">
                    <a:tint val="75000"/>
                  </a:prstClr>
                </a:solidFill>
                <a:latin typeface="Calibri"/>
              </a:rPr>
              <a:pPr/>
              <a:t>25</a:t>
            </a:fld>
            <a:endParaRPr lang="en-US">
              <a:solidFill>
                <a:prstClr val="black">
                  <a:tint val="75000"/>
                </a:prstClr>
              </a:solidFill>
              <a:latin typeface="Calibri"/>
            </a:endParaRPr>
          </a:p>
        </p:txBody>
      </p:sp>
      <p:sp>
        <p:nvSpPr>
          <p:cNvPr id="351236" name="Rectangle 4"/>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prstClr val="black"/>
              </a:solidFill>
              <a:latin typeface="Calibri"/>
            </a:endParaRPr>
          </a:p>
        </p:txBody>
      </p:sp>
      <p:pic>
        <p:nvPicPr>
          <p:cNvPr id="3" name="Picture 2" descr="12p273_f05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895" y="2651992"/>
            <a:ext cx="3027810" cy="3205162"/>
          </a:xfrm>
          <a:prstGeom prst="rect">
            <a:avLst/>
          </a:prstGeom>
        </p:spPr>
      </p:pic>
      <p:pic>
        <p:nvPicPr>
          <p:cNvPr id="4" name="Picture 3" descr="12p273_f05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293" y="2656746"/>
            <a:ext cx="2967980" cy="3205162"/>
          </a:xfrm>
          <a:prstGeom prst="rect">
            <a:avLst/>
          </a:prstGeom>
        </p:spPr>
      </p:pic>
    </p:spTree>
    <p:extLst>
      <p:ext uri="{BB962C8B-B14F-4D97-AF65-F5344CB8AC3E}">
        <p14:creationId xmlns:p14="http://schemas.microsoft.com/office/powerpoint/2010/main" val="3030302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dipole-dipole forces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280287" y="1751183"/>
            <a:ext cx="3636914" cy="4445311"/>
          </a:xfrm>
          <a:prstGeom prst="rect">
            <a:avLst/>
          </a:prstGeom>
          <a:noFill/>
          <a:ln>
            <a:noFill/>
          </a:ln>
        </p:spPr>
      </p:pic>
    </p:spTree>
    <p:extLst>
      <p:ext uri="{BB962C8B-B14F-4D97-AF65-F5344CB8AC3E}">
        <p14:creationId xmlns:p14="http://schemas.microsoft.com/office/powerpoint/2010/main" val="3752712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130115" y="1739523"/>
            <a:ext cx="4896566" cy="4687898"/>
          </a:xfrm>
          <a:prstGeom prst="rect">
            <a:avLst/>
          </a:prstGeom>
          <a:noFill/>
          <a:ln>
            <a:noFill/>
          </a:ln>
        </p:spPr>
      </p:pic>
      <p:sp>
        <p:nvSpPr>
          <p:cNvPr id="2" name="TextBox 1"/>
          <p:cNvSpPr txBox="1"/>
          <p:nvPr/>
        </p:nvSpPr>
        <p:spPr>
          <a:xfrm>
            <a:off x="1040516" y="685158"/>
            <a:ext cx="7206194" cy="769441"/>
          </a:xfrm>
          <a:prstGeom prst="rect">
            <a:avLst/>
          </a:prstGeom>
          <a:noFill/>
        </p:spPr>
        <p:txBody>
          <a:bodyPr wrap="none" rtlCol="0">
            <a:spAutoFit/>
          </a:bodyPr>
          <a:lstStyle/>
          <a:p>
            <a:r>
              <a:rPr lang="en-US" sz="4400" dirty="0" smtClean="0">
                <a:solidFill>
                  <a:prstClr val="black"/>
                </a:solidFill>
                <a:latin typeface="Calibri"/>
              </a:rPr>
              <a:t>The resulting balance of forces</a:t>
            </a:r>
            <a:endParaRPr lang="en-US" sz="4400" dirty="0">
              <a:solidFill>
                <a:prstClr val="black"/>
              </a:solidFill>
              <a:latin typeface="Calibri"/>
            </a:endParaRPr>
          </a:p>
        </p:txBody>
      </p:sp>
    </p:spTree>
    <p:extLst>
      <p:ext uri="{BB962C8B-B14F-4D97-AF65-F5344CB8AC3E}">
        <p14:creationId xmlns:p14="http://schemas.microsoft.com/office/powerpoint/2010/main" val="349364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pic>
        <p:nvPicPr>
          <p:cNvPr id="24582" name="Picture 7" descr="008_08_03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668" y="4401361"/>
            <a:ext cx="3651932" cy="16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8229600" cy="788404"/>
          </a:xfrm>
        </p:spPr>
        <p:txBody>
          <a:bodyPr>
            <a:normAutofit/>
          </a:bodyPr>
          <a:lstStyle/>
          <a:p>
            <a:r>
              <a:rPr lang="en-US" sz="3600" b="1" dirty="0" smtClean="0">
                <a:latin typeface="+mn-lt"/>
                <a:ea typeface="ＭＳ Ｐゴシック" charset="0"/>
                <a:cs typeface="ＭＳ Ｐゴシック" charset="0"/>
              </a:rPr>
              <a:t>(Permanent) Dipole-Dipole Forces</a:t>
            </a:r>
            <a:endParaRPr lang="en-US" sz="3600" dirty="0">
              <a:latin typeface="+mn-lt"/>
            </a:endParaRPr>
          </a:p>
        </p:txBody>
      </p:sp>
      <p:sp>
        <p:nvSpPr>
          <p:cNvPr id="9" name="Content Placeholder 2"/>
          <p:cNvSpPr txBox="1">
            <a:spLocks/>
          </p:cNvSpPr>
          <p:nvPr/>
        </p:nvSpPr>
        <p:spPr>
          <a:xfrm>
            <a:off x="330199" y="1300116"/>
            <a:ext cx="8475133" cy="29386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prstClr val="black"/>
                </a:solidFill>
                <a:latin typeface="Calibri"/>
                <a:cs typeface="Arial" charset="0"/>
              </a:rPr>
              <a:t>Dipole-dipole forces are much weaker than those in ‘true’ bonds, but the effects of large collections of dipole–dipole forces are immense </a:t>
            </a:r>
          </a:p>
          <a:p>
            <a:pPr lvl="1"/>
            <a:r>
              <a:rPr lang="en-US" dirty="0" smtClean="0">
                <a:solidFill>
                  <a:prstClr val="black"/>
                </a:solidFill>
                <a:latin typeface="Calibri"/>
                <a:cs typeface="Arial" charset="0"/>
              </a:rPr>
              <a:t>as can be seen by looking at the difference in boiling points between polar and nonpolar molecules </a:t>
            </a:r>
            <a:endParaRPr lang="en-US" dirty="0">
              <a:solidFill>
                <a:prstClr val="black"/>
              </a:solidFill>
              <a:latin typeface="Calibri"/>
            </a:endParaRPr>
          </a:p>
        </p:txBody>
      </p:sp>
    </p:spTree>
    <p:extLst>
      <p:ext uri="{BB962C8B-B14F-4D97-AF65-F5344CB8AC3E}">
        <p14:creationId xmlns:p14="http://schemas.microsoft.com/office/powerpoint/2010/main" val="29631769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pic>
        <p:nvPicPr>
          <p:cNvPr id="25604" name="Picture 1"/>
          <p:cNvPicPr>
            <a:picLocks noChangeAspect="1"/>
          </p:cNvPicPr>
          <p:nvPr/>
        </p:nvPicPr>
        <p:blipFill>
          <a:blip r:embed="rId2">
            <a:extLst>
              <a:ext uri="{28A0092B-C50C-407E-A947-70E740481C1C}">
                <a14:useLocalDpi xmlns:a14="http://schemas.microsoft.com/office/drawing/2010/main" val="0"/>
              </a:ext>
            </a:extLst>
          </a:blip>
          <a:srcRect b="2557"/>
          <a:stretch>
            <a:fillRect/>
          </a:stretch>
        </p:blipFill>
        <p:spPr bwMode="auto">
          <a:xfrm>
            <a:off x="1960292" y="1070767"/>
            <a:ext cx="5020787" cy="361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68413" y="5031148"/>
            <a:ext cx="3243045" cy="830997"/>
          </a:xfrm>
          <a:prstGeom prst="rect">
            <a:avLst/>
          </a:prstGeom>
          <a:noFill/>
        </p:spPr>
        <p:txBody>
          <a:bodyPr wrap="none" rtlCol="0">
            <a:spAutoFit/>
          </a:bodyPr>
          <a:lstStyle/>
          <a:p>
            <a:pPr algn="ctr"/>
            <a:r>
              <a:rPr lang="en-US" sz="2400" i="1" dirty="0" smtClean="0">
                <a:solidFill>
                  <a:prstClr val="black"/>
                </a:solidFill>
                <a:latin typeface="Calibri"/>
              </a:rPr>
              <a:t>nonpolar: </a:t>
            </a:r>
          </a:p>
          <a:p>
            <a:pPr algn="ctr"/>
            <a:r>
              <a:rPr lang="en-US" sz="2400" dirty="0" smtClean="0">
                <a:solidFill>
                  <a:prstClr val="black"/>
                </a:solidFill>
                <a:latin typeface="Calibri"/>
              </a:rPr>
              <a:t>molecules do not attract</a:t>
            </a:r>
            <a:endParaRPr lang="en-US" sz="2400" dirty="0">
              <a:solidFill>
                <a:prstClr val="black"/>
              </a:solidFill>
              <a:latin typeface="Calibri"/>
            </a:endParaRPr>
          </a:p>
        </p:txBody>
      </p:sp>
      <p:sp>
        <p:nvSpPr>
          <p:cNvPr id="4" name="TextBox 3"/>
          <p:cNvSpPr txBox="1"/>
          <p:nvPr/>
        </p:nvSpPr>
        <p:spPr>
          <a:xfrm>
            <a:off x="4876282" y="5031148"/>
            <a:ext cx="2352777" cy="830997"/>
          </a:xfrm>
          <a:prstGeom prst="rect">
            <a:avLst/>
          </a:prstGeom>
          <a:noFill/>
        </p:spPr>
        <p:txBody>
          <a:bodyPr wrap="none" rtlCol="0">
            <a:spAutoFit/>
          </a:bodyPr>
          <a:lstStyle/>
          <a:p>
            <a:pPr algn="ctr"/>
            <a:r>
              <a:rPr lang="en-US" sz="2400" i="1" dirty="0" smtClean="0">
                <a:solidFill>
                  <a:prstClr val="black"/>
                </a:solidFill>
                <a:latin typeface="Calibri"/>
              </a:rPr>
              <a:t>polar: </a:t>
            </a:r>
          </a:p>
          <a:p>
            <a:pPr algn="ctr"/>
            <a:r>
              <a:rPr lang="en-US" sz="2400" dirty="0" smtClean="0">
                <a:solidFill>
                  <a:prstClr val="black"/>
                </a:solidFill>
                <a:latin typeface="Calibri"/>
              </a:rPr>
              <a:t>molecules attract</a:t>
            </a:r>
            <a:endParaRPr lang="en-US" sz="2400" dirty="0">
              <a:solidFill>
                <a:prstClr val="black"/>
              </a:solidFill>
              <a:latin typeface="Calibri"/>
            </a:endParaRPr>
          </a:p>
        </p:txBody>
      </p:sp>
      <p:sp>
        <p:nvSpPr>
          <p:cNvPr id="2" name="TextBox 1"/>
          <p:cNvSpPr txBox="1"/>
          <p:nvPr/>
        </p:nvSpPr>
        <p:spPr>
          <a:xfrm>
            <a:off x="2590800" y="461851"/>
            <a:ext cx="1300356" cy="369332"/>
          </a:xfrm>
          <a:prstGeom prst="rect">
            <a:avLst/>
          </a:prstGeom>
          <a:noFill/>
        </p:spPr>
        <p:txBody>
          <a:bodyPr wrap="none" rtlCol="0">
            <a:spAutoFit/>
          </a:bodyPr>
          <a:lstStyle/>
          <a:p>
            <a:r>
              <a:rPr lang="en-US" dirty="0" err="1" smtClean="0">
                <a:solidFill>
                  <a:prstClr val="black"/>
                </a:solidFill>
                <a:latin typeface="Calibri"/>
              </a:rPr>
              <a:t>bp</a:t>
            </a:r>
            <a:r>
              <a:rPr lang="en-US" dirty="0" smtClean="0">
                <a:solidFill>
                  <a:prstClr val="black"/>
                </a:solidFill>
                <a:latin typeface="Calibri"/>
              </a:rPr>
              <a:t> = −0.5</a:t>
            </a:r>
            <a:r>
              <a:rPr lang="en-US" baseline="30000" dirty="0" smtClean="0">
                <a:solidFill>
                  <a:prstClr val="black"/>
                </a:solidFill>
                <a:latin typeface="Calibri"/>
              </a:rPr>
              <a:t>o</a:t>
            </a:r>
            <a:r>
              <a:rPr lang="en-US" dirty="0" smtClean="0">
                <a:solidFill>
                  <a:prstClr val="black"/>
                </a:solidFill>
                <a:latin typeface="Calibri"/>
              </a:rPr>
              <a:t>C</a:t>
            </a:r>
            <a:endParaRPr lang="en-US" dirty="0">
              <a:solidFill>
                <a:prstClr val="black"/>
              </a:solidFill>
              <a:latin typeface="Calibri"/>
            </a:endParaRPr>
          </a:p>
        </p:txBody>
      </p:sp>
      <p:sp>
        <p:nvSpPr>
          <p:cNvPr id="7" name="TextBox 6"/>
          <p:cNvSpPr txBox="1"/>
          <p:nvPr/>
        </p:nvSpPr>
        <p:spPr>
          <a:xfrm>
            <a:off x="5225537" y="461851"/>
            <a:ext cx="1377300" cy="369332"/>
          </a:xfrm>
          <a:prstGeom prst="rect">
            <a:avLst/>
          </a:prstGeom>
          <a:noFill/>
        </p:spPr>
        <p:txBody>
          <a:bodyPr wrap="none" rtlCol="0">
            <a:spAutoFit/>
          </a:bodyPr>
          <a:lstStyle/>
          <a:p>
            <a:r>
              <a:rPr lang="en-US" dirty="0" err="1" smtClean="0">
                <a:solidFill>
                  <a:prstClr val="black"/>
                </a:solidFill>
                <a:latin typeface="Calibri"/>
              </a:rPr>
              <a:t>bp</a:t>
            </a:r>
            <a:r>
              <a:rPr lang="en-US" dirty="0" smtClean="0">
                <a:solidFill>
                  <a:prstClr val="black"/>
                </a:solidFill>
                <a:latin typeface="Calibri"/>
              </a:rPr>
              <a:t> = +56.2</a:t>
            </a:r>
            <a:r>
              <a:rPr lang="en-US" baseline="30000" dirty="0" smtClean="0">
                <a:solidFill>
                  <a:prstClr val="black"/>
                </a:solidFill>
                <a:latin typeface="Calibri"/>
              </a:rPr>
              <a:t>o</a:t>
            </a:r>
            <a:r>
              <a:rPr lang="en-US" dirty="0" smtClean="0">
                <a:solidFill>
                  <a:prstClr val="black"/>
                </a:solidFill>
                <a:latin typeface="Calibri"/>
              </a:rPr>
              <a:t>C</a:t>
            </a:r>
            <a:endParaRPr lang="en-US" dirty="0">
              <a:solidFill>
                <a:prstClr val="black"/>
              </a:solidFill>
              <a:latin typeface="Calibri"/>
            </a:endParaRPr>
          </a:p>
        </p:txBody>
      </p:sp>
    </p:spTree>
    <p:extLst>
      <p:ext uri="{BB962C8B-B14F-4D97-AF65-F5344CB8AC3E}">
        <p14:creationId xmlns:p14="http://schemas.microsoft.com/office/powerpoint/2010/main" val="3604128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15363" name="Rectangle 2"/>
          <p:cNvSpPr>
            <a:spLocks noGrp="1" noChangeArrowheads="1"/>
          </p:cNvSpPr>
          <p:nvPr>
            <p:ph type="title"/>
          </p:nvPr>
        </p:nvSpPr>
        <p:spPr/>
        <p:txBody>
          <a:bodyPr/>
          <a:lstStyle/>
          <a:p>
            <a:pPr eaLnBrk="1" hangingPunct="1"/>
            <a:r>
              <a:rPr lang="en-US" dirty="0">
                <a:latin typeface="+mn-lt"/>
                <a:cs typeface="Times New Roman" charset="0"/>
              </a:rPr>
              <a:t>Outline</a:t>
            </a:r>
          </a:p>
        </p:txBody>
      </p:sp>
      <p:sp>
        <p:nvSpPr>
          <p:cNvPr id="15364" name="Rectangle 3"/>
          <p:cNvSpPr>
            <a:spLocks noGrp="1" noChangeArrowheads="1"/>
          </p:cNvSpPr>
          <p:nvPr>
            <p:ph type="body" idx="1"/>
          </p:nvPr>
        </p:nvSpPr>
        <p:spPr>
          <a:xfrm>
            <a:off x="304800" y="1405593"/>
            <a:ext cx="8839200" cy="4950757"/>
          </a:xfrm>
        </p:spPr>
        <p:txBody>
          <a:bodyPr>
            <a:normAutofit lnSpcReduction="10000"/>
          </a:bodyPr>
          <a:lstStyle/>
          <a:p>
            <a:pPr marL="914400" indent="-914400" eaLnBrk="1" hangingPunct="1">
              <a:lnSpc>
                <a:spcPct val="90000"/>
              </a:lnSpc>
              <a:buFontTx/>
              <a:buNone/>
            </a:pPr>
            <a:r>
              <a:rPr lang="en-US" sz="2000" dirty="0">
                <a:solidFill>
                  <a:srgbClr val="000000"/>
                </a:solidFill>
                <a:ea typeface="ＭＳ Ｐゴシック" charset="0"/>
                <a:cs typeface="ＭＳ Ｐゴシック" charset="0"/>
              </a:rPr>
              <a:t>8.1	States of Matter and Their Changes</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8.2	Intermolecular Forces</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8.3	Gases and the Kinetic</a:t>
            </a:r>
            <a:r>
              <a:rPr lang="en-US" sz="2000" dirty="0">
                <a:solidFill>
                  <a:srgbClr val="000000"/>
                </a:solidFill>
                <a:ea typeface="ＭＳ Ｐゴシック" charset="0"/>
                <a:cs typeface="Arial" charset="0"/>
              </a:rPr>
              <a:t>–</a:t>
            </a:r>
            <a:r>
              <a:rPr lang="en-US" sz="2000" dirty="0">
                <a:solidFill>
                  <a:srgbClr val="000000"/>
                </a:solidFill>
                <a:ea typeface="ＭＳ Ｐゴシック" charset="0"/>
                <a:cs typeface="ＭＳ Ｐゴシック" charset="0"/>
              </a:rPr>
              <a:t>Molecular Theory</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8.4	Pressure</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8.5	Boyle</a:t>
            </a:r>
            <a:r>
              <a:rPr lang="ja-JP" altLang="en-US" sz="2000" dirty="0">
                <a:solidFill>
                  <a:srgbClr val="000000"/>
                </a:solidFill>
                <a:ea typeface="ＭＳ Ｐゴシック" charset="0"/>
                <a:cs typeface="ＭＳ Ｐゴシック" charset="0"/>
              </a:rPr>
              <a:t>’</a:t>
            </a:r>
            <a:r>
              <a:rPr lang="en-US" sz="2000" dirty="0">
                <a:solidFill>
                  <a:srgbClr val="000000"/>
                </a:solidFill>
                <a:ea typeface="ＭＳ Ｐゴシック" charset="0"/>
                <a:cs typeface="ＭＳ Ｐゴシック" charset="0"/>
              </a:rPr>
              <a:t>s Law: The Relation between Volume and Pressure</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8.6	Charles</a:t>
            </a:r>
            <a:r>
              <a:rPr lang="ja-JP" altLang="en-US" sz="2000" dirty="0">
                <a:solidFill>
                  <a:srgbClr val="000000"/>
                </a:solidFill>
                <a:ea typeface="ＭＳ Ｐゴシック" charset="0"/>
                <a:cs typeface="ＭＳ Ｐゴシック" charset="0"/>
              </a:rPr>
              <a:t>’</a:t>
            </a:r>
            <a:r>
              <a:rPr lang="en-US" sz="2000" dirty="0">
                <a:solidFill>
                  <a:srgbClr val="000000"/>
                </a:solidFill>
                <a:ea typeface="ＭＳ Ｐゴシック" charset="0"/>
                <a:cs typeface="ＭＳ Ｐゴシック" charset="0"/>
              </a:rPr>
              <a:t> Law: The Relation between Volume and Temperature</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8.7	Gay-Lussac</a:t>
            </a:r>
            <a:r>
              <a:rPr lang="ja-JP" altLang="en-US" sz="2000" dirty="0">
                <a:solidFill>
                  <a:srgbClr val="000000"/>
                </a:solidFill>
                <a:ea typeface="ＭＳ Ｐゴシック" charset="0"/>
                <a:cs typeface="ＭＳ Ｐゴシック" charset="0"/>
              </a:rPr>
              <a:t>’</a:t>
            </a:r>
            <a:r>
              <a:rPr lang="en-US" sz="2000" dirty="0">
                <a:solidFill>
                  <a:srgbClr val="000000"/>
                </a:solidFill>
                <a:ea typeface="ＭＳ Ｐゴシック" charset="0"/>
                <a:cs typeface="ＭＳ Ｐゴシック" charset="0"/>
              </a:rPr>
              <a:t>s Law: The Relation between Pressure and Temperature</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8.8	The Combined Gas Law</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8.9	Avogadro</a:t>
            </a:r>
            <a:r>
              <a:rPr lang="ja-JP" altLang="en-US" sz="2000" dirty="0">
                <a:solidFill>
                  <a:srgbClr val="000000"/>
                </a:solidFill>
                <a:ea typeface="ＭＳ Ｐゴシック" charset="0"/>
                <a:cs typeface="ＭＳ Ｐゴシック" charset="0"/>
              </a:rPr>
              <a:t>’</a:t>
            </a:r>
            <a:r>
              <a:rPr lang="en-US" sz="2000" dirty="0">
                <a:solidFill>
                  <a:srgbClr val="000000"/>
                </a:solidFill>
                <a:ea typeface="ＭＳ Ｐゴシック" charset="0"/>
                <a:cs typeface="ＭＳ Ｐゴシック" charset="0"/>
              </a:rPr>
              <a:t>s Law: The Relation between Volume and Molar Amount</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8.10 	The Ideal Gas Law</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8.11	Partial Pressure and Dalton</a:t>
            </a:r>
            <a:r>
              <a:rPr lang="ja-JP" altLang="en-US" sz="2000" dirty="0">
                <a:solidFill>
                  <a:srgbClr val="000000"/>
                </a:solidFill>
                <a:ea typeface="ＭＳ Ｐゴシック" charset="0"/>
                <a:cs typeface="ＭＳ Ｐゴシック" charset="0"/>
              </a:rPr>
              <a:t>’</a:t>
            </a:r>
            <a:r>
              <a:rPr lang="en-US" sz="2000" dirty="0">
                <a:solidFill>
                  <a:srgbClr val="000000"/>
                </a:solidFill>
                <a:ea typeface="ＭＳ Ｐゴシック" charset="0"/>
                <a:cs typeface="ＭＳ Ｐゴシック" charset="0"/>
              </a:rPr>
              <a:t>s Law</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8.12	Liquids</a:t>
            </a: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8.13	Water: A Unique Liquid</a:t>
            </a:r>
          </a:p>
          <a:p>
            <a:pPr marL="914400" indent="-914400">
              <a:lnSpc>
                <a:spcPct val="90000"/>
              </a:lnSpc>
              <a:buNone/>
            </a:pPr>
            <a:r>
              <a:rPr lang="en-US" sz="2000" dirty="0">
                <a:solidFill>
                  <a:srgbClr val="000000"/>
                </a:solidFill>
                <a:ea typeface="ＭＳ Ｐゴシック" charset="0"/>
                <a:cs typeface="ＭＳ Ｐゴシック" charset="0"/>
              </a:rPr>
              <a:t>8.14	</a:t>
            </a:r>
            <a:r>
              <a:rPr lang="en-US" sz="2000" dirty="0" smtClean="0">
                <a:solidFill>
                  <a:srgbClr val="000000"/>
                </a:solidFill>
                <a:ea typeface="ＭＳ Ｐゴシック" charset="0"/>
                <a:cs typeface="ＭＳ Ｐゴシック" charset="0"/>
              </a:rPr>
              <a:t>Solids </a:t>
            </a:r>
            <a:r>
              <a:rPr lang="en-US" sz="2000" dirty="0">
                <a:solidFill>
                  <a:srgbClr val="000000"/>
                </a:solidFill>
              </a:rPr>
              <a:t>[</a:t>
            </a:r>
            <a:r>
              <a:rPr lang="en-US" sz="2000" dirty="0">
                <a:solidFill>
                  <a:srgbClr val="FF0000"/>
                </a:solidFill>
              </a:rPr>
              <a:t>skip</a:t>
            </a:r>
            <a:r>
              <a:rPr lang="en-US" sz="2000" dirty="0" smtClean="0">
                <a:solidFill>
                  <a:srgbClr val="000000"/>
                </a:solidFill>
              </a:rPr>
              <a:t>] </a:t>
            </a:r>
            <a:endParaRPr lang="en-US" sz="2000" dirty="0">
              <a:solidFill>
                <a:srgbClr val="000000"/>
              </a:solidFill>
              <a:ea typeface="ＭＳ Ｐゴシック" charset="0"/>
              <a:cs typeface="ＭＳ Ｐゴシック" charset="0"/>
            </a:endParaRPr>
          </a:p>
          <a:p>
            <a:pPr marL="914400" indent="-914400" eaLnBrk="1" hangingPunct="1">
              <a:lnSpc>
                <a:spcPct val="90000"/>
              </a:lnSpc>
              <a:buFontTx/>
              <a:buNone/>
            </a:pPr>
            <a:r>
              <a:rPr lang="en-US" sz="2000" dirty="0">
                <a:solidFill>
                  <a:srgbClr val="000000"/>
                </a:solidFill>
                <a:ea typeface="ＭＳ Ｐゴシック" charset="0"/>
                <a:cs typeface="ＭＳ Ｐゴシック" charset="0"/>
              </a:rPr>
              <a:t>8.15	Changes of State</a:t>
            </a:r>
          </a:p>
        </p:txBody>
      </p:sp>
    </p:spTree>
    <p:extLst>
      <p:ext uri="{BB962C8B-B14F-4D97-AF65-F5344CB8AC3E}">
        <p14:creationId xmlns:p14="http://schemas.microsoft.com/office/powerpoint/2010/main" val="21278140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21300"/>
            <a:ext cx="8229600" cy="1371704"/>
          </a:xfrm>
        </p:spPr>
        <p:txBody>
          <a:bodyPr>
            <a:normAutofit/>
          </a:bodyPr>
          <a:lstStyle/>
          <a:p>
            <a:pPr marL="0" indent="0" algn="ctr">
              <a:buNone/>
            </a:pPr>
            <a:r>
              <a:rPr lang="en-US" sz="3600" dirty="0" smtClean="0"/>
              <a:t>An unusually strong (permanent) </a:t>
            </a:r>
          </a:p>
          <a:p>
            <a:pPr marL="0" indent="0" algn="ctr">
              <a:buNone/>
            </a:pPr>
            <a:r>
              <a:rPr lang="en-US" sz="3600" dirty="0" smtClean="0"/>
              <a:t>dipole-dipole attraction </a:t>
            </a:r>
            <a:endParaRPr lang="en-US" sz="3600" dirty="0"/>
          </a:p>
        </p:txBody>
      </p:sp>
      <p:sp>
        <p:nvSpPr>
          <p:cNvPr id="4" name="Title 1"/>
          <p:cNvSpPr>
            <a:spLocks noGrp="1"/>
          </p:cNvSpPr>
          <p:nvPr>
            <p:ph type="title"/>
          </p:nvPr>
        </p:nvSpPr>
        <p:spPr>
          <a:xfrm>
            <a:off x="457200" y="1258887"/>
            <a:ext cx="8229600" cy="1178267"/>
          </a:xfrm>
        </p:spPr>
        <p:txBody>
          <a:bodyPr>
            <a:noAutofit/>
          </a:bodyPr>
          <a:lstStyle/>
          <a:p>
            <a:r>
              <a:rPr lang="en-US" sz="5400" b="1" dirty="0" smtClean="0">
                <a:ea typeface="ＭＳ Ｐゴシック" charset="0"/>
                <a:cs typeface="ＭＳ Ｐゴシック" charset="0"/>
              </a:rPr>
              <a:t>Hydrogen Bonding</a:t>
            </a:r>
            <a:endParaRPr lang="en-US" sz="5400" dirty="0"/>
          </a:p>
        </p:txBody>
      </p:sp>
    </p:spTree>
    <p:extLst>
      <p:ext uri="{BB962C8B-B14F-4D97-AF65-F5344CB8AC3E}">
        <p14:creationId xmlns:p14="http://schemas.microsoft.com/office/powerpoint/2010/main" val="39851780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716907" y="2001832"/>
            <a:ext cx="7372750" cy="1968128"/>
          </a:xfrm>
        </p:spPr>
        <p:txBody>
          <a:bodyPr>
            <a:normAutofit/>
          </a:bodyPr>
          <a:lstStyle/>
          <a:p>
            <a:pPr marL="0" indent="0">
              <a:buNone/>
            </a:pPr>
            <a:r>
              <a:rPr lang="en-US" dirty="0" smtClean="0">
                <a:ea typeface="ＭＳ Ｐゴシック" charset="0"/>
              </a:rPr>
              <a:t>...the </a:t>
            </a:r>
            <a:r>
              <a:rPr lang="en-US" dirty="0">
                <a:ea typeface="ＭＳ Ｐゴシック" charset="0"/>
              </a:rPr>
              <a:t>attraction between a hydrogen atom </a:t>
            </a:r>
            <a:r>
              <a:rPr lang="en-US" dirty="0" smtClean="0">
                <a:ea typeface="ＭＳ Ｐゴシック" charset="0"/>
              </a:rPr>
              <a:t>which is bonded to </a:t>
            </a:r>
            <a:r>
              <a:rPr lang="en-US" dirty="0">
                <a:ea typeface="ＭＳ Ｐゴシック" charset="0"/>
              </a:rPr>
              <a:t>an O, N, or F </a:t>
            </a:r>
            <a:r>
              <a:rPr lang="en-US" dirty="0" smtClean="0">
                <a:ea typeface="ＭＳ Ｐゴシック" charset="0"/>
              </a:rPr>
              <a:t>atom…</a:t>
            </a:r>
          </a:p>
          <a:p>
            <a:pPr marL="0" indent="0">
              <a:buNone/>
            </a:pPr>
            <a:r>
              <a:rPr lang="en-US" dirty="0" smtClean="0">
                <a:ea typeface="ＭＳ Ｐゴシック" charset="0"/>
              </a:rPr>
              <a:t>…with </a:t>
            </a:r>
            <a:r>
              <a:rPr lang="en-US" i="1" dirty="0" smtClean="0">
                <a:ea typeface="ＭＳ Ｐゴシック" charset="0"/>
              </a:rPr>
              <a:t>any</a:t>
            </a:r>
            <a:r>
              <a:rPr lang="en-US" dirty="0" smtClean="0">
                <a:ea typeface="ＭＳ Ｐゴシック" charset="0"/>
              </a:rPr>
              <a:t> nearby </a:t>
            </a:r>
            <a:r>
              <a:rPr lang="en-US" dirty="0">
                <a:ea typeface="ＭＳ Ｐゴシック" charset="0"/>
              </a:rPr>
              <a:t>O, N, or </a:t>
            </a:r>
            <a:r>
              <a:rPr lang="en-US" dirty="0" smtClean="0">
                <a:ea typeface="ＭＳ Ｐゴシック" charset="0"/>
              </a:rPr>
              <a:t>F atoms </a:t>
            </a:r>
            <a:endParaRPr lang="en-US" dirty="0">
              <a:ea typeface="ＭＳ Ｐゴシック" charset="0"/>
            </a:endParaRPr>
          </a:p>
        </p:txBody>
      </p:sp>
      <p:sp>
        <p:nvSpPr>
          <p:cNvPr id="2765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sp>
        <p:nvSpPr>
          <p:cNvPr id="7" name="Title 1"/>
          <p:cNvSpPr>
            <a:spLocks noGrp="1"/>
          </p:cNvSpPr>
          <p:nvPr>
            <p:ph type="title"/>
          </p:nvPr>
        </p:nvSpPr>
        <p:spPr>
          <a:xfrm>
            <a:off x="457200" y="274637"/>
            <a:ext cx="8229600" cy="1178267"/>
          </a:xfrm>
        </p:spPr>
        <p:txBody>
          <a:bodyPr>
            <a:noAutofit/>
          </a:bodyPr>
          <a:lstStyle/>
          <a:p>
            <a:r>
              <a:rPr lang="en-US" sz="5400" b="1" dirty="0" smtClean="0">
                <a:ea typeface="ＭＳ Ｐゴシック" charset="0"/>
                <a:cs typeface="ＭＳ Ｐゴシック" charset="0"/>
              </a:rPr>
              <a:t>Hydrogen Bonding is…</a:t>
            </a:r>
            <a:endParaRPr lang="en-US" sz="5400" dirty="0"/>
          </a:p>
        </p:txBody>
      </p:sp>
      <p:pic>
        <p:nvPicPr>
          <p:cNvPr id="6" name="Picture 2" descr="11_41"/>
          <p:cNvPicPr>
            <a:picLocks noChangeAspect="1" noChangeArrowheads="1"/>
          </p:cNvPicPr>
          <p:nvPr/>
        </p:nvPicPr>
        <p:blipFill>
          <a:blip r:embed="rId2" cstate="print"/>
          <a:srcRect/>
          <a:stretch>
            <a:fillRect/>
          </a:stretch>
        </p:blipFill>
        <p:spPr bwMode="auto">
          <a:xfrm>
            <a:off x="5078929" y="4120490"/>
            <a:ext cx="2236389" cy="2110619"/>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1419281" y="4031570"/>
            <a:ext cx="2382809" cy="1857465"/>
          </a:xfrm>
          <a:prstGeom prst="rect">
            <a:avLst/>
          </a:prstGeom>
        </p:spPr>
      </p:pic>
    </p:spTree>
    <p:extLst>
      <p:ext uri="{BB962C8B-B14F-4D97-AF65-F5344CB8AC3E}">
        <p14:creationId xmlns:p14="http://schemas.microsoft.com/office/powerpoint/2010/main" val="3907394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365125" y="1873249"/>
            <a:ext cx="8229600" cy="1762125"/>
          </a:xfrm>
        </p:spPr>
        <p:txBody>
          <a:bodyPr>
            <a:normAutofit/>
          </a:bodyPr>
          <a:lstStyle/>
          <a:p>
            <a:r>
              <a:rPr lang="en-US" dirty="0" smtClean="0">
                <a:ea typeface="ＭＳ Ｐゴシック" charset="0"/>
              </a:rPr>
              <a:t>In </a:t>
            </a:r>
            <a:r>
              <a:rPr lang="en-US" dirty="0">
                <a:ea typeface="ＭＳ Ｐゴシック" charset="0"/>
              </a:rPr>
              <a:t>water, each oxygen atom has two lone pairs </a:t>
            </a:r>
            <a:r>
              <a:rPr lang="en-US" i="1" dirty="0">
                <a:ea typeface="ＭＳ Ｐゴシック" charset="0"/>
              </a:rPr>
              <a:t>and</a:t>
            </a:r>
            <a:r>
              <a:rPr lang="en-US" dirty="0">
                <a:ea typeface="ＭＳ Ｐゴシック" charset="0"/>
              </a:rPr>
              <a:t> two hydrogen atoms, allowing the formation of </a:t>
            </a:r>
            <a:r>
              <a:rPr lang="en-US" u="sng" dirty="0">
                <a:ea typeface="ＭＳ Ｐゴシック" charset="0"/>
              </a:rPr>
              <a:t>four hydrogen </a:t>
            </a:r>
            <a:r>
              <a:rPr lang="en-US" u="sng" dirty="0" smtClean="0">
                <a:ea typeface="ＭＳ Ｐゴシック" charset="0"/>
              </a:rPr>
              <a:t>bonds </a:t>
            </a:r>
            <a:endParaRPr lang="en-US" u="sng" dirty="0">
              <a:ea typeface="ＭＳ Ｐゴシック" charset="0"/>
              <a:cs typeface="Arial" charset="0"/>
            </a:endParaRPr>
          </a:p>
        </p:txBody>
      </p:sp>
      <p:sp>
        <p:nvSpPr>
          <p:cNvPr id="2765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pic>
        <p:nvPicPr>
          <p:cNvPr id="8" name="Picture 2" descr="11_41"/>
          <p:cNvPicPr>
            <a:picLocks noChangeAspect="1" noChangeArrowheads="1"/>
          </p:cNvPicPr>
          <p:nvPr/>
        </p:nvPicPr>
        <p:blipFill>
          <a:blip r:embed="rId2" cstate="print"/>
          <a:srcRect/>
          <a:stretch>
            <a:fillRect/>
          </a:stretch>
        </p:blipFill>
        <p:spPr bwMode="auto">
          <a:xfrm>
            <a:off x="5078929" y="4120490"/>
            <a:ext cx="2236389" cy="2110619"/>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1419281" y="4031570"/>
            <a:ext cx="2382809" cy="1857465"/>
          </a:xfrm>
          <a:prstGeom prst="rect">
            <a:avLst/>
          </a:prstGeom>
        </p:spPr>
      </p:pic>
      <p:sp>
        <p:nvSpPr>
          <p:cNvPr id="9" name="Title 1"/>
          <p:cNvSpPr>
            <a:spLocks noGrp="1"/>
          </p:cNvSpPr>
          <p:nvPr>
            <p:ph type="title"/>
          </p:nvPr>
        </p:nvSpPr>
        <p:spPr>
          <a:xfrm>
            <a:off x="457200" y="274637"/>
            <a:ext cx="8229600" cy="1178267"/>
          </a:xfrm>
        </p:spPr>
        <p:txBody>
          <a:bodyPr>
            <a:noAutofit/>
          </a:bodyPr>
          <a:lstStyle/>
          <a:p>
            <a:r>
              <a:rPr lang="en-US" sz="5400" b="1" dirty="0" smtClean="0">
                <a:ea typeface="ＭＳ Ｐゴシック" charset="0"/>
                <a:cs typeface="ＭＳ Ｐゴシック" charset="0"/>
              </a:rPr>
              <a:t>Hydrogen Bonding</a:t>
            </a:r>
            <a:endParaRPr lang="en-US" sz="5400" dirty="0"/>
          </a:p>
        </p:txBody>
      </p:sp>
    </p:spTree>
    <p:extLst>
      <p:ext uri="{BB962C8B-B14F-4D97-AF65-F5344CB8AC3E}">
        <p14:creationId xmlns:p14="http://schemas.microsoft.com/office/powerpoint/2010/main" val="37535916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9321" y="1960416"/>
            <a:ext cx="5555006" cy="256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2302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2556" y="2362199"/>
            <a:ext cx="5043189" cy="2626999"/>
          </a:xfrm>
          <a:prstGeom prst="rect">
            <a:avLst/>
          </a:prstGeom>
        </p:spPr>
      </p:pic>
      <p:sp>
        <p:nvSpPr>
          <p:cNvPr id="6" name="Title 1"/>
          <p:cNvSpPr>
            <a:spLocks noGrp="1"/>
          </p:cNvSpPr>
          <p:nvPr>
            <p:ph type="title"/>
          </p:nvPr>
        </p:nvSpPr>
        <p:spPr>
          <a:xfrm>
            <a:off x="457200" y="274638"/>
            <a:ext cx="8229600" cy="792162"/>
          </a:xfrm>
        </p:spPr>
        <p:txBody>
          <a:bodyPr/>
          <a:lstStyle/>
          <a:p>
            <a:r>
              <a:rPr lang="en-US" dirty="0" smtClean="0"/>
              <a:t>water and beyond</a:t>
            </a:r>
            <a:endParaRPr lang="en-US" dirty="0"/>
          </a:p>
        </p:txBody>
      </p:sp>
      <p:sp>
        <p:nvSpPr>
          <p:cNvPr id="2" name="TextBox 1"/>
          <p:cNvSpPr txBox="1"/>
          <p:nvPr/>
        </p:nvSpPr>
        <p:spPr>
          <a:xfrm>
            <a:off x="2270666" y="5292038"/>
            <a:ext cx="2021181" cy="369332"/>
          </a:xfrm>
          <a:prstGeom prst="rect">
            <a:avLst/>
          </a:prstGeom>
          <a:noFill/>
        </p:spPr>
        <p:txBody>
          <a:bodyPr wrap="none" rtlCol="0">
            <a:spAutoFit/>
          </a:bodyPr>
          <a:lstStyle/>
          <a:p>
            <a:r>
              <a:rPr lang="en-US" dirty="0" smtClean="0">
                <a:solidFill>
                  <a:prstClr val="black"/>
                </a:solidFill>
                <a:latin typeface="Calibri"/>
              </a:rPr>
              <a:t>miscible with water</a:t>
            </a:r>
            <a:endParaRPr lang="en-US" dirty="0">
              <a:solidFill>
                <a:prstClr val="black"/>
              </a:solidFill>
              <a:latin typeface="Calibri"/>
            </a:endParaRPr>
          </a:p>
        </p:txBody>
      </p:sp>
      <p:sp>
        <p:nvSpPr>
          <p:cNvPr id="3" name="TextBox 2"/>
          <p:cNvSpPr txBox="1"/>
          <p:nvPr/>
        </p:nvSpPr>
        <p:spPr>
          <a:xfrm>
            <a:off x="5570828" y="5292038"/>
            <a:ext cx="1686880" cy="369332"/>
          </a:xfrm>
          <a:prstGeom prst="rect">
            <a:avLst/>
          </a:prstGeom>
          <a:noFill/>
        </p:spPr>
        <p:txBody>
          <a:bodyPr wrap="none" rtlCol="0">
            <a:spAutoFit/>
          </a:bodyPr>
          <a:lstStyle/>
          <a:p>
            <a:r>
              <a:rPr lang="en-US" dirty="0" smtClean="0">
                <a:solidFill>
                  <a:prstClr val="black"/>
                </a:solidFill>
                <a:latin typeface="Calibri"/>
              </a:rPr>
              <a:t>soluble in water</a:t>
            </a:r>
            <a:endParaRPr lang="en-US" dirty="0">
              <a:solidFill>
                <a:prstClr val="black"/>
              </a:solidFill>
              <a:latin typeface="Calibri"/>
            </a:endParaRPr>
          </a:p>
        </p:txBody>
      </p:sp>
    </p:spTree>
    <p:extLst>
      <p:ext uri="{BB962C8B-B14F-4D97-AF65-F5344CB8AC3E}">
        <p14:creationId xmlns:p14="http://schemas.microsoft.com/office/powerpoint/2010/main" val="33067685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9484" y="3118991"/>
            <a:ext cx="5258971" cy="1077218"/>
          </a:xfrm>
          <a:prstGeom prst="rect">
            <a:avLst/>
          </a:prstGeom>
          <a:noFill/>
        </p:spPr>
        <p:txBody>
          <a:bodyPr wrap="none" rtlCol="0">
            <a:spAutoFit/>
          </a:bodyPr>
          <a:lstStyle/>
          <a:p>
            <a:pPr defTabSz="914400"/>
            <a:r>
              <a:rPr lang="en-US" sz="3200" dirty="0">
                <a:solidFill>
                  <a:prstClr val="black"/>
                </a:solidFill>
                <a:latin typeface="Calibri"/>
              </a:rPr>
              <a:t>can two ethanol molecules </a:t>
            </a:r>
            <a:endParaRPr lang="en-US" sz="3200" dirty="0" smtClean="0">
              <a:solidFill>
                <a:prstClr val="black"/>
              </a:solidFill>
              <a:latin typeface="Calibri"/>
            </a:endParaRPr>
          </a:p>
          <a:p>
            <a:pPr defTabSz="914400"/>
            <a:r>
              <a:rPr lang="en-US" sz="3200" dirty="0" smtClean="0">
                <a:solidFill>
                  <a:prstClr val="black"/>
                </a:solidFill>
                <a:latin typeface="Calibri"/>
              </a:rPr>
              <a:t>hydrogen </a:t>
            </a:r>
            <a:r>
              <a:rPr lang="en-US" sz="3200" dirty="0">
                <a:solidFill>
                  <a:prstClr val="black"/>
                </a:solidFill>
                <a:latin typeface="Calibri"/>
              </a:rPr>
              <a:t>bond to each other?</a:t>
            </a:r>
          </a:p>
        </p:txBody>
      </p:sp>
      <p:sp>
        <p:nvSpPr>
          <p:cNvPr id="6" name="Title 1"/>
          <p:cNvSpPr>
            <a:spLocks noGrp="1"/>
          </p:cNvSpPr>
          <p:nvPr>
            <p:ph type="title"/>
          </p:nvPr>
        </p:nvSpPr>
        <p:spPr>
          <a:xfrm>
            <a:off x="457200" y="274638"/>
            <a:ext cx="8229600" cy="792162"/>
          </a:xfrm>
        </p:spPr>
        <p:txBody>
          <a:bodyPr/>
          <a:lstStyle/>
          <a:p>
            <a:r>
              <a:rPr lang="en-US" dirty="0"/>
              <a:t>focus on ethanol </a:t>
            </a:r>
            <a:r>
              <a:rPr lang="en-US" dirty="0" smtClean="0"/>
              <a:t>alone</a:t>
            </a:r>
            <a:endParaRPr lang="en-US" dirty="0"/>
          </a:p>
        </p:txBody>
      </p:sp>
      <p:pic>
        <p:nvPicPr>
          <p:cNvPr id="2" name="Picture 1"/>
          <p:cNvPicPr>
            <a:picLocks noChangeAspect="1"/>
          </p:cNvPicPr>
          <p:nvPr/>
        </p:nvPicPr>
        <p:blipFill>
          <a:blip r:embed="rId2"/>
          <a:stretch>
            <a:fillRect/>
          </a:stretch>
        </p:blipFill>
        <p:spPr>
          <a:xfrm>
            <a:off x="3352800" y="1447800"/>
            <a:ext cx="2209800" cy="1655217"/>
          </a:xfrm>
          <a:prstGeom prst="rect">
            <a:avLst/>
          </a:prstGeom>
        </p:spPr>
      </p:pic>
    </p:spTree>
    <p:extLst>
      <p:ext uri="{BB962C8B-B14F-4D97-AF65-F5344CB8AC3E}">
        <p14:creationId xmlns:p14="http://schemas.microsoft.com/office/powerpoint/2010/main" val="6366145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792162"/>
          </a:xfrm>
        </p:spPr>
        <p:txBody>
          <a:bodyPr/>
          <a:lstStyle/>
          <a:p>
            <a:r>
              <a:rPr lang="en-US" dirty="0" smtClean="0"/>
              <a:t>focus on ethanol alone</a:t>
            </a:r>
            <a:endParaRPr lang="en-US" dirty="0"/>
          </a:p>
        </p:txBody>
      </p:sp>
      <p:pic>
        <p:nvPicPr>
          <p:cNvPr id="7" name="Picture 6"/>
          <p:cNvPicPr>
            <a:picLocks noChangeAspect="1"/>
          </p:cNvPicPr>
          <p:nvPr/>
        </p:nvPicPr>
        <p:blipFill>
          <a:blip r:embed="rId2"/>
          <a:stretch>
            <a:fillRect/>
          </a:stretch>
        </p:blipFill>
        <p:spPr>
          <a:xfrm>
            <a:off x="2438400" y="4648200"/>
            <a:ext cx="3975100" cy="2044700"/>
          </a:xfrm>
          <a:prstGeom prst="rect">
            <a:avLst/>
          </a:prstGeom>
        </p:spPr>
      </p:pic>
      <p:pic>
        <p:nvPicPr>
          <p:cNvPr id="8" name="Picture 7"/>
          <p:cNvPicPr>
            <a:picLocks noChangeAspect="1"/>
          </p:cNvPicPr>
          <p:nvPr/>
        </p:nvPicPr>
        <p:blipFill>
          <a:blip r:embed="rId3"/>
          <a:stretch>
            <a:fillRect/>
          </a:stretch>
        </p:blipFill>
        <p:spPr>
          <a:xfrm>
            <a:off x="3352800" y="1447800"/>
            <a:ext cx="2209800" cy="1655217"/>
          </a:xfrm>
          <a:prstGeom prst="rect">
            <a:avLst/>
          </a:prstGeom>
        </p:spPr>
      </p:pic>
      <p:sp>
        <p:nvSpPr>
          <p:cNvPr id="9" name="TextBox 8"/>
          <p:cNvSpPr txBox="1"/>
          <p:nvPr/>
        </p:nvSpPr>
        <p:spPr>
          <a:xfrm>
            <a:off x="2009484" y="3118991"/>
            <a:ext cx="6033422" cy="1077218"/>
          </a:xfrm>
          <a:prstGeom prst="rect">
            <a:avLst/>
          </a:prstGeom>
          <a:noFill/>
        </p:spPr>
        <p:txBody>
          <a:bodyPr wrap="none" rtlCol="0">
            <a:spAutoFit/>
          </a:bodyPr>
          <a:lstStyle/>
          <a:p>
            <a:pPr defTabSz="914400"/>
            <a:r>
              <a:rPr lang="en-US" sz="3200" dirty="0">
                <a:solidFill>
                  <a:prstClr val="black"/>
                </a:solidFill>
                <a:latin typeface="Calibri"/>
              </a:rPr>
              <a:t>can two ethanol molecules </a:t>
            </a:r>
            <a:endParaRPr lang="en-US" sz="3200" dirty="0" smtClean="0">
              <a:solidFill>
                <a:prstClr val="black"/>
              </a:solidFill>
              <a:latin typeface="Calibri"/>
            </a:endParaRPr>
          </a:p>
          <a:p>
            <a:pPr defTabSz="914400"/>
            <a:r>
              <a:rPr lang="en-US" sz="3200" dirty="0" smtClean="0">
                <a:solidFill>
                  <a:prstClr val="black"/>
                </a:solidFill>
                <a:latin typeface="Calibri"/>
              </a:rPr>
              <a:t>hydrogen </a:t>
            </a:r>
            <a:r>
              <a:rPr lang="en-US" sz="3200" dirty="0">
                <a:solidFill>
                  <a:prstClr val="black"/>
                </a:solidFill>
                <a:latin typeface="Calibri"/>
              </a:rPr>
              <a:t>bond to each other</a:t>
            </a:r>
            <a:r>
              <a:rPr lang="en-US" sz="3200" dirty="0" smtClean="0">
                <a:solidFill>
                  <a:prstClr val="black"/>
                </a:solidFill>
                <a:latin typeface="Calibri"/>
              </a:rPr>
              <a:t>?  </a:t>
            </a:r>
            <a:r>
              <a:rPr lang="en-US" sz="3200" dirty="0" smtClean="0">
                <a:solidFill>
                  <a:srgbClr val="FF0000"/>
                </a:solidFill>
                <a:latin typeface="Calibri"/>
              </a:rPr>
              <a:t>YES</a:t>
            </a:r>
            <a:endParaRPr lang="en-US" sz="3200" dirty="0">
              <a:solidFill>
                <a:srgbClr val="FF0000"/>
              </a:solidFill>
              <a:latin typeface="Calibri"/>
            </a:endParaRPr>
          </a:p>
        </p:txBody>
      </p:sp>
    </p:spTree>
    <p:extLst>
      <p:ext uri="{BB962C8B-B14F-4D97-AF65-F5344CB8AC3E}">
        <p14:creationId xmlns:p14="http://schemas.microsoft.com/office/powerpoint/2010/main" val="26881526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8959" y="4488597"/>
            <a:ext cx="5534989" cy="1492716"/>
          </a:xfrm>
          <a:prstGeom prst="rect">
            <a:avLst/>
          </a:prstGeom>
          <a:noFill/>
        </p:spPr>
        <p:txBody>
          <a:bodyPr wrap="none" rtlCol="0">
            <a:spAutoFit/>
          </a:bodyPr>
          <a:lstStyle/>
          <a:p>
            <a:pPr algn="ctr" defTabSz="914400"/>
            <a:r>
              <a:rPr lang="en-US" sz="2800" b="1" dirty="0" smtClean="0">
                <a:solidFill>
                  <a:prstClr val="black"/>
                </a:solidFill>
                <a:latin typeface="Calibri"/>
              </a:rPr>
              <a:t>NO</a:t>
            </a:r>
          </a:p>
          <a:p>
            <a:pPr algn="ctr" defTabSz="914400"/>
            <a:endParaRPr lang="en-US" sz="700" b="1" dirty="0">
              <a:solidFill>
                <a:prstClr val="black"/>
              </a:solidFill>
              <a:latin typeface="Calibri"/>
            </a:endParaRPr>
          </a:p>
          <a:p>
            <a:pPr algn="ctr" defTabSz="914400"/>
            <a:r>
              <a:rPr lang="en-US" sz="2800" dirty="0" smtClean="0">
                <a:solidFill>
                  <a:prstClr val="black"/>
                </a:solidFill>
                <a:latin typeface="Calibri"/>
              </a:rPr>
              <a:t>because </a:t>
            </a:r>
            <a:r>
              <a:rPr lang="en-US" sz="2800" dirty="0">
                <a:solidFill>
                  <a:prstClr val="black"/>
                </a:solidFill>
                <a:latin typeface="Calibri"/>
              </a:rPr>
              <a:t>there are no O-H </a:t>
            </a:r>
            <a:r>
              <a:rPr lang="en-US" sz="2800" dirty="0" smtClean="0">
                <a:solidFill>
                  <a:prstClr val="black"/>
                </a:solidFill>
                <a:latin typeface="Calibri"/>
              </a:rPr>
              <a:t>bonds</a:t>
            </a:r>
          </a:p>
          <a:p>
            <a:pPr algn="ctr" defTabSz="914400"/>
            <a:r>
              <a:rPr lang="en-US" sz="2800" dirty="0" smtClean="0">
                <a:solidFill>
                  <a:prstClr val="black"/>
                </a:solidFill>
                <a:latin typeface="Calibri"/>
              </a:rPr>
              <a:t>(and of course, no N-H or F-H bonds) </a:t>
            </a:r>
            <a:endParaRPr lang="en-US" sz="2800" dirty="0">
              <a:solidFill>
                <a:prstClr val="black"/>
              </a:solidFill>
              <a:latin typeface="Calibri"/>
            </a:endParaRPr>
          </a:p>
        </p:txBody>
      </p:sp>
      <p:sp>
        <p:nvSpPr>
          <p:cNvPr id="6" name="Title 1"/>
          <p:cNvSpPr>
            <a:spLocks noGrp="1"/>
          </p:cNvSpPr>
          <p:nvPr>
            <p:ph type="title"/>
          </p:nvPr>
        </p:nvSpPr>
        <p:spPr>
          <a:xfrm>
            <a:off x="457200" y="274638"/>
            <a:ext cx="8229600" cy="792162"/>
          </a:xfrm>
        </p:spPr>
        <p:txBody>
          <a:bodyPr/>
          <a:lstStyle/>
          <a:p>
            <a:r>
              <a:rPr lang="en-US" dirty="0" smtClean="0"/>
              <a:t>focus on dimethyl ether alone</a:t>
            </a:r>
            <a:endParaRPr lang="en-US" dirty="0"/>
          </a:p>
        </p:txBody>
      </p:sp>
      <p:pic>
        <p:nvPicPr>
          <p:cNvPr id="7" name="Picture 6"/>
          <p:cNvPicPr>
            <a:picLocks noChangeAspect="1"/>
          </p:cNvPicPr>
          <p:nvPr/>
        </p:nvPicPr>
        <p:blipFill>
          <a:blip r:embed="rId2"/>
          <a:stretch>
            <a:fillRect/>
          </a:stretch>
        </p:blipFill>
        <p:spPr>
          <a:xfrm>
            <a:off x="3276600" y="1524000"/>
            <a:ext cx="2489200" cy="1429608"/>
          </a:xfrm>
          <a:prstGeom prst="rect">
            <a:avLst/>
          </a:prstGeom>
        </p:spPr>
      </p:pic>
      <p:sp>
        <p:nvSpPr>
          <p:cNvPr id="8" name="TextBox 7"/>
          <p:cNvSpPr txBox="1"/>
          <p:nvPr/>
        </p:nvSpPr>
        <p:spPr>
          <a:xfrm>
            <a:off x="2055151" y="3262894"/>
            <a:ext cx="5149266" cy="954107"/>
          </a:xfrm>
          <a:prstGeom prst="rect">
            <a:avLst/>
          </a:prstGeom>
          <a:noFill/>
        </p:spPr>
        <p:txBody>
          <a:bodyPr wrap="none" rtlCol="0">
            <a:spAutoFit/>
          </a:bodyPr>
          <a:lstStyle/>
          <a:p>
            <a:pPr algn="ctr" defTabSz="914400"/>
            <a:r>
              <a:rPr lang="en-US" sz="2800" dirty="0">
                <a:solidFill>
                  <a:prstClr val="black"/>
                </a:solidFill>
                <a:latin typeface="Calibri"/>
              </a:rPr>
              <a:t>can two dimethyl ether molecules </a:t>
            </a:r>
            <a:endParaRPr lang="en-US" sz="2800" dirty="0" smtClean="0">
              <a:solidFill>
                <a:prstClr val="black"/>
              </a:solidFill>
              <a:latin typeface="Calibri"/>
            </a:endParaRPr>
          </a:p>
          <a:p>
            <a:pPr algn="ctr" defTabSz="914400"/>
            <a:r>
              <a:rPr lang="en-US" sz="2800" dirty="0" smtClean="0">
                <a:solidFill>
                  <a:prstClr val="black"/>
                </a:solidFill>
                <a:latin typeface="Calibri"/>
              </a:rPr>
              <a:t>hydrogen </a:t>
            </a:r>
            <a:r>
              <a:rPr lang="en-US" sz="2800" dirty="0">
                <a:solidFill>
                  <a:prstClr val="black"/>
                </a:solidFill>
                <a:latin typeface="Calibri"/>
              </a:rPr>
              <a:t>bond to each other?</a:t>
            </a:r>
          </a:p>
        </p:txBody>
      </p:sp>
    </p:spTree>
    <p:extLst>
      <p:ext uri="{BB962C8B-B14F-4D97-AF65-F5344CB8AC3E}">
        <p14:creationId xmlns:p14="http://schemas.microsoft.com/office/powerpoint/2010/main" val="2878483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81400"/>
            <a:ext cx="8229600" cy="2544763"/>
          </a:xfrm>
        </p:spPr>
        <p:txBody>
          <a:bodyPr>
            <a:normAutofit/>
          </a:bodyPr>
          <a:lstStyle/>
          <a:p>
            <a:pPr marL="0" indent="0" algn="ctr">
              <a:buNone/>
            </a:pPr>
            <a:r>
              <a:rPr lang="en-US" sz="2800" dirty="0" smtClean="0"/>
              <a:t>Can ethanol hydrogen bond with dimethyl ether?</a:t>
            </a:r>
          </a:p>
          <a:p>
            <a:pPr marL="0" indent="0" algn="ctr">
              <a:buNone/>
            </a:pPr>
            <a:endParaRPr lang="en-US" sz="700" dirty="0"/>
          </a:p>
          <a:p>
            <a:pPr marL="0" indent="0" algn="ctr">
              <a:buNone/>
            </a:pPr>
            <a:r>
              <a:rPr lang="en-US" sz="2800" b="1" dirty="0" smtClean="0"/>
              <a:t>Yes!</a:t>
            </a:r>
          </a:p>
          <a:p>
            <a:pPr marL="0" indent="0" algn="ctr">
              <a:buNone/>
            </a:pPr>
            <a:r>
              <a:rPr lang="en-US" sz="2800" dirty="0" smtClean="0"/>
              <a:t>There are two </a:t>
            </a:r>
            <a:r>
              <a:rPr lang="en-US" sz="2800" dirty="0" err="1" smtClean="0"/>
              <a:t>oxygens</a:t>
            </a:r>
            <a:r>
              <a:rPr lang="en-US" sz="2800" dirty="0" smtClean="0"/>
              <a:t> present,  and one is an O-H </a:t>
            </a:r>
            <a:endParaRPr lang="en-US" sz="2800" dirty="0"/>
          </a:p>
        </p:txBody>
      </p:sp>
      <p:pic>
        <p:nvPicPr>
          <p:cNvPr id="4" name="Picture 3"/>
          <p:cNvPicPr>
            <a:picLocks noChangeAspect="1"/>
          </p:cNvPicPr>
          <p:nvPr/>
        </p:nvPicPr>
        <p:blipFill>
          <a:blip r:embed="rId2"/>
          <a:stretch>
            <a:fillRect/>
          </a:stretch>
        </p:blipFill>
        <p:spPr>
          <a:xfrm>
            <a:off x="4876800" y="1219200"/>
            <a:ext cx="2133600" cy="1225378"/>
          </a:xfrm>
          <a:prstGeom prst="rect">
            <a:avLst/>
          </a:prstGeom>
        </p:spPr>
      </p:pic>
      <p:pic>
        <p:nvPicPr>
          <p:cNvPr id="5" name="Picture 4"/>
          <p:cNvPicPr>
            <a:picLocks noChangeAspect="1"/>
          </p:cNvPicPr>
          <p:nvPr/>
        </p:nvPicPr>
        <p:blipFill>
          <a:blip r:embed="rId3"/>
          <a:stretch>
            <a:fillRect/>
          </a:stretch>
        </p:blipFill>
        <p:spPr>
          <a:xfrm>
            <a:off x="1295400" y="1219200"/>
            <a:ext cx="2209800" cy="1655217"/>
          </a:xfrm>
          <a:prstGeom prst="rect">
            <a:avLst/>
          </a:prstGeom>
        </p:spPr>
      </p:pic>
    </p:spTree>
    <p:extLst>
      <p:ext uri="{BB962C8B-B14F-4D97-AF65-F5344CB8AC3E}">
        <p14:creationId xmlns:p14="http://schemas.microsoft.com/office/powerpoint/2010/main" val="1219193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4621" y="4871155"/>
            <a:ext cx="5645095" cy="1077218"/>
          </a:xfrm>
          <a:prstGeom prst="rect">
            <a:avLst/>
          </a:prstGeom>
          <a:noFill/>
        </p:spPr>
        <p:txBody>
          <a:bodyPr wrap="none" rtlCol="0">
            <a:spAutoFit/>
          </a:bodyPr>
          <a:lstStyle/>
          <a:p>
            <a:pPr algn="ctr" defTabSz="914400"/>
            <a:r>
              <a:rPr lang="en-US" sz="2800" b="1" dirty="0" smtClean="0">
                <a:solidFill>
                  <a:prstClr val="black"/>
                </a:solidFill>
                <a:latin typeface="Calibri"/>
              </a:rPr>
              <a:t>YES</a:t>
            </a:r>
          </a:p>
          <a:p>
            <a:pPr algn="ctr" defTabSz="914400"/>
            <a:endParaRPr lang="en-US" sz="800" b="1" dirty="0">
              <a:solidFill>
                <a:prstClr val="black"/>
              </a:solidFill>
              <a:latin typeface="Calibri"/>
            </a:endParaRPr>
          </a:p>
          <a:p>
            <a:pPr algn="ctr" defTabSz="914400"/>
            <a:r>
              <a:rPr lang="en-US" sz="2800" dirty="0" smtClean="0">
                <a:solidFill>
                  <a:prstClr val="black"/>
                </a:solidFill>
                <a:latin typeface="Calibri"/>
              </a:rPr>
              <a:t>Because there are N-H bonds present</a:t>
            </a:r>
            <a:endParaRPr lang="en-US" sz="2800" dirty="0">
              <a:solidFill>
                <a:prstClr val="black"/>
              </a:solidFill>
              <a:latin typeface="Calibri"/>
            </a:endParaRPr>
          </a:p>
        </p:txBody>
      </p:sp>
      <p:sp>
        <p:nvSpPr>
          <p:cNvPr id="6" name="Title 1"/>
          <p:cNvSpPr>
            <a:spLocks noGrp="1"/>
          </p:cNvSpPr>
          <p:nvPr>
            <p:ph type="title"/>
          </p:nvPr>
        </p:nvSpPr>
        <p:spPr>
          <a:xfrm>
            <a:off x="457200" y="274638"/>
            <a:ext cx="8229600" cy="792162"/>
          </a:xfrm>
        </p:spPr>
        <p:txBody>
          <a:bodyPr/>
          <a:lstStyle/>
          <a:p>
            <a:r>
              <a:rPr lang="en-US" dirty="0" smtClean="0"/>
              <a:t>nitrogen</a:t>
            </a:r>
            <a:endParaRPr lang="en-US" dirty="0"/>
          </a:p>
        </p:txBody>
      </p:sp>
      <p:pic>
        <p:nvPicPr>
          <p:cNvPr id="7" name="Picture 6"/>
          <p:cNvPicPr>
            <a:picLocks noChangeAspect="1"/>
          </p:cNvPicPr>
          <p:nvPr/>
        </p:nvPicPr>
        <p:blipFill>
          <a:blip r:embed="rId2"/>
          <a:stretch>
            <a:fillRect/>
          </a:stretch>
        </p:blipFill>
        <p:spPr>
          <a:xfrm>
            <a:off x="1704621" y="1724987"/>
            <a:ext cx="5740923" cy="1718733"/>
          </a:xfrm>
          <a:prstGeom prst="rect">
            <a:avLst/>
          </a:prstGeom>
        </p:spPr>
      </p:pic>
      <p:sp>
        <p:nvSpPr>
          <p:cNvPr id="8" name="TextBox 7"/>
          <p:cNvSpPr txBox="1"/>
          <p:nvPr/>
        </p:nvSpPr>
        <p:spPr>
          <a:xfrm>
            <a:off x="2333977" y="3677159"/>
            <a:ext cx="4458297" cy="1384995"/>
          </a:xfrm>
          <a:prstGeom prst="rect">
            <a:avLst/>
          </a:prstGeom>
          <a:noFill/>
        </p:spPr>
        <p:txBody>
          <a:bodyPr wrap="none" rtlCol="0">
            <a:spAutoFit/>
          </a:bodyPr>
          <a:lstStyle/>
          <a:p>
            <a:pPr defTabSz="914400"/>
            <a:r>
              <a:rPr lang="en-US" sz="2800" dirty="0">
                <a:solidFill>
                  <a:prstClr val="black"/>
                </a:solidFill>
                <a:latin typeface="Calibri"/>
              </a:rPr>
              <a:t>can two ammonia molecules </a:t>
            </a:r>
            <a:endParaRPr lang="en-US" sz="2800" dirty="0" smtClean="0">
              <a:solidFill>
                <a:prstClr val="black"/>
              </a:solidFill>
              <a:latin typeface="Calibri"/>
            </a:endParaRPr>
          </a:p>
          <a:p>
            <a:pPr defTabSz="914400"/>
            <a:r>
              <a:rPr lang="en-US" sz="2800" dirty="0" smtClean="0">
                <a:solidFill>
                  <a:prstClr val="black"/>
                </a:solidFill>
                <a:latin typeface="Calibri"/>
              </a:rPr>
              <a:t>hydrogen </a:t>
            </a:r>
            <a:r>
              <a:rPr lang="en-US" sz="2800" dirty="0">
                <a:solidFill>
                  <a:prstClr val="black"/>
                </a:solidFill>
                <a:latin typeface="Calibri"/>
              </a:rPr>
              <a:t>bond to each </a:t>
            </a:r>
            <a:r>
              <a:rPr lang="en-US" sz="2800" dirty="0" smtClean="0">
                <a:solidFill>
                  <a:prstClr val="black"/>
                </a:solidFill>
                <a:latin typeface="Calibri"/>
              </a:rPr>
              <a:t>other</a:t>
            </a:r>
            <a:r>
              <a:rPr lang="en-US" sz="2800" b="1" dirty="0">
                <a:solidFill>
                  <a:prstClr val="black"/>
                </a:solidFill>
                <a:latin typeface="Calibri"/>
              </a:rPr>
              <a:t>	</a:t>
            </a:r>
          </a:p>
        </p:txBody>
      </p:sp>
      <p:sp>
        <p:nvSpPr>
          <p:cNvPr id="2" name="TextBox 1"/>
          <p:cNvSpPr txBox="1"/>
          <p:nvPr/>
        </p:nvSpPr>
        <p:spPr>
          <a:xfrm>
            <a:off x="-1731750" y="3333399"/>
            <a:ext cx="184666" cy="369332"/>
          </a:xfrm>
          <a:prstGeom prst="rect">
            <a:avLst/>
          </a:prstGeom>
          <a:noFill/>
        </p:spPr>
        <p:txBody>
          <a:bodyPr wrap="non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1283780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197125" y="641350"/>
            <a:ext cx="8863012" cy="5715000"/>
          </a:xfrm>
        </p:spPr>
        <p:txBody>
          <a:bodyPr/>
          <a:lstStyle/>
          <a:p>
            <a:pPr eaLnBrk="1" hangingPunct="1">
              <a:lnSpc>
                <a:spcPct val="90000"/>
              </a:lnSpc>
              <a:buFontTx/>
              <a:buNone/>
            </a:pPr>
            <a:r>
              <a:rPr lang="en-US" sz="2400" b="1" dirty="0">
                <a:solidFill>
                  <a:srgbClr val="000000"/>
                </a:solidFill>
                <a:ea typeface="ＭＳ Ｐゴシック" charset="0"/>
                <a:cs typeface="Times New Roman" charset="0"/>
              </a:rPr>
              <a:t>1.	</a:t>
            </a:r>
            <a:r>
              <a:rPr lang="en-US" sz="2400" b="1" dirty="0">
                <a:ea typeface="ＭＳ Ｐゴシック" charset="0"/>
                <a:cs typeface="ＭＳ Ｐゴシック" charset="0"/>
              </a:rPr>
              <a:t>What are the major intermolecular forces, and how do they affect the states of matter?</a:t>
            </a:r>
            <a:r>
              <a:rPr lang="en-US" sz="2400" dirty="0">
                <a:ea typeface="ＭＳ Ｐゴシック" charset="0"/>
                <a:cs typeface="ＭＳ Ｐゴシック" charset="0"/>
              </a:rPr>
              <a:t> </a:t>
            </a:r>
            <a:r>
              <a:rPr lang="en-US" sz="2400" dirty="0">
                <a:ea typeface="ＭＳ Ｐゴシック" charset="0"/>
                <a:cs typeface="Times New Roman" charset="0"/>
              </a:rPr>
              <a:t> </a:t>
            </a:r>
          </a:p>
          <a:p>
            <a:pPr eaLnBrk="1" hangingPunct="1">
              <a:lnSpc>
                <a:spcPct val="90000"/>
              </a:lnSpc>
              <a:buFontTx/>
              <a:buNone/>
            </a:pPr>
            <a:r>
              <a:rPr lang="en-US" sz="2400" dirty="0">
                <a:solidFill>
                  <a:srgbClr val="000000"/>
                </a:solidFill>
                <a:ea typeface="ＭＳ Ｐゴシック" charset="0"/>
                <a:cs typeface="Times New Roman" charset="0"/>
              </a:rPr>
              <a:t>	</a:t>
            </a:r>
            <a:r>
              <a:rPr lang="en-US" sz="2400" dirty="0">
                <a:ea typeface="ＭＳ Ｐゴシック" charset="0"/>
                <a:cs typeface="ＭＳ Ｐゴシック" charset="0"/>
              </a:rPr>
              <a:t>Be able to explain dipole–dipole forces, London dispersion forces, and hydrogen bonding, recognize which of these forces affect a given molecule, and how these forces are related to the physical properties of a substance.</a:t>
            </a:r>
            <a:endParaRPr lang="en-US" sz="2400" b="1" dirty="0">
              <a:solidFill>
                <a:srgbClr val="000000"/>
              </a:solidFill>
              <a:ea typeface="ＭＳ Ｐゴシック" charset="0"/>
              <a:cs typeface="Times New Roman" charset="0"/>
            </a:endParaRPr>
          </a:p>
          <a:p>
            <a:pPr eaLnBrk="1" hangingPunct="1">
              <a:lnSpc>
                <a:spcPct val="90000"/>
              </a:lnSpc>
              <a:buFontTx/>
              <a:buNone/>
            </a:pPr>
            <a:r>
              <a:rPr lang="en-US" sz="2400" b="1" dirty="0">
                <a:solidFill>
                  <a:srgbClr val="000000"/>
                </a:solidFill>
                <a:ea typeface="ＭＳ Ｐゴシック" charset="0"/>
                <a:cs typeface="Times New Roman" charset="0"/>
              </a:rPr>
              <a:t>2.	</a:t>
            </a:r>
            <a:r>
              <a:rPr lang="en-US" sz="2400" b="1" dirty="0">
                <a:ea typeface="ＭＳ Ｐゴシック" charset="0"/>
                <a:cs typeface="ＭＳ Ｐゴシック" charset="0"/>
              </a:rPr>
              <a:t>How do scientists explain the behavior of gases?</a:t>
            </a:r>
            <a:r>
              <a:rPr lang="en-US" sz="2400" dirty="0">
                <a:ea typeface="ＭＳ Ｐゴシック" charset="0"/>
                <a:cs typeface="ＭＳ Ｐゴシック" charset="0"/>
              </a:rPr>
              <a:t> </a:t>
            </a:r>
            <a:endParaRPr lang="en-US" sz="2400" b="1" dirty="0">
              <a:ea typeface="ＭＳ Ｐゴシック" charset="0"/>
              <a:cs typeface="Times New Roman" charset="0"/>
            </a:endParaRPr>
          </a:p>
          <a:p>
            <a:pPr eaLnBrk="1" hangingPunct="1">
              <a:lnSpc>
                <a:spcPct val="90000"/>
              </a:lnSpc>
              <a:buFontTx/>
              <a:buNone/>
            </a:pPr>
            <a:r>
              <a:rPr lang="en-US" sz="2400" dirty="0">
                <a:solidFill>
                  <a:srgbClr val="000000"/>
                </a:solidFill>
                <a:ea typeface="ＭＳ Ｐゴシック" charset="0"/>
                <a:cs typeface="Times New Roman" charset="0"/>
              </a:rPr>
              <a:t>	</a:t>
            </a:r>
            <a:r>
              <a:rPr lang="en-US" sz="2400" dirty="0">
                <a:ea typeface="ＭＳ Ｐゴシック" charset="0"/>
                <a:cs typeface="ＭＳ Ｐゴシック" charset="0"/>
              </a:rPr>
              <a:t>Be able to state the assumptions of the kinetic–molecular theory and use these assumptions to explain the behavior of gases. </a:t>
            </a:r>
          </a:p>
          <a:p>
            <a:pPr eaLnBrk="1" hangingPunct="1">
              <a:lnSpc>
                <a:spcPct val="90000"/>
              </a:lnSpc>
              <a:buFontTx/>
              <a:buNone/>
            </a:pPr>
            <a:r>
              <a:rPr lang="en-US" sz="2400" b="1" dirty="0">
                <a:solidFill>
                  <a:srgbClr val="000000"/>
                </a:solidFill>
                <a:ea typeface="ＭＳ Ｐゴシック" charset="0"/>
                <a:cs typeface="Times New Roman" charset="0"/>
              </a:rPr>
              <a:t>3.	</a:t>
            </a:r>
            <a:r>
              <a:rPr lang="en-US" sz="2400" b="1" dirty="0">
                <a:ea typeface="ＭＳ Ｐゴシック" charset="0"/>
                <a:cs typeface="ＭＳ Ｐゴシック" charset="0"/>
              </a:rPr>
              <a:t>How do gases respond to changes in temperature, pressure, and volume?</a:t>
            </a:r>
            <a:r>
              <a:rPr lang="en-US" sz="2400" dirty="0">
                <a:ea typeface="ＭＳ Ｐゴシック" charset="0"/>
                <a:cs typeface="ＭＳ Ｐゴシック" charset="0"/>
              </a:rPr>
              <a:t> </a:t>
            </a:r>
            <a:endParaRPr lang="en-US" sz="2400" b="1" dirty="0">
              <a:ea typeface="ＭＳ Ｐゴシック" charset="0"/>
              <a:cs typeface="Times New Roman" charset="0"/>
            </a:endParaRPr>
          </a:p>
          <a:p>
            <a:pPr eaLnBrk="1" hangingPunct="1">
              <a:lnSpc>
                <a:spcPct val="90000"/>
              </a:lnSpc>
              <a:buFontTx/>
              <a:buNone/>
            </a:pPr>
            <a:r>
              <a:rPr lang="en-US" sz="2400" dirty="0">
                <a:ea typeface="ＭＳ Ｐゴシック" charset="0"/>
                <a:cs typeface="ＭＳ Ｐゴシック" charset="0"/>
              </a:rPr>
              <a:t>	Be able to use Boyle</a:t>
            </a:r>
            <a:r>
              <a:rPr lang="ja-JP" altLang="en-US" sz="2400" dirty="0">
                <a:ea typeface="ＭＳ Ｐゴシック" charset="0"/>
                <a:cs typeface="ＭＳ Ｐゴシック" charset="0"/>
              </a:rPr>
              <a:t>’</a:t>
            </a:r>
            <a:r>
              <a:rPr lang="en-US" sz="2400" dirty="0">
                <a:ea typeface="ＭＳ Ｐゴシック" charset="0"/>
                <a:cs typeface="ＭＳ Ｐゴシック" charset="0"/>
              </a:rPr>
              <a:t>s law, Charles</a:t>
            </a:r>
            <a:r>
              <a:rPr lang="ja-JP" altLang="en-US" sz="2400" dirty="0">
                <a:ea typeface="ＭＳ Ｐゴシック" charset="0"/>
                <a:cs typeface="ＭＳ Ｐゴシック" charset="0"/>
              </a:rPr>
              <a:t>’</a:t>
            </a:r>
            <a:r>
              <a:rPr lang="en-US" sz="2400" dirty="0">
                <a:ea typeface="ＭＳ Ｐゴシック" charset="0"/>
                <a:cs typeface="ＭＳ Ｐゴシック" charset="0"/>
              </a:rPr>
              <a:t>s law, Gay-Lussac</a:t>
            </a:r>
            <a:r>
              <a:rPr lang="ja-JP" altLang="en-US" sz="2400" dirty="0">
                <a:ea typeface="ＭＳ Ｐゴシック" charset="0"/>
                <a:cs typeface="ＭＳ Ｐゴシック" charset="0"/>
              </a:rPr>
              <a:t>’</a:t>
            </a:r>
            <a:r>
              <a:rPr lang="en-US" sz="2400" dirty="0">
                <a:ea typeface="ＭＳ Ｐゴシック" charset="0"/>
                <a:cs typeface="ＭＳ Ｐゴシック" charset="0"/>
              </a:rPr>
              <a:t>s law, and Avogadro</a:t>
            </a:r>
            <a:r>
              <a:rPr lang="ja-JP" altLang="en-US" sz="2400" dirty="0">
                <a:ea typeface="ＭＳ Ｐゴシック" charset="0"/>
                <a:cs typeface="ＭＳ Ｐゴシック" charset="0"/>
              </a:rPr>
              <a:t>’</a:t>
            </a:r>
            <a:r>
              <a:rPr lang="en-US" sz="2400" dirty="0">
                <a:ea typeface="ＭＳ Ｐゴシック" charset="0"/>
                <a:cs typeface="ＭＳ Ｐゴシック" charset="0"/>
              </a:rPr>
              <a:t>s law to explain the effect on gases of a change in pressure, volume, or temperature.</a:t>
            </a:r>
          </a:p>
        </p:txBody>
      </p:sp>
      <p:sp>
        <p:nvSpPr>
          <p:cNvPr id="1741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21050591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7807" y="4871156"/>
            <a:ext cx="4895917" cy="954107"/>
          </a:xfrm>
          <a:prstGeom prst="rect">
            <a:avLst/>
          </a:prstGeom>
          <a:noFill/>
        </p:spPr>
        <p:txBody>
          <a:bodyPr wrap="none" rtlCol="0">
            <a:spAutoFit/>
          </a:bodyPr>
          <a:lstStyle/>
          <a:p>
            <a:pPr algn="ctr" defTabSz="914400"/>
            <a:r>
              <a:rPr lang="en-US" sz="2800" b="1" dirty="0" smtClean="0">
                <a:solidFill>
                  <a:prstClr val="black"/>
                </a:solidFill>
                <a:latin typeface="Calibri"/>
              </a:rPr>
              <a:t>NO</a:t>
            </a:r>
          </a:p>
          <a:p>
            <a:pPr algn="ctr" defTabSz="914400"/>
            <a:r>
              <a:rPr lang="en-US" sz="2800" dirty="0" smtClean="0">
                <a:solidFill>
                  <a:prstClr val="black"/>
                </a:solidFill>
                <a:latin typeface="Calibri"/>
              </a:rPr>
              <a:t>because </a:t>
            </a:r>
            <a:r>
              <a:rPr lang="en-US" sz="2800" dirty="0">
                <a:solidFill>
                  <a:prstClr val="black"/>
                </a:solidFill>
                <a:latin typeface="Calibri"/>
              </a:rPr>
              <a:t>there are no N-H bonds </a:t>
            </a:r>
          </a:p>
        </p:txBody>
      </p:sp>
      <p:sp>
        <p:nvSpPr>
          <p:cNvPr id="6" name="Title 1"/>
          <p:cNvSpPr>
            <a:spLocks noGrp="1"/>
          </p:cNvSpPr>
          <p:nvPr>
            <p:ph type="title"/>
          </p:nvPr>
        </p:nvSpPr>
        <p:spPr>
          <a:xfrm>
            <a:off x="457200" y="274638"/>
            <a:ext cx="8229600" cy="792162"/>
          </a:xfrm>
        </p:spPr>
        <p:txBody>
          <a:bodyPr/>
          <a:lstStyle/>
          <a:p>
            <a:r>
              <a:rPr lang="en-US" dirty="0" smtClean="0"/>
              <a:t>nitrogen</a:t>
            </a:r>
            <a:endParaRPr lang="en-US" dirty="0"/>
          </a:p>
        </p:txBody>
      </p:sp>
      <p:pic>
        <p:nvPicPr>
          <p:cNvPr id="3" name="Picture 2"/>
          <p:cNvPicPr>
            <a:picLocks noChangeAspect="1"/>
          </p:cNvPicPr>
          <p:nvPr/>
        </p:nvPicPr>
        <p:blipFill>
          <a:blip r:embed="rId2"/>
          <a:stretch>
            <a:fillRect/>
          </a:stretch>
        </p:blipFill>
        <p:spPr>
          <a:xfrm>
            <a:off x="3276600" y="1104900"/>
            <a:ext cx="2590800" cy="2590800"/>
          </a:xfrm>
          <a:prstGeom prst="rect">
            <a:avLst/>
          </a:prstGeom>
        </p:spPr>
      </p:pic>
      <p:sp>
        <p:nvSpPr>
          <p:cNvPr id="8" name="TextBox 7"/>
          <p:cNvSpPr txBox="1"/>
          <p:nvPr/>
        </p:nvSpPr>
        <p:spPr>
          <a:xfrm>
            <a:off x="1944363" y="3496733"/>
            <a:ext cx="5323192" cy="954107"/>
          </a:xfrm>
          <a:prstGeom prst="rect">
            <a:avLst/>
          </a:prstGeom>
          <a:noFill/>
        </p:spPr>
        <p:txBody>
          <a:bodyPr wrap="none" rtlCol="0">
            <a:spAutoFit/>
          </a:bodyPr>
          <a:lstStyle/>
          <a:p>
            <a:pPr algn="ctr" defTabSz="914400"/>
            <a:r>
              <a:rPr lang="en-US" sz="2800" dirty="0">
                <a:solidFill>
                  <a:prstClr val="black"/>
                </a:solidFill>
                <a:latin typeface="Calibri"/>
              </a:rPr>
              <a:t>can two </a:t>
            </a:r>
            <a:r>
              <a:rPr lang="en-US" sz="2800" dirty="0" err="1">
                <a:solidFill>
                  <a:prstClr val="black"/>
                </a:solidFill>
                <a:latin typeface="Calibri"/>
              </a:rPr>
              <a:t>trimethyl</a:t>
            </a:r>
            <a:r>
              <a:rPr lang="en-US" sz="2800" dirty="0">
                <a:solidFill>
                  <a:prstClr val="black"/>
                </a:solidFill>
                <a:latin typeface="Calibri"/>
              </a:rPr>
              <a:t> amine molecules </a:t>
            </a:r>
            <a:endParaRPr lang="en-US" sz="2800" dirty="0" smtClean="0">
              <a:solidFill>
                <a:prstClr val="black"/>
              </a:solidFill>
              <a:latin typeface="Calibri"/>
            </a:endParaRPr>
          </a:p>
          <a:p>
            <a:pPr algn="ctr" defTabSz="914400"/>
            <a:r>
              <a:rPr lang="en-US" sz="2800" dirty="0" smtClean="0">
                <a:solidFill>
                  <a:prstClr val="black"/>
                </a:solidFill>
                <a:latin typeface="Calibri"/>
              </a:rPr>
              <a:t>hydrogen </a:t>
            </a:r>
            <a:r>
              <a:rPr lang="en-US" sz="2800" dirty="0">
                <a:solidFill>
                  <a:prstClr val="black"/>
                </a:solidFill>
                <a:latin typeface="Calibri"/>
              </a:rPr>
              <a:t>bond to each other</a:t>
            </a:r>
            <a:r>
              <a:rPr lang="en-US" sz="2800" dirty="0" smtClean="0">
                <a:solidFill>
                  <a:prstClr val="black"/>
                </a:solidFill>
                <a:latin typeface="Calibri"/>
              </a:rPr>
              <a:t>?</a:t>
            </a:r>
            <a:endParaRPr lang="en-US" sz="2800" dirty="0">
              <a:solidFill>
                <a:prstClr val="black"/>
              </a:solidFill>
              <a:latin typeface="Calibri"/>
            </a:endParaRPr>
          </a:p>
        </p:txBody>
      </p:sp>
    </p:spTree>
    <p:extLst>
      <p:ext uri="{BB962C8B-B14F-4D97-AF65-F5344CB8AC3E}">
        <p14:creationId xmlns:p14="http://schemas.microsoft.com/office/powerpoint/2010/main" val="1658913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0007" y="4871156"/>
            <a:ext cx="4631521" cy="954107"/>
          </a:xfrm>
          <a:prstGeom prst="rect">
            <a:avLst/>
          </a:prstGeom>
          <a:noFill/>
        </p:spPr>
        <p:txBody>
          <a:bodyPr wrap="none" rtlCol="0">
            <a:spAutoFit/>
          </a:bodyPr>
          <a:lstStyle/>
          <a:p>
            <a:pPr algn="ctr" defTabSz="914400"/>
            <a:r>
              <a:rPr lang="en-US" sz="2800" b="1" dirty="0" smtClean="0">
                <a:solidFill>
                  <a:prstClr val="black"/>
                </a:solidFill>
                <a:latin typeface="Calibri"/>
              </a:rPr>
              <a:t>YES</a:t>
            </a:r>
          </a:p>
          <a:p>
            <a:pPr algn="ctr" defTabSz="914400"/>
            <a:r>
              <a:rPr lang="en-US" sz="2800" dirty="0" smtClean="0">
                <a:solidFill>
                  <a:prstClr val="black"/>
                </a:solidFill>
                <a:latin typeface="Calibri"/>
              </a:rPr>
              <a:t>because </a:t>
            </a:r>
            <a:r>
              <a:rPr lang="en-US" sz="2800" dirty="0">
                <a:solidFill>
                  <a:prstClr val="black"/>
                </a:solidFill>
                <a:latin typeface="Calibri"/>
              </a:rPr>
              <a:t>there </a:t>
            </a:r>
            <a:r>
              <a:rPr lang="en-US" sz="2800" dirty="0" smtClean="0">
                <a:solidFill>
                  <a:prstClr val="black"/>
                </a:solidFill>
                <a:latin typeface="Calibri"/>
              </a:rPr>
              <a:t>is an O-</a:t>
            </a:r>
            <a:r>
              <a:rPr lang="en-US" sz="2800" dirty="0">
                <a:solidFill>
                  <a:prstClr val="black"/>
                </a:solidFill>
                <a:latin typeface="Calibri"/>
              </a:rPr>
              <a:t>H </a:t>
            </a:r>
            <a:r>
              <a:rPr lang="en-US" sz="2800" dirty="0" smtClean="0">
                <a:solidFill>
                  <a:prstClr val="black"/>
                </a:solidFill>
                <a:latin typeface="Calibri"/>
              </a:rPr>
              <a:t>bond </a:t>
            </a:r>
            <a:endParaRPr lang="en-US" sz="2800" dirty="0">
              <a:solidFill>
                <a:prstClr val="black"/>
              </a:solidFill>
              <a:latin typeface="Calibri"/>
            </a:endParaRPr>
          </a:p>
        </p:txBody>
      </p:sp>
      <p:sp>
        <p:nvSpPr>
          <p:cNvPr id="6" name="Title 1"/>
          <p:cNvSpPr>
            <a:spLocks noGrp="1"/>
          </p:cNvSpPr>
          <p:nvPr>
            <p:ph type="title"/>
          </p:nvPr>
        </p:nvSpPr>
        <p:spPr>
          <a:xfrm>
            <a:off x="457200" y="274638"/>
            <a:ext cx="8229600" cy="792162"/>
          </a:xfrm>
        </p:spPr>
        <p:txBody>
          <a:bodyPr/>
          <a:lstStyle/>
          <a:p>
            <a:r>
              <a:rPr lang="en-US" dirty="0" smtClean="0"/>
              <a:t>nitrogen and oxygen together</a:t>
            </a:r>
            <a:endParaRPr lang="en-US" dirty="0"/>
          </a:p>
        </p:txBody>
      </p:sp>
      <p:pic>
        <p:nvPicPr>
          <p:cNvPr id="3" name="Picture 2"/>
          <p:cNvPicPr>
            <a:picLocks noChangeAspect="1"/>
          </p:cNvPicPr>
          <p:nvPr/>
        </p:nvPicPr>
        <p:blipFill>
          <a:blip r:embed="rId2"/>
          <a:stretch>
            <a:fillRect/>
          </a:stretch>
        </p:blipFill>
        <p:spPr>
          <a:xfrm>
            <a:off x="5123800" y="1066800"/>
            <a:ext cx="2590800" cy="2590800"/>
          </a:xfrm>
          <a:prstGeom prst="rect">
            <a:avLst/>
          </a:prstGeom>
        </p:spPr>
      </p:pic>
      <p:sp>
        <p:nvSpPr>
          <p:cNvPr id="8" name="TextBox 7"/>
          <p:cNvSpPr txBox="1"/>
          <p:nvPr/>
        </p:nvSpPr>
        <p:spPr>
          <a:xfrm>
            <a:off x="2520845" y="3496733"/>
            <a:ext cx="4170232" cy="954107"/>
          </a:xfrm>
          <a:prstGeom prst="rect">
            <a:avLst/>
          </a:prstGeom>
          <a:noFill/>
        </p:spPr>
        <p:txBody>
          <a:bodyPr wrap="none" rtlCol="0">
            <a:spAutoFit/>
          </a:bodyPr>
          <a:lstStyle/>
          <a:p>
            <a:pPr algn="ctr" defTabSz="914400"/>
            <a:r>
              <a:rPr lang="en-US" sz="2800" dirty="0">
                <a:solidFill>
                  <a:prstClr val="black"/>
                </a:solidFill>
                <a:latin typeface="Calibri"/>
              </a:rPr>
              <a:t>C</a:t>
            </a:r>
            <a:r>
              <a:rPr lang="en-US" sz="2800" dirty="0" smtClean="0">
                <a:solidFill>
                  <a:prstClr val="black"/>
                </a:solidFill>
                <a:latin typeface="Calibri"/>
              </a:rPr>
              <a:t>an </a:t>
            </a:r>
            <a:r>
              <a:rPr lang="en-US" sz="2800" dirty="0" err="1" smtClean="0">
                <a:solidFill>
                  <a:prstClr val="black"/>
                </a:solidFill>
                <a:latin typeface="Calibri"/>
              </a:rPr>
              <a:t>trimethyl</a:t>
            </a:r>
            <a:r>
              <a:rPr lang="en-US" sz="2800" dirty="0" smtClean="0">
                <a:solidFill>
                  <a:prstClr val="black"/>
                </a:solidFill>
                <a:latin typeface="Calibri"/>
              </a:rPr>
              <a:t> amine</a:t>
            </a:r>
          </a:p>
          <a:p>
            <a:pPr algn="ctr" defTabSz="914400"/>
            <a:r>
              <a:rPr lang="en-US" sz="2800" dirty="0" smtClean="0">
                <a:solidFill>
                  <a:prstClr val="black"/>
                </a:solidFill>
                <a:latin typeface="Calibri"/>
              </a:rPr>
              <a:t>hydrogen </a:t>
            </a:r>
            <a:r>
              <a:rPr lang="en-US" sz="2800" dirty="0">
                <a:solidFill>
                  <a:prstClr val="black"/>
                </a:solidFill>
                <a:latin typeface="Calibri"/>
              </a:rPr>
              <a:t>bond to </a:t>
            </a:r>
            <a:r>
              <a:rPr lang="en-US" sz="2800" dirty="0" smtClean="0">
                <a:solidFill>
                  <a:prstClr val="black"/>
                </a:solidFill>
                <a:latin typeface="Calibri"/>
              </a:rPr>
              <a:t>ethanol?</a:t>
            </a:r>
            <a:endParaRPr lang="en-US" sz="28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2395586" y="1707546"/>
            <a:ext cx="1561289" cy="1169460"/>
          </a:xfrm>
          <a:prstGeom prst="rect">
            <a:avLst/>
          </a:prstGeom>
        </p:spPr>
      </p:pic>
    </p:spTree>
    <p:extLst>
      <p:ext uri="{BB962C8B-B14F-4D97-AF65-F5344CB8AC3E}">
        <p14:creationId xmlns:p14="http://schemas.microsoft.com/office/powerpoint/2010/main" val="2674479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3829" y="3244348"/>
            <a:ext cx="5845942" cy="2512644"/>
          </a:xfrm>
        </p:spPr>
        <p:txBody>
          <a:bodyPr>
            <a:normAutofit/>
          </a:bodyPr>
          <a:lstStyle/>
          <a:p>
            <a:pPr marL="0" indent="0" algn="ctr">
              <a:buNone/>
            </a:pPr>
            <a:r>
              <a:rPr lang="en-US" sz="2800" dirty="0" smtClean="0"/>
              <a:t>Can ammonia hydrogen bond to dimethyl ether?</a:t>
            </a:r>
          </a:p>
          <a:p>
            <a:pPr marL="0" indent="0" algn="ctr">
              <a:buNone/>
            </a:pPr>
            <a:endParaRPr lang="en-US" sz="800" dirty="0" smtClean="0"/>
          </a:p>
          <a:p>
            <a:pPr marL="0" indent="0" algn="ctr">
              <a:buNone/>
            </a:pPr>
            <a:r>
              <a:rPr lang="en-US" sz="2800" b="1" dirty="0" smtClean="0"/>
              <a:t>YES</a:t>
            </a:r>
          </a:p>
          <a:p>
            <a:pPr marL="0" indent="0" algn="ctr">
              <a:buNone/>
            </a:pPr>
            <a:r>
              <a:rPr lang="en-US" sz="2800" dirty="0" smtClean="0"/>
              <a:t>Because there is an N-H present</a:t>
            </a:r>
            <a:endParaRPr lang="en-US" sz="2800"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091858" y="1198197"/>
            <a:ext cx="1842530" cy="1208296"/>
          </a:xfrm>
          <a:prstGeom prst="rect">
            <a:avLst/>
          </a:prstGeom>
          <a:noFill/>
          <a:ln>
            <a:noFill/>
          </a:ln>
        </p:spPr>
      </p:pic>
      <p:pic>
        <p:nvPicPr>
          <p:cNvPr id="8" name="Picture 7"/>
          <p:cNvPicPr>
            <a:picLocks noChangeAspect="1"/>
          </p:cNvPicPr>
          <p:nvPr/>
        </p:nvPicPr>
        <p:blipFill>
          <a:blip r:embed="rId3"/>
          <a:stretch>
            <a:fillRect/>
          </a:stretch>
        </p:blipFill>
        <p:spPr>
          <a:xfrm>
            <a:off x="4876800" y="1219200"/>
            <a:ext cx="2133600" cy="1225378"/>
          </a:xfrm>
          <a:prstGeom prst="rect">
            <a:avLst/>
          </a:prstGeom>
        </p:spPr>
      </p:pic>
    </p:spTree>
    <p:extLst>
      <p:ext uri="{BB962C8B-B14F-4D97-AF65-F5344CB8AC3E}">
        <p14:creationId xmlns:p14="http://schemas.microsoft.com/office/powerpoint/2010/main" val="791442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p:txBody>
          <a:bodyPr/>
          <a:lstStyle/>
          <a:p>
            <a:pPr>
              <a:spcBef>
                <a:spcPct val="20000"/>
              </a:spcBef>
            </a:pPr>
            <a:r>
              <a:rPr lang="en-US" dirty="0" smtClean="0"/>
              <a:t>Effects of hydrogen </a:t>
            </a:r>
            <a:r>
              <a:rPr lang="en-US" dirty="0"/>
              <a:t>b</a:t>
            </a:r>
            <a:r>
              <a:rPr lang="en-US" dirty="0" smtClean="0"/>
              <a:t>onding</a:t>
            </a:r>
            <a:endParaRPr lang="en-US" dirty="0"/>
          </a:p>
        </p:txBody>
      </p:sp>
      <p:sp>
        <p:nvSpPr>
          <p:cNvPr id="523267" name="Rectangle 3"/>
          <p:cNvSpPr>
            <a:spLocks noGrp="1" noChangeArrowheads="1"/>
          </p:cNvSpPr>
          <p:nvPr>
            <p:ph idx="1"/>
          </p:nvPr>
        </p:nvSpPr>
        <p:spPr>
          <a:xfrm>
            <a:off x="457200" y="1752600"/>
            <a:ext cx="8229600" cy="1031875"/>
          </a:xfrm>
        </p:spPr>
        <p:txBody>
          <a:bodyPr/>
          <a:lstStyle/>
          <a:p>
            <a:r>
              <a:rPr lang="en-US" sz="2800" dirty="0" smtClean="0">
                <a:cs typeface="Times New Roman" charset="0"/>
              </a:rPr>
              <a:t>Hydrogen bonding affects </a:t>
            </a:r>
            <a:r>
              <a:rPr lang="en-US" sz="2800" dirty="0">
                <a:cs typeface="Times New Roman" charset="0"/>
              </a:rPr>
              <a:t>physical properties </a:t>
            </a:r>
          </a:p>
          <a:p>
            <a:pPr lvl="1"/>
            <a:r>
              <a:rPr lang="en-US" sz="2800" dirty="0">
                <a:cs typeface="Times New Roman" charset="0"/>
              </a:rPr>
              <a:t>Boiling point</a:t>
            </a:r>
            <a:endParaRPr lang="en-US" sz="2800" dirty="0">
              <a:solidFill>
                <a:srgbClr val="FF0000"/>
              </a:solidFill>
              <a:cs typeface="Times New Roman" charset="0"/>
            </a:endParaRPr>
          </a:p>
        </p:txBody>
      </p:sp>
      <p:sp>
        <p:nvSpPr>
          <p:cNvPr id="8" name="Footer Placeholder 3"/>
          <p:cNvSpPr>
            <a:spLocks noGrp="1"/>
          </p:cNvSpPr>
          <p:nvPr>
            <p:ph type="ftr" sz="quarter" idx="10"/>
          </p:nvPr>
        </p:nvSpPr>
        <p:spPr/>
        <p:txBody>
          <a:bodyPr/>
          <a:lstStyle/>
          <a:p>
            <a:r>
              <a:rPr lang="en-US">
                <a:solidFill>
                  <a:prstClr val="black">
                    <a:tint val="75000"/>
                  </a:prstClr>
                </a:solidFill>
                <a:latin typeface="Calibri"/>
              </a:rPr>
              <a:t>Copyright © Cengage Learning. All rights reserved</a:t>
            </a:r>
          </a:p>
        </p:txBody>
      </p:sp>
      <p:sp>
        <p:nvSpPr>
          <p:cNvPr id="9" name="Slide Number Placeholder 4"/>
          <p:cNvSpPr>
            <a:spLocks noGrp="1"/>
          </p:cNvSpPr>
          <p:nvPr>
            <p:ph type="sldNum" sz="quarter" idx="11"/>
          </p:nvPr>
        </p:nvSpPr>
        <p:spPr/>
        <p:txBody>
          <a:bodyPr/>
          <a:lstStyle/>
          <a:p>
            <a:fld id="{4491D084-DD70-134D-83CF-1D98FB0B355D}" type="slidenum">
              <a:rPr lang="en-US">
                <a:solidFill>
                  <a:prstClr val="black">
                    <a:tint val="75000"/>
                  </a:prstClr>
                </a:solidFill>
                <a:latin typeface="Calibri"/>
              </a:rPr>
              <a:pPr/>
              <a:t>43</a:t>
            </a:fld>
            <a:endParaRPr lang="en-US">
              <a:solidFill>
                <a:prstClr val="black">
                  <a:tint val="75000"/>
                </a:prstClr>
              </a:solidFill>
              <a:latin typeface="Calibri"/>
            </a:endParaRPr>
          </a:p>
        </p:txBody>
      </p:sp>
      <p:sp>
        <p:nvSpPr>
          <p:cNvPr id="523268" name="Rectangle 4"/>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prstClr val="black"/>
              </a:solidFill>
              <a:latin typeface="Calibri"/>
            </a:endParaRPr>
          </a:p>
        </p:txBody>
      </p:sp>
      <p:sp>
        <p:nvSpPr>
          <p:cNvPr id="523269" name="Rectangle 5"/>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prstClr val="black"/>
              </a:solidFill>
              <a:latin typeface="Calibri"/>
            </a:endParaRPr>
          </a:p>
        </p:txBody>
      </p:sp>
      <p:sp>
        <p:nvSpPr>
          <p:cNvPr id="523270" name="Rectangle 6"/>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prstClr val="black"/>
              </a:solidFill>
              <a:latin typeface="Calibri"/>
            </a:endParaRPr>
          </a:p>
        </p:txBody>
      </p:sp>
      <p:pic>
        <p:nvPicPr>
          <p:cNvPr id="2" name="Picture 1" descr="14p343_f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26" y="2517798"/>
            <a:ext cx="4190904" cy="3830486"/>
          </a:xfrm>
          <a:prstGeom prst="rect">
            <a:avLst/>
          </a:prstGeom>
        </p:spPr>
      </p:pic>
    </p:spTree>
    <p:extLst>
      <p:ext uri="{BB962C8B-B14F-4D97-AF65-F5344CB8AC3E}">
        <p14:creationId xmlns:p14="http://schemas.microsoft.com/office/powerpoint/2010/main" val="3210752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in numbers</a:t>
            </a:r>
            <a:endParaRPr lang="en-US" dirty="0"/>
          </a:p>
        </p:txBody>
      </p:sp>
      <p:sp>
        <p:nvSpPr>
          <p:cNvPr id="3" name="Content Placeholder 2"/>
          <p:cNvSpPr>
            <a:spLocks noGrp="1"/>
          </p:cNvSpPr>
          <p:nvPr>
            <p:ph idx="1"/>
          </p:nvPr>
        </p:nvSpPr>
        <p:spPr/>
        <p:txBody>
          <a:bodyPr/>
          <a:lstStyle/>
          <a:p>
            <a:r>
              <a:rPr lang="en-US" dirty="0" smtClean="0"/>
              <a:t>Individual hydrogen bonds are much weaker than covalent bonds</a:t>
            </a:r>
          </a:p>
          <a:p>
            <a:endParaRPr lang="en-US" dirty="0" smtClean="0"/>
          </a:p>
          <a:p>
            <a:r>
              <a:rPr lang="en-US" dirty="0" smtClean="0"/>
              <a:t>But in huge numbers, there is huge strength</a:t>
            </a:r>
          </a:p>
        </p:txBody>
      </p:sp>
    </p:spTree>
    <p:extLst>
      <p:ext uri="{BB962C8B-B14F-4D97-AF65-F5344CB8AC3E}">
        <p14:creationId xmlns:p14="http://schemas.microsoft.com/office/powerpoint/2010/main" val="3602945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4C5109E2-3A26-4409-9D70-DE19022ED365}" type="slidenum">
              <a:rPr lang="en-US">
                <a:solidFill>
                  <a:prstClr val="black">
                    <a:tint val="75000"/>
                  </a:prstClr>
                </a:solidFill>
                <a:latin typeface="Calibri"/>
              </a:rPr>
              <a:pPr/>
              <a:t>45</a:t>
            </a:fld>
            <a:endParaRPr lang="en-US">
              <a:solidFill>
                <a:prstClr val="black">
                  <a:tint val="75000"/>
                </a:prstClr>
              </a:solidFill>
              <a:latin typeface="Calibri"/>
            </a:endParaRPr>
          </a:p>
        </p:txBody>
      </p:sp>
      <p:pic>
        <p:nvPicPr>
          <p:cNvPr id="30722" name="Picture 2"/>
          <p:cNvPicPr>
            <a:picLocks noChangeAspect="1" noChangeArrowheads="1"/>
          </p:cNvPicPr>
          <p:nvPr/>
        </p:nvPicPr>
        <p:blipFill>
          <a:blip r:embed="rId2" cstate="print"/>
          <a:srcRect/>
          <a:stretch>
            <a:fillRect/>
          </a:stretch>
        </p:blipFill>
        <p:spPr bwMode="auto">
          <a:xfrm>
            <a:off x="508000" y="379413"/>
            <a:ext cx="8128000" cy="6097587"/>
          </a:xfrm>
          <a:prstGeom prst="rect">
            <a:avLst/>
          </a:prstGeom>
          <a:noFill/>
        </p:spPr>
      </p:pic>
    </p:spTree>
    <p:extLst>
      <p:ext uri="{BB962C8B-B14F-4D97-AF65-F5344CB8AC3E}">
        <p14:creationId xmlns:p14="http://schemas.microsoft.com/office/powerpoint/2010/main" val="16256492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990600" y="609600"/>
            <a:ext cx="7467600" cy="533400"/>
          </a:xfrm>
        </p:spPr>
        <p:txBody>
          <a:bodyPr>
            <a:normAutofit fontScale="90000"/>
          </a:bodyPr>
          <a:lstStyle/>
          <a:p>
            <a:pPr>
              <a:spcBef>
                <a:spcPct val="20000"/>
              </a:spcBef>
            </a:pPr>
            <a:r>
              <a:rPr lang="en-US" dirty="0"/>
              <a:t>Concept Check</a:t>
            </a:r>
          </a:p>
        </p:txBody>
      </p:sp>
      <p:sp>
        <p:nvSpPr>
          <p:cNvPr id="536579" name="Rectangle 3"/>
          <p:cNvSpPr>
            <a:spLocks noGrp="1" noChangeArrowheads="1"/>
          </p:cNvSpPr>
          <p:nvPr>
            <p:ph idx="1"/>
          </p:nvPr>
        </p:nvSpPr>
        <p:spPr>
          <a:xfrm>
            <a:off x="228600" y="1622985"/>
            <a:ext cx="8229600" cy="2258069"/>
          </a:xfrm>
        </p:spPr>
        <p:txBody>
          <a:bodyPr>
            <a:normAutofit/>
          </a:bodyPr>
          <a:lstStyle/>
          <a:p>
            <a:pPr marL="744538" indent="1588">
              <a:buFontTx/>
              <a:buNone/>
            </a:pPr>
            <a:r>
              <a:rPr lang="en-US" dirty="0" smtClean="0"/>
              <a:t>Below are two </a:t>
            </a:r>
            <a:r>
              <a:rPr lang="en-US" dirty="0"/>
              <a:t>Lewis structures for the formula </a:t>
            </a:r>
            <a:r>
              <a:rPr lang="en-US" dirty="0" smtClean="0"/>
              <a:t>C</a:t>
            </a:r>
            <a:r>
              <a:rPr lang="en-US" baseline="-25000" dirty="0" smtClean="0"/>
              <a:t>2</a:t>
            </a:r>
            <a:r>
              <a:rPr lang="en-US" dirty="0" smtClean="0"/>
              <a:t>H</a:t>
            </a:r>
            <a:r>
              <a:rPr lang="en-US" baseline="-25000" dirty="0" smtClean="0"/>
              <a:t>6</a:t>
            </a:r>
            <a:r>
              <a:rPr lang="en-US" dirty="0" smtClean="0"/>
              <a:t>O </a:t>
            </a:r>
          </a:p>
          <a:p>
            <a:pPr marL="744538" indent="1588">
              <a:buFontTx/>
              <a:buNone/>
            </a:pPr>
            <a:endParaRPr lang="en-US" sz="1000" dirty="0" smtClean="0"/>
          </a:p>
          <a:p>
            <a:pPr marL="744538" indent="1588">
              <a:buFontTx/>
              <a:buNone/>
            </a:pPr>
            <a:r>
              <a:rPr lang="en-US" dirty="0" smtClean="0"/>
              <a:t>How would their boiling </a:t>
            </a:r>
            <a:r>
              <a:rPr lang="en-US" dirty="0"/>
              <a:t>points </a:t>
            </a:r>
            <a:r>
              <a:rPr lang="en-US" dirty="0" smtClean="0"/>
              <a:t>differ? </a:t>
            </a:r>
            <a:endParaRPr lang="en-US" dirty="0"/>
          </a:p>
        </p:txBody>
      </p:sp>
      <p:sp>
        <p:nvSpPr>
          <p:cNvPr id="7" name="Footer Placeholder 3"/>
          <p:cNvSpPr>
            <a:spLocks noGrp="1"/>
          </p:cNvSpPr>
          <p:nvPr>
            <p:ph type="ftr" sz="quarter" idx="10"/>
          </p:nvPr>
        </p:nvSpPr>
        <p:spPr/>
        <p:txBody>
          <a:bodyPr/>
          <a:lstStyle/>
          <a:p>
            <a:r>
              <a:rPr lang="en-US">
                <a:solidFill>
                  <a:prstClr val="black">
                    <a:tint val="75000"/>
                  </a:prstClr>
                </a:solidFill>
                <a:latin typeface="Calibri"/>
              </a:rPr>
              <a:t>Copyright © Cengage Learning. All rights reserved</a:t>
            </a:r>
          </a:p>
        </p:txBody>
      </p:sp>
      <p:sp>
        <p:nvSpPr>
          <p:cNvPr id="8" name="Slide Number Placeholder 4"/>
          <p:cNvSpPr>
            <a:spLocks noGrp="1"/>
          </p:cNvSpPr>
          <p:nvPr>
            <p:ph type="sldNum" sz="quarter" idx="11"/>
          </p:nvPr>
        </p:nvSpPr>
        <p:spPr/>
        <p:txBody>
          <a:bodyPr/>
          <a:lstStyle/>
          <a:p>
            <a:fld id="{0D5C330B-7022-AB41-9BA9-DFE64330FB18}" type="slidenum">
              <a:rPr lang="en-US">
                <a:solidFill>
                  <a:prstClr val="black">
                    <a:tint val="75000"/>
                  </a:prstClr>
                </a:solidFill>
                <a:latin typeface="Calibri"/>
              </a:rPr>
              <a:pPr/>
              <a:t>46</a:t>
            </a:fld>
            <a:endParaRPr lang="en-US">
              <a:solidFill>
                <a:prstClr val="black">
                  <a:tint val="75000"/>
                </a:prstClr>
              </a:solidFill>
              <a:latin typeface="Calibri"/>
            </a:endParaRPr>
          </a:p>
        </p:txBody>
      </p:sp>
      <p:graphicFrame>
        <p:nvGraphicFramePr>
          <p:cNvPr id="536581" name="Object 5"/>
          <p:cNvGraphicFramePr>
            <a:graphicFrameLocks noChangeAspect="1"/>
          </p:cNvGraphicFramePr>
          <p:nvPr/>
        </p:nvGraphicFramePr>
        <p:xfrm>
          <a:off x="1066800" y="4191000"/>
          <a:ext cx="3049588" cy="1754188"/>
        </p:xfrm>
        <a:graphic>
          <a:graphicData uri="http://schemas.openxmlformats.org/presentationml/2006/ole">
            <mc:AlternateContent xmlns:mc="http://schemas.openxmlformats.org/markup-compatibility/2006">
              <mc:Choice xmlns:v="urn:schemas-microsoft-com:vml" Requires="v">
                <p:oleObj spid="_x0000_s322963" name="CS ChemDraw Drawing" r:id="rId4" imgW="3623733" imgH="2088444" progId="ChemDraw.Document.6.0">
                  <p:embed/>
                </p:oleObj>
              </mc:Choice>
              <mc:Fallback>
                <p:oleObj name="CS ChemDraw Drawing" r:id="rId4" imgW="3623733" imgH="2088444"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91000"/>
                        <a:ext cx="3049588"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36582" name="Object 6"/>
          <p:cNvGraphicFramePr>
            <a:graphicFrameLocks noChangeAspect="1"/>
          </p:cNvGraphicFramePr>
          <p:nvPr/>
        </p:nvGraphicFramePr>
        <p:xfrm>
          <a:off x="5029200" y="4191000"/>
          <a:ext cx="3078163" cy="1754188"/>
        </p:xfrm>
        <a:graphic>
          <a:graphicData uri="http://schemas.openxmlformats.org/presentationml/2006/ole">
            <mc:AlternateContent xmlns:mc="http://schemas.openxmlformats.org/markup-compatibility/2006">
              <mc:Choice xmlns:v="urn:schemas-microsoft-com:vml" Requires="v">
                <p:oleObj spid="_x0000_s322964" name="CS ChemDraw Drawing" r:id="rId6" imgW="3657600" imgH="2088444" progId="ChemDraw.Document.6.0">
                  <p:embed/>
                </p:oleObj>
              </mc:Choice>
              <mc:Fallback>
                <p:oleObj name="CS ChemDraw Drawing" r:id="rId6" imgW="3657600" imgH="2088444"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191000"/>
                        <a:ext cx="3078163"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7471644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00">
                <a:solidFill>
                  <a:srgbClr val="FFFFFF"/>
                </a:solidFill>
                <a:cs typeface="Arial" charset="0"/>
              </a:rPr>
              <a:t>© 2013 Pearson Education, Inc.</a:t>
            </a:r>
          </a:p>
        </p:txBody>
      </p:sp>
      <p:sp>
        <p:nvSpPr>
          <p:cNvPr id="16386" name="Rectangle 2"/>
          <p:cNvSpPr>
            <a:spLocks noGrp="1" noChangeArrowheads="1"/>
          </p:cNvSpPr>
          <p:nvPr>
            <p:ph type="title"/>
          </p:nvPr>
        </p:nvSpPr>
        <p:spPr>
          <a:xfrm>
            <a:off x="457200" y="838199"/>
            <a:ext cx="8458200" cy="1936754"/>
          </a:xfrm>
        </p:spPr>
        <p:txBody>
          <a:bodyPr>
            <a:noAutofit/>
          </a:bodyPr>
          <a:lstStyle/>
          <a:p>
            <a:pPr algn="l" eaLnBrk="1" hangingPunct="1">
              <a:spcAft>
                <a:spcPts val="1200"/>
              </a:spcAft>
            </a:pPr>
            <a:r>
              <a:rPr lang="en-US" sz="3200" dirty="0" smtClean="0">
                <a:solidFill>
                  <a:schemeClr val="tx1"/>
                </a:solidFill>
                <a:latin typeface="Arial" charset="0"/>
                <a:ea typeface="ＭＳ Ｐゴシック" charset="0"/>
                <a:cs typeface="ＭＳ Ｐゴシック" charset="0"/>
              </a:rPr>
              <a:t>Shown </a:t>
            </a:r>
            <a:r>
              <a:rPr lang="en-US" sz="3200" dirty="0">
                <a:solidFill>
                  <a:schemeClr val="tx1"/>
                </a:solidFill>
                <a:latin typeface="Arial" charset="0"/>
                <a:ea typeface="ＭＳ Ｐゴシック" charset="0"/>
                <a:cs typeface="ＭＳ Ｐゴシック" charset="0"/>
              </a:rPr>
              <a:t>below is a model of liquid water. What is the </a:t>
            </a:r>
            <a:r>
              <a:rPr lang="en-US" sz="3200" b="1" dirty="0">
                <a:solidFill>
                  <a:schemeClr val="tx1"/>
                </a:solidFill>
                <a:latin typeface="Arial" charset="0"/>
                <a:ea typeface="ＭＳ Ｐゴシック" charset="0"/>
                <a:cs typeface="ＭＳ Ｐゴシック" charset="0"/>
              </a:rPr>
              <a:t>major</a:t>
            </a:r>
            <a:r>
              <a:rPr lang="en-US" sz="3200" dirty="0">
                <a:solidFill>
                  <a:schemeClr val="tx1"/>
                </a:solidFill>
                <a:latin typeface="Arial" charset="0"/>
                <a:ea typeface="ＭＳ Ｐゴシック" charset="0"/>
                <a:cs typeface="ＭＳ Ｐゴシック" charset="0"/>
              </a:rPr>
              <a:t> intermolecular force of attraction responsible for water being a liquid?</a:t>
            </a:r>
            <a:endParaRPr lang="en-US" sz="3200" baseline="30000" dirty="0">
              <a:solidFill>
                <a:schemeClr val="tx1"/>
              </a:solidFill>
              <a:latin typeface="Arial" charset="0"/>
              <a:ea typeface="ＭＳ Ｐゴシック" charset="0"/>
              <a:cs typeface="ＭＳ Ｐゴシック" charset="0"/>
            </a:endParaRPr>
          </a:p>
        </p:txBody>
      </p:sp>
      <p:sp>
        <p:nvSpPr>
          <p:cNvPr id="16387" name="Rectangle 3"/>
          <p:cNvSpPr>
            <a:spLocks noGrp="1" noChangeArrowheads="1"/>
          </p:cNvSpPr>
          <p:nvPr>
            <p:ph type="body" idx="1"/>
          </p:nvPr>
        </p:nvSpPr>
        <p:spPr>
          <a:xfrm>
            <a:off x="685800" y="2895600"/>
            <a:ext cx="3810000" cy="3048000"/>
          </a:xfrm>
        </p:spPr>
        <p:txBody>
          <a:bodyPr/>
          <a:lstStyle/>
          <a:p>
            <a:pPr marL="533400" indent="-533400" eaLnBrk="1" hangingPunct="1">
              <a:buFont typeface="Arial" charset="0"/>
              <a:buAutoNum type="alphaLcPeriod"/>
            </a:pPr>
            <a:r>
              <a:rPr lang="en-US" sz="2800" dirty="0">
                <a:latin typeface="Arial" charset="0"/>
                <a:ea typeface="ＭＳ Ｐゴシック" charset="0"/>
                <a:cs typeface="ＭＳ Ｐゴシック" charset="0"/>
              </a:rPr>
              <a:t>Covalent bonding</a:t>
            </a:r>
          </a:p>
          <a:p>
            <a:pPr marL="533400" indent="-533400" eaLnBrk="1" hangingPunct="1">
              <a:buFont typeface="Arial" charset="0"/>
              <a:buAutoNum type="alphaLcPeriod"/>
            </a:pPr>
            <a:r>
              <a:rPr lang="en-US" sz="2800" dirty="0">
                <a:latin typeface="Arial" charset="0"/>
                <a:ea typeface="ＭＳ Ｐゴシック" charset="0"/>
                <a:cs typeface="ＭＳ Ｐゴシック" charset="0"/>
              </a:rPr>
              <a:t>Dipole</a:t>
            </a:r>
            <a:r>
              <a:rPr lang="en-US" sz="2800" dirty="0">
                <a:latin typeface="Arial" charset="0"/>
                <a:ea typeface="ＭＳ Ｐゴシック" charset="0"/>
                <a:cs typeface="Arial" charset="0"/>
              </a:rPr>
              <a:t>–</a:t>
            </a:r>
            <a:r>
              <a:rPr lang="en-US" sz="2800" dirty="0">
                <a:latin typeface="Arial" charset="0"/>
                <a:ea typeface="ＭＳ Ｐゴシック" charset="0"/>
                <a:cs typeface="ＭＳ Ｐゴシック" charset="0"/>
              </a:rPr>
              <a:t>dipole</a:t>
            </a:r>
          </a:p>
          <a:p>
            <a:pPr marL="533400" indent="-533400" eaLnBrk="1" hangingPunct="1">
              <a:buFont typeface="Arial" charset="0"/>
              <a:buAutoNum type="alphaLcPeriod"/>
            </a:pPr>
            <a:r>
              <a:rPr lang="en-US" sz="2800" dirty="0">
                <a:solidFill>
                  <a:srgbClr val="000000"/>
                </a:solidFill>
                <a:latin typeface="Arial" charset="0"/>
                <a:ea typeface="ＭＳ Ｐゴシック" charset="0"/>
                <a:cs typeface="ＭＳ Ｐゴシック" charset="0"/>
              </a:rPr>
              <a:t>Hydrogen bonding</a:t>
            </a:r>
          </a:p>
          <a:p>
            <a:pPr marL="533400" indent="-533400" eaLnBrk="1" hangingPunct="1">
              <a:buFont typeface="Arial" charset="0"/>
              <a:buAutoNum type="alphaLcPeriod"/>
            </a:pPr>
            <a:r>
              <a:rPr lang="en-US" sz="2800" dirty="0">
                <a:latin typeface="Arial" charset="0"/>
                <a:ea typeface="ＭＳ Ｐゴシック" charset="0"/>
                <a:cs typeface="ＭＳ Ｐゴシック" charset="0"/>
              </a:rPr>
              <a:t>London dispersion</a:t>
            </a:r>
            <a:endParaRPr lang="en-US" dirty="0">
              <a:latin typeface="Arial" charset="0"/>
              <a:ea typeface="ＭＳ Ｐゴシック" charset="0"/>
              <a:cs typeface="ＭＳ Ｐゴシック" charset="0"/>
            </a:endParaRPr>
          </a:p>
          <a:p>
            <a:pPr marL="533400" indent="-533400" eaLnBrk="1" hangingPunct="1">
              <a:buFont typeface="Times" charset="0"/>
              <a:buAutoNum type="alphaLcPeriod"/>
            </a:pPr>
            <a:endParaRPr lang="en-US" sz="3200" dirty="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dirty="0">
              <a:latin typeface="Arial" charset="0"/>
              <a:ea typeface="ＭＳ Ｐゴシック" charset="0"/>
              <a:cs typeface="ＭＳ Ｐゴシック" charset="0"/>
            </a:endParaRPr>
          </a:p>
        </p:txBody>
      </p:sp>
      <p:sp>
        <p:nvSpPr>
          <p:cNvPr id="16388"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16389"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pic>
        <p:nvPicPr>
          <p:cNvPr id="1639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76550"/>
            <a:ext cx="4267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704052" y="3966534"/>
            <a:ext cx="3541078"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Tree>
    <p:extLst>
      <p:ext uri="{BB962C8B-B14F-4D97-AF65-F5344CB8AC3E}">
        <p14:creationId xmlns:p14="http://schemas.microsoft.com/office/powerpoint/2010/main" val="2846248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00">
                <a:solidFill>
                  <a:srgbClr val="FFFFFF"/>
                </a:solidFill>
                <a:cs typeface="Arial" charset="0"/>
              </a:rPr>
              <a:t>© 2013 Pearson Education, Inc.</a:t>
            </a:r>
          </a:p>
        </p:txBody>
      </p:sp>
      <p:sp>
        <p:nvSpPr>
          <p:cNvPr id="20482" name="Rectangle 2"/>
          <p:cNvSpPr>
            <a:spLocks noGrp="1" noChangeArrowheads="1"/>
          </p:cNvSpPr>
          <p:nvPr>
            <p:ph type="title"/>
          </p:nvPr>
        </p:nvSpPr>
        <p:spPr>
          <a:xfrm>
            <a:off x="457200" y="838200"/>
            <a:ext cx="8458200" cy="1295400"/>
          </a:xfrm>
        </p:spPr>
        <p:txBody>
          <a:bodyPr>
            <a:normAutofit/>
          </a:bodyPr>
          <a:lstStyle/>
          <a:p>
            <a:pPr algn="l" eaLnBrk="1" hangingPunct="1">
              <a:spcAft>
                <a:spcPts val="1200"/>
              </a:spcAft>
            </a:pPr>
            <a:r>
              <a:rPr lang="en-US" sz="3200" dirty="0">
                <a:latin typeface="Arial" charset="0"/>
                <a:ea typeface="ＭＳ Ｐゴシック" charset="0"/>
                <a:cs typeface="ＭＳ Ｐゴシック" charset="0"/>
                <a:sym typeface="Symbol" charset="0"/>
              </a:rPr>
              <a:t>Which of the following is not capable of hydrogen bonding?</a:t>
            </a:r>
            <a:endParaRPr lang="en-US" sz="3200" baseline="30000" dirty="0">
              <a:solidFill>
                <a:schemeClr val="tx1"/>
              </a:solidFill>
              <a:latin typeface="Arial" charset="0"/>
              <a:ea typeface="ＭＳ Ｐゴシック" charset="0"/>
              <a:cs typeface="ＭＳ Ｐゴシック" charset="0"/>
            </a:endParaRPr>
          </a:p>
        </p:txBody>
      </p:sp>
      <p:sp>
        <p:nvSpPr>
          <p:cNvPr id="20483" name="Rectangle 3"/>
          <p:cNvSpPr>
            <a:spLocks noGrp="1" noChangeArrowheads="1"/>
          </p:cNvSpPr>
          <p:nvPr>
            <p:ph type="body" idx="1"/>
          </p:nvPr>
        </p:nvSpPr>
        <p:spPr>
          <a:xfrm>
            <a:off x="685800" y="2362200"/>
            <a:ext cx="3810000" cy="2819400"/>
          </a:xfrm>
        </p:spPr>
        <p:txBody>
          <a:bodyPr/>
          <a:lstStyle/>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HF</a:t>
            </a:r>
          </a:p>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H</a:t>
            </a:r>
            <a:r>
              <a:rPr lang="en-US" sz="2800" baseline="-25000" dirty="0">
                <a:latin typeface="Arial" charset="0"/>
                <a:ea typeface="ＭＳ Ｐゴシック" charset="0"/>
                <a:cs typeface="ＭＳ Ｐゴシック" charset="0"/>
                <a:sym typeface="Symbol" charset="0"/>
              </a:rPr>
              <a:t>2</a:t>
            </a:r>
            <a:r>
              <a:rPr lang="en-US" sz="2800" dirty="0">
                <a:latin typeface="Arial" charset="0"/>
                <a:ea typeface="ＭＳ Ｐゴシック" charset="0"/>
                <a:cs typeface="ＭＳ Ｐゴシック" charset="0"/>
                <a:sym typeface="Symbol" charset="0"/>
              </a:rPr>
              <a:t>O</a:t>
            </a:r>
          </a:p>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NH</a:t>
            </a:r>
            <a:r>
              <a:rPr lang="en-US" sz="2800" baseline="-25000" dirty="0">
                <a:latin typeface="Arial" charset="0"/>
                <a:ea typeface="ＭＳ Ｐゴシック" charset="0"/>
                <a:cs typeface="ＭＳ Ｐゴシック" charset="0"/>
                <a:sym typeface="Symbol" charset="0"/>
              </a:rPr>
              <a:t>3</a:t>
            </a:r>
          </a:p>
          <a:p>
            <a:pPr marL="533400" indent="-533400" eaLnBrk="1" hangingPunct="1">
              <a:buFont typeface="Arial" charset="0"/>
              <a:buAutoNum type="alphaLcPeriod"/>
            </a:pPr>
            <a:r>
              <a:rPr lang="en-US" sz="2800" dirty="0">
                <a:latin typeface="Arial" charset="0"/>
                <a:ea typeface="ＭＳ Ｐゴシック" charset="0"/>
                <a:cs typeface="ＭＳ Ｐゴシック" charset="0"/>
                <a:sym typeface="Symbol" charset="0"/>
              </a:rPr>
              <a:t>CH</a:t>
            </a:r>
            <a:r>
              <a:rPr lang="en-US" sz="2800" baseline="-25000" dirty="0">
                <a:latin typeface="Arial" charset="0"/>
                <a:ea typeface="ＭＳ Ｐゴシック" charset="0"/>
                <a:cs typeface="ＭＳ Ｐゴシック" charset="0"/>
                <a:sym typeface="Symbol" charset="0"/>
              </a:rPr>
              <a:t>4</a:t>
            </a:r>
          </a:p>
          <a:p>
            <a:pPr marL="533400" indent="-533400" eaLnBrk="1" hangingPunct="1">
              <a:buFont typeface="Times" charset="0"/>
              <a:buAutoNum type="alphaLcPeriod"/>
            </a:pPr>
            <a:endParaRPr lang="en-US" sz="3200" dirty="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dirty="0">
              <a:latin typeface="Arial" charset="0"/>
              <a:ea typeface="ＭＳ Ｐゴシック" charset="0"/>
              <a:cs typeface="ＭＳ Ｐゴシック" charset="0"/>
            </a:endParaRPr>
          </a:p>
        </p:txBody>
      </p:sp>
      <p:sp>
        <p:nvSpPr>
          <p:cNvPr id="20484"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20485" name="TextBox 5"/>
          <p:cNvSpPr txBox="1">
            <a:spLocks noChangeArrowheads="1"/>
          </p:cNvSpPr>
          <p:nvPr/>
        </p:nvSpPr>
        <p:spPr bwMode="auto">
          <a:xfrm>
            <a:off x="6705600" y="38100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20486" name="TextBox 6"/>
          <p:cNvSpPr txBox="1">
            <a:spLocks noChangeArrowheads="1"/>
          </p:cNvSpPr>
          <p:nvPr/>
        </p:nvSpPr>
        <p:spPr bwMode="auto">
          <a:xfrm>
            <a:off x="5908675" y="3700463"/>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smtClean="0">
              <a:solidFill>
                <a:srgbClr val="000000"/>
              </a:solidFill>
            </a:endParaRPr>
          </a:p>
        </p:txBody>
      </p:sp>
      <p:sp>
        <p:nvSpPr>
          <p:cNvPr id="8" name="Rectangle 5"/>
          <p:cNvSpPr>
            <a:spLocks noChangeArrowheads="1"/>
          </p:cNvSpPr>
          <p:nvPr/>
        </p:nvSpPr>
        <p:spPr bwMode="auto">
          <a:xfrm>
            <a:off x="564288" y="3937584"/>
            <a:ext cx="1796345"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Arial"/>
            </a:endParaRPr>
          </a:p>
        </p:txBody>
      </p:sp>
      <p:sp>
        <p:nvSpPr>
          <p:cNvPr id="2" name="TextBox 1"/>
          <p:cNvSpPr txBox="1"/>
          <p:nvPr/>
        </p:nvSpPr>
        <p:spPr>
          <a:xfrm>
            <a:off x="3198951" y="3810000"/>
            <a:ext cx="5419447" cy="954107"/>
          </a:xfrm>
          <a:prstGeom prst="rect">
            <a:avLst/>
          </a:prstGeom>
          <a:noFill/>
        </p:spPr>
        <p:txBody>
          <a:bodyPr wrap="none" rtlCol="0">
            <a:spAutoFit/>
          </a:bodyPr>
          <a:lstStyle/>
          <a:p>
            <a:r>
              <a:rPr lang="en-US" sz="2800" dirty="0" smtClean="0">
                <a:solidFill>
                  <a:srgbClr val="000000"/>
                </a:solidFill>
                <a:latin typeface="Arial"/>
              </a:rPr>
              <a:t>Methane has H atoms, but none of </a:t>
            </a:r>
          </a:p>
          <a:p>
            <a:r>
              <a:rPr lang="en-US" sz="2800" dirty="0" smtClean="0">
                <a:solidFill>
                  <a:srgbClr val="000000"/>
                </a:solidFill>
                <a:latin typeface="Arial"/>
              </a:rPr>
              <a:t>them are connected to an O, N, or F</a:t>
            </a:r>
            <a:endParaRPr lang="en-US" sz="2800" dirty="0">
              <a:solidFill>
                <a:srgbClr val="000000"/>
              </a:solidFill>
              <a:latin typeface="Arial"/>
            </a:endParaRPr>
          </a:p>
        </p:txBody>
      </p:sp>
    </p:spTree>
    <p:extLst>
      <p:ext uri="{BB962C8B-B14F-4D97-AF65-F5344CB8AC3E}">
        <p14:creationId xmlns:p14="http://schemas.microsoft.com/office/powerpoint/2010/main" val="4080360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33792"/>
            <a:ext cx="8229600" cy="1310666"/>
          </a:xfrm>
        </p:spPr>
        <p:txBody>
          <a:bodyPr>
            <a:normAutofit/>
          </a:bodyPr>
          <a:lstStyle/>
          <a:p>
            <a:r>
              <a:rPr lang="en-US" b="1" dirty="0" smtClean="0">
                <a:latin typeface="+mn-lt"/>
                <a:ea typeface="ＭＳ Ｐゴシック" charset="0"/>
                <a:cs typeface="ＭＳ Ｐゴシック" charset="0"/>
              </a:rPr>
              <a:t>London Dispersion Force</a:t>
            </a:r>
            <a:endParaRPr lang="en-US" sz="4000" dirty="0">
              <a:latin typeface="+mn-lt"/>
            </a:endParaRPr>
          </a:p>
        </p:txBody>
      </p:sp>
      <p:sp>
        <p:nvSpPr>
          <p:cNvPr id="3" name="Title 1"/>
          <p:cNvSpPr txBox="1">
            <a:spLocks/>
          </p:cNvSpPr>
          <p:nvPr/>
        </p:nvSpPr>
        <p:spPr>
          <a:xfrm>
            <a:off x="609600" y="3476625"/>
            <a:ext cx="8229600" cy="10795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mn-lt"/>
                <a:ea typeface="ＭＳ Ｐゴシック" charset="0"/>
                <a:cs typeface="ＭＳ Ｐゴシック" charset="0"/>
              </a:rPr>
              <a:t>How non-polar molecules condense</a:t>
            </a:r>
            <a:endParaRPr lang="en-US" sz="4000" dirty="0">
              <a:latin typeface="+mn-lt"/>
            </a:endParaRPr>
          </a:p>
        </p:txBody>
      </p:sp>
    </p:spTree>
    <p:extLst>
      <p:ext uri="{BB962C8B-B14F-4D97-AF65-F5344CB8AC3E}">
        <p14:creationId xmlns:p14="http://schemas.microsoft.com/office/powerpoint/2010/main" val="2289825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280988" y="931863"/>
            <a:ext cx="8229600" cy="5459412"/>
          </a:xfrm>
        </p:spPr>
        <p:txBody>
          <a:bodyPr>
            <a:normAutofit lnSpcReduction="10000"/>
          </a:bodyPr>
          <a:lstStyle/>
          <a:p>
            <a:pPr marL="457200" indent="-457200">
              <a:buFontTx/>
              <a:buAutoNum type="arabicPeriod" startAt="4"/>
            </a:pPr>
            <a:r>
              <a:rPr lang="en-US" sz="2400" b="1" dirty="0">
                <a:ea typeface="ＭＳ Ｐゴシック" charset="0"/>
                <a:cs typeface="ＭＳ Ｐゴシック" charset="0"/>
              </a:rPr>
              <a:t>What is the ideal gas law?</a:t>
            </a:r>
            <a:r>
              <a:rPr lang="en-US" sz="2400" dirty="0">
                <a:ea typeface="ＭＳ Ｐゴシック" charset="0"/>
                <a:cs typeface="ＭＳ Ｐゴシック" charset="0"/>
              </a:rPr>
              <a:t> </a:t>
            </a:r>
          </a:p>
          <a:p>
            <a:pPr marL="457200" indent="-457200">
              <a:buFontTx/>
              <a:buNone/>
            </a:pPr>
            <a:r>
              <a:rPr lang="en-US" sz="2400" dirty="0">
                <a:ea typeface="ＭＳ Ｐゴシック" charset="0"/>
                <a:cs typeface="ＭＳ Ｐゴシック" charset="0"/>
              </a:rPr>
              <a:t>	Be able to use the ideal gas law to find the pressure, volume, temperature, or molar amount of a gas sample.</a:t>
            </a:r>
          </a:p>
          <a:p>
            <a:pPr marL="457200" indent="-457200" eaLnBrk="1" hangingPunct="1">
              <a:lnSpc>
                <a:spcPct val="90000"/>
              </a:lnSpc>
              <a:buFontTx/>
              <a:buAutoNum type="arabicPeriod" startAt="5"/>
            </a:pPr>
            <a:r>
              <a:rPr lang="en-US" sz="2400" b="1" dirty="0">
                <a:solidFill>
                  <a:srgbClr val="000000"/>
                </a:solidFill>
                <a:ea typeface="ＭＳ Ｐゴシック" charset="0"/>
                <a:cs typeface="Times New Roman" charset="0"/>
              </a:rPr>
              <a:t>What is partial pressure?</a:t>
            </a:r>
            <a:endParaRPr lang="en-US" sz="2400" b="1" dirty="0">
              <a:ea typeface="ＭＳ Ｐゴシック" charset="0"/>
              <a:cs typeface="Times New Roman" charset="0"/>
            </a:endParaRPr>
          </a:p>
          <a:p>
            <a:pPr marL="457200" indent="-457200" eaLnBrk="1" hangingPunct="1">
              <a:lnSpc>
                <a:spcPct val="90000"/>
              </a:lnSpc>
              <a:buFontTx/>
              <a:buNone/>
            </a:pPr>
            <a:r>
              <a:rPr lang="en-US" sz="2400" dirty="0">
                <a:solidFill>
                  <a:srgbClr val="000000"/>
                </a:solidFill>
                <a:ea typeface="ＭＳ Ｐゴシック" charset="0"/>
                <a:cs typeface="Times New Roman" charset="0"/>
              </a:rPr>
              <a:t>	</a:t>
            </a:r>
            <a:r>
              <a:rPr lang="en-US" sz="2400" dirty="0">
                <a:ea typeface="ＭＳ Ｐゴシック" charset="0"/>
                <a:cs typeface="ＭＳ Ｐゴシック" charset="0"/>
              </a:rPr>
              <a:t>Be able to define partial pressure and use Dalton</a:t>
            </a:r>
            <a:r>
              <a:rPr lang="ja-JP" altLang="en-US" sz="2400" dirty="0">
                <a:ea typeface="ＭＳ Ｐゴシック" charset="0"/>
                <a:cs typeface="ＭＳ Ｐゴシック" charset="0"/>
              </a:rPr>
              <a:t>’</a:t>
            </a:r>
            <a:r>
              <a:rPr lang="en-US" sz="2400" dirty="0">
                <a:ea typeface="ＭＳ Ｐゴシック" charset="0"/>
                <a:cs typeface="ＭＳ Ｐゴシック" charset="0"/>
              </a:rPr>
              <a:t>s law of partial pressures.</a:t>
            </a:r>
          </a:p>
          <a:p>
            <a:pPr marL="457200" indent="-457200" eaLnBrk="1" hangingPunct="1">
              <a:lnSpc>
                <a:spcPct val="90000"/>
              </a:lnSpc>
              <a:buFontTx/>
              <a:buNone/>
            </a:pPr>
            <a:r>
              <a:rPr lang="en-US" sz="2400" b="1" dirty="0">
                <a:solidFill>
                  <a:srgbClr val="000000"/>
                </a:solidFill>
                <a:ea typeface="ＭＳ Ｐゴシック" charset="0"/>
                <a:cs typeface="Times New Roman" charset="0"/>
              </a:rPr>
              <a:t>6.	</a:t>
            </a:r>
            <a:r>
              <a:rPr lang="en-US" sz="2400" b="1" dirty="0">
                <a:ea typeface="ＭＳ Ｐゴシック" charset="0"/>
                <a:cs typeface="ＭＳ Ｐゴシック" charset="0"/>
              </a:rPr>
              <a:t>What are the various kinds of solids, and how do they differ?</a:t>
            </a:r>
            <a:r>
              <a:rPr lang="en-US" sz="2400" dirty="0">
                <a:ea typeface="ＭＳ Ｐゴシック" charset="0"/>
                <a:cs typeface="ＭＳ Ｐゴシック" charset="0"/>
              </a:rPr>
              <a:t> </a:t>
            </a:r>
            <a:endParaRPr lang="en-US" sz="2400" b="1" dirty="0">
              <a:ea typeface="ＭＳ Ｐゴシック" charset="0"/>
              <a:cs typeface="Times New Roman" charset="0"/>
            </a:endParaRPr>
          </a:p>
          <a:p>
            <a:pPr marL="457200" indent="-457200" eaLnBrk="1" hangingPunct="1">
              <a:lnSpc>
                <a:spcPct val="90000"/>
              </a:lnSpc>
              <a:buFontTx/>
              <a:buNone/>
            </a:pPr>
            <a:r>
              <a:rPr lang="en-US" sz="2400" dirty="0">
                <a:ea typeface="ＭＳ Ｐゴシック" charset="0"/>
                <a:cs typeface="ＭＳ Ｐゴシック" charset="0"/>
              </a:rPr>
              <a:t>	Be able to recognize the different kinds of solids and describe their characteristics. </a:t>
            </a:r>
          </a:p>
          <a:p>
            <a:pPr marL="457200" indent="-457200">
              <a:buFontTx/>
              <a:buAutoNum type="arabicPeriod" startAt="7"/>
            </a:pPr>
            <a:r>
              <a:rPr lang="en-US" sz="2400" b="1" dirty="0">
                <a:ea typeface="ＭＳ Ｐゴシック" charset="0"/>
                <a:cs typeface="ＭＳ Ｐゴシック" charset="0"/>
              </a:rPr>
              <a:t>What factors affect a change of state?</a:t>
            </a:r>
            <a:r>
              <a:rPr lang="en-US" sz="2400" dirty="0">
                <a:ea typeface="ＭＳ Ｐゴシック" charset="0"/>
                <a:cs typeface="ＭＳ Ｐゴシック" charset="0"/>
              </a:rPr>
              <a:t> </a:t>
            </a:r>
          </a:p>
          <a:p>
            <a:pPr marL="457200" indent="-457200">
              <a:buFontTx/>
              <a:buNone/>
            </a:pPr>
            <a:r>
              <a:rPr lang="en-US" sz="2400" dirty="0">
                <a:ea typeface="ＭＳ Ｐゴシック" charset="0"/>
                <a:cs typeface="ＭＳ Ｐゴシック" charset="0"/>
              </a:rPr>
              <a:t>	Be able to apply the concepts of heat change, equilibrium, vapor pressure, and intermolecular forces to changes of state. </a:t>
            </a:r>
          </a:p>
        </p:txBody>
      </p:sp>
      <p:sp>
        <p:nvSpPr>
          <p:cNvPr id="1843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257256405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207074" y="3699935"/>
            <a:ext cx="8683262" cy="2699450"/>
          </a:xfrm>
        </p:spPr>
        <p:txBody>
          <a:bodyPr>
            <a:normAutofit/>
          </a:bodyPr>
          <a:lstStyle/>
          <a:p>
            <a:r>
              <a:rPr lang="en-US" dirty="0" smtClean="0"/>
              <a:t>Molecules and atoms are always experiencing London forces </a:t>
            </a:r>
          </a:p>
          <a:p>
            <a:pPr lvl="1"/>
            <a:r>
              <a:rPr lang="en-US" dirty="0" smtClean="0"/>
              <a:t>Though strong dipole-dipole forces overwhelm them </a:t>
            </a:r>
          </a:p>
          <a:p>
            <a:r>
              <a:rPr lang="en-US" dirty="0" smtClean="0"/>
              <a:t>These forces are easier </a:t>
            </a:r>
            <a:r>
              <a:rPr lang="en-US" dirty="0"/>
              <a:t>to visualize with </a:t>
            </a:r>
            <a:r>
              <a:rPr lang="en-US" dirty="0" smtClean="0"/>
              <a:t>atoms</a:t>
            </a:r>
            <a:endParaRPr lang="en-US" sz="400" dirty="0">
              <a:ea typeface="ＭＳ Ｐゴシック" charset="0"/>
            </a:endParaRPr>
          </a:p>
        </p:txBody>
      </p:sp>
      <p:sp>
        <p:nvSpPr>
          <p:cNvPr id="7" name="Title 1"/>
          <p:cNvSpPr>
            <a:spLocks noGrp="1"/>
          </p:cNvSpPr>
          <p:nvPr>
            <p:ph type="title"/>
          </p:nvPr>
        </p:nvSpPr>
        <p:spPr>
          <a:xfrm>
            <a:off x="457200" y="274638"/>
            <a:ext cx="8229600" cy="803013"/>
          </a:xfrm>
        </p:spPr>
        <p:txBody>
          <a:bodyPr>
            <a:normAutofit/>
          </a:bodyPr>
          <a:lstStyle/>
          <a:p>
            <a:r>
              <a:rPr lang="en-US" b="1" dirty="0" smtClean="0">
                <a:latin typeface="+mn-lt"/>
                <a:ea typeface="ＭＳ Ｐゴシック" charset="0"/>
                <a:cs typeface="ＭＳ Ｐゴシック" charset="0"/>
              </a:rPr>
              <a:t>London Dispersion Forces</a:t>
            </a:r>
            <a:endParaRPr lang="en-US" dirty="0">
              <a:latin typeface="+mn-lt"/>
            </a:endParaRPr>
          </a:p>
        </p:txBody>
      </p:sp>
      <p:sp>
        <p:nvSpPr>
          <p:cNvPr id="6" name="Content Placeholder 2"/>
          <p:cNvSpPr txBox="1">
            <a:spLocks/>
          </p:cNvSpPr>
          <p:nvPr/>
        </p:nvSpPr>
        <p:spPr>
          <a:xfrm>
            <a:off x="517525" y="1877048"/>
            <a:ext cx="8229600" cy="15756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prstClr val="black"/>
              </a:solidFill>
              <a:latin typeface="Calibri"/>
              <a:ea typeface="ＭＳ Ｐゴシック"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886440" y="1529879"/>
            <a:ext cx="3377133" cy="1837780"/>
          </a:xfrm>
          <a:prstGeom prst="rect">
            <a:avLst/>
          </a:prstGeom>
          <a:noFill/>
          <a:ln>
            <a:noFill/>
          </a:ln>
        </p:spPr>
      </p:pic>
      <p:sp>
        <p:nvSpPr>
          <p:cNvPr id="2" name="TextBox 1"/>
          <p:cNvSpPr txBox="1"/>
          <p:nvPr/>
        </p:nvSpPr>
        <p:spPr>
          <a:xfrm>
            <a:off x="1076780" y="1725717"/>
            <a:ext cx="1220982" cy="707886"/>
          </a:xfrm>
          <a:prstGeom prst="rect">
            <a:avLst/>
          </a:prstGeom>
          <a:noFill/>
        </p:spPr>
        <p:txBody>
          <a:bodyPr wrap="none" rtlCol="0">
            <a:spAutoFit/>
          </a:bodyPr>
          <a:lstStyle/>
          <a:p>
            <a:r>
              <a:rPr lang="en-US" sz="2000" dirty="0" smtClean="0">
                <a:solidFill>
                  <a:srgbClr val="FF0000"/>
                </a:solidFill>
                <a:latin typeface="Calibri"/>
              </a:rPr>
              <a:t>Left: Time</a:t>
            </a:r>
          </a:p>
          <a:p>
            <a:r>
              <a:rPr lang="en-US" sz="2000" dirty="0" smtClean="0">
                <a:solidFill>
                  <a:srgbClr val="FF0000"/>
                </a:solidFill>
                <a:latin typeface="Calibri"/>
              </a:rPr>
              <a:t>averaged</a:t>
            </a:r>
          </a:p>
        </p:txBody>
      </p:sp>
      <p:sp>
        <p:nvSpPr>
          <p:cNvPr id="3" name="TextBox 2"/>
          <p:cNvSpPr txBox="1"/>
          <p:nvPr/>
        </p:nvSpPr>
        <p:spPr>
          <a:xfrm>
            <a:off x="6819605" y="1656690"/>
            <a:ext cx="1669322" cy="707886"/>
          </a:xfrm>
          <a:prstGeom prst="rect">
            <a:avLst/>
          </a:prstGeom>
          <a:noFill/>
        </p:spPr>
        <p:txBody>
          <a:bodyPr wrap="none" rtlCol="0">
            <a:spAutoFit/>
          </a:bodyPr>
          <a:lstStyle/>
          <a:p>
            <a:r>
              <a:rPr lang="en-US" sz="2000" dirty="0" smtClean="0">
                <a:solidFill>
                  <a:srgbClr val="FF0000"/>
                </a:solidFill>
                <a:latin typeface="Calibri"/>
              </a:rPr>
              <a:t>Right: </a:t>
            </a:r>
          </a:p>
          <a:p>
            <a:r>
              <a:rPr lang="en-US" sz="2000" dirty="0" smtClean="0">
                <a:solidFill>
                  <a:srgbClr val="FF0000"/>
                </a:solidFill>
                <a:latin typeface="Calibri"/>
              </a:rPr>
              <a:t>Instantaneous</a:t>
            </a:r>
          </a:p>
        </p:txBody>
      </p:sp>
    </p:spTree>
    <p:extLst>
      <p:ext uri="{BB962C8B-B14F-4D97-AF65-F5344CB8AC3E}">
        <p14:creationId xmlns:p14="http://schemas.microsoft.com/office/powerpoint/2010/main" val="172316448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780" y="3713742"/>
            <a:ext cx="8495753" cy="2677698"/>
          </a:xfrm>
        </p:spPr>
        <p:txBody>
          <a:bodyPr>
            <a:noAutofit/>
          </a:bodyPr>
          <a:lstStyle/>
          <a:p>
            <a:r>
              <a:rPr lang="en-US" dirty="0" smtClean="0">
                <a:solidFill>
                  <a:prstClr val="black"/>
                </a:solidFill>
              </a:rPr>
              <a:t>Before London Forces were recognized, it was thought </a:t>
            </a:r>
            <a:r>
              <a:rPr lang="en-US" dirty="0">
                <a:solidFill>
                  <a:prstClr val="black"/>
                </a:solidFill>
              </a:rPr>
              <a:t>impossible to liquefy helium </a:t>
            </a:r>
            <a:endParaRPr lang="en-US" dirty="0" smtClean="0">
              <a:solidFill>
                <a:prstClr val="black"/>
              </a:solidFill>
            </a:endParaRPr>
          </a:p>
          <a:p>
            <a:pPr lvl="1"/>
            <a:r>
              <a:rPr lang="en-US" dirty="0" smtClean="0">
                <a:solidFill>
                  <a:prstClr val="black"/>
                </a:solidFill>
              </a:rPr>
              <a:t>Because atoms are not polar and cannot experience those dipole-dipole forces which normally cause liquefaction in polar molecules </a:t>
            </a:r>
            <a:endParaRPr lang="en-US" dirty="0">
              <a:solidFill>
                <a:prstClr val="black"/>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138816" y="1278402"/>
            <a:ext cx="4834255" cy="1676400"/>
          </a:xfrm>
          <a:prstGeom prst="rect">
            <a:avLst/>
          </a:prstGeom>
          <a:noFill/>
          <a:ln>
            <a:noFill/>
          </a:ln>
        </p:spPr>
      </p:pic>
      <p:sp>
        <p:nvSpPr>
          <p:cNvPr id="6" name="Title 1"/>
          <p:cNvSpPr>
            <a:spLocks noGrp="1"/>
          </p:cNvSpPr>
          <p:nvPr>
            <p:ph type="title"/>
          </p:nvPr>
        </p:nvSpPr>
        <p:spPr>
          <a:xfrm>
            <a:off x="457200" y="274638"/>
            <a:ext cx="8229600" cy="803013"/>
          </a:xfrm>
        </p:spPr>
        <p:txBody>
          <a:bodyPr>
            <a:normAutofit/>
          </a:bodyPr>
          <a:lstStyle/>
          <a:p>
            <a:r>
              <a:rPr lang="en-US" b="1" dirty="0" smtClean="0">
                <a:latin typeface="+mn-lt"/>
                <a:ea typeface="ＭＳ Ｐゴシック" charset="0"/>
                <a:cs typeface="ＭＳ Ｐゴシック" charset="0"/>
              </a:rPr>
              <a:t>London Dispersion Forces</a:t>
            </a:r>
            <a:endParaRPr lang="en-US" dirty="0">
              <a:latin typeface="+mn-lt"/>
            </a:endParaRPr>
          </a:p>
        </p:txBody>
      </p:sp>
    </p:spTree>
    <p:extLst>
      <p:ext uri="{BB962C8B-B14F-4D97-AF65-F5344CB8AC3E}">
        <p14:creationId xmlns:p14="http://schemas.microsoft.com/office/powerpoint/2010/main" val="25502344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4" y="3258154"/>
            <a:ext cx="8986969" cy="3188510"/>
          </a:xfrm>
        </p:spPr>
        <p:txBody>
          <a:bodyPr>
            <a:noAutofit/>
          </a:bodyPr>
          <a:lstStyle/>
          <a:p>
            <a:r>
              <a:rPr lang="en-US" dirty="0" smtClean="0"/>
              <a:t>But helium’s two electrons occasionally find themselves on the same side of the atom (frame 3) </a:t>
            </a:r>
          </a:p>
          <a:p>
            <a:r>
              <a:rPr lang="en-US" dirty="0" smtClean="0"/>
              <a:t>This random occurrence presents a moment of uneven charge distribution </a:t>
            </a:r>
          </a:p>
          <a:p>
            <a:pPr lvl="1"/>
            <a:r>
              <a:rPr lang="en-US" sz="3200" dirty="0"/>
              <a:t>C</a:t>
            </a:r>
            <a:r>
              <a:rPr lang="en-US" sz="3200" dirty="0" smtClean="0"/>
              <a:t>reating a weak, instantaneous polarity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138816" y="1278402"/>
            <a:ext cx="4834255" cy="1676400"/>
          </a:xfrm>
          <a:prstGeom prst="rect">
            <a:avLst/>
          </a:prstGeom>
          <a:noFill/>
          <a:ln>
            <a:noFill/>
          </a:ln>
        </p:spPr>
      </p:pic>
      <p:sp>
        <p:nvSpPr>
          <p:cNvPr id="8" name="Title 1"/>
          <p:cNvSpPr>
            <a:spLocks noGrp="1"/>
          </p:cNvSpPr>
          <p:nvPr>
            <p:ph type="title"/>
          </p:nvPr>
        </p:nvSpPr>
        <p:spPr>
          <a:xfrm>
            <a:off x="457200" y="274638"/>
            <a:ext cx="8229600" cy="803013"/>
          </a:xfrm>
        </p:spPr>
        <p:txBody>
          <a:bodyPr>
            <a:normAutofit/>
          </a:bodyPr>
          <a:lstStyle/>
          <a:p>
            <a:r>
              <a:rPr lang="en-US" b="1" dirty="0" smtClean="0">
                <a:latin typeface="+mn-lt"/>
                <a:ea typeface="ＭＳ Ｐゴシック" charset="0"/>
                <a:cs typeface="ＭＳ Ｐゴシック" charset="0"/>
              </a:rPr>
              <a:t>London Dispersion Forces</a:t>
            </a:r>
            <a:endParaRPr lang="en-US" dirty="0">
              <a:latin typeface="+mn-lt"/>
            </a:endParaRPr>
          </a:p>
        </p:txBody>
      </p:sp>
    </p:spTree>
    <p:extLst>
      <p:ext uri="{BB962C8B-B14F-4D97-AF65-F5344CB8AC3E}">
        <p14:creationId xmlns:p14="http://schemas.microsoft.com/office/powerpoint/2010/main" val="243234066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026_la_11_22"/>
          <p:cNvPicPr preferRelativeResize="0">
            <a:picLocks noChangeAspect="1" noChangeArrowheads="1"/>
          </p:cNvPicPr>
          <p:nvPr/>
        </p:nvPicPr>
        <p:blipFill>
          <a:blip r:embed="rId2" cstate="print"/>
          <a:srcRect/>
          <a:stretch>
            <a:fillRect/>
          </a:stretch>
        </p:blipFill>
        <p:spPr bwMode="auto">
          <a:xfrm>
            <a:off x="762000" y="416956"/>
            <a:ext cx="7696200" cy="2107886"/>
          </a:xfrm>
          <a:prstGeom prst="rect">
            <a:avLst/>
          </a:prstGeom>
          <a:noFill/>
          <a:ln w="12700">
            <a:solidFill>
              <a:schemeClr val="tx1"/>
            </a:solidFill>
            <a:miter lim="800000"/>
            <a:headEnd/>
            <a:tailEnd/>
          </a:ln>
        </p:spPr>
      </p:pic>
      <p:sp>
        <p:nvSpPr>
          <p:cNvPr id="5" name="Content Placeholder 2"/>
          <p:cNvSpPr>
            <a:spLocks noGrp="1"/>
          </p:cNvSpPr>
          <p:nvPr>
            <p:ph idx="1"/>
          </p:nvPr>
        </p:nvSpPr>
        <p:spPr>
          <a:xfrm>
            <a:off x="609599" y="3285066"/>
            <a:ext cx="8170297" cy="3276666"/>
          </a:xfrm>
        </p:spPr>
        <p:txBody>
          <a:bodyPr>
            <a:normAutofit/>
          </a:bodyPr>
          <a:lstStyle/>
          <a:p>
            <a:r>
              <a:rPr lang="en-US" sz="3000" dirty="0" smtClean="0"/>
              <a:t>Since neon has more electrons,  it is easier to see the London mechanism in action </a:t>
            </a:r>
          </a:p>
          <a:p>
            <a:r>
              <a:rPr lang="en-US" sz="3000" dirty="0" smtClean="0"/>
              <a:t>When cooled, a collection of neon atoms moves more slowly,  and gradually succumb to each other’s London influence – and liquefy! </a:t>
            </a:r>
          </a:p>
        </p:txBody>
      </p:sp>
    </p:spTree>
    <p:extLst>
      <p:ext uri="{BB962C8B-B14F-4D97-AF65-F5344CB8AC3E}">
        <p14:creationId xmlns:p14="http://schemas.microsoft.com/office/powerpoint/2010/main" val="14258663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spcBef>
                <a:spcPct val="20000"/>
              </a:spcBef>
            </a:pPr>
            <a:r>
              <a:rPr lang="en-US" sz="3600" dirty="0" smtClean="0"/>
              <a:t>London forces easily explain this trend </a:t>
            </a:r>
          </a:p>
        </p:txBody>
      </p:sp>
      <p:sp>
        <p:nvSpPr>
          <p:cNvPr id="2" name="TextBox 1"/>
          <p:cNvSpPr txBox="1"/>
          <p:nvPr/>
        </p:nvSpPr>
        <p:spPr>
          <a:xfrm>
            <a:off x="622174" y="4796267"/>
            <a:ext cx="7840608" cy="1092607"/>
          </a:xfrm>
          <a:prstGeom prst="rect">
            <a:avLst/>
          </a:prstGeom>
          <a:noFill/>
        </p:spPr>
        <p:txBody>
          <a:bodyPr wrap="none" rtlCol="0">
            <a:spAutoFit/>
          </a:bodyPr>
          <a:lstStyle/>
          <a:p>
            <a:r>
              <a:rPr lang="en-US" sz="2800" dirty="0" smtClean="0">
                <a:solidFill>
                  <a:prstClr val="black"/>
                </a:solidFill>
                <a:latin typeface="Calibri"/>
              </a:rPr>
              <a:t>The more electrons, the stronger the London forces </a:t>
            </a:r>
          </a:p>
          <a:p>
            <a:endParaRPr lang="en-US" sz="900" dirty="0">
              <a:solidFill>
                <a:prstClr val="black"/>
              </a:solidFill>
              <a:latin typeface="Calibri"/>
            </a:endParaRPr>
          </a:p>
          <a:p>
            <a:r>
              <a:rPr lang="en-US" sz="2800" dirty="0" smtClean="0">
                <a:solidFill>
                  <a:prstClr val="black"/>
                </a:solidFill>
                <a:latin typeface="Calibri"/>
              </a:rPr>
              <a:t>The stronger the London forces, the easier to liquefy </a:t>
            </a:r>
            <a:endParaRPr lang="en-US" sz="2800" dirty="0">
              <a:solidFill>
                <a:prstClr val="black"/>
              </a:solidFill>
              <a:latin typeface="Calibri"/>
            </a:endParaRPr>
          </a:p>
        </p:txBody>
      </p:sp>
      <p:pic>
        <p:nvPicPr>
          <p:cNvPr id="3" name="Picture 2"/>
          <p:cNvPicPr>
            <a:picLocks noChangeAspect="1"/>
          </p:cNvPicPr>
          <p:nvPr/>
        </p:nvPicPr>
        <p:blipFill>
          <a:blip r:embed="rId3"/>
          <a:stretch>
            <a:fillRect/>
          </a:stretch>
        </p:blipFill>
        <p:spPr>
          <a:xfrm>
            <a:off x="2011541" y="1541889"/>
            <a:ext cx="5166623" cy="3103562"/>
          </a:xfrm>
          <a:prstGeom prst="rect">
            <a:avLst/>
          </a:prstGeom>
        </p:spPr>
      </p:pic>
    </p:spTree>
    <p:extLst>
      <p:ext uri="{BB962C8B-B14F-4D97-AF65-F5344CB8AC3E}">
        <p14:creationId xmlns:p14="http://schemas.microsoft.com/office/powerpoint/2010/main" val="842770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3775"/>
            <a:ext cx="8229600" cy="2498837"/>
          </a:xfrm>
        </p:spPr>
        <p:txBody>
          <a:bodyPr>
            <a:normAutofit/>
          </a:bodyPr>
          <a:lstStyle/>
          <a:p>
            <a:r>
              <a:rPr lang="en-US" dirty="0" smtClean="0"/>
              <a:t>Molecules </a:t>
            </a:r>
            <a:br>
              <a:rPr lang="en-US" dirty="0" smtClean="0"/>
            </a:br>
            <a:r>
              <a:rPr lang="en-US" dirty="0" smtClean="0"/>
              <a:t>and London Forces</a:t>
            </a:r>
            <a:endParaRPr lang="en-US" dirty="0"/>
          </a:p>
        </p:txBody>
      </p:sp>
    </p:spTree>
    <p:extLst>
      <p:ext uri="{BB962C8B-B14F-4D97-AF65-F5344CB8AC3E}">
        <p14:creationId xmlns:p14="http://schemas.microsoft.com/office/powerpoint/2010/main" val="68792182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52223" y="924984"/>
            <a:ext cx="7655043" cy="56051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solidFill>
                  <a:prstClr val="black"/>
                </a:solidFill>
                <a:latin typeface="Calibri"/>
                <a:ea typeface="ＭＳ Ｐゴシック" charset="0"/>
              </a:rPr>
              <a:t>All</a:t>
            </a:r>
            <a:r>
              <a:rPr lang="en-US" dirty="0" smtClean="0">
                <a:solidFill>
                  <a:prstClr val="black"/>
                </a:solidFill>
                <a:latin typeface="Calibri"/>
                <a:ea typeface="ＭＳ Ｐゴシック" charset="0"/>
              </a:rPr>
              <a:t> molecules also experience London force moments </a:t>
            </a:r>
          </a:p>
          <a:p>
            <a:pPr lvl="1"/>
            <a:r>
              <a:rPr lang="en-US" dirty="0" smtClean="0">
                <a:solidFill>
                  <a:prstClr val="black"/>
                </a:solidFill>
                <a:latin typeface="Calibri"/>
                <a:ea typeface="ＭＳ Ｐゴシック" charset="0"/>
              </a:rPr>
              <a:t>But in highly polar molecules like water, the </a:t>
            </a:r>
            <a:r>
              <a:rPr lang="en-US" u="sng" dirty="0" smtClean="0">
                <a:solidFill>
                  <a:prstClr val="black"/>
                </a:solidFill>
                <a:latin typeface="Calibri"/>
                <a:ea typeface="ＭＳ Ｐゴシック" charset="0"/>
              </a:rPr>
              <a:t>permanent dipole-dipole overwhelms the much weaker London contribution</a:t>
            </a:r>
            <a:endParaRPr lang="en-US" sz="800" dirty="0">
              <a:solidFill>
                <a:prstClr val="black"/>
              </a:solidFill>
              <a:latin typeface="Calibri"/>
              <a:ea typeface="ＭＳ Ｐゴシック" charset="0"/>
            </a:endParaRPr>
          </a:p>
          <a:p>
            <a:endParaRPr lang="en-US" dirty="0" smtClean="0">
              <a:solidFill>
                <a:prstClr val="black"/>
              </a:solidFill>
              <a:latin typeface="Calibri"/>
              <a:ea typeface="ＭＳ Ｐゴシック" charset="0"/>
            </a:endParaRPr>
          </a:p>
          <a:p>
            <a:r>
              <a:rPr lang="en-US" dirty="0" smtClean="0">
                <a:solidFill>
                  <a:prstClr val="black"/>
                </a:solidFill>
                <a:latin typeface="Calibri"/>
                <a:ea typeface="ＭＳ Ｐゴシック" charset="0"/>
              </a:rPr>
              <a:t>Note: this is a favorite ‘trick question’ on multiple choice exams</a:t>
            </a:r>
          </a:p>
          <a:p>
            <a:pPr lvl="1"/>
            <a:r>
              <a:rPr lang="en-US" dirty="0" smtClean="0">
                <a:solidFill>
                  <a:prstClr val="black"/>
                </a:solidFill>
                <a:latin typeface="Calibri"/>
                <a:ea typeface="ＭＳ Ｐゴシック" charset="0"/>
              </a:rPr>
              <a:t>Yes, </a:t>
            </a:r>
            <a:r>
              <a:rPr lang="en-US" b="1" dirty="0" smtClean="0">
                <a:solidFill>
                  <a:prstClr val="black"/>
                </a:solidFill>
                <a:latin typeface="Calibri"/>
                <a:ea typeface="ＭＳ Ｐゴシック" charset="0"/>
              </a:rPr>
              <a:t>water does experience London forces</a:t>
            </a:r>
            <a:r>
              <a:rPr lang="en-US" dirty="0" smtClean="0">
                <a:solidFill>
                  <a:prstClr val="black"/>
                </a:solidFill>
                <a:latin typeface="Calibri"/>
                <a:ea typeface="ＭＳ Ｐゴシック" charset="0"/>
              </a:rPr>
              <a:t>, but they are overwhelmed by water’s permanent dipole </a:t>
            </a:r>
            <a:endParaRPr lang="en-US" dirty="0">
              <a:solidFill>
                <a:prstClr val="black"/>
              </a:solidFill>
              <a:latin typeface="Calibri"/>
              <a:ea typeface="ＭＳ Ｐゴシック" charset="0"/>
            </a:endParaRPr>
          </a:p>
        </p:txBody>
      </p:sp>
    </p:spTree>
    <p:extLst>
      <p:ext uri="{BB962C8B-B14F-4D97-AF65-F5344CB8AC3E}">
        <p14:creationId xmlns:p14="http://schemas.microsoft.com/office/powerpoint/2010/main" val="2649194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457200" y="617799"/>
            <a:ext cx="8399307" cy="3786231"/>
          </a:xfrm>
        </p:spPr>
        <p:txBody>
          <a:bodyPr>
            <a:noAutofit/>
          </a:bodyPr>
          <a:lstStyle/>
          <a:p>
            <a:pPr marL="0" indent="0">
              <a:buNone/>
            </a:pPr>
            <a:r>
              <a:rPr lang="en-US" dirty="0" smtClean="0">
                <a:ea typeface="ＭＳ Ｐゴシック" charset="0"/>
                <a:cs typeface="Arial" charset="0"/>
              </a:rPr>
              <a:t>At </a:t>
            </a:r>
            <a:r>
              <a:rPr lang="en-US" dirty="0">
                <a:ea typeface="ＭＳ Ｐゴシック" charset="0"/>
                <a:cs typeface="Arial" charset="0"/>
              </a:rPr>
              <a:t>any </a:t>
            </a:r>
            <a:r>
              <a:rPr lang="en-US" i="1" dirty="0" smtClean="0">
                <a:ea typeface="ＭＳ Ｐゴシック" charset="0"/>
                <a:cs typeface="Arial" charset="0"/>
              </a:rPr>
              <a:t>instant</a:t>
            </a:r>
            <a:r>
              <a:rPr lang="en-US" dirty="0" smtClean="0">
                <a:ea typeface="ＭＳ Ｐゴシック" charset="0"/>
                <a:cs typeface="Arial" charset="0"/>
              </a:rPr>
              <a:t> </a:t>
            </a:r>
            <a:r>
              <a:rPr lang="en-US" dirty="0">
                <a:ea typeface="ＭＳ Ｐゴシック" charset="0"/>
                <a:cs typeface="Arial" charset="0"/>
              </a:rPr>
              <a:t>there may be more electrons at one end of a </a:t>
            </a:r>
            <a:r>
              <a:rPr lang="en-US" b="1" dirty="0">
                <a:ea typeface="ＭＳ Ｐゴシック" charset="0"/>
                <a:cs typeface="Arial" charset="0"/>
              </a:rPr>
              <a:t>molecule</a:t>
            </a:r>
            <a:r>
              <a:rPr lang="en-US" dirty="0">
                <a:ea typeface="ＭＳ Ｐゴシック" charset="0"/>
                <a:cs typeface="Arial" charset="0"/>
              </a:rPr>
              <a:t> </a:t>
            </a:r>
            <a:r>
              <a:rPr lang="en-US" dirty="0" smtClean="0">
                <a:ea typeface="ＭＳ Ｐゴシック" charset="0"/>
                <a:cs typeface="Arial" charset="0"/>
              </a:rPr>
              <a:t>than </a:t>
            </a:r>
            <a:r>
              <a:rPr lang="en-US" dirty="0">
                <a:ea typeface="ＭＳ Ｐゴシック" charset="0"/>
                <a:cs typeface="Arial" charset="0"/>
              </a:rPr>
              <a:t>at the </a:t>
            </a:r>
            <a:r>
              <a:rPr lang="en-US" dirty="0" smtClean="0">
                <a:ea typeface="ＭＳ Ｐゴシック" charset="0"/>
                <a:cs typeface="Arial" charset="0"/>
              </a:rPr>
              <a:t>other </a:t>
            </a:r>
          </a:p>
          <a:p>
            <a:pPr lvl="1"/>
            <a:r>
              <a:rPr lang="en-US" dirty="0" smtClean="0">
                <a:ea typeface="ＭＳ Ｐゴシック" charset="0"/>
                <a:cs typeface="Arial" charset="0"/>
              </a:rPr>
              <a:t>Imparting a </a:t>
            </a:r>
            <a:r>
              <a:rPr lang="en-US" dirty="0">
                <a:ea typeface="ＭＳ Ｐゴシック" charset="0"/>
                <a:cs typeface="Arial" charset="0"/>
              </a:rPr>
              <a:t>short-lived </a:t>
            </a:r>
            <a:r>
              <a:rPr lang="en-US" dirty="0" smtClean="0">
                <a:ea typeface="ＭＳ Ｐゴシック" charset="0"/>
                <a:cs typeface="Arial" charset="0"/>
              </a:rPr>
              <a:t>negative influence  </a:t>
            </a:r>
          </a:p>
          <a:p>
            <a:pPr lvl="1"/>
            <a:r>
              <a:rPr lang="en-US" dirty="0">
                <a:ea typeface="ＭＳ Ｐゴシック" charset="0"/>
                <a:cs typeface="Arial" charset="0"/>
              </a:rPr>
              <a:t>L</a:t>
            </a:r>
            <a:r>
              <a:rPr lang="en-US" dirty="0" smtClean="0">
                <a:ea typeface="ＭＳ Ｐゴシック" charset="0"/>
                <a:cs typeface="Arial" charset="0"/>
              </a:rPr>
              <a:t>eaving a positive influence at the other end</a:t>
            </a:r>
          </a:p>
          <a:p>
            <a:pPr marL="0" indent="0">
              <a:buNone/>
            </a:pPr>
            <a:r>
              <a:rPr lang="en-US" dirty="0" smtClean="0">
                <a:ea typeface="ＭＳ Ｐゴシック" charset="0"/>
              </a:rPr>
              <a:t>The </a:t>
            </a:r>
            <a:r>
              <a:rPr lang="en-US" dirty="0">
                <a:ea typeface="ＭＳ Ｐゴシック" charset="0"/>
              </a:rPr>
              <a:t>larger </a:t>
            </a:r>
            <a:r>
              <a:rPr lang="en-US" dirty="0" smtClean="0">
                <a:ea typeface="ＭＳ Ｐゴシック" charset="0"/>
              </a:rPr>
              <a:t>the molecular </a:t>
            </a:r>
            <a:r>
              <a:rPr lang="en-US" dirty="0">
                <a:ea typeface="ＭＳ Ｐゴシック" charset="0"/>
              </a:rPr>
              <a:t>weight and surface </a:t>
            </a:r>
            <a:r>
              <a:rPr lang="en-US" dirty="0" smtClean="0">
                <a:ea typeface="ＭＳ Ｐゴシック" charset="0"/>
              </a:rPr>
              <a:t>area,  the larger and more frequent these temporary polarities become </a:t>
            </a:r>
          </a:p>
        </p:txBody>
      </p:sp>
      <p:sp>
        <p:nvSpPr>
          <p:cNvPr id="2662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pic>
        <p:nvPicPr>
          <p:cNvPr id="6" name="Picture 6" descr="010_08_04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406" y="4793694"/>
            <a:ext cx="6061524" cy="148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3156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65125" y="980207"/>
            <a:ext cx="8229600" cy="3593973"/>
          </a:xfrm>
        </p:spPr>
        <p:txBody>
          <a:bodyPr>
            <a:noAutofit/>
          </a:bodyPr>
          <a:lstStyle/>
          <a:p>
            <a:r>
              <a:rPr lang="en-US" dirty="0" smtClean="0">
                <a:ea typeface="ＭＳ Ｐゴシック" charset="0"/>
                <a:cs typeface="Arial" charset="0"/>
              </a:rPr>
              <a:t>When cooled,  molecules move more slowly and thus fall under each other’s influence</a:t>
            </a:r>
          </a:p>
          <a:p>
            <a:r>
              <a:rPr lang="en-US" dirty="0" smtClean="0">
                <a:ea typeface="ＭＳ Ｐゴシック" charset="0"/>
                <a:cs typeface="Arial" charset="0"/>
              </a:rPr>
              <a:t>When close to each other, </a:t>
            </a:r>
            <a:r>
              <a:rPr lang="en-US" dirty="0">
                <a:ea typeface="ＭＳ Ｐゴシック" charset="0"/>
                <a:cs typeface="Arial" charset="0"/>
              </a:rPr>
              <a:t> </a:t>
            </a:r>
            <a:r>
              <a:rPr lang="en-US" dirty="0" smtClean="0">
                <a:ea typeface="ＭＳ Ｐゴシック" charset="0"/>
                <a:cs typeface="Arial" charset="0"/>
              </a:rPr>
              <a:t>any temporary polarity will </a:t>
            </a:r>
            <a:r>
              <a:rPr lang="en-US" b="1" dirty="0" smtClean="0">
                <a:ea typeface="ＭＳ Ｐゴシック" charset="0"/>
                <a:cs typeface="Arial" charset="0"/>
              </a:rPr>
              <a:t>induce</a:t>
            </a:r>
            <a:r>
              <a:rPr lang="en-US" dirty="0" smtClean="0">
                <a:ea typeface="ＭＳ Ｐゴシック" charset="0"/>
                <a:cs typeface="Arial" charset="0"/>
              </a:rPr>
              <a:t> a similar ‘matching’ polarity in a neighboring molecule </a:t>
            </a:r>
          </a:p>
          <a:p>
            <a:pPr lvl="1"/>
            <a:r>
              <a:rPr lang="en-US" dirty="0" smtClean="0">
                <a:ea typeface="ＭＳ Ｐゴシック" charset="0"/>
                <a:cs typeface="Arial" charset="0"/>
              </a:rPr>
              <a:t>and the collection of molecules will liquefy </a:t>
            </a:r>
            <a:endParaRPr lang="en-US" dirty="0">
              <a:ea typeface="ＭＳ Ｐゴシック" charset="0"/>
              <a:cs typeface="Arial" charset="0"/>
            </a:endParaRPr>
          </a:p>
        </p:txBody>
      </p:sp>
      <p:sp>
        <p:nvSpPr>
          <p:cNvPr id="2662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pic>
        <p:nvPicPr>
          <p:cNvPr id="26629" name="Picture 6" descr="010_08_04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406" y="4793694"/>
            <a:ext cx="6061524" cy="148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00221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E6D283A8-0AB5-432F-BA54-45F91D69F3AB}" type="slidenum">
              <a:rPr lang="en-US">
                <a:solidFill>
                  <a:prstClr val="black">
                    <a:tint val="75000"/>
                  </a:prstClr>
                </a:solidFill>
                <a:latin typeface="Calibri"/>
              </a:rPr>
              <a:pPr/>
              <a:t>59</a:t>
            </a:fld>
            <a:endParaRPr lang="en-US">
              <a:solidFill>
                <a:prstClr val="black">
                  <a:tint val="75000"/>
                </a:prstClr>
              </a:solidFill>
              <a:latin typeface="Calibri"/>
            </a:endParaRPr>
          </a:p>
        </p:txBody>
      </p:sp>
      <p:pic>
        <p:nvPicPr>
          <p:cNvPr id="18434" name="Picture 2"/>
          <p:cNvPicPr>
            <a:picLocks noChangeAspect="1" noChangeArrowheads="1"/>
          </p:cNvPicPr>
          <p:nvPr/>
        </p:nvPicPr>
        <p:blipFill>
          <a:blip r:embed="rId2" cstate="print"/>
          <a:srcRect/>
          <a:stretch>
            <a:fillRect/>
          </a:stretch>
        </p:blipFill>
        <p:spPr bwMode="auto">
          <a:xfrm>
            <a:off x="508000" y="379413"/>
            <a:ext cx="8128000" cy="6097587"/>
          </a:xfrm>
          <a:prstGeom prst="rect">
            <a:avLst/>
          </a:prstGeom>
          <a:noFill/>
        </p:spPr>
      </p:pic>
      <p:sp>
        <p:nvSpPr>
          <p:cNvPr id="4" name="Content Placeholder 2"/>
          <p:cNvSpPr txBox="1">
            <a:spLocks/>
          </p:cNvSpPr>
          <p:nvPr/>
        </p:nvSpPr>
        <p:spPr>
          <a:xfrm>
            <a:off x="685800" y="609600"/>
            <a:ext cx="7467600" cy="9090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prstClr val="black"/>
                </a:solidFill>
                <a:latin typeface="Calibri"/>
              </a:rPr>
              <a:t>Methane has 10 electrons </a:t>
            </a:r>
          </a:p>
          <a:p>
            <a:pPr marL="0" indent="0" algn="ctr">
              <a:buFont typeface="Arial" pitchFamily="34" charset="0"/>
              <a:buNone/>
            </a:pPr>
            <a:endParaRPr lang="en-US" dirty="0">
              <a:solidFill>
                <a:prstClr val="black"/>
              </a:solidFill>
              <a:latin typeface="Calibri"/>
            </a:endParaRPr>
          </a:p>
        </p:txBody>
      </p:sp>
    </p:spTree>
    <p:extLst>
      <p:ext uri="{BB962C8B-B14F-4D97-AF65-F5344CB8AC3E}">
        <p14:creationId xmlns:p14="http://schemas.microsoft.com/office/powerpoint/2010/main" val="10395513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a:latin typeface="Arial" charset="0"/>
                <a:cs typeface="Times New Roman" charset="0"/>
              </a:rPr>
              <a:t>8.1 States of Matter and Their Changes</a:t>
            </a:r>
          </a:p>
        </p:txBody>
      </p:sp>
      <p:sp>
        <p:nvSpPr>
          <p:cNvPr id="1946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19461" name="Picture 1030" descr="002_08_01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3" y="3354388"/>
            <a:ext cx="68199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30123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A26AC60-6ADF-4753-9ED3-00B55A489234}" type="slidenum">
              <a:rPr lang="en-US">
                <a:solidFill>
                  <a:prstClr val="black">
                    <a:tint val="75000"/>
                  </a:prstClr>
                </a:solidFill>
                <a:latin typeface="Calibri"/>
              </a:rPr>
              <a:pPr/>
              <a:t>60</a:t>
            </a:fld>
            <a:endParaRPr lang="en-US">
              <a:solidFill>
                <a:prstClr val="black">
                  <a:tint val="75000"/>
                </a:prstClr>
              </a:solidFill>
              <a:latin typeface="Calibri"/>
            </a:endParaRPr>
          </a:p>
        </p:txBody>
      </p:sp>
      <p:pic>
        <p:nvPicPr>
          <p:cNvPr id="19458" name="Picture 2"/>
          <p:cNvPicPr>
            <a:picLocks noChangeAspect="1" noChangeArrowheads="1"/>
          </p:cNvPicPr>
          <p:nvPr/>
        </p:nvPicPr>
        <p:blipFill>
          <a:blip r:embed="rId2" cstate="print"/>
          <a:srcRect/>
          <a:stretch>
            <a:fillRect/>
          </a:stretch>
        </p:blipFill>
        <p:spPr bwMode="auto">
          <a:xfrm>
            <a:off x="304800" y="1615955"/>
            <a:ext cx="5588000" cy="4192091"/>
          </a:xfrm>
          <a:prstGeom prst="rect">
            <a:avLst/>
          </a:prstGeom>
          <a:noFill/>
        </p:spPr>
      </p:pic>
      <p:sp>
        <p:nvSpPr>
          <p:cNvPr id="2" name="TextBox 1"/>
          <p:cNvSpPr txBox="1"/>
          <p:nvPr/>
        </p:nvSpPr>
        <p:spPr>
          <a:xfrm>
            <a:off x="4841627" y="1745298"/>
            <a:ext cx="3845173" cy="3785652"/>
          </a:xfrm>
          <a:prstGeom prst="rect">
            <a:avLst/>
          </a:prstGeom>
          <a:noFill/>
        </p:spPr>
        <p:txBody>
          <a:bodyPr wrap="none" rtlCol="0">
            <a:spAutoFit/>
          </a:bodyPr>
          <a:lstStyle/>
          <a:p>
            <a:r>
              <a:rPr lang="en-US" sz="2800" dirty="0">
                <a:solidFill>
                  <a:prstClr val="black"/>
                </a:solidFill>
                <a:latin typeface="Calibri"/>
              </a:rPr>
              <a:t>I</a:t>
            </a:r>
            <a:r>
              <a:rPr lang="en-US" sz="2800" dirty="0" smtClean="0">
                <a:solidFill>
                  <a:prstClr val="black"/>
                </a:solidFill>
                <a:latin typeface="Calibri"/>
              </a:rPr>
              <a:t>n a video, these would </a:t>
            </a:r>
          </a:p>
          <a:p>
            <a:r>
              <a:rPr lang="en-US" sz="2800" dirty="0" smtClean="0">
                <a:solidFill>
                  <a:prstClr val="black"/>
                </a:solidFill>
                <a:latin typeface="Calibri"/>
              </a:rPr>
              <a:t>ripple like waves</a:t>
            </a:r>
          </a:p>
          <a:p>
            <a:r>
              <a:rPr lang="en-US" sz="2800" dirty="0" smtClean="0">
                <a:solidFill>
                  <a:prstClr val="black"/>
                </a:solidFill>
                <a:latin typeface="Calibri"/>
              </a:rPr>
              <a:t>on the surface of water</a:t>
            </a:r>
          </a:p>
          <a:p>
            <a:endParaRPr lang="en-US" sz="800" dirty="0">
              <a:solidFill>
                <a:prstClr val="black"/>
              </a:solidFill>
              <a:latin typeface="Calibri"/>
            </a:endParaRPr>
          </a:p>
          <a:p>
            <a:r>
              <a:rPr lang="en-US" sz="2800" dirty="0">
                <a:solidFill>
                  <a:prstClr val="black"/>
                </a:solidFill>
                <a:latin typeface="Calibri"/>
              </a:rPr>
              <a:t>S</a:t>
            </a:r>
            <a:r>
              <a:rPr lang="en-US" sz="2800" dirty="0" smtClean="0">
                <a:solidFill>
                  <a:prstClr val="black"/>
                </a:solidFill>
                <a:latin typeface="Calibri"/>
              </a:rPr>
              <a:t>uch a sustained </a:t>
            </a:r>
          </a:p>
          <a:p>
            <a:r>
              <a:rPr lang="en-US" sz="2800" dirty="0" smtClean="0">
                <a:solidFill>
                  <a:prstClr val="black"/>
                </a:solidFill>
                <a:latin typeface="Calibri"/>
              </a:rPr>
              <a:t>intermolecular attraction</a:t>
            </a:r>
          </a:p>
          <a:p>
            <a:r>
              <a:rPr lang="en-US" sz="2800" dirty="0" smtClean="0">
                <a:solidFill>
                  <a:prstClr val="black"/>
                </a:solidFill>
                <a:latin typeface="Calibri"/>
              </a:rPr>
              <a:t>we call a </a:t>
            </a:r>
            <a:r>
              <a:rPr lang="en-US" sz="2800" b="1" dirty="0" smtClean="0">
                <a:solidFill>
                  <a:prstClr val="black"/>
                </a:solidFill>
                <a:latin typeface="Calibri"/>
              </a:rPr>
              <a:t>liquid  </a:t>
            </a:r>
          </a:p>
          <a:p>
            <a:endParaRPr lang="en-US" sz="800" b="1" dirty="0">
              <a:solidFill>
                <a:prstClr val="black"/>
              </a:solidFill>
              <a:latin typeface="Calibri"/>
            </a:endParaRPr>
          </a:p>
          <a:p>
            <a:r>
              <a:rPr lang="en-US" sz="2800" dirty="0" smtClean="0">
                <a:solidFill>
                  <a:prstClr val="black"/>
                </a:solidFill>
                <a:latin typeface="Calibri"/>
              </a:rPr>
              <a:t>Further cooling leads to </a:t>
            </a:r>
          </a:p>
          <a:p>
            <a:r>
              <a:rPr lang="en-US" sz="2800" dirty="0" smtClean="0">
                <a:solidFill>
                  <a:prstClr val="black"/>
                </a:solidFill>
                <a:latin typeface="Calibri"/>
              </a:rPr>
              <a:t>a </a:t>
            </a:r>
            <a:r>
              <a:rPr lang="en-US" sz="2800" b="1" dirty="0" smtClean="0">
                <a:solidFill>
                  <a:prstClr val="black"/>
                </a:solidFill>
                <a:latin typeface="Calibri"/>
              </a:rPr>
              <a:t>solid</a:t>
            </a:r>
            <a:endParaRPr lang="en-US" sz="2800" b="1" dirty="0">
              <a:solidFill>
                <a:prstClr val="black"/>
              </a:solidFill>
              <a:latin typeface="Calibri"/>
            </a:endParaRPr>
          </a:p>
        </p:txBody>
      </p:sp>
      <p:sp>
        <p:nvSpPr>
          <p:cNvPr id="6" name="TextBox 5"/>
          <p:cNvSpPr txBox="1"/>
          <p:nvPr/>
        </p:nvSpPr>
        <p:spPr>
          <a:xfrm>
            <a:off x="2460559" y="570753"/>
            <a:ext cx="4423206" cy="584776"/>
          </a:xfrm>
          <a:prstGeom prst="rect">
            <a:avLst/>
          </a:prstGeom>
          <a:noFill/>
        </p:spPr>
        <p:txBody>
          <a:bodyPr wrap="none" rtlCol="0">
            <a:spAutoFit/>
          </a:bodyPr>
          <a:lstStyle/>
          <a:p>
            <a:r>
              <a:rPr lang="en-US" sz="3200" dirty="0" smtClean="0">
                <a:solidFill>
                  <a:prstClr val="black"/>
                </a:solidFill>
                <a:latin typeface="Calibri"/>
              </a:rPr>
              <a:t>These forces are dynamic </a:t>
            </a:r>
            <a:endParaRPr lang="en-US" sz="3200" dirty="0">
              <a:solidFill>
                <a:prstClr val="black"/>
              </a:solidFill>
              <a:latin typeface="Calibri"/>
            </a:endParaRPr>
          </a:p>
        </p:txBody>
      </p:sp>
    </p:spTree>
    <p:extLst>
      <p:ext uri="{BB962C8B-B14F-4D97-AF65-F5344CB8AC3E}">
        <p14:creationId xmlns:p14="http://schemas.microsoft.com/office/powerpoint/2010/main" val="300591734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836050" y="609600"/>
            <a:ext cx="7467600" cy="533400"/>
          </a:xfrm>
        </p:spPr>
        <p:txBody>
          <a:bodyPr>
            <a:normAutofit fontScale="90000"/>
          </a:bodyPr>
          <a:lstStyle/>
          <a:p>
            <a:pPr>
              <a:spcBef>
                <a:spcPct val="20000"/>
              </a:spcBef>
            </a:pPr>
            <a:r>
              <a:rPr lang="en-US" dirty="0"/>
              <a:t>Concept Check</a:t>
            </a:r>
          </a:p>
        </p:txBody>
      </p:sp>
      <p:sp>
        <p:nvSpPr>
          <p:cNvPr id="575491" name="Rectangle 3"/>
          <p:cNvSpPr>
            <a:spLocks noGrp="1" noChangeArrowheads="1"/>
          </p:cNvSpPr>
          <p:nvPr>
            <p:ph idx="1"/>
          </p:nvPr>
        </p:nvSpPr>
        <p:spPr>
          <a:xfrm>
            <a:off x="281519" y="1622986"/>
            <a:ext cx="8503071" cy="4838139"/>
          </a:xfrm>
        </p:spPr>
        <p:txBody>
          <a:bodyPr>
            <a:normAutofit lnSpcReduction="10000"/>
          </a:bodyPr>
          <a:lstStyle/>
          <a:p>
            <a:pPr marL="465138" indent="0">
              <a:buFontTx/>
              <a:buNone/>
            </a:pPr>
            <a:r>
              <a:rPr lang="en-US" dirty="0"/>
              <a:t>Consider the following compounds:</a:t>
            </a:r>
          </a:p>
          <a:p>
            <a:pPr marL="465138" indent="0">
              <a:buFontTx/>
              <a:buNone/>
            </a:pPr>
            <a:r>
              <a:rPr lang="en-US" dirty="0"/>
              <a:t>		NH</a:t>
            </a:r>
            <a:r>
              <a:rPr lang="en-US" baseline="-25000" dirty="0"/>
              <a:t>3</a:t>
            </a:r>
            <a:r>
              <a:rPr lang="en-US" dirty="0"/>
              <a:t>	  CH</a:t>
            </a:r>
            <a:r>
              <a:rPr lang="en-US" baseline="-25000" dirty="0"/>
              <a:t>4</a:t>
            </a:r>
            <a:r>
              <a:rPr lang="en-US" dirty="0"/>
              <a:t>	      H</a:t>
            </a:r>
            <a:r>
              <a:rPr lang="en-US" baseline="-25000" dirty="0"/>
              <a:t>2</a:t>
            </a:r>
          </a:p>
          <a:p>
            <a:pPr marL="465138" indent="0">
              <a:buFontTx/>
              <a:buNone/>
            </a:pPr>
            <a:endParaRPr lang="en-US" sz="900" dirty="0"/>
          </a:p>
          <a:p>
            <a:pPr marL="465138" indent="0">
              <a:buFontTx/>
              <a:buNone/>
            </a:pPr>
            <a:r>
              <a:rPr lang="en-US" dirty="0"/>
              <a:t>How many of the compounds above exhibit </a:t>
            </a:r>
            <a:r>
              <a:rPr lang="en-US" dirty="0">
                <a:solidFill>
                  <a:srgbClr val="0000FF"/>
                </a:solidFill>
              </a:rPr>
              <a:t>London dispersion forces</a:t>
            </a:r>
            <a:r>
              <a:rPr lang="en-US" dirty="0"/>
              <a:t>?</a:t>
            </a:r>
          </a:p>
          <a:p>
            <a:pPr marL="465138" indent="0"/>
            <a:endParaRPr lang="en-US" sz="900" dirty="0"/>
          </a:p>
          <a:p>
            <a:pPr marL="465138" indent="0">
              <a:buFontTx/>
              <a:buNone/>
            </a:pPr>
            <a:r>
              <a:rPr lang="en-US" dirty="0"/>
              <a:t>a)	0</a:t>
            </a:r>
          </a:p>
          <a:p>
            <a:pPr marL="465138" indent="0">
              <a:buFontTx/>
              <a:buNone/>
            </a:pPr>
            <a:r>
              <a:rPr lang="en-US" dirty="0"/>
              <a:t>b)	1</a:t>
            </a:r>
          </a:p>
          <a:p>
            <a:pPr marL="465138" indent="0">
              <a:buFontTx/>
              <a:buNone/>
            </a:pPr>
            <a:r>
              <a:rPr lang="en-US" dirty="0"/>
              <a:t>c)	2</a:t>
            </a:r>
          </a:p>
          <a:p>
            <a:pPr marL="465138" indent="0">
              <a:buFontTx/>
              <a:buNone/>
            </a:pPr>
            <a:r>
              <a:rPr lang="en-US" dirty="0"/>
              <a:t>d)	3</a:t>
            </a:r>
          </a:p>
        </p:txBody>
      </p:sp>
      <p:sp>
        <p:nvSpPr>
          <p:cNvPr id="6" name="Footer Placeholder 3"/>
          <p:cNvSpPr>
            <a:spLocks noGrp="1"/>
          </p:cNvSpPr>
          <p:nvPr>
            <p:ph type="ftr" sz="quarter" idx="10"/>
          </p:nvPr>
        </p:nvSpPr>
        <p:spPr/>
        <p:txBody>
          <a:bodyPr/>
          <a:lstStyle/>
          <a:p>
            <a:r>
              <a:rPr lang="en-US">
                <a:solidFill>
                  <a:prstClr val="black">
                    <a:tint val="75000"/>
                  </a:prstClr>
                </a:solidFill>
                <a:latin typeface="Calibri"/>
              </a:rPr>
              <a:t>Copyright © Cengage Learning. All rights reserved</a:t>
            </a:r>
          </a:p>
        </p:txBody>
      </p:sp>
      <p:sp>
        <p:nvSpPr>
          <p:cNvPr id="7" name="Slide Number Placeholder 4"/>
          <p:cNvSpPr>
            <a:spLocks noGrp="1"/>
          </p:cNvSpPr>
          <p:nvPr>
            <p:ph type="sldNum" sz="quarter" idx="11"/>
          </p:nvPr>
        </p:nvSpPr>
        <p:spPr/>
        <p:txBody>
          <a:bodyPr/>
          <a:lstStyle/>
          <a:p>
            <a:fld id="{C98CB934-7659-8441-812A-2956A453EC48}" type="slidenum">
              <a:rPr lang="en-US">
                <a:solidFill>
                  <a:prstClr val="black">
                    <a:tint val="75000"/>
                  </a:prstClr>
                </a:solidFill>
                <a:latin typeface="Calibri"/>
              </a:rPr>
              <a:pPr/>
              <a:t>61</a:t>
            </a:fld>
            <a:endParaRPr lang="en-US">
              <a:solidFill>
                <a:prstClr val="black">
                  <a:tint val="75000"/>
                </a:prstClr>
              </a:solidFill>
              <a:latin typeface="Calibri"/>
            </a:endParaRPr>
          </a:p>
        </p:txBody>
      </p:sp>
      <p:sp>
        <p:nvSpPr>
          <p:cNvPr id="575493" name="Rectangle 5"/>
          <p:cNvSpPr>
            <a:spLocks noChangeArrowheads="1"/>
          </p:cNvSpPr>
          <p:nvPr/>
        </p:nvSpPr>
        <p:spPr bwMode="auto">
          <a:xfrm>
            <a:off x="703440" y="5666980"/>
            <a:ext cx="838200"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a:endParaRPr>
          </a:p>
        </p:txBody>
      </p:sp>
    </p:spTree>
    <p:extLst>
      <p:ext uri="{BB962C8B-B14F-4D97-AF65-F5344CB8AC3E}">
        <p14:creationId xmlns:p14="http://schemas.microsoft.com/office/powerpoint/2010/main" val="3298774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81000"/>
            <a:ext cx="8226425" cy="609600"/>
          </a:xfrm>
        </p:spPr>
        <p:txBody>
          <a:bodyPr>
            <a:normAutofit fontScale="90000"/>
          </a:bodyPr>
          <a:lstStyle/>
          <a:p>
            <a:pPr eaLnBrk="1" hangingPunct="1"/>
            <a:r>
              <a:rPr lang="en-US" dirty="0" err="1" smtClean="0"/>
              <a:t>fyi</a:t>
            </a:r>
            <a:r>
              <a:rPr lang="en-US" dirty="0" smtClean="0"/>
              <a:t>: Grease Molecule</a:t>
            </a:r>
          </a:p>
        </p:txBody>
      </p:sp>
      <p:pic>
        <p:nvPicPr>
          <p:cNvPr id="37891" name="Picture 3" descr="un_11_04"/>
          <p:cNvPicPr>
            <a:picLocks noChangeAspect="1" noChangeArrowheads="1"/>
          </p:cNvPicPr>
          <p:nvPr/>
        </p:nvPicPr>
        <p:blipFill>
          <a:blip r:embed="rId3" cstate="print"/>
          <a:srcRect/>
          <a:stretch>
            <a:fillRect/>
          </a:stretch>
        </p:blipFill>
        <p:spPr bwMode="auto">
          <a:xfrm>
            <a:off x="2944520" y="3893137"/>
            <a:ext cx="3608680" cy="1977525"/>
          </a:xfrm>
          <a:prstGeom prst="rect">
            <a:avLst/>
          </a:prstGeom>
          <a:noFill/>
          <a:ln w="12700">
            <a:solidFill>
              <a:srgbClr val="000000"/>
            </a:solidFill>
            <a:miter lim="800000"/>
            <a:headEnd/>
            <a:tailEnd/>
          </a:ln>
        </p:spPr>
      </p:pic>
      <p:sp>
        <p:nvSpPr>
          <p:cNvPr id="4" name="Rectangle 3"/>
          <p:cNvSpPr/>
          <p:nvPr/>
        </p:nvSpPr>
        <p:spPr>
          <a:xfrm>
            <a:off x="1343155" y="1365399"/>
            <a:ext cx="6609502" cy="1791260"/>
          </a:xfrm>
          <a:prstGeom prst="rect">
            <a:avLst/>
          </a:prstGeom>
        </p:spPr>
        <p:txBody>
          <a:bodyPr wrap="none">
            <a:spAutoFit/>
          </a:bodyPr>
          <a:lstStyle/>
          <a:p>
            <a:pPr marL="342900" indent="-342900">
              <a:spcBef>
                <a:spcPct val="20000"/>
              </a:spcBef>
              <a:buFontTx/>
              <a:buChar char="•"/>
              <a:defRPr/>
            </a:pPr>
            <a:r>
              <a:rPr lang="en-US" sz="2400" kern="0" dirty="0">
                <a:solidFill>
                  <a:srgbClr val="000000"/>
                </a:solidFill>
                <a:latin typeface="Arial"/>
              </a:rPr>
              <a:t>lots of electrons </a:t>
            </a:r>
          </a:p>
          <a:p>
            <a:pPr marL="342900" indent="-342900">
              <a:spcBef>
                <a:spcPct val="20000"/>
              </a:spcBef>
              <a:buFontTx/>
              <a:buChar char="•"/>
              <a:defRPr/>
            </a:pPr>
            <a:r>
              <a:rPr lang="en-US" sz="2400" kern="0" dirty="0">
                <a:solidFill>
                  <a:srgbClr val="000000"/>
                </a:solidFill>
                <a:latin typeface="Arial"/>
              </a:rPr>
              <a:t>lots of </a:t>
            </a:r>
            <a:r>
              <a:rPr lang="en-US" sz="2400" kern="0" dirty="0" smtClean="0">
                <a:solidFill>
                  <a:srgbClr val="000000"/>
                </a:solidFill>
                <a:latin typeface="Arial"/>
              </a:rPr>
              <a:t>molecular surface </a:t>
            </a:r>
            <a:r>
              <a:rPr lang="en-US" sz="2400" kern="0" dirty="0">
                <a:solidFill>
                  <a:srgbClr val="000000"/>
                </a:solidFill>
                <a:latin typeface="Arial"/>
              </a:rPr>
              <a:t>area </a:t>
            </a:r>
          </a:p>
          <a:p>
            <a:pPr marL="342900" indent="-342900">
              <a:spcBef>
                <a:spcPct val="20000"/>
              </a:spcBef>
              <a:buFontTx/>
              <a:buChar char="•"/>
              <a:defRPr/>
            </a:pPr>
            <a:r>
              <a:rPr lang="en-US" sz="2400" kern="0" dirty="0" smtClean="0">
                <a:solidFill>
                  <a:srgbClr val="000000"/>
                </a:solidFill>
                <a:latin typeface="Arial"/>
              </a:rPr>
              <a:t>so there are numerous </a:t>
            </a:r>
            <a:r>
              <a:rPr lang="en-US" sz="2400" kern="0" dirty="0">
                <a:solidFill>
                  <a:srgbClr val="000000"/>
                </a:solidFill>
                <a:latin typeface="Arial"/>
              </a:rPr>
              <a:t>London ‘sites’ </a:t>
            </a:r>
          </a:p>
          <a:p>
            <a:pPr marL="342900" indent="-342900">
              <a:spcBef>
                <a:spcPct val="20000"/>
              </a:spcBef>
              <a:buFontTx/>
              <a:buChar char="•"/>
              <a:defRPr/>
            </a:pPr>
            <a:r>
              <a:rPr lang="en-US" sz="2400" kern="0" dirty="0">
                <a:solidFill>
                  <a:srgbClr val="000000"/>
                </a:solidFill>
                <a:latin typeface="Arial"/>
              </a:rPr>
              <a:t>resulting in a semi-solid at room temperature</a:t>
            </a:r>
          </a:p>
        </p:txBody>
      </p:sp>
    </p:spTree>
    <p:extLst>
      <p:ext uri="{BB962C8B-B14F-4D97-AF65-F5344CB8AC3E}">
        <p14:creationId xmlns:p14="http://schemas.microsoft.com/office/powerpoint/2010/main" val="1972950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306671"/>
            <a:ext cx="8226425" cy="685800"/>
          </a:xfrm>
        </p:spPr>
        <p:txBody>
          <a:bodyPr>
            <a:normAutofit fontScale="90000"/>
          </a:bodyPr>
          <a:lstStyle/>
          <a:p>
            <a:pPr eaLnBrk="1" hangingPunct="1"/>
            <a:r>
              <a:rPr lang="en-US" dirty="0" err="1" smtClean="0"/>
              <a:t>fyi</a:t>
            </a:r>
            <a:r>
              <a:rPr lang="en-US" dirty="0" smtClean="0"/>
              <a:t>: Hexane Molecule</a:t>
            </a:r>
          </a:p>
        </p:txBody>
      </p:sp>
      <p:pic>
        <p:nvPicPr>
          <p:cNvPr id="38915" name="Picture 3" descr="un_11_02b"/>
          <p:cNvPicPr>
            <a:picLocks noChangeAspect="1" noChangeArrowheads="1"/>
          </p:cNvPicPr>
          <p:nvPr/>
        </p:nvPicPr>
        <p:blipFill>
          <a:blip r:embed="rId3" cstate="print"/>
          <a:srcRect/>
          <a:stretch>
            <a:fillRect/>
          </a:stretch>
        </p:blipFill>
        <p:spPr bwMode="auto">
          <a:xfrm>
            <a:off x="3603071" y="3931232"/>
            <a:ext cx="2402047" cy="2090156"/>
          </a:xfrm>
          <a:prstGeom prst="rect">
            <a:avLst/>
          </a:prstGeom>
          <a:noFill/>
          <a:ln w="12700">
            <a:solidFill>
              <a:srgbClr val="000000"/>
            </a:solidFill>
            <a:miter lim="800000"/>
            <a:headEnd/>
            <a:tailEnd/>
          </a:ln>
        </p:spPr>
      </p:pic>
      <p:sp>
        <p:nvSpPr>
          <p:cNvPr id="4" name="Rectangle 3"/>
          <p:cNvSpPr/>
          <p:nvPr/>
        </p:nvSpPr>
        <p:spPr>
          <a:xfrm>
            <a:off x="1841341" y="1487863"/>
            <a:ext cx="5942652" cy="1791260"/>
          </a:xfrm>
          <a:prstGeom prst="rect">
            <a:avLst/>
          </a:prstGeom>
        </p:spPr>
        <p:txBody>
          <a:bodyPr wrap="none">
            <a:spAutoFit/>
          </a:bodyPr>
          <a:lstStyle/>
          <a:p>
            <a:pPr marL="342900" indent="-342900">
              <a:spcBef>
                <a:spcPct val="20000"/>
              </a:spcBef>
              <a:buFontTx/>
              <a:buChar char="•"/>
              <a:defRPr/>
            </a:pPr>
            <a:r>
              <a:rPr lang="en-US" sz="2400" kern="0" dirty="0">
                <a:solidFill>
                  <a:srgbClr val="000000"/>
                </a:solidFill>
                <a:latin typeface="Arial"/>
              </a:rPr>
              <a:t>fewer electrons </a:t>
            </a:r>
          </a:p>
          <a:p>
            <a:pPr marL="342900" indent="-342900">
              <a:spcBef>
                <a:spcPct val="20000"/>
              </a:spcBef>
              <a:buFontTx/>
              <a:buChar char="•"/>
              <a:defRPr/>
            </a:pPr>
            <a:r>
              <a:rPr lang="en-US" sz="2400" kern="0" dirty="0">
                <a:solidFill>
                  <a:srgbClr val="000000"/>
                </a:solidFill>
                <a:latin typeface="Arial"/>
              </a:rPr>
              <a:t>very little molecular </a:t>
            </a:r>
            <a:r>
              <a:rPr lang="en-US" sz="2400" kern="0" dirty="0" smtClean="0">
                <a:solidFill>
                  <a:srgbClr val="000000"/>
                </a:solidFill>
                <a:latin typeface="Arial"/>
              </a:rPr>
              <a:t>surface </a:t>
            </a:r>
            <a:r>
              <a:rPr lang="en-US" sz="2400" kern="0" dirty="0">
                <a:solidFill>
                  <a:srgbClr val="000000"/>
                </a:solidFill>
                <a:latin typeface="Arial"/>
              </a:rPr>
              <a:t>area</a:t>
            </a:r>
          </a:p>
          <a:p>
            <a:pPr marL="342900" indent="-342900">
              <a:spcBef>
                <a:spcPct val="20000"/>
              </a:spcBef>
              <a:buFontTx/>
              <a:buChar char="•"/>
              <a:defRPr/>
            </a:pPr>
            <a:r>
              <a:rPr lang="en-US" sz="2400" kern="0" dirty="0" smtClean="0">
                <a:solidFill>
                  <a:srgbClr val="000000"/>
                </a:solidFill>
                <a:latin typeface="Arial"/>
              </a:rPr>
              <a:t>resulting in fewer </a:t>
            </a:r>
            <a:r>
              <a:rPr lang="en-US" sz="2400" kern="0" dirty="0">
                <a:solidFill>
                  <a:srgbClr val="000000"/>
                </a:solidFill>
                <a:latin typeface="Arial"/>
              </a:rPr>
              <a:t>London sites </a:t>
            </a:r>
          </a:p>
          <a:p>
            <a:pPr marL="342900" indent="-342900">
              <a:spcBef>
                <a:spcPct val="20000"/>
              </a:spcBef>
              <a:buFontTx/>
              <a:buChar char="•"/>
              <a:defRPr/>
            </a:pPr>
            <a:r>
              <a:rPr lang="en-US" sz="2400" kern="0" dirty="0">
                <a:solidFill>
                  <a:srgbClr val="000000"/>
                </a:solidFill>
                <a:latin typeface="Arial"/>
              </a:rPr>
              <a:t>resulting in a liquid at room temperature</a:t>
            </a:r>
          </a:p>
        </p:txBody>
      </p:sp>
    </p:spTree>
    <p:extLst>
      <p:ext uri="{BB962C8B-B14F-4D97-AF65-F5344CB8AC3E}">
        <p14:creationId xmlns:p14="http://schemas.microsoft.com/office/powerpoint/2010/main" val="3345187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prstClr val="white"/>
                </a:solidFill>
                <a:latin typeface="Arial" charset="0"/>
                <a:cs typeface="Arial" charset="0"/>
              </a:rPr>
              <a:t>© 2013 Pearson Education, Inc.</a:t>
            </a:r>
          </a:p>
        </p:txBody>
      </p:sp>
      <p:pic>
        <p:nvPicPr>
          <p:cNvPr id="28676" name="Picture 5" descr="020_08_02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087563"/>
            <a:ext cx="8535987"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36525" y="704402"/>
            <a:ext cx="589825" cy="584776"/>
          </a:xfrm>
          <a:prstGeom prst="rect">
            <a:avLst/>
          </a:prstGeom>
          <a:noFill/>
        </p:spPr>
        <p:txBody>
          <a:bodyPr wrap="none" rtlCol="0">
            <a:spAutoFit/>
          </a:bodyPr>
          <a:lstStyle/>
          <a:p>
            <a:r>
              <a:rPr lang="en-US" sz="3200" dirty="0" err="1" smtClean="0">
                <a:solidFill>
                  <a:prstClr val="black"/>
                </a:solidFill>
                <a:latin typeface="Calibri"/>
              </a:rPr>
              <a:t>fyi</a:t>
            </a:r>
            <a:endParaRPr lang="en-US" sz="3200" dirty="0">
              <a:solidFill>
                <a:prstClr val="black"/>
              </a:solidFill>
              <a:latin typeface="Calibri"/>
            </a:endParaRPr>
          </a:p>
        </p:txBody>
      </p:sp>
    </p:spTree>
    <p:extLst>
      <p:ext uri="{BB962C8B-B14F-4D97-AF65-F5344CB8AC3E}">
        <p14:creationId xmlns:p14="http://schemas.microsoft.com/office/powerpoint/2010/main" val="324997113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a:latin typeface="Arial" charset="0"/>
                <a:cs typeface="Times New Roman" charset="0"/>
              </a:rPr>
              <a:t>8.3 Gases and the Kinetic Molecular Theory</a:t>
            </a:r>
          </a:p>
        </p:txBody>
      </p:sp>
      <p:sp>
        <p:nvSpPr>
          <p:cNvPr id="2970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6" name="Picture 5"/>
          <p:cNvPicPr>
            <a:picLocks noChangeAspect="1"/>
          </p:cNvPicPr>
          <p:nvPr/>
        </p:nvPicPr>
        <p:blipFill>
          <a:blip r:embed="rId2"/>
          <a:stretch>
            <a:fillRect/>
          </a:stretch>
        </p:blipFill>
        <p:spPr>
          <a:xfrm>
            <a:off x="2133600" y="2286000"/>
            <a:ext cx="5215467" cy="3352800"/>
          </a:xfrm>
          <a:prstGeom prst="rect">
            <a:avLst/>
          </a:prstGeom>
        </p:spPr>
      </p:pic>
    </p:spTree>
    <p:extLst>
      <p:ext uri="{BB962C8B-B14F-4D97-AF65-F5344CB8AC3E}">
        <p14:creationId xmlns:p14="http://schemas.microsoft.com/office/powerpoint/2010/main" val="361363654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365125" y="1219107"/>
            <a:ext cx="8582025" cy="4573681"/>
          </a:xfrm>
        </p:spPr>
        <p:txBody>
          <a:bodyPr>
            <a:normAutofit/>
          </a:bodyPr>
          <a:lstStyle/>
          <a:p>
            <a:pPr marL="346075" indent="-346075"/>
            <a:r>
              <a:rPr lang="en-US" dirty="0">
                <a:ea typeface="ＭＳ Ｐゴシック" charset="0"/>
                <a:cs typeface="ＭＳ Ｐゴシック" charset="0"/>
              </a:rPr>
              <a:t>The </a:t>
            </a:r>
            <a:r>
              <a:rPr lang="en-US" b="1" dirty="0">
                <a:ea typeface="ＭＳ Ｐゴシック" charset="0"/>
                <a:cs typeface="ＭＳ Ｐゴシック" charset="0"/>
              </a:rPr>
              <a:t>kinetic–molecular theory </a:t>
            </a:r>
            <a:r>
              <a:rPr lang="en-US" b="1" dirty="0" smtClean="0">
                <a:ea typeface="ＭＳ Ｐゴシック" charset="0"/>
                <a:cs typeface="ＭＳ Ｐゴシック" charset="0"/>
              </a:rPr>
              <a:t>(model) of </a:t>
            </a:r>
            <a:r>
              <a:rPr lang="en-US" b="1" dirty="0">
                <a:ea typeface="ＭＳ Ｐゴシック" charset="0"/>
                <a:cs typeface="ＭＳ Ｐゴシック" charset="0"/>
              </a:rPr>
              <a:t>gases</a:t>
            </a:r>
            <a:r>
              <a:rPr lang="en-US" dirty="0">
                <a:ea typeface="ＭＳ Ｐゴシック" charset="0"/>
                <a:cs typeface="Arial" charset="0"/>
              </a:rPr>
              <a:t> </a:t>
            </a:r>
            <a:r>
              <a:rPr lang="en-US" dirty="0">
                <a:ea typeface="ＭＳ Ｐゴシック" charset="0"/>
                <a:cs typeface="ＭＳ Ｐゴシック" charset="0"/>
              </a:rPr>
              <a:t>is a </a:t>
            </a:r>
            <a:r>
              <a:rPr lang="en-US" dirty="0" smtClean="0">
                <a:ea typeface="ＭＳ Ｐゴシック" charset="0"/>
                <a:cs typeface="ＭＳ Ｐゴシック" charset="0"/>
              </a:rPr>
              <a:t>collection of </a:t>
            </a:r>
            <a:r>
              <a:rPr lang="en-US" dirty="0">
                <a:ea typeface="ＭＳ Ｐゴシック" charset="0"/>
                <a:cs typeface="ＭＳ Ｐゴシック" charset="0"/>
              </a:rPr>
              <a:t>assumptions </a:t>
            </a:r>
            <a:r>
              <a:rPr lang="en-US" dirty="0" smtClean="0">
                <a:ea typeface="ＭＳ Ｐゴシック" charset="0"/>
                <a:cs typeface="ＭＳ Ｐゴシック" charset="0"/>
              </a:rPr>
              <a:t>that help us make </a:t>
            </a:r>
            <a:r>
              <a:rPr lang="en-US" i="1" dirty="0" smtClean="0">
                <a:ea typeface="ＭＳ Ｐゴシック" charset="0"/>
                <a:cs typeface="ＭＳ Ｐゴシック" charset="0"/>
              </a:rPr>
              <a:t>predictions</a:t>
            </a:r>
            <a:r>
              <a:rPr lang="en-US" dirty="0" smtClean="0">
                <a:ea typeface="ＭＳ Ｐゴシック" charset="0"/>
                <a:cs typeface="ＭＳ Ｐゴシック" charset="0"/>
              </a:rPr>
              <a:t> regarding the </a:t>
            </a:r>
            <a:r>
              <a:rPr lang="en-US" dirty="0">
                <a:ea typeface="ＭＳ Ｐゴシック" charset="0"/>
                <a:cs typeface="ＭＳ Ｐゴシック" charset="0"/>
              </a:rPr>
              <a:t>behavior of </a:t>
            </a:r>
            <a:r>
              <a:rPr lang="en-US" dirty="0" smtClean="0">
                <a:ea typeface="ＭＳ Ｐゴシック" charset="0"/>
                <a:cs typeface="ＭＳ Ｐゴシック" charset="0"/>
              </a:rPr>
              <a:t>common gases </a:t>
            </a:r>
          </a:p>
          <a:p>
            <a:pPr marL="346075" indent="-346075"/>
            <a:endParaRPr lang="en-US" dirty="0">
              <a:ea typeface="ＭＳ Ｐゴシック" charset="0"/>
              <a:cs typeface="ＭＳ Ｐゴシック" charset="0"/>
            </a:endParaRPr>
          </a:p>
          <a:p>
            <a:pPr marL="346075" indent="-346075"/>
            <a:r>
              <a:rPr lang="en-US" dirty="0" smtClean="0">
                <a:ea typeface="ＭＳ Ｐゴシック" charset="0"/>
                <a:cs typeface="ＭＳ Ｐゴシック" charset="0"/>
              </a:rPr>
              <a:t>Is the model ‘real’?</a:t>
            </a:r>
          </a:p>
          <a:p>
            <a:pPr marL="746125" lvl="1" indent="-346075"/>
            <a:r>
              <a:rPr lang="en-US" dirty="0" smtClean="0">
                <a:ea typeface="ＭＳ Ｐゴシック" charset="0"/>
                <a:cs typeface="ＭＳ Ｐゴシック" charset="0"/>
              </a:rPr>
              <a:t>It normally gives ‘real’ approximations of reality</a:t>
            </a:r>
            <a:endParaRPr lang="en-US" dirty="0">
              <a:ea typeface="ＭＳ Ｐゴシック" charset="0"/>
              <a:cs typeface="ＭＳ Ｐゴシック" charset="0"/>
            </a:endParaRPr>
          </a:p>
        </p:txBody>
      </p:sp>
      <p:sp>
        <p:nvSpPr>
          <p:cNvPr id="2970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Tree>
    <p:extLst>
      <p:ext uri="{BB962C8B-B14F-4D97-AF65-F5344CB8AC3E}">
        <p14:creationId xmlns:p14="http://schemas.microsoft.com/office/powerpoint/2010/main" val="1058276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 calcmode="lin" valueType="num">
                                      <p:cBhvr additive="base">
                                        <p:cTn id="7"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699">
                                            <p:txEl>
                                              <p:pRg st="3" end="3"/>
                                            </p:txEl>
                                          </p:spTgt>
                                        </p:tgtEl>
                                        <p:attrNameLst>
                                          <p:attrName>style.visibility</p:attrName>
                                        </p:attrNameLst>
                                      </p:cBhvr>
                                      <p:to>
                                        <p:strVal val="visible"/>
                                      </p:to>
                                    </p:set>
                                    <p:anim calcmode="lin" valueType="num">
                                      <p:cBhvr additive="base">
                                        <p:cTn id="11"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5" name="Slide Number Placeholder 4"/>
          <p:cNvSpPr>
            <a:spLocks noGrp="1"/>
          </p:cNvSpPr>
          <p:nvPr>
            <p:ph type="sldNum" sz="quarter" idx="11"/>
          </p:nvPr>
        </p:nvSpPr>
        <p:spPr/>
        <p:txBody>
          <a:bodyPr/>
          <a:lstStyle/>
          <a:p>
            <a:pPr>
              <a:defRPr/>
            </a:pPr>
            <a:fld id="{0E70D3DB-BDF2-4FA5-BFAD-E89C9A1CD114}" type="slidenum">
              <a:rPr lang="en-US">
                <a:solidFill>
                  <a:prstClr val="black">
                    <a:tint val="75000"/>
                  </a:prstClr>
                </a:solidFill>
                <a:latin typeface="Calibri"/>
              </a:rPr>
              <a:pPr>
                <a:defRPr/>
              </a:pPr>
              <a:t>67</a:t>
            </a:fld>
            <a:endParaRPr lang="en-US">
              <a:solidFill>
                <a:prstClr val="black">
                  <a:tint val="75000"/>
                </a:prstClr>
              </a:solidFill>
              <a:latin typeface="Calibri"/>
            </a:endParaRPr>
          </a:p>
        </p:txBody>
      </p:sp>
      <p:sp>
        <p:nvSpPr>
          <p:cNvPr id="250883" name="Rectangle 3"/>
          <p:cNvSpPr>
            <a:spLocks noGrp="1" noChangeArrowheads="1"/>
          </p:cNvSpPr>
          <p:nvPr>
            <p:ph type="title"/>
          </p:nvPr>
        </p:nvSpPr>
        <p:spPr/>
        <p:txBody>
          <a:bodyPr>
            <a:normAutofit fontScale="90000"/>
          </a:bodyPr>
          <a:lstStyle/>
          <a:p>
            <a:pPr eaLnBrk="1" hangingPunct="1"/>
            <a:r>
              <a:rPr lang="en-US" dirty="0" smtClean="0"/>
              <a:t>Postulates of the Kinetic Molecular Theory (of the </a:t>
            </a:r>
            <a:r>
              <a:rPr lang="en-US" dirty="0"/>
              <a:t>I</a:t>
            </a:r>
            <a:r>
              <a:rPr lang="en-US" dirty="0" smtClean="0"/>
              <a:t>deal Gas)</a:t>
            </a:r>
          </a:p>
        </p:txBody>
      </p:sp>
      <p:pic>
        <p:nvPicPr>
          <p:cNvPr id="6" name="Picture 5"/>
          <p:cNvPicPr>
            <a:picLocks noChangeAspect="1"/>
          </p:cNvPicPr>
          <p:nvPr/>
        </p:nvPicPr>
        <p:blipFill>
          <a:blip r:embed="rId3"/>
          <a:stretch>
            <a:fillRect/>
          </a:stretch>
        </p:blipFill>
        <p:spPr>
          <a:xfrm>
            <a:off x="4450403" y="3426019"/>
            <a:ext cx="3784600" cy="2526221"/>
          </a:xfrm>
          <a:prstGeom prst="rect">
            <a:avLst/>
          </a:prstGeom>
        </p:spPr>
      </p:pic>
      <p:sp>
        <p:nvSpPr>
          <p:cNvPr id="7" name="Rectangle 2"/>
          <p:cNvSpPr txBox="1">
            <a:spLocks noChangeArrowheads="1"/>
          </p:cNvSpPr>
          <p:nvPr/>
        </p:nvSpPr>
        <p:spPr>
          <a:xfrm>
            <a:off x="990600" y="1814459"/>
            <a:ext cx="7620000" cy="1611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a:ea typeface="ＭＳ Ｐゴシック" charset="0"/>
              </a:rPr>
              <a:t>1. </a:t>
            </a:r>
            <a:r>
              <a:rPr lang="en-US" dirty="0" smtClean="0">
                <a:ea typeface="ＭＳ Ｐゴシック" charset="0"/>
              </a:rPr>
              <a:t> The ideal </a:t>
            </a:r>
            <a:r>
              <a:rPr lang="en-US" dirty="0">
                <a:ea typeface="ＭＳ Ｐゴシック" charset="0"/>
              </a:rPr>
              <a:t>gas consists of </a:t>
            </a:r>
            <a:r>
              <a:rPr lang="en-US" dirty="0" smtClean="0">
                <a:ea typeface="ＭＳ Ｐゴシック" charset="0"/>
              </a:rPr>
              <a:t>hypothetical particles </a:t>
            </a:r>
            <a:r>
              <a:rPr lang="en-US" dirty="0">
                <a:ea typeface="ＭＳ Ｐゴシック" charset="0"/>
              </a:rPr>
              <a:t>moving </a:t>
            </a:r>
            <a:r>
              <a:rPr lang="en-US" dirty="0" smtClean="0">
                <a:ea typeface="ＭＳ Ｐゴシック" charset="0"/>
              </a:rPr>
              <a:t>perfectly at </a:t>
            </a:r>
            <a:r>
              <a:rPr lang="en-US" dirty="0">
                <a:ea typeface="ＭＳ Ｐゴシック" charset="0"/>
              </a:rPr>
              <a:t>random with </a:t>
            </a:r>
            <a:r>
              <a:rPr lang="en-US" i="1" dirty="0">
                <a:ea typeface="ＭＳ Ｐゴシック" charset="0"/>
              </a:rPr>
              <a:t>no</a:t>
            </a:r>
            <a:r>
              <a:rPr lang="en-US" dirty="0">
                <a:ea typeface="ＭＳ Ｐゴシック" charset="0"/>
              </a:rPr>
              <a:t> attractive forces between them</a:t>
            </a:r>
          </a:p>
        </p:txBody>
      </p:sp>
      <p:sp>
        <p:nvSpPr>
          <p:cNvPr id="2" name="TextBox 1"/>
          <p:cNvSpPr txBox="1"/>
          <p:nvPr/>
        </p:nvSpPr>
        <p:spPr>
          <a:xfrm>
            <a:off x="1067858" y="3886078"/>
            <a:ext cx="2829846" cy="1384995"/>
          </a:xfrm>
          <a:prstGeom prst="rect">
            <a:avLst/>
          </a:prstGeom>
          <a:noFill/>
        </p:spPr>
        <p:txBody>
          <a:bodyPr wrap="none" rtlCol="0">
            <a:spAutoFit/>
          </a:bodyPr>
          <a:lstStyle/>
          <a:p>
            <a:pPr algn="ctr"/>
            <a:r>
              <a:rPr lang="en-US" sz="2800" dirty="0" smtClean="0"/>
              <a:t>But real gases </a:t>
            </a:r>
          </a:p>
          <a:p>
            <a:pPr algn="ctr"/>
            <a:r>
              <a:rPr lang="en-US" sz="2800" dirty="0" smtClean="0"/>
              <a:t>always have some </a:t>
            </a:r>
          </a:p>
          <a:p>
            <a:pPr algn="ctr"/>
            <a:r>
              <a:rPr lang="en-US" sz="2800" dirty="0" smtClean="0"/>
              <a:t>attraction </a:t>
            </a:r>
            <a:endParaRPr lang="en-US" sz="2800" dirty="0"/>
          </a:p>
        </p:txBody>
      </p:sp>
    </p:spTree>
    <p:extLst>
      <p:ext uri="{BB962C8B-B14F-4D97-AF65-F5344CB8AC3E}">
        <p14:creationId xmlns:p14="http://schemas.microsoft.com/office/powerpoint/2010/main" val="169233563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6" name="Slide Number Placeholder 4"/>
          <p:cNvSpPr>
            <a:spLocks noGrp="1"/>
          </p:cNvSpPr>
          <p:nvPr>
            <p:ph type="sldNum" sz="quarter" idx="11"/>
          </p:nvPr>
        </p:nvSpPr>
        <p:spPr/>
        <p:txBody>
          <a:bodyPr/>
          <a:lstStyle/>
          <a:p>
            <a:pPr>
              <a:defRPr/>
            </a:pPr>
            <a:fld id="{2B5A1867-37E1-4574-AF28-F1A20B81BC93}" type="slidenum">
              <a:rPr lang="en-US">
                <a:solidFill>
                  <a:prstClr val="black">
                    <a:tint val="75000"/>
                  </a:prstClr>
                </a:solidFill>
                <a:latin typeface="Calibri"/>
              </a:rPr>
              <a:pPr>
                <a:defRPr/>
              </a:pPr>
              <a:t>68</a:t>
            </a:fld>
            <a:endParaRPr lang="en-US">
              <a:solidFill>
                <a:prstClr val="black">
                  <a:tint val="75000"/>
                </a:prstClr>
              </a:solidFill>
              <a:latin typeface="Calibri"/>
            </a:endParaRPr>
          </a:p>
        </p:txBody>
      </p:sp>
      <p:sp>
        <p:nvSpPr>
          <p:cNvPr id="244738" name="Rectangle 2"/>
          <p:cNvSpPr>
            <a:spLocks noGrp="1" noChangeArrowheads="1"/>
          </p:cNvSpPr>
          <p:nvPr>
            <p:ph type="body" idx="1"/>
          </p:nvPr>
        </p:nvSpPr>
        <p:spPr>
          <a:xfrm>
            <a:off x="990600" y="1814458"/>
            <a:ext cx="7620000" cy="1800225"/>
          </a:xfrm>
        </p:spPr>
        <p:txBody>
          <a:bodyPr>
            <a:normAutofit/>
          </a:bodyPr>
          <a:lstStyle/>
          <a:p>
            <a:pPr marL="0" indent="0">
              <a:buNone/>
            </a:pPr>
            <a:r>
              <a:rPr lang="en-US" sz="2800" dirty="0">
                <a:solidFill>
                  <a:srgbClr val="000000"/>
                </a:solidFill>
              </a:rPr>
              <a:t>2. The </a:t>
            </a:r>
            <a:r>
              <a:rPr lang="en-US" sz="2800" dirty="0" smtClean="0">
                <a:solidFill>
                  <a:srgbClr val="000000"/>
                </a:solidFill>
              </a:rPr>
              <a:t>volume of the ideal gas particle is insignificant compared with the volume of its container </a:t>
            </a:r>
            <a:endParaRPr lang="en-US" sz="2800" dirty="0">
              <a:solidFill>
                <a:srgbClr val="000000"/>
              </a:solidFill>
            </a:endParaRPr>
          </a:p>
          <a:p>
            <a:pPr marL="0" indent="0" eaLnBrk="1" hangingPunct="1">
              <a:buNone/>
            </a:pPr>
            <a:endParaRPr lang="en-US" sz="2800" dirty="0" smtClean="0">
              <a:solidFill>
                <a:srgbClr val="D6000E"/>
              </a:solidFill>
            </a:endParaRPr>
          </a:p>
        </p:txBody>
      </p:sp>
      <p:sp>
        <p:nvSpPr>
          <p:cNvPr id="244739" name="Rectangle 3"/>
          <p:cNvSpPr>
            <a:spLocks noGrp="1" noChangeArrowheads="1"/>
          </p:cNvSpPr>
          <p:nvPr>
            <p:ph type="title"/>
          </p:nvPr>
        </p:nvSpPr>
        <p:spPr/>
        <p:txBody>
          <a:bodyPr>
            <a:normAutofit fontScale="90000"/>
          </a:bodyPr>
          <a:lstStyle/>
          <a:p>
            <a:pPr eaLnBrk="1" hangingPunct="1"/>
            <a:r>
              <a:rPr lang="en-US" dirty="0" smtClean="0"/>
              <a:t>Postulates </a:t>
            </a:r>
            <a:r>
              <a:rPr lang="en-US" dirty="0" smtClean="0"/>
              <a:t/>
            </a:r>
            <a:br>
              <a:rPr lang="en-US" dirty="0" smtClean="0"/>
            </a:br>
            <a:r>
              <a:rPr lang="en-US" dirty="0" smtClean="0"/>
              <a:t>of </a:t>
            </a:r>
            <a:r>
              <a:rPr lang="en-US" dirty="0" smtClean="0"/>
              <a:t>the Kinetic Molecular Theory</a:t>
            </a:r>
          </a:p>
        </p:txBody>
      </p:sp>
      <p:pic>
        <p:nvPicPr>
          <p:cNvPr id="7" name="Picture 3" descr="Fig-5"/>
          <p:cNvPicPr>
            <a:picLocks noChangeAspect="1" noChangeArrowheads="1"/>
          </p:cNvPicPr>
          <p:nvPr/>
        </p:nvPicPr>
        <p:blipFill>
          <a:blip r:embed="rId3" cstate="print"/>
          <a:srcRect/>
          <a:stretch>
            <a:fillRect/>
          </a:stretch>
        </p:blipFill>
        <p:spPr bwMode="auto">
          <a:xfrm>
            <a:off x="990600" y="3733800"/>
            <a:ext cx="7183438" cy="1998662"/>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118873670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6" name="Slide Number Placeholder 4"/>
          <p:cNvSpPr>
            <a:spLocks noGrp="1"/>
          </p:cNvSpPr>
          <p:nvPr>
            <p:ph type="sldNum" sz="quarter" idx="11"/>
          </p:nvPr>
        </p:nvSpPr>
        <p:spPr/>
        <p:txBody>
          <a:bodyPr/>
          <a:lstStyle/>
          <a:p>
            <a:pPr>
              <a:defRPr/>
            </a:pPr>
            <a:fld id="{2B5A1867-37E1-4574-AF28-F1A20B81BC93}" type="slidenum">
              <a:rPr lang="en-US">
                <a:solidFill>
                  <a:prstClr val="black">
                    <a:tint val="75000"/>
                  </a:prstClr>
                </a:solidFill>
                <a:latin typeface="Calibri"/>
              </a:rPr>
              <a:pPr>
                <a:defRPr/>
              </a:pPr>
              <a:t>69</a:t>
            </a:fld>
            <a:endParaRPr lang="en-US">
              <a:solidFill>
                <a:prstClr val="black">
                  <a:tint val="75000"/>
                </a:prstClr>
              </a:solidFill>
              <a:latin typeface="Calibri"/>
            </a:endParaRPr>
          </a:p>
        </p:txBody>
      </p:sp>
      <p:sp>
        <p:nvSpPr>
          <p:cNvPr id="244738" name="Rectangle 2"/>
          <p:cNvSpPr>
            <a:spLocks noGrp="1" noChangeArrowheads="1"/>
          </p:cNvSpPr>
          <p:nvPr>
            <p:ph type="body" idx="1"/>
          </p:nvPr>
        </p:nvSpPr>
        <p:spPr>
          <a:xfrm>
            <a:off x="990600" y="1814458"/>
            <a:ext cx="7620000" cy="1800225"/>
          </a:xfrm>
        </p:spPr>
        <p:txBody>
          <a:bodyPr>
            <a:normAutofit/>
          </a:bodyPr>
          <a:lstStyle/>
          <a:p>
            <a:pPr marL="0" indent="0">
              <a:buNone/>
            </a:pPr>
            <a:r>
              <a:rPr lang="en-US" sz="2800" dirty="0" smtClean="0">
                <a:solidFill>
                  <a:srgbClr val="000000"/>
                </a:solidFill>
              </a:rPr>
              <a:t>Of course, whether the sizes of the particles are indeed ‘</a:t>
            </a:r>
            <a:r>
              <a:rPr lang="en-US" sz="2800" i="1" dirty="0" smtClean="0">
                <a:solidFill>
                  <a:srgbClr val="000000"/>
                </a:solidFill>
              </a:rPr>
              <a:t>insignificant’</a:t>
            </a:r>
            <a:r>
              <a:rPr lang="en-US" sz="2800" dirty="0" smtClean="0">
                <a:solidFill>
                  <a:srgbClr val="000000"/>
                </a:solidFill>
              </a:rPr>
              <a:t> depends on the accuracy that your calculations demand </a:t>
            </a:r>
            <a:endParaRPr lang="en-US" sz="2800" dirty="0" smtClean="0">
              <a:solidFill>
                <a:srgbClr val="D6000E"/>
              </a:solidFill>
            </a:endParaRPr>
          </a:p>
        </p:txBody>
      </p:sp>
      <p:sp>
        <p:nvSpPr>
          <p:cNvPr id="244739" name="Rectangle 3"/>
          <p:cNvSpPr>
            <a:spLocks noGrp="1" noChangeArrowheads="1"/>
          </p:cNvSpPr>
          <p:nvPr>
            <p:ph type="title"/>
          </p:nvPr>
        </p:nvSpPr>
        <p:spPr/>
        <p:txBody>
          <a:bodyPr>
            <a:normAutofit fontScale="90000"/>
          </a:bodyPr>
          <a:lstStyle/>
          <a:p>
            <a:pPr eaLnBrk="1" hangingPunct="1"/>
            <a:r>
              <a:rPr lang="en-US" dirty="0" smtClean="0"/>
              <a:t>Postulates </a:t>
            </a:r>
            <a:r>
              <a:rPr lang="en-US" dirty="0" smtClean="0"/>
              <a:t/>
            </a:r>
            <a:br>
              <a:rPr lang="en-US" dirty="0" smtClean="0"/>
            </a:br>
            <a:r>
              <a:rPr lang="en-US" dirty="0" smtClean="0"/>
              <a:t>of </a:t>
            </a:r>
            <a:r>
              <a:rPr lang="en-US" dirty="0" smtClean="0"/>
              <a:t>the Kinetic Molecular Theory</a:t>
            </a:r>
          </a:p>
        </p:txBody>
      </p:sp>
      <p:pic>
        <p:nvPicPr>
          <p:cNvPr id="7" name="Picture 3" descr="Fig-5"/>
          <p:cNvPicPr>
            <a:picLocks noChangeAspect="1" noChangeArrowheads="1"/>
          </p:cNvPicPr>
          <p:nvPr/>
        </p:nvPicPr>
        <p:blipFill>
          <a:blip r:embed="rId3" cstate="print"/>
          <a:srcRect/>
          <a:stretch>
            <a:fillRect/>
          </a:stretch>
        </p:blipFill>
        <p:spPr bwMode="auto">
          <a:xfrm>
            <a:off x="990600" y="3733800"/>
            <a:ext cx="7183438" cy="1998662"/>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8764317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347663" y="579841"/>
            <a:ext cx="8404624" cy="3244348"/>
          </a:xfrm>
        </p:spPr>
        <p:txBody>
          <a:bodyPr>
            <a:noAutofit/>
          </a:bodyPr>
          <a:lstStyle/>
          <a:p>
            <a:r>
              <a:rPr lang="en-US" dirty="0" smtClean="0">
                <a:ea typeface="ＭＳ Ｐゴシック" charset="0"/>
                <a:cs typeface="ＭＳ Ｐゴシック" charset="0"/>
              </a:rPr>
              <a:t>In Intro, matter always exists </a:t>
            </a:r>
            <a:r>
              <a:rPr lang="en-US" dirty="0">
                <a:ea typeface="ＭＳ Ｐゴシック" charset="0"/>
                <a:cs typeface="ＭＳ Ｐゴシック" charset="0"/>
              </a:rPr>
              <a:t>in </a:t>
            </a:r>
            <a:r>
              <a:rPr lang="en-US" dirty="0" smtClean="0">
                <a:ea typeface="ＭＳ Ｐゴシック" charset="0"/>
                <a:cs typeface="ＭＳ Ｐゴシック" charset="0"/>
              </a:rPr>
              <a:t>one of these three </a:t>
            </a:r>
            <a:r>
              <a:rPr lang="en-US" dirty="0">
                <a:ea typeface="ＭＳ Ｐゴシック" charset="0"/>
                <a:cs typeface="ＭＳ Ｐゴシック" charset="0"/>
              </a:rPr>
              <a:t>phases, or </a:t>
            </a:r>
            <a:r>
              <a:rPr lang="en-US" i="1" dirty="0" smtClean="0">
                <a:ea typeface="ＭＳ Ｐゴシック" charset="0"/>
                <a:cs typeface="ＭＳ Ｐゴシック" charset="0"/>
              </a:rPr>
              <a:t>states</a:t>
            </a:r>
            <a:r>
              <a:rPr lang="en-US" dirty="0" smtClean="0">
                <a:ea typeface="ＭＳ Ｐゴシック" charset="0"/>
                <a:cs typeface="ＭＳ Ｐゴシック" charset="0"/>
              </a:rPr>
              <a:t> </a:t>
            </a:r>
          </a:p>
          <a:p>
            <a:pPr lvl="1"/>
            <a:r>
              <a:rPr lang="en-US" sz="3200" dirty="0" smtClean="0">
                <a:ea typeface="ＭＳ Ｐゴシック" charset="0"/>
                <a:cs typeface="ＭＳ Ｐゴシック" charset="0"/>
              </a:rPr>
              <a:t>solid</a:t>
            </a:r>
            <a:r>
              <a:rPr lang="en-US" sz="3200" dirty="0">
                <a:ea typeface="ＭＳ Ｐゴシック" charset="0"/>
                <a:cs typeface="ＭＳ Ｐゴシック" charset="0"/>
              </a:rPr>
              <a:t>, liquid, and </a:t>
            </a:r>
            <a:r>
              <a:rPr lang="en-US" sz="3200" dirty="0" smtClean="0">
                <a:ea typeface="ＭＳ Ｐゴシック" charset="0"/>
                <a:cs typeface="ＭＳ Ｐゴシック" charset="0"/>
              </a:rPr>
              <a:t>gas</a:t>
            </a:r>
            <a:r>
              <a:rPr lang="en-US" sz="3200" dirty="0">
                <a:ea typeface="ＭＳ Ｐゴシック" charset="0"/>
                <a:cs typeface="ＭＳ Ｐゴシック" charset="0"/>
              </a:rPr>
              <a:t> </a:t>
            </a:r>
          </a:p>
          <a:p>
            <a:r>
              <a:rPr lang="en-US" dirty="0" smtClean="0">
                <a:ea typeface="ＭＳ Ｐゴシック" charset="0"/>
                <a:cs typeface="ＭＳ Ｐゴシック" charset="0"/>
              </a:rPr>
              <a:t>Which state depends on the strength of the forces between particles </a:t>
            </a:r>
            <a:r>
              <a:rPr lang="en-US" u="sng" dirty="0" smtClean="0">
                <a:ea typeface="ＭＳ Ｐゴシック" charset="0"/>
                <a:cs typeface="ＭＳ Ｐゴシック" charset="0"/>
              </a:rPr>
              <a:t>compared to</a:t>
            </a:r>
            <a:r>
              <a:rPr lang="en-US" dirty="0" smtClean="0">
                <a:ea typeface="ＭＳ Ｐゴシック" charset="0"/>
                <a:cs typeface="ＭＳ Ｐゴシック" charset="0"/>
              </a:rPr>
              <a:t> their kinetic energies </a:t>
            </a:r>
            <a:endParaRPr lang="en-US" b="1" dirty="0">
              <a:ea typeface="ＭＳ Ｐゴシック" charset="0"/>
              <a:cs typeface="ＭＳ Ｐゴシック" charset="0"/>
            </a:endParaRPr>
          </a:p>
        </p:txBody>
      </p:sp>
      <p:sp>
        <p:nvSpPr>
          <p:cNvPr id="1946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19461" name="Picture 1030" descr="002_08_01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023" y="4066822"/>
            <a:ext cx="5662529" cy="228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73803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5" name="Slide Number Placeholder 4"/>
          <p:cNvSpPr>
            <a:spLocks noGrp="1"/>
          </p:cNvSpPr>
          <p:nvPr>
            <p:ph type="sldNum" sz="quarter" idx="11"/>
          </p:nvPr>
        </p:nvSpPr>
        <p:spPr/>
        <p:txBody>
          <a:bodyPr/>
          <a:lstStyle/>
          <a:p>
            <a:pPr>
              <a:defRPr/>
            </a:pPr>
            <a:fld id="{5D92BE55-B7DA-4E33-BFF6-C5A54A86DC08}" type="slidenum">
              <a:rPr lang="en-US">
                <a:solidFill>
                  <a:prstClr val="black">
                    <a:tint val="75000"/>
                  </a:prstClr>
                </a:solidFill>
                <a:latin typeface="Calibri"/>
              </a:rPr>
              <a:pPr>
                <a:defRPr/>
              </a:pPr>
              <a:t>70</a:t>
            </a:fld>
            <a:endParaRPr lang="en-US">
              <a:solidFill>
                <a:prstClr val="black">
                  <a:tint val="75000"/>
                </a:prstClr>
              </a:solidFill>
              <a:latin typeface="Calibri"/>
            </a:endParaRPr>
          </a:p>
        </p:txBody>
      </p:sp>
      <p:sp>
        <p:nvSpPr>
          <p:cNvPr id="252930" name="Rectangle 2"/>
          <p:cNvSpPr>
            <a:spLocks noGrp="1" noChangeArrowheads="1"/>
          </p:cNvSpPr>
          <p:nvPr>
            <p:ph type="body" idx="1"/>
          </p:nvPr>
        </p:nvSpPr>
        <p:spPr>
          <a:xfrm>
            <a:off x="1251253" y="1932803"/>
            <a:ext cx="7239000" cy="1543822"/>
          </a:xfrm>
        </p:spPr>
        <p:txBody>
          <a:bodyPr>
            <a:normAutofit/>
          </a:bodyPr>
          <a:lstStyle/>
          <a:p>
            <a:pPr marL="0" lvl="1" indent="0">
              <a:buNone/>
            </a:pPr>
            <a:r>
              <a:rPr lang="en-US" dirty="0" smtClean="0">
                <a:ea typeface="ＭＳ Ｐゴシック" charset="0"/>
              </a:rPr>
              <a:t>3. The </a:t>
            </a:r>
            <a:r>
              <a:rPr lang="en-US" dirty="0">
                <a:ea typeface="ＭＳ Ｐゴシック" charset="0"/>
              </a:rPr>
              <a:t>average kinetic energy of </a:t>
            </a:r>
            <a:r>
              <a:rPr lang="en-US" dirty="0" smtClean="0">
                <a:ea typeface="ＭＳ Ｐゴシック" charset="0"/>
              </a:rPr>
              <a:t>ideal gas particles    is </a:t>
            </a:r>
            <a:r>
              <a:rPr lang="en-US" dirty="0">
                <a:ea typeface="ＭＳ Ｐゴシック" charset="0"/>
              </a:rPr>
              <a:t>proportional to </a:t>
            </a:r>
            <a:r>
              <a:rPr lang="en-US" dirty="0" smtClean="0">
                <a:ea typeface="ＭＳ Ｐゴシック" charset="0"/>
              </a:rPr>
              <a:t>the </a:t>
            </a:r>
            <a:r>
              <a:rPr lang="en-US" dirty="0">
                <a:ea typeface="ＭＳ Ｐゴシック" charset="0"/>
              </a:rPr>
              <a:t>Kelvin temperature </a:t>
            </a:r>
          </a:p>
          <a:p>
            <a:pPr marL="0" indent="0" eaLnBrk="1" hangingPunct="1">
              <a:buNone/>
            </a:pPr>
            <a:endParaRPr lang="en-US" sz="2800" i="1" dirty="0" smtClean="0">
              <a:solidFill>
                <a:srgbClr val="669900"/>
              </a:solidFill>
            </a:endParaRPr>
          </a:p>
        </p:txBody>
      </p:sp>
      <p:sp>
        <p:nvSpPr>
          <p:cNvPr id="89093" name="Rectangle 3"/>
          <p:cNvSpPr>
            <a:spLocks noGrp="1" noChangeArrowheads="1"/>
          </p:cNvSpPr>
          <p:nvPr>
            <p:ph type="title"/>
          </p:nvPr>
        </p:nvSpPr>
        <p:spPr/>
        <p:txBody>
          <a:bodyPr>
            <a:normAutofit fontScale="90000"/>
          </a:bodyPr>
          <a:lstStyle/>
          <a:p>
            <a:pPr eaLnBrk="1" hangingPunct="1"/>
            <a:r>
              <a:rPr lang="en-US" dirty="0" smtClean="0"/>
              <a:t>Postulates </a:t>
            </a:r>
            <a:r>
              <a:rPr lang="en-US" dirty="0" smtClean="0"/>
              <a:t/>
            </a:r>
            <a:br>
              <a:rPr lang="en-US" dirty="0" smtClean="0"/>
            </a:br>
            <a:r>
              <a:rPr lang="en-US" dirty="0" smtClean="0"/>
              <a:t>of </a:t>
            </a:r>
            <a:r>
              <a:rPr lang="en-US" dirty="0" smtClean="0"/>
              <a:t>the Kinetic Molecular Theory</a:t>
            </a:r>
          </a:p>
        </p:txBody>
      </p:sp>
      <p:pic>
        <p:nvPicPr>
          <p:cNvPr id="2" name="Picture 1"/>
          <p:cNvPicPr>
            <a:picLocks noChangeAspect="1"/>
          </p:cNvPicPr>
          <p:nvPr/>
        </p:nvPicPr>
        <p:blipFill>
          <a:blip r:embed="rId3"/>
          <a:stretch>
            <a:fillRect/>
          </a:stretch>
        </p:blipFill>
        <p:spPr>
          <a:xfrm>
            <a:off x="2362200" y="3810000"/>
            <a:ext cx="4279900" cy="1892300"/>
          </a:xfrm>
          <a:prstGeom prst="rect">
            <a:avLst/>
          </a:prstGeom>
        </p:spPr>
      </p:pic>
    </p:spTree>
    <p:extLst>
      <p:ext uri="{BB962C8B-B14F-4D97-AF65-F5344CB8AC3E}">
        <p14:creationId xmlns:p14="http://schemas.microsoft.com/office/powerpoint/2010/main" val="249089324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5" name="Slide Number Placeholder 4"/>
          <p:cNvSpPr>
            <a:spLocks noGrp="1"/>
          </p:cNvSpPr>
          <p:nvPr>
            <p:ph type="sldNum" sz="quarter" idx="11"/>
          </p:nvPr>
        </p:nvSpPr>
        <p:spPr/>
        <p:txBody>
          <a:bodyPr/>
          <a:lstStyle/>
          <a:p>
            <a:pPr>
              <a:defRPr/>
            </a:pPr>
            <a:fld id="{D8DB4F54-6633-42D1-AE2A-7A9EEC7AC5A9}" type="slidenum">
              <a:rPr lang="en-US">
                <a:solidFill>
                  <a:prstClr val="black">
                    <a:tint val="75000"/>
                  </a:prstClr>
                </a:solidFill>
                <a:latin typeface="Calibri"/>
              </a:rPr>
              <a:pPr>
                <a:defRPr/>
              </a:pPr>
              <a:t>71</a:t>
            </a:fld>
            <a:endParaRPr lang="en-US">
              <a:solidFill>
                <a:prstClr val="black">
                  <a:tint val="75000"/>
                </a:prstClr>
              </a:solidFill>
              <a:latin typeface="Calibri"/>
            </a:endParaRPr>
          </a:p>
        </p:txBody>
      </p:sp>
      <p:sp>
        <p:nvSpPr>
          <p:cNvPr id="246786" name="Rectangle 2"/>
          <p:cNvSpPr>
            <a:spLocks noGrp="1" noChangeArrowheads="1"/>
          </p:cNvSpPr>
          <p:nvPr>
            <p:ph type="body" idx="1"/>
          </p:nvPr>
        </p:nvSpPr>
        <p:spPr>
          <a:xfrm>
            <a:off x="1023746" y="1676400"/>
            <a:ext cx="7239000" cy="1981200"/>
          </a:xfrm>
        </p:spPr>
        <p:txBody>
          <a:bodyPr>
            <a:noAutofit/>
          </a:bodyPr>
          <a:lstStyle/>
          <a:p>
            <a:pPr marL="0" lvl="1" indent="0">
              <a:buNone/>
            </a:pPr>
            <a:r>
              <a:rPr lang="en-US" dirty="0" smtClean="0">
                <a:ea typeface="ＭＳ Ｐゴシック" charset="0"/>
              </a:rPr>
              <a:t>4. All collisions </a:t>
            </a:r>
            <a:r>
              <a:rPr lang="en-US" dirty="0">
                <a:ea typeface="ＭＳ Ｐゴシック" charset="0"/>
              </a:rPr>
              <a:t>of </a:t>
            </a:r>
            <a:r>
              <a:rPr lang="en-US" dirty="0" smtClean="0">
                <a:ea typeface="ＭＳ Ｐゴシック" charset="0"/>
              </a:rPr>
              <a:t>ideal gas particles</a:t>
            </a:r>
            <a:r>
              <a:rPr lang="en-US" dirty="0">
                <a:ea typeface="ＭＳ Ｐゴシック" charset="0"/>
              </a:rPr>
              <a:t> </a:t>
            </a:r>
            <a:r>
              <a:rPr lang="en-US" dirty="0" smtClean="0">
                <a:ea typeface="ＭＳ Ｐゴシック" charset="0"/>
              </a:rPr>
              <a:t>are perfectly elastic   in other words…</a:t>
            </a:r>
          </a:p>
          <a:p>
            <a:pPr marL="0" lvl="1" indent="0">
              <a:buNone/>
            </a:pPr>
            <a:endParaRPr lang="en-US" sz="400" dirty="0" smtClean="0">
              <a:ea typeface="ＭＳ Ｐゴシック" charset="0"/>
            </a:endParaRPr>
          </a:p>
          <a:p>
            <a:pPr marL="0" lvl="1" indent="0">
              <a:buNone/>
            </a:pPr>
            <a:r>
              <a:rPr lang="en-US" dirty="0" smtClean="0">
                <a:ea typeface="ＭＳ Ｐゴシック" charset="0"/>
              </a:rPr>
              <a:t>the total kinetic </a:t>
            </a:r>
            <a:r>
              <a:rPr lang="en-US" dirty="0">
                <a:ea typeface="ＭＳ Ｐゴシック" charset="0"/>
              </a:rPr>
              <a:t>energy of </a:t>
            </a:r>
            <a:r>
              <a:rPr lang="en-US" dirty="0" smtClean="0">
                <a:ea typeface="ＭＳ Ｐゴシック" charset="0"/>
              </a:rPr>
              <a:t>a pair of colliding particles </a:t>
            </a:r>
            <a:r>
              <a:rPr lang="en-US" dirty="0">
                <a:ea typeface="ＭＳ Ｐゴシック" charset="0"/>
              </a:rPr>
              <a:t>is </a:t>
            </a:r>
            <a:r>
              <a:rPr lang="en-US" dirty="0" smtClean="0">
                <a:ea typeface="ＭＳ Ｐゴシック" charset="0"/>
              </a:rPr>
              <a:t>unchanged following impact </a:t>
            </a:r>
            <a:endParaRPr lang="en-US" dirty="0">
              <a:ea typeface="ＭＳ Ｐゴシック" charset="0"/>
            </a:endParaRPr>
          </a:p>
          <a:p>
            <a:pPr marL="0" indent="0" eaLnBrk="1" hangingPunct="1">
              <a:buNone/>
            </a:pPr>
            <a:endParaRPr lang="en-US" sz="2800" i="1" dirty="0" smtClean="0">
              <a:solidFill>
                <a:srgbClr val="669900"/>
              </a:solidFill>
            </a:endParaRPr>
          </a:p>
        </p:txBody>
      </p:sp>
      <p:sp>
        <p:nvSpPr>
          <p:cNvPr id="87045" name="Rectangle 3"/>
          <p:cNvSpPr>
            <a:spLocks noGrp="1" noChangeArrowheads="1"/>
          </p:cNvSpPr>
          <p:nvPr>
            <p:ph type="title"/>
          </p:nvPr>
        </p:nvSpPr>
        <p:spPr/>
        <p:txBody>
          <a:bodyPr>
            <a:normAutofit fontScale="90000"/>
          </a:bodyPr>
          <a:lstStyle/>
          <a:p>
            <a:pPr eaLnBrk="1" hangingPunct="1"/>
            <a:r>
              <a:rPr lang="en-US" dirty="0" smtClean="0"/>
              <a:t>Postulates </a:t>
            </a:r>
            <a:r>
              <a:rPr lang="en-US" dirty="0" smtClean="0"/>
              <a:t/>
            </a:r>
            <a:br>
              <a:rPr lang="en-US" dirty="0" smtClean="0"/>
            </a:br>
            <a:r>
              <a:rPr lang="en-US" dirty="0" smtClean="0"/>
              <a:t>of </a:t>
            </a:r>
            <a:r>
              <a:rPr lang="en-US" dirty="0" smtClean="0"/>
              <a:t>the Kinetic Molecular Theory</a:t>
            </a:r>
          </a:p>
        </p:txBody>
      </p:sp>
      <p:pic>
        <p:nvPicPr>
          <p:cNvPr id="2" name="Picture 1"/>
          <p:cNvPicPr>
            <a:picLocks noChangeAspect="1"/>
          </p:cNvPicPr>
          <p:nvPr/>
        </p:nvPicPr>
        <p:blipFill>
          <a:blip r:embed="rId3"/>
          <a:stretch>
            <a:fillRect/>
          </a:stretch>
        </p:blipFill>
        <p:spPr>
          <a:xfrm>
            <a:off x="5232400" y="3657600"/>
            <a:ext cx="2870200" cy="2844800"/>
          </a:xfrm>
          <a:prstGeom prst="rect">
            <a:avLst/>
          </a:prstGeom>
        </p:spPr>
      </p:pic>
      <p:sp>
        <p:nvSpPr>
          <p:cNvPr id="3" name="TextBox 2"/>
          <p:cNvSpPr txBox="1"/>
          <p:nvPr/>
        </p:nvSpPr>
        <p:spPr>
          <a:xfrm>
            <a:off x="648149" y="4369453"/>
            <a:ext cx="3432099" cy="1384995"/>
          </a:xfrm>
          <a:prstGeom prst="rect">
            <a:avLst/>
          </a:prstGeom>
          <a:noFill/>
        </p:spPr>
        <p:txBody>
          <a:bodyPr wrap="none" rtlCol="0">
            <a:spAutoFit/>
          </a:bodyPr>
          <a:lstStyle/>
          <a:p>
            <a:r>
              <a:rPr lang="en-US" sz="2800" dirty="0" smtClean="0">
                <a:ea typeface="ＭＳ Ｐゴシック" charset="0"/>
              </a:rPr>
              <a:t>collisions    either </a:t>
            </a:r>
            <a:r>
              <a:rPr lang="en-US" sz="2800" dirty="0">
                <a:ea typeface="ＭＳ Ｐゴシック" charset="0"/>
              </a:rPr>
              <a:t>with </a:t>
            </a:r>
            <a:endParaRPr lang="en-US" sz="2800" dirty="0" smtClean="0">
              <a:ea typeface="ＭＳ Ｐゴシック" charset="0"/>
            </a:endParaRPr>
          </a:p>
          <a:p>
            <a:r>
              <a:rPr lang="en-US" sz="2800" dirty="0" smtClean="0">
                <a:ea typeface="ＭＳ Ｐゴシック" charset="0"/>
              </a:rPr>
              <a:t>other particles or </a:t>
            </a:r>
            <a:r>
              <a:rPr lang="en-US" sz="2800" dirty="0">
                <a:ea typeface="ＭＳ Ｐゴシック" charset="0"/>
              </a:rPr>
              <a:t>with </a:t>
            </a:r>
            <a:endParaRPr lang="en-US" sz="2800" dirty="0" smtClean="0">
              <a:ea typeface="ＭＳ Ｐゴシック" charset="0"/>
            </a:endParaRPr>
          </a:p>
          <a:p>
            <a:r>
              <a:rPr lang="en-US" sz="2800" dirty="0" smtClean="0">
                <a:ea typeface="ＭＳ Ｐゴシック" charset="0"/>
              </a:rPr>
              <a:t>the container </a:t>
            </a:r>
            <a:endParaRPr lang="en-US" sz="2800" dirty="0"/>
          </a:p>
        </p:txBody>
      </p:sp>
    </p:spTree>
    <p:extLst>
      <p:ext uri="{BB962C8B-B14F-4D97-AF65-F5344CB8AC3E}">
        <p14:creationId xmlns:p14="http://schemas.microsoft.com/office/powerpoint/2010/main" val="184543094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23746" y="1676400"/>
            <a:ext cx="7239000" cy="18002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smtClean="0">
                <a:ea typeface="ＭＳ Ｐゴシック" charset="0"/>
              </a:rPr>
              <a:t>5. An ideal </a:t>
            </a:r>
            <a:r>
              <a:rPr lang="en-US" dirty="0">
                <a:ea typeface="ＭＳ Ｐゴシック" charset="0"/>
              </a:rPr>
              <a:t>gas </a:t>
            </a:r>
            <a:r>
              <a:rPr lang="en-US" dirty="0" smtClean="0">
                <a:ea typeface="ＭＳ Ｐゴシック" charset="0"/>
              </a:rPr>
              <a:t>is defined as one that </a:t>
            </a:r>
            <a:r>
              <a:rPr lang="en-US" dirty="0">
                <a:ea typeface="ＭＳ Ｐゴシック" charset="0"/>
              </a:rPr>
              <a:t>obeys all the assumptions of the kinetic–molecular </a:t>
            </a:r>
            <a:r>
              <a:rPr lang="en-US" dirty="0" smtClean="0">
                <a:ea typeface="ＭＳ Ｐゴシック" charset="0"/>
              </a:rPr>
              <a:t>theory</a:t>
            </a:r>
            <a:endParaRPr lang="en-US" dirty="0">
              <a:ea typeface="ＭＳ Ｐゴシック" charset="0"/>
            </a:endParaRPr>
          </a:p>
          <a:p>
            <a:pPr marL="0" indent="0">
              <a:buFont typeface="Arial" pitchFamily="34" charset="0"/>
              <a:buNone/>
            </a:pPr>
            <a:endParaRPr lang="en-US" sz="2800" i="1" dirty="0" smtClean="0">
              <a:solidFill>
                <a:srgbClr val="669900"/>
              </a:solidFill>
            </a:endParaRPr>
          </a:p>
        </p:txBody>
      </p:sp>
      <p:pic>
        <p:nvPicPr>
          <p:cNvPr id="5" name="Picture 4"/>
          <p:cNvPicPr>
            <a:picLocks noChangeAspect="1"/>
          </p:cNvPicPr>
          <p:nvPr/>
        </p:nvPicPr>
        <p:blipFill>
          <a:blip r:embed="rId2"/>
          <a:stretch>
            <a:fillRect/>
          </a:stretch>
        </p:blipFill>
        <p:spPr>
          <a:xfrm>
            <a:off x="2413546" y="3303739"/>
            <a:ext cx="4013200" cy="1866900"/>
          </a:xfrm>
          <a:prstGeom prst="rect">
            <a:avLst/>
          </a:prstGeom>
        </p:spPr>
      </p:pic>
      <p:sp>
        <p:nvSpPr>
          <p:cNvPr id="6" name="TextBox 5"/>
          <p:cNvSpPr txBox="1"/>
          <p:nvPr/>
        </p:nvSpPr>
        <p:spPr>
          <a:xfrm>
            <a:off x="3023266" y="5429078"/>
            <a:ext cx="2686628" cy="369332"/>
          </a:xfrm>
          <a:prstGeom prst="rect">
            <a:avLst/>
          </a:prstGeom>
          <a:noFill/>
        </p:spPr>
        <p:txBody>
          <a:bodyPr wrap="none" rtlCol="0">
            <a:spAutoFit/>
          </a:bodyPr>
          <a:lstStyle/>
          <a:p>
            <a:r>
              <a:rPr lang="en-US" dirty="0" smtClean="0"/>
              <a:t>IMF = intermolecular force</a:t>
            </a:r>
            <a:endParaRPr lang="en-US" dirty="0"/>
          </a:p>
        </p:txBody>
      </p:sp>
      <p:sp>
        <p:nvSpPr>
          <p:cNvPr id="7" name="Rectangle 3"/>
          <p:cNvSpPr>
            <a:spLocks noGrp="1" noChangeArrowheads="1"/>
          </p:cNvSpPr>
          <p:nvPr>
            <p:ph type="title"/>
          </p:nvPr>
        </p:nvSpPr>
        <p:spPr>
          <a:xfrm>
            <a:off x="457200" y="274638"/>
            <a:ext cx="8229600" cy="1143000"/>
          </a:xfrm>
        </p:spPr>
        <p:txBody>
          <a:bodyPr>
            <a:normAutofit fontScale="90000"/>
          </a:bodyPr>
          <a:lstStyle/>
          <a:p>
            <a:pPr eaLnBrk="1" hangingPunct="1"/>
            <a:r>
              <a:rPr lang="en-US" dirty="0" smtClean="0"/>
              <a:t>Postulates </a:t>
            </a:r>
            <a:r>
              <a:rPr lang="en-US" dirty="0" smtClean="0"/>
              <a:t/>
            </a:r>
            <a:br>
              <a:rPr lang="en-US" dirty="0" smtClean="0"/>
            </a:br>
            <a:r>
              <a:rPr lang="en-US" dirty="0" smtClean="0"/>
              <a:t>of </a:t>
            </a:r>
            <a:r>
              <a:rPr lang="en-US" dirty="0" smtClean="0"/>
              <a:t>the Kinetic Molecular Theory</a:t>
            </a:r>
          </a:p>
        </p:txBody>
      </p:sp>
    </p:spTree>
    <p:extLst>
      <p:ext uri="{BB962C8B-B14F-4D97-AF65-F5344CB8AC3E}">
        <p14:creationId xmlns:p14="http://schemas.microsoft.com/office/powerpoint/2010/main" val="139897677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06767"/>
            <a:ext cx="8373029" cy="6041985"/>
          </a:xfrm>
        </p:spPr>
        <p:txBody>
          <a:bodyPr>
            <a:normAutofit/>
          </a:bodyPr>
          <a:lstStyle/>
          <a:p>
            <a:pPr marL="0" lvl="1" indent="0">
              <a:buNone/>
            </a:pPr>
            <a:r>
              <a:rPr lang="en-US" dirty="0">
                <a:ea typeface="ＭＳ Ｐゴシック" charset="0"/>
              </a:rPr>
              <a:t>1.  The ideal gas consists of hypothetical particles moving perfectly at random with </a:t>
            </a:r>
            <a:r>
              <a:rPr lang="en-US" i="1" dirty="0">
                <a:ea typeface="ＭＳ Ｐゴシック" charset="0"/>
              </a:rPr>
              <a:t>no</a:t>
            </a:r>
            <a:r>
              <a:rPr lang="en-US" dirty="0">
                <a:ea typeface="ＭＳ Ｐゴシック" charset="0"/>
              </a:rPr>
              <a:t> attractive forces between them</a:t>
            </a:r>
          </a:p>
          <a:p>
            <a:pPr marL="0" indent="0">
              <a:buNone/>
            </a:pPr>
            <a:r>
              <a:rPr lang="en-US" sz="2800" dirty="0">
                <a:solidFill>
                  <a:srgbClr val="000000"/>
                </a:solidFill>
              </a:rPr>
              <a:t>2. The volume of the ideal gas particle is insignificant </a:t>
            </a:r>
            <a:r>
              <a:rPr lang="en-US" sz="2800" dirty="0" smtClean="0">
                <a:solidFill>
                  <a:srgbClr val="000000"/>
                </a:solidFill>
              </a:rPr>
              <a:t>compared </a:t>
            </a:r>
            <a:r>
              <a:rPr lang="en-US" sz="2800" dirty="0">
                <a:solidFill>
                  <a:srgbClr val="000000"/>
                </a:solidFill>
              </a:rPr>
              <a:t>with the </a:t>
            </a:r>
            <a:r>
              <a:rPr lang="en-US" sz="2800" dirty="0" smtClean="0">
                <a:solidFill>
                  <a:srgbClr val="000000"/>
                </a:solidFill>
              </a:rPr>
              <a:t>volume of </a:t>
            </a:r>
            <a:r>
              <a:rPr lang="en-US" sz="2800" dirty="0">
                <a:solidFill>
                  <a:srgbClr val="000000"/>
                </a:solidFill>
              </a:rPr>
              <a:t>its container </a:t>
            </a:r>
          </a:p>
          <a:p>
            <a:pPr marL="0" lvl="1" indent="0">
              <a:buNone/>
            </a:pPr>
            <a:r>
              <a:rPr lang="en-US" dirty="0">
                <a:ea typeface="ＭＳ Ｐゴシック" charset="0"/>
              </a:rPr>
              <a:t>3. The average kinetic energy of ideal gas particles    is proportional to the Kelvin temperature </a:t>
            </a:r>
          </a:p>
          <a:p>
            <a:pPr marL="0" lvl="1" indent="0">
              <a:buNone/>
            </a:pPr>
            <a:r>
              <a:rPr lang="en-US" dirty="0">
                <a:ea typeface="ＭＳ Ｐゴシック" charset="0"/>
              </a:rPr>
              <a:t>4. All collisions of ideal gas particles are perfectly </a:t>
            </a:r>
            <a:r>
              <a:rPr lang="en-US" dirty="0" smtClean="0">
                <a:ea typeface="ＭＳ Ｐゴシック" charset="0"/>
              </a:rPr>
              <a:t>elastic. So the </a:t>
            </a:r>
            <a:r>
              <a:rPr lang="en-US" dirty="0">
                <a:ea typeface="ＭＳ Ｐゴシック" charset="0"/>
              </a:rPr>
              <a:t>total kinetic energy of a pair of colliding particles is unchanged following </a:t>
            </a:r>
            <a:r>
              <a:rPr lang="en-US" dirty="0" smtClean="0">
                <a:ea typeface="ＭＳ Ｐゴシック" charset="0"/>
              </a:rPr>
              <a:t>impact</a:t>
            </a:r>
          </a:p>
          <a:p>
            <a:pPr marL="0" lvl="1" indent="0">
              <a:buNone/>
            </a:pPr>
            <a:r>
              <a:rPr lang="en-US" dirty="0" smtClean="0">
                <a:ea typeface="ＭＳ Ｐゴシック" charset="0"/>
              </a:rPr>
              <a:t> </a:t>
            </a:r>
            <a:r>
              <a:rPr lang="en-US" dirty="0">
                <a:ea typeface="ＭＳ Ｐゴシック" charset="0"/>
              </a:rPr>
              <a:t>5. An ideal gas is defined as one that obeys all the assumptions of the kinetic–molecular theory</a:t>
            </a:r>
          </a:p>
          <a:p>
            <a:pPr marL="0" lvl="1" indent="0">
              <a:buNone/>
            </a:pPr>
            <a:endParaRPr lang="en-US" sz="2800" dirty="0"/>
          </a:p>
        </p:txBody>
      </p:sp>
    </p:spTree>
    <p:extLst>
      <p:ext uri="{BB962C8B-B14F-4D97-AF65-F5344CB8AC3E}">
        <p14:creationId xmlns:p14="http://schemas.microsoft.com/office/powerpoint/2010/main" val="330650516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25647"/>
            <a:ext cx="8229600" cy="3500516"/>
          </a:xfrm>
        </p:spPr>
        <p:txBody>
          <a:bodyPr>
            <a:normAutofit/>
          </a:bodyPr>
          <a:lstStyle/>
          <a:p>
            <a:pPr marL="0" indent="0" algn="ctr">
              <a:buNone/>
            </a:pPr>
            <a:r>
              <a:rPr lang="en-US" sz="4000" dirty="0"/>
              <a:t>I</a:t>
            </a:r>
            <a:r>
              <a:rPr lang="en-US" sz="4000" dirty="0" smtClean="0"/>
              <a:t>mplications </a:t>
            </a:r>
          </a:p>
          <a:p>
            <a:pPr marL="0" indent="0" algn="ctr">
              <a:buNone/>
            </a:pPr>
            <a:r>
              <a:rPr lang="en-US" sz="4000" dirty="0" smtClean="0"/>
              <a:t>of kinetic </a:t>
            </a:r>
            <a:r>
              <a:rPr lang="en-US" sz="4000" dirty="0"/>
              <a:t>molecular theory</a:t>
            </a:r>
          </a:p>
        </p:txBody>
      </p:sp>
    </p:spTree>
    <p:extLst>
      <p:ext uri="{BB962C8B-B14F-4D97-AF65-F5344CB8AC3E}">
        <p14:creationId xmlns:p14="http://schemas.microsoft.com/office/powerpoint/2010/main" val="140058358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2322" name="Rectangle 2"/>
          <p:cNvSpPr>
            <a:spLocks noGrp="1" noChangeArrowheads="1"/>
          </p:cNvSpPr>
          <p:nvPr>
            <p:ph idx="1"/>
          </p:nvPr>
        </p:nvSpPr>
        <p:spPr>
          <a:xfrm>
            <a:off x="533400" y="703606"/>
            <a:ext cx="7620000" cy="5319936"/>
          </a:xfrm>
        </p:spPr>
        <p:txBody>
          <a:bodyPr>
            <a:normAutofit fontScale="92500"/>
          </a:bodyPr>
          <a:lstStyle/>
          <a:p>
            <a:pPr marL="533400" indent="-533400">
              <a:buClr>
                <a:schemeClr val="tx1"/>
              </a:buClr>
            </a:pPr>
            <a:r>
              <a:rPr lang="en-US" dirty="0">
                <a:solidFill>
                  <a:srgbClr val="0000FF"/>
                </a:solidFill>
                <a:cs typeface="Times New Roman" charset="0"/>
              </a:rPr>
              <a:t>Meaning of temperature</a:t>
            </a:r>
            <a:r>
              <a:rPr lang="en-US" dirty="0">
                <a:cs typeface="Times New Roman" charset="0"/>
              </a:rPr>
              <a:t> </a:t>
            </a:r>
          </a:p>
          <a:p>
            <a:pPr marL="914400" lvl="1" indent="-457200">
              <a:buClr>
                <a:schemeClr val="tx1"/>
              </a:buClr>
              <a:buFont typeface="Wingdings" charset="0"/>
              <a:buChar char="§"/>
            </a:pPr>
            <a:r>
              <a:rPr lang="en-US" dirty="0">
                <a:cs typeface="Times New Roman" charset="0"/>
              </a:rPr>
              <a:t>Kelvin temperature is directly proportional to the average kinetic energy of the gas particles.</a:t>
            </a:r>
            <a:r>
              <a:rPr lang="en-US" dirty="0"/>
              <a:t> </a:t>
            </a:r>
          </a:p>
          <a:p>
            <a:pPr marL="533400" indent="-533400">
              <a:buClr>
                <a:schemeClr val="tx1"/>
              </a:buClr>
            </a:pPr>
            <a:r>
              <a:rPr lang="en-US" dirty="0">
                <a:solidFill>
                  <a:srgbClr val="0000FF"/>
                </a:solidFill>
                <a:cs typeface="Times New Roman" charset="0"/>
              </a:rPr>
              <a:t>Relationship between Pressure and Temperature </a:t>
            </a:r>
          </a:p>
          <a:p>
            <a:pPr marL="914400" lvl="1" indent="-457200">
              <a:buClr>
                <a:schemeClr val="tx1"/>
              </a:buClr>
              <a:buFont typeface="Wingdings" charset="0"/>
              <a:buChar char="§"/>
            </a:pPr>
            <a:r>
              <a:rPr lang="en-US" dirty="0">
                <a:cs typeface="Times New Roman" charset="0"/>
              </a:rPr>
              <a:t>Gas pressure increases as the temperature increases because the particles speed up. </a:t>
            </a:r>
          </a:p>
          <a:p>
            <a:pPr marL="533400" indent="-533400">
              <a:buClr>
                <a:schemeClr val="tx1"/>
              </a:buClr>
            </a:pPr>
            <a:r>
              <a:rPr lang="en-US" dirty="0">
                <a:solidFill>
                  <a:srgbClr val="0000FF"/>
                </a:solidFill>
                <a:cs typeface="Times New Roman" charset="0"/>
              </a:rPr>
              <a:t>Relationship between Volume and Temperature </a:t>
            </a:r>
          </a:p>
          <a:p>
            <a:pPr marL="914400" lvl="1" indent="-457200">
              <a:buClr>
                <a:schemeClr val="tx1"/>
              </a:buClr>
              <a:buFont typeface="Wingdings" charset="0"/>
              <a:buChar char="§"/>
            </a:pPr>
            <a:r>
              <a:rPr lang="en-US" dirty="0">
                <a:cs typeface="Times New Roman" charset="0"/>
              </a:rPr>
              <a:t>Volume of a gas increases with temperature because the particles speed up.</a:t>
            </a:r>
          </a:p>
        </p:txBody>
      </p:sp>
      <p:sp>
        <p:nvSpPr>
          <p:cNvPr id="5" name="Footer Placeholder 3"/>
          <p:cNvSpPr>
            <a:spLocks noGrp="1"/>
          </p:cNvSpPr>
          <p:nvPr>
            <p:ph type="ftr" sz="quarter" idx="10"/>
          </p:nvPr>
        </p:nvSpPr>
        <p:spPr/>
        <p:txBody>
          <a:bodyPr/>
          <a:lstStyle/>
          <a:p>
            <a:r>
              <a:rPr lang="en-US"/>
              <a:t>Copyright © Cengage Learning. All rights reserved</a:t>
            </a:r>
          </a:p>
        </p:txBody>
      </p:sp>
      <p:sp>
        <p:nvSpPr>
          <p:cNvPr id="6" name="Slide Number Placeholder 4"/>
          <p:cNvSpPr>
            <a:spLocks noGrp="1"/>
          </p:cNvSpPr>
          <p:nvPr>
            <p:ph type="sldNum" sz="quarter" idx="11"/>
          </p:nvPr>
        </p:nvSpPr>
        <p:spPr/>
        <p:txBody>
          <a:bodyPr/>
          <a:lstStyle/>
          <a:p>
            <a:fld id="{9BFF7A6E-BA5A-5345-9FA0-3C235819EF86}" type="slidenum">
              <a:rPr lang="en-US"/>
              <a:pPr/>
              <a:t>75</a:t>
            </a:fld>
            <a:endParaRPr lang="en-US"/>
          </a:p>
        </p:txBody>
      </p:sp>
      <p:sp>
        <p:nvSpPr>
          <p:cNvPr id="31232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232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3431256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atin typeface="Arial" charset="0"/>
                <a:cs typeface="Times New Roman" charset="0"/>
              </a:rPr>
              <a:t>8.4 Pressure</a:t>
            </a:r>
          </a:p>
        </p:txBody>
      </p:sp>
      <p:sp>
        <p:nvSpPr>
          <p:cNvPr id="3072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5" name="Picture 3" descr="025_08_08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57" y="1783695"/>
            <a:ext cx="3992085" cy="457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15402" y="2278127"/>
            <a:ext cx="3958986" cy="3539430"/>
          </a:xfrm>
          <a:prstGeom prst="rect">
            <a:avLst/>
          </a:prstGeom>
          <a:noFill/>
        </p:spPr>
        <p:txBody>
          <a:bodyPr wrap="none" rtlCol="0">
            <a:spAutoFit/>
          </a:bodyPr>
          <a:lstStyle/>
          <a:p>
            <a:r>
              <a:rPr lang="en-US" sz="2400" dirty="0"/>
              <a:t>G</a:t>
            </a:r>
            <a:r>
              <a:rPr lang="en-US" sz="2400" dirty="0" smtClean="0"/>
              <a:t>ravity ‘pulls down’ on the </a:t>
            </a:r>
          </a:p>
          <a:p>
            <a:r>
              <a:rPr lang="en-US" sz="2400" dirty="0" smtClean="0"/>
              <a:t>gas envelope surrounding our </a:t>
            </a:r>
          </a:p>
          <a:p>
            <a:r>
              <a:rPr lang="en-US" sz="2400" dirty="0" smtClean="0"/>
              <a:t>planet, creating pressure </a:t>
            </a:r>
          </a:p>
          <a:p>
            <a:r>
              <a:rPr lang="en-US" sz="2400" dirty="0" smtClean="0"/>
              <a:t>at the surface</a:t>
            </a:r>
          </a:p>
          <a:p>
            <a:endParaRPr lang="en-US" sz="800" dirty="0"/>
          </a:p>
          <a:p>
            <a:r>
              <a:rPr lang="en-US" sz="2400" dirty="0" smtClean="0"/>
              <a:t>= 14.7 pounds per square inch</a:t>
            </a:r>
          </a:p>
          <a:p>
            <a:r>
              <a:rPr lang="en-US" sz="2400" dirty="0"/>
              <a:t>= </a:t>
            </a:r>
            <a:r>
              <a:rPr lang="en-US" sz="2400" dirty="0">
                <a:cs typeface="Arial" charset="0"/>
              </a:rPr>
              <a:t>101,325 </a:t>
            </a:r>
            <a:r>
              <a:rPr lang="en-US" sz="2400" dirty="0" err="1">
                <a:cs typeface="Arial" charset="0"/>
              </a:rPr>
              <a:t>Pascals</a:t>
            </a:r>
            <a:r>
              <a:rPr lang="en-US" sz="2400" dirty="0">
                <a:cs typeface="Arial" charset="0"/>
              </a:rPr>
              <a:t> </a:t>
            </a:r>
            <a:endParaRPr lang="en-US" sz="2400" dirty="0"/>
          </a:p>
          <a:p>
            <a:r>
              <a:rPr lang="en-US" sz="2400" dirty="0" smtClean="0"/>
              <a:t>= 1 atmosphere </a:t>
            </a:r>
          </a:p>
          <a:p>
            <a:r>
              <a:rPr lang="en-US" sz="2400" dirty="0" smtClean="0"/>
              <a:t>= 760 mm Hg </a:t>
            </a:r>
          </a:p>
          <a:p>
            <a:r>
              <a:rPr lang="en-US" sz="2400" dirty="0" smtClean="0"/>
              <a:t>= 760 </a:t>
            </a:r>
            <a:r>
              <a:rPr lang="en-US" sz="2400" dirty="0" err="1" smtClean="0"/>
              <a:t>Torr</a:t>
            </a:r>
            <a:endParaRPr lang="en-US" sz="2400" dirty="0" smtClean="0"/>
          </a:p>
        </p:txBody>
      </p:sp>
    </p:spTree>
    <p:extLst>
      <p:ext uri="{BB962C8B-B14F-4D97-AF65-F5344CB8AC3E}">
        <p14:creationId xmlns:p14="http://schemas.microsoft.com/office/powerpoint/2010/main" val="277049849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594400" y="3033396"/>
            <a:ext cx="2692400" cy="285750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334272" y="404269"/>
            <a:ext cx="3089480" cy="180086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037790" y="3449378"/>
            <a:ext cx="2592964" cy="2115457"/>
          </a:xfrm>
          <a:prstGeom prst="rect">
            <a:avLst/>
          </a:prstGeom>
          <a:noFill/>
          <a:ln>
            <a:noFill/>
          </a:ln>
        </p:spPr>
      </p:pic>
    </p:spTree>
    <p:extLst>
      <p:ext uri="{BB962C8B-B14F-4D97-AF65-F5344CB8AC3E}">
        <p14:creationId xmlns:p14="http://schemas.microsoft.com/office/powerpoint/2010/main" val="95253064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066800"/>
            <a:ext cx="8229600" cy="639763"/>
          </a:xfrm>
        </p:spPr>
        <p:txBody>
          <a:bodyPr/>
          <a:lstStyle/>
          <a:p>
            <a:pPr eaLnBrk="1" hangingPunct="1"/>
            <a:r>
              <a:rPr lang="en-US" sz="3200" smtClean="0"/>
              <a:t>Air Pressure</a:t>
            </a:r>
          </a:p>
        </p:txBody>
      </p:sp>
      <p:pic>
        <p:nvPicPr>
          <p:cNvPr id="46083" name="Picture 3"/>
          <p:cNvPicPr>
            <a:picLocks noChangeAspect="1" noChangeArrowheads="1"/>
          </p:cNvPicPr>
          <p:nvPr/>
        </p:nvPicPr>
        <p:blipFill>
          <a:blip r:embed="rId3" cstate="print"/>
          <a:srcRect/>
          <a:stretch>
            <a:fillRect/>
          </a:stretch>
        </p:blipFill>
        <p:spPr bwMode="auto">
          <a:xfrm>
            <a:off x="3022600" y="1706563"/>
            <a:ext cx="6121400" cy="4592638"/>
          </a:xfrm>
          <a:prstGeom prst="rect">
            <a:avLst/>
          </a:prstGeom>
          <a:noFill/>
          <a:ln w="9525">
            <a:noFill/>
            <a:miter lim="800000"/>
            <a:headEnd/>
            <a:tailEnd/>
          </a:ln>
        </p:spPr>
      </p:pic>
      <p:sp>
        <p:nvSpPr>
          <p:cNvPr id="4" name="Slide Number Placeholder 3"/>
          <p:cNvSpPr>
            <a:spLocks noGrp="1"/>
          </p:cNvSpPr>
          <p:nvPr>
            <p:ph type="sldNum" sz="quarter" idx="11"/>
          </p:nvPr>
        </p:nvSpPr>
        <p:spPr>
          <a:xfrm>
            <a:off x="6553200" y="6356350"/>
            <a:ext cx="2133600" cy="365125"/>
          </a:xfrm>
        </p:spPr>
        <p:txBody>
          <a:bodyPr/>
          <a:lstStyle/>
          <a:p>
            <a:pPr>
              <a:defRPr/>
            </a:pPr>
            <a:fld id="{8B4DE03B-9910-415B-9A82-456FD232BEBE}" type="slidenum">
              <a:rPr lang="en-US">
                <a:solidFill>
                  <a:prstClr val="black">
                    <a:tint val="75000"/>
                  </a:prstClr>
                </a:solidFill>
                <a:latin typeface="Calibri"/>
              </a:rPr>
              <a:pPr>
                <a:defRPr/>
              </a:pPr>
              <a:t>78</a:t>
            </a:fld>
            <a:endParaRPr lang="en-US">
              <a:solidFill>
                <a:prstClr val="black">
                  <a:tint val="75000"/>
                </a:prstClr>
              </a:solidFill>
              <a:latin typeface="Calibri"/>
            </a:endParaRPr>
          </a:p>
        </p:txBody>
      </p:sp>
      <p:pic>
        <p:nvPicPr>
          <p:cNvPr id="5" name="Picture 3" descr="025_08_08_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65" y="2499345"/>
            <a:ext cx="2358935" cy="270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677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1066800"/>
            <a:ext cx="8229600" cy="792163"/>
          </a:xfrm>
        </p:spPr>
        <p:txBody>
          <a:bodyPr/>
          <a:lstStyle/>
          <a:p>
            <a:pPr eaLnBrk="1" hangingPunct="1"/>
            <a:r>
              <a:rPr lang="en-US" sz="3200" smtClean="0"/>
              <a:t>Closed-end mercury barometer</a:t>
            </a:r>
          </a:p>
        </p:txBody>
      </p:sp>
      <p:pic>
        <p:nvPicPr>
          <p:cNvPr id="47107" name="Picture 3"/>
          <p:cNvPicPr>
            <a:picLocks noChangeAspect="1" noChangeArrowheads="1"/>
          </p:cNvPicPr>
          <p:nvPr/>
        </p:nvPicPr>
        <p:blipFill>
          <a:blip r:embed="rId3" cstate="print"/>
          <a:srcRect/>
          <a:stretch>
            <a:fillRect/>
          </a:stretch>
        </p:blipFill>
        <p:spPr bwMode="auto">
          <a:xfrm>
            <a:off x="2438400" y="2209800"/>
            <a:ext cx="5664200" cy="4249738"/>
          </a:xfrm>
          <a:prstGeom prst="rect">
            <a:avLst/>
          </a:prstGeom>
          <a:noFill/>
          <a:ln w="9525">
            <a:noFill/>
            <a:miter lim="800000"/>
            <a:headEnd/>
            <a:tailEnd/>
          </a:ln>
        </p:spPr>
      </p:pic>
      <p:sp>
        <p:nvSpPr>
          <p:cNvPr id="4" name="Slide Number Placeholder 3"/>
          <p:cNvSpPr>
            <a:spLocks noGrp="1"/>
          </p:cNvSpPr>
          <p:nvPr>
            <p:ph type="sldNum" sz="quarter" idx="11"/>
          </p:nvPr>
        </p:nvSpPr>
        <p:spPr>
          <a:xfrm>
            <a:off x="6553200" y="6356350"/>
            <a:ext cx="2133600" cy="365125"/>
          </a:xfrm>
        </p:spPr>
        <p:txBody>
          <a:bodyPr/>
          <a:lstStyle/>
          <a:p>
            <a:pPr>
              <a:defRPr/>
            </a:pPr>
            <a:fld id="{F7834248-64D2-4764-ABE6-7E5D70662518}" type="slidenum">
              <a:rPr lang="en-US">
                <a:solidFill>
                  <a:prstClr val="black">
                    <a:tint val="75000"/>
                  </a:prstClr>
                </a:solidFill>
                <a:latin typeface="Calibri"/>
              </a:rPr>
              <a:pPr>
                <a:defRPr/>
              </a:pPr>
              <a:t>79</a:t>
            </a:fld>
            <a:endParaRPr lang="en-US">
              <a:solidFill>
                <a:prstClr val="black">
                  <a:tint val="75000"/>
                </a:prstClr>
              </a:solidFill>
              <a:latin typeface="Calibri"/>
            </a:endParaRPr>
          </a:p>
        </p:txBody>
      </p:sp>
      <p:sp>
        <p:nvSpPr>
          <p:cNvPr id="2" name="TextBox 1"/>
          <p:cNvSpPr txBox="1"/>
          <p:nvPr/>
        </p:nvSpPr>
        <p:spPr>
          <a:xfrm>
            <a:off x="6553200" y="4186383"/>
            <a:ext cx="2279290" cy="830997"/>
          </a:xfrm>
          <a:prstGeom prst="rect">
            <a:avLst/>
          </a:prstGeom>
          <a:noFill/>
        </p:spPr>
        <p:txBody>
          <a:bodyPr wrap="none" rtlCol="0">
            <a:spAutoFit/>
          </a:bodyPr>
          <a:lstStyle/>
          <a:p>
            <a:pPr algn="ctr"/>
            <a:r>
              <a:rPr lang="en-US" sz="2400" dirty="0" smtClean="0"/>
              <a:t>like sucking soda</a:t>
            </a:r>
          </a:p>
          <a:p>
            <a:pPr algn="ctr"/>
            <a:r>
              <a:rPr lang="en-US" sz="2400" dirty="0" smtClean="0"/>
              <a:t>with a straw</a:t>
            </a:r>
            <a:endParaRPr lang="en-US" sz="2400" dirty="0"/>
          </a:p>
        </p:txBody>
      </p:sp>
    </p:spTree>
    <p:extLst>
      <p:ext uri="{BB962C8B-B14F-4D97-AF65-F5344CB8AC3E}">
        <p14:creationId xmlns:p14="http://schemas.microsoft.com/office/powerpoint/2010/main" val="22817153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347663" y="768612"/>
            <a:ext cx="8404624" cy="3244348"/>
          </a:xfrm>
        </p:spPr>
        <p:txBody>
          <a:bodyPr>
            <a:noAutofit/>
          </a:bodyPr>
          <a:lstStyle/>
          <a:p>
            <a:r>
              <a:rPr lang="en-US" dirty="0" smtClean="0">
                <a:ea typeface="ＭＳ Ｐゴシック" charset="0"/>
                <a:cs typeface="ＭＳ Ｐゴシック" charset="0"/>
              </a:rPr>
              <a:t>Chemical reactions in Introductory chemistry always take place </a:t>
            </a:r>
            <a:r>
              <a:rPr lang="en-US" dirty="0" smtClean="0">
                <a:solidFill>
                  <a:srgbClr val="FF0000"/>
                </a:solidFill>
                <a:ea typeface="ＭＳ Ｐゴシック" charset="0"/>
                <a:cs typeface="ＭＳ Ｐゴシック" charset="0"/>
              </a:rPr>
              <a:t>in the liquid phase</a:t>
            </a:r>
          </a:p>
          <a:p>
            <a:pPr lvl="1"/>
            <a:r>
              <a:rPr lang="en-US" dirty="0" smtClean="0">
                <a:ea typeface="ＭＳ Ｐゴシック" charset="0"/>
                <a:cs typeface="ＭＳ Ｐゴシック" charset="0"/>
              </a:rPr>
              <a:t>In the solid state, compounds are too immobile to react </a:t>
            </a:r>
          </a:p>
          <a:p>
            <a:pPr lvl="1"/>
            <a:r>
              <a:rPr lang="en-US" dirty="0" smtClean="0">
                <a:ea typeface="ＭＳ Ｐゴシック" charset="0"/>
                <a:cs typeface="ＭＳ Ｐゴシック" charset="0"/>
              </a:rPr>
              <a:t>In the gas phase, they are too far apart to react</a:t>
            </a:r>
            <a:endParaRPr lang="en-US" dirty="0">
              <a:ea typeface="ＭＳ Ｐゴシック" charset="0"/>
              <a:cs typeface="ＭＳ Ｐゴシック" charset="0"/>
            </a:endParaRPr>
          </a:p>
        </p:txBody>
      </p:sp>
      <p:sp>
        <p:nvSpPr>
          <p:cNvPr id="1946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19461" name="Picture 1030" descr="002_08_01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023" y="4066822"/>
            <a:ext cx="5662529" cy="228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94958" y="211682"/>
            <a:ext cx="539180" cy="523220"/>
          </a:xfrm>
          <a:prstGeom prst="rect">
            <a:avLst/>
          </a:prstGeom>
          <a:noFill/>
        </p:spPr>
        <p:txBody>
          <a:bodyPr wrap="none" rtlCol="0">
            <a:spAutoFit/>
          </a:bodyPr>
          <a:lstStyle/>
          <a:p>
            <a:r>
              <a:rPr lang="en-US" sz="2800" dirty="0" err="1" smtClean="0"/>
              <a:t>fyi</a:t>
            </a:r>
            <a:endParaRPr lang="en-US" sz="2800" dirty="0"/>
          </a:p>
        </p:txBody>
      </p:sp>
    </p:spTree>
    <p:extLst>
      <p:ext uri="{BB962C8B-B14F-4D97-AF65-F5344CB8AC3E}">
        <p14:creationId xmlns:p14="http://schemas.microsoft.com/office/powerpoint/2010/main" val="54578715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1931988" y="1447800"/>
            <a:ext cx="6704012" cy="5029200"/>
          </a:xfrm>
          <a:prstGeom prst="rect">
            <a:avLst/>
          </a:prstGeom>
          <a:noFill/>
          <a:ln w="9525">
            <a:noFill/>
            <a:miter lim="800000"/>
            <a:headEnd/>
            <a:tailEnd/>
          </a:ln>
        </p:spPr>
      </p:pic>
      <p:sp>
        <p:nvSpPr>
          <p:cNvPr id="3" name="Slide Number Placeholder 2"/>
          <p:cNvSpPr>
            <a:spLocks noGrp="1"/>
          </p:cNvSpPr>
          <p:nvPr>
            <p:ph type="sldNum" sz="quarter" idx="11"/>
          </p:nvPr>
        </p:nvSpPr>
        <p:spPr>
          <a:xfrm>
            <a:off x="6553200" y="6356350"/>
            <a:ext cx="2133600" cy="365125"/>
          </a:xfrm>
        </p:spPr>
        <p:txBody>
          <a:bodyPr/>
          <a:lstStyle/>
          <a:p>
            <a:pPr>
              <a:defRPr/>
            </a:pPr>
            <a:fld id="{6F1BE28D-3E0E-4BAF-B000-9EED7830E563}" type="slidenum">
              <a:rPr lang="en-US">
                <a:solidFill>
                  <a:prstClr val="black">
                    <a:tint val="75000"/>
                  </a:prstClr>
                </a:solidFill>
                <a:latin typeface="Calibri"/>
              </a:rPr>
              <a:pPr>
                <a:defRPr/>
              </a:pPr>
              <a:t>80</a:t>
            </a:fld>
            <a:endParaRPr lang="en-US">
              <a:solidFill>
                <a:prstClr val="black">
                  <a:tint val="75000"/>
                </a:prstClr>
              </a:solidFill>
              <a:latin typeface="Calibri"/>
            </a:endParaRPr>
          </a:p>
        </p:txBody>
      </p:sp>
    </p:spTree>
    <p:extLst>
      <p:ext uri="{BB962C8B-B14F-4D97-AF65-F5344CB8AC3E}">
        <p14:creationId xmlns:p14="http://schemas.microsoft.com/office/powerpoint/2010/main" val="426107994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027_08_10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313" y="1692275"/>
            <a:ext cx="340995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ontent Placeholder 2"/>
          <p:cNvSpPr>
            <a:spLocks noGrp="1"/>
          </p:cNvSpPr>
          <p:nvPr>
            <p:ph idx="1"/>
          </p:nvPr>
        </p:nvSpPr>
        <p:spPr>
          <a:xfrm>
            <a:off x="347664" y="1201276"/>
            <a:ext cx="5022430" cy="4491477"/>
          </a:xfrm>
        </p:spPr>
        <p:txBody>
          <a:bodyPr>
            <a:noAutofit/>
          </a:bodyPr>
          <a:lstStyle/>
          <a:p>
            <a:r>
              <a:rPr lang="en-US" sz="2800" dirty="0">
                <a:ea typeface="ＭＳ Ｐゴシック" charset="0"/>
                <a:cs typeface="ＭＳ Ｐゴシック" charset="0"/>
              </a:rPr>
              <a:t>Gas pressure in a container is measured using a </a:t>
            </a:r>
            <a:r>
              <a:rPr lang="en-US" sz="2800" i="1" dirty="0" smtClean="0">
                <a:ea typeface="ＭＳ Ｐゴシック" charset="0"/>
                <a:cs typeface="ＭＳ Ｐゴシック" charset="0"/>
              </a:rPr>
              <a:t>manometer</a:t>
            </a:r>
            <a:r>
              <a:rPr lang="en-US" sz="2800" dirty="0" smtClean="0">
                <a:ea typeface="ＭＳ Ｐゴシック" charset="0"/>
                <a:cs typeface="ＭＳ Ｐゴシック" charset="0"/>
              </a:rPr>
              <a:t> </a:t>
            </a:r>
            <a:endParaRPr lang="en-US" sz="2800" dirty="0">
              <a:ea typeface="ＭＳ Ｐゴシック" charset="0"/>
              <a:cs typeface="ＭＳ Ｐゴシック" charset="0"/>
            </a:endParaRPr>
          </a:p>
          <a:p>
            <a:r>
              <a:rPr lang="en-US" sz="2800" dirty="0">
                <a:ea typeface="ＭＳ Ｐゴシック" charset="0"/>
                <a:cs typeface="ＭＳ Ｐゴシック" charset="0"/>
              </a:rPr>
              <a:t>The difference between the mercury levels indicates the </a:t>
            </a:r>
            <a:r>
              <a:rPr lang="en-US" sz="2800" u="sng" dirty="0">
                <a:ea typeface="ＭＳ Ｐゴシック" charset="0"/>
                <a:cs typeface="ＭＳ Ｐゴシック" charset="0"/>
              </a:rPr>
              <a:t>difference</a:t>
            </a:r>
            <a:r>
              <a:rPr lang="en-US" sz="2800" dirty="0">
                <a:ea typeface="ＭＳ Ｐゴシック" charset="0"/>
                <a:cs typeface="ＭＳ Ｐゴシック" charset="0"/>
              </a:rPr>
              <a:t> between gas pressure </a:t>
            </a:r>
            <a:r>
              <a:rPr lang="en-US" sz="2800" u="sng" dirty="0">
                <a:ea typeface="ＭＳ Ｐゴシック" charset="0"/>
                <a:cs typeface="ＭＳ Ｐゴシック" charset="0"/>
              </a:rPr>
              <a:t>and</a:t>
            </a:r>
            <a:r>
              <a:rPr lang="en-US" sz="2800" dirty="0">
                <a:ea typeface="ＭＳ Ｐゴシック" charset="0"/>
                <a:cs typeface="ＭＳ Ｐゴシック" charset="0"/>
              </a:rPr>
              <a:t> atmospheric </a:t>
            </a:r>
            <a:r>
              <a:rPr lang="en-US" sz="2800" dirty="0" smtClean="0">
                <a:ea typeface="ＭＳ Ｐゴシック" charset="0"/>
                <a:cs typeface="ＭＳ Ｐゴシック" charset="0"/>
              </a:rPr>
              <a:t>pressure </a:t>
            </a:r>
            <a:endParaRPr lang="en-US" sz="2800" dirty="0">
              <a:ea typeface="ＭＳ Ｐゴシック" charset="0"/>
              <a:cs typeface="ＭＳ Ｐゴシック" charset="0"/>
            </a:endParaRPr>
          </a:p>
          <a:p>
            <a:r>
              <a:rPr lang="en-US" sz="2800" dirty="0">
                <a:ea typeface="ＭＳ Ｐゴシック" charset="0"/>
                <a:cs typeface="ＭＳ Ｐゴシック" charset="0"/>
              </a:rPr>
              <a:t>Pressure is given in the SI system by the </a:t>
            </a:r>
            <a:r>
              <a:rPr lang="en-US" sz="2800" i="1" dirty="0" err="1">
                <a:ea typeface="ＭＳ Ｐゴシック" charset="0"/>
                <a:cs typeface="ＭＳ Ｐゴシック" charset="0"/>
              </a:rPr>
              <a:t>pascal</a:t>
            </a:r>
            <a:r>
              <a:rPr lang="en-US" sz="2800" dirty="0">
                <a:ea typeface="ＭＳ Ｐゴシック" charset="0"/>
                <a:cs typeface="ＭＳ Ｐゴシック" charset="0"/>
              </a:rPr>
              <a:t> (Pa</a:t>
            </a:r>
            <a:r>
              <a:rPr lang="en-US" sz="2800" dirty="0" smtClean="0">
                <a:ea typeface="ＭＳ Ｐゴシック" charset="0"/>
                <a:cs typeface="ＭＳ Ｐゴシック" charset="0"/>
              </a:rPr>
              <a:t>) </a:t>
            </a:r>
            <a:endParaRPr lang="en-US" sz="2800" dirty="0">
              <a:ea typeface="ＭＳ Ｐゴシック" charset="0"/>
              <a:cs typeface="ＭＳ Ｐゴシック" charset="0"/>
            </a:endParaRPr>
          </a:p>
        </p:txBody>
      </p:sp>
      <p:sp>
        <p:nvSpPr>
          <p:cNvPr id="3174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sp>
        <p:nvSpPr>
          <p:cNvPr id="2" name="TextBox 1"/>
          <p:cNvSpPr txBox="1"/>
          <p:nvPr/>
        </p:nvSpPr>
        <p:spPr>
          <a:xfrm>
            <a:off x="4182084" y="463349"/>
            <a:ext cx="640470" cy="646331"/>
          </a:xfrm>
          <a:prstGeom prst="rect">
            <a:avLst/>
          </a:prstGeom>
          <a:noFill/>
        </p:spPr>
        <p:txBody>
          <a:bodyPr wrap="none" rtlCol="0">
            <a:spAutoFit/>
          </a:bodyPr>
          <a:lstStyle/>
          <a:p>
            <a:r>
              <a:rPr lang="en-US" sz="3600" dirty="0" err="1" smtClean="0"/>
              <a:t>fyi</a:t>
            </a:r>
            <a:endParaRPr lang="en-US" sz="3600" dirty="0"/>
          </a:p>
        </p:txBody>
      </p:sp>
    </p:spTree>
    <p:extLst>
      <p:ext uri="{BB962C8B-B14F-4D97-AF65-F5344CB8AC3E}">
        <p14:creationId xmlns:p14="http://schemas.microsoft.com/office/powerpoint/2010/main" val="38061537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12278"/>
            <a:ext cx="8229600" cy="4013885"/>
          </a:xfrm>
        </p:spPr>
        <p:txBody>
          <a:bodyPr/>
          <a:lstStyle/>
          <a:p>
            <a:r>
              <a:rPr lang="en-US" dirty="0" smtClean="0">
                <a:latin typeface="+mn-lt"/>
                <a:cs typeface="Arial" charset="0"/>
              </a:rPr>
              <a:t>1 </a:t>
            </a:r>
            <a:r>
              <a:rPr lang="en-US" dirty="0" err="1" smtClean="0">
                <a:latin typeface="+mn-lt"/>
                <a:cs typeface="Arial" charset="0"/>
              </a:rPr>
              <a:t>atm</a:t>
            </a:r>
            <a:r>
              <a:rPr lang="en-US" dirty="0" smtClean="0">
                <a:latin typeface="+mn-lt"/>
                <a:cs typeface="Arial" charset="0"/>
              </a:rPr>
              <a:t> = 760 mm Hg </a:t>
            </a:r>
            <a:r>
              <a:rPr lang="en-US" dirty="0" smtClean="0">
                <a:cs typeface="Arial" charset="0"/>
              </a:rPr>
              <a:t> </a:t>
            </a:r>
            <a:r>
              <a:rPr lang="en-US" dirty="0">
                <a:cs typeface="Arial" charset="0"/>
              </a:rPr>
              <a:t>	</a:t>
            </a:r>
            <a:endParaRPr lang="en-US" dirty="0" smtClean="0">
              <a:latin typeface="+mn-lt"/>
              <a:cs typeface="Arial" charset="0"/>
            </a:endParaRPr>
          </a:p>
          <a:p>
            <a:pPr lvl="1"/>
            <a:endParaRPr lang="en-US" sz="800" dirty="0" smtClean="0">
              <a:latin typeface="+mn-lt"/>
              <a:cs typeface="Arial" charset="0"/>
            </a:endParaRPr>
          </a:p>
          <a:p>
            <a:pPr lvl="1"/>
            <a:r>
              <a:rPr lang="en-US" dirty="0" smtClean="0">
                <a:latin typeface="+mn-lt"/>
                <a:cs typeface="Arial" charset="0"/>
              </a:rPr>
              <a:t>we will frequently use: 1 </a:t>
            </a:r>
            <a:r>
              <a:rPr lang="en-US" dirty="0" err="1" smtClean="0">
                <a:latin typeface="+mn-lt"/>
                <a:cs typeface="Arial" charset="0"/>
              </a:rPr>
              <a:t>atm</a:t>
            </a:r>
            <a:r>
              <a:rPr lang="en-US" dirty="0" smtClean="0">
                <a:latin typeface="+mn-lt"/>
                <a:cs typeface="Arial" charset="0"/>
              </a:rPr>
              <a:t> = 760 mm Hg </a:t>
            </a:r>
          </a:p>
          <a:p>
            <a:pPr lvl="1"/>
            <a:r>
              <a:rPr lang="en-US" dirty="0" smtClean="0">
                <a:cs typeface="Arial" charset="0"/>
              </a:rPr>
              <a:t>for conversions </a:t>
            </a:r>
            <a:endParaRPr lang="en-US" dirty="0" smtClean="0">
              <a:latin typeface="+mn-lt"/>
              <a:cs typeface="Arial" charset="0"/>
            </a:endParaRPr>
          </a:p>
          <a:p>
            <a:endParaRPr lang="en-US" dirty="0" smtClean="0">
              <a:latin typeface="+mn-lt"/>
              <a:cs typeface="Arial" charset="0"/>
            </a:endParaRPr>
          </a:p>
          <a:p>
            <a:r>
              <a:rPr lang="en-US" dirty="0" smtClean="0">
                <a:latin typeface="+mn-lt"/>
                <a:cs typeface="Arial" charset="0"/>
              </a:rPr>
              <a:t>1 mm Hg = 1 </a:t>
            </a:r>
            <a:r>
              <a:rPr lang="en-US" dirty="0" err="1" smtClean="0">
                <a:latin typeface="+mn-lt"/>
                <a:cs typeface="Arial" charset="0"/>
              </a:rPr>
              <a:t>torr</a:t>
            </a:r>
            <a:r>
              <a:rPr lang="en-US" dirty="0" smtClean="0">
                <a:latin typeface="+mn-lt"/>
                <a:cs typeface="Arial" charset="0"/>
              </a:rPr>
              <a:t> </a:t>
            </a:r>
          </a:p>
        </p:txBody>
      </p:sp>
      <p:sp>
        <p:nvSpPr>
          <p:cNvPr id="4" name="Title 1"/>
          <p:cNvSpPr>
            <a:spLocks noGrp="1"/>
          </p:cNvSpPr>
          <p:nvPr>
            <p:ph type="title"/>
          </p:nvPr>
        </p:nvSpPr>
        <p:spPr>
          <a:xfrm>
            <a:off x="457200" y="274638"/>
            <a:ext cx="8229600" cy="1143000"/>
          </a:xfrm>
        </p:spPr>
        <p:txBody>
          <a:bodyPr/>
          <a:lstStyle/>
          <a:p>
            <a:r>
              <a:rPr lang="en-US" dirty="0" smtClean="0"/>
              <a:t>Conversions</a:t>
            </a:r>
            <a:endParaRPr lang="en-US" dirty="0"/>
          </a:p>
        </p:txBody>
      </p:sp>
    </p:spTree>
    <p:extLst>
      <p:ext uri="{BB962C8B-B14F-4D97-AF65-F5344CB8AC3E}">
        <p14:creationId xmlns:p14="http://schemas.microsoft.com/office/powerpoint/2010/main" val="11854478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ftr" sz="quarter" idx="10"/>
          </p:nvPr>
        </p:nvSpPr>
        <p:spPr>
          <a:ln/>
        </p:spPr>
        <p:txBody>
          <a:bodyPr/>
          <a:lstStyle/>
          <a:p>
            <a:r>
              <a:rPr lang="en-GB">
                <a:solidFill>
                  <a:srgbClr val="FFFFFF"/>
                </a:solidFill>
              </a:rPr>
              <a:t>© 2013 Pearson Education, Inc.</a:t>
            </a:r>
          </a:p>
        </p:txBody>
      </p:sp>
      <p:sp>
        <p:nvSpPr>
          <p:cNvPr id="11266" name="Rectangle 2"/>
          <p:cNvSpPr>
            <a:spLocks noGrp="1" noChangeArrowheads="1"/>
          </p:cNvSpPr>
          <p:nvPr>
            <p:ph type="title"/>
          </p:nvPr>
        </p:nvSpPr>
        <p:spPr>
          <a:xfrm>
            <a:off x="457200" y="838200"/>
            <a:ext cx="8458200" cy="1524000"/>
          </a:xfrm>
        </p:spPr>
        <p:txBody>
          <a:bodyPr/>
          <a:lstStyle/>
          <a:p>
            <a:pPr algn="l" eaLnBrk="1" hangingPunct="1">
              <a:spcAft>
                <a:spcPts val="1200"/>
              </a:spcAft>
            </a:pP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Oxygen gas is contained in the apparatus shown below. What is the pressure of the oxygen in the apparatus?</a:t>
            </a:r>
            <a:endParaRPr lang="en-US" baseline="30000">
              <a:latin typeface="Arial" charset="0"/>
              <a:ea typeface="ＭＳ Ｐゴシック" charset="0"/>
              <a:cs typeface="ＭＳ Ｐゴシック" charset="0"/>
            </a:endParaRPr>
          </a:p>
        </p:txBody>
      </p:sp>
      <p:sp>
        <p:nvSpPr>
          <p:cNvPr id="11267" name="Rectangle 3"/>
          <p:cNvSpPr>
            <a:spLocks noGrp="1" noChangeArrowheads="1"/>
          </p:cNvSpPr>
          <p:nvPr>
            <p:ph type="body" idx="1"/>
          </p:nvPr>
        </p:nvSpPr>
        <p:spPr>
          <a:xfrm>
            <a:off x="609600" y="2971800"/>
            <a:ext cx="3429000" cy="2590800"/>
          </a:xfrm>
        </p:spPr>
        <p:txBody>
          <a:bodyPr/>
          <a:lstStyle/>
          <a:p>
            <a:pPr marL="533400" indent="-533400" eaLnBrk="1" hangingPunct="1">
              <a:buFont typeface="Arial" charset="0"/>
              <a:buAutoNum type="alphaLcPeriod"/>
            </a:pPr>
            <a:r>
              <a:rPr lang="en-US" sz="2800" dirty="0">
                <a:latin typeface="Arial" charset="0"/>
                <a:ea typeface="ＭＳ Ｐゴシック" charset="0"/>
                <a:cs typeface="ＭＳ Ｐゴシック" charset="0"/>
              </a:rPr>
              <a:t>500 mm Hg</a:t>
            </a:r>
          </a:p>
          <a:p>
            <a:pPr marL="533400" indent="-533400" eaLnBrk="1" hangingPunct="1">
              <a:buFont typeface="Arial" charset="0"/>
              <a:buAutoNum type="alphaLcPeriod"/>
            </a:pPr>
            <a:r>
              <a:rPr lang="en-US" sz="2800" dirty="0">
                <a:latin typeface="Arial" charset="0"/>
                <a:ea typeface="ＭＳ Ｐゴシック" charset="0"/>
                <a:cs typeface="ＭＳ Ｐゴシック" charset="0"/>
              </a:rPr>
              <a:t>725 </a:t>
            </a:r>
            <a:r>
              <a:rPr lang="en-US" sz="2800" dirty="0" smtClean="0">
                <a:latin typeface="Arial" charset="0"/>
                <a:ea typeface="ＭＳ Ｐゴシック" charset="0"/>
                <a:cs typeface="ＭＳ Ｐゴシック" charset="0"/>
              </a:rPr>
              <a:t>mm </a:t>
            </a:r>
            <a:r>
              <a:rPr lang="en-US" sz="2800" dirty="0">
                <a:latin typeface="Arial" charset="0"/>
                <a:ea typeface="ＭＳ Ｐゴシック" charset="0"/>
                <a:cs typeface="ＭＳ Ｐゴシック" charset="0"/>
              </a:rPr>
              <a:t>Hg</a:t>
            </a:r>
          </a:p>
          <a:p>
            <a:pPr marL="533400" indent="-533400" eaLnBrk="1" hangingPunct="1">
              <a:buFont typeface="Arial" charset="0"/>
              <a:buAutoNum type="alphaLcPeriod"/>
            </a:pPr>
            <a:r>
              <a:rPr lang="en-US" sz="2800" dirty="0">
                <a:latin typeface="Arial" charset="0"/>
                <a:ea typeface="ＭＳ Ｐゴシック" charset="0"/>
                <a:cs typeface="ＭＳ Ｐゴシック" charset="0"/>
              </a:rPr>
              <a:t>775 mm Hg</a:t>
            </a:r>
          </a:p>
          <a:p>
            <a:pPr marL="533400" indent="-533400" eaLnBrk="1" hangingPunct="1">
              <a:buFont typeface="Arial" charset="0"/>
              <a:buAutoNum type="alphaLcPeriod"/>
            </a:pPr>
            <a:r>
              <a:rPr lang="en-US" sz="2800" dirty="0">
                <a:latin typeface="Arial" charset="0"/>
                <a:ea typeface="ＭＳ Ｐゴシック" charset="0"/>
                <a:cs typeface="ＭＳ Ｐゴシック" charset="0"/>
              </a:rPr>
              <a:t>1000 mm Hg</a:t>
            </a:r>
            <a:endParaRPr lang="en-US" sz="3200" dirty="0">
              <a:latin typeface="Arial" charset="0"/>
              <a:ea typeface="ＭＳ Ｐゴシック" charset="0"/>
              <a:cs typeface="ＭＳ Ｐゴシック" charset="0"/>
            </a:endParaRPr>
          </a:p>
          <a:p>
            <a:pPr marL="533400" indent="-533400" eaLnBrk="1" hangingPunct="1">
              <a:buFont typeface="Times" charset="0"/>
              <a:buAutoNum type="alphaLcPeriod"/>
            </a:pPr>
            <a:endParaRPr lang="en-US" sz="3200" dirty="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dirty="0">
              <a:latin typeface="Arial" charset="0"/>
              <a:ea typeface="ＭＳ Ｐゴシック" charset="0"/>
              <a:cs typeface="ＭＳ Ｐゴシック" charset="0"/>
            </a:endParaRPr>
          </a:p>
        </p:txBody>
      </p:sp>
      <p:sp>
        <p:nvSpPr>
          <p:cNvPr id="11268"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2350" y="2438400"/>
            <a:ext cx="2635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457200" y="4555730"/>
            <a:ext cx="2971800"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a:endParaRPr>
          </a:p>
        </p:txBody>
      </p:sp>
    </p:spTree>
    <p:extLst>
      <p:ext uri="{BB962C8B-B14F-4D97-AF65-F5344CB8AC3E}">
        <p14:creationId xmlns:p14="http://schemas.microsoft.com/office/powerpoint/2010/main" val="1427652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40000"/>
            <a:ext cx="8229600" cy="3586163"/>
          </a:xfrm>
        </p:spPr>
        <p:txBody>
          <a:bodyPr>
            <a:normAutofit/>
          </a:bodyPr>
          <a:lstStyle/>
          <a:p>
            <a:pPr marL="0" indent="0" algn="ctr">
              <a:buNone/>
            </a:pPr>
            <a:r>
              <a:rPr lang="en-US" sz="4800" dirty="0" smtClean="0"/>
              <a:t>The Gas Laws</a:t>
            </a:r>
            <a:endParaRPr lang="en-US" sz="4800" dirty="0"/>
          </a:p>
        </p:txBody>
      </p:sp>
    </p:spTree>
    <p:extLst>
      <p:ext uri="{BB962C8B-B14F-4D97-AF65-F5344CB8AC3E}">
        <p14:creationId xmlns:p14="http://schemas.microsoft.com/office/powerpoint/2010/main" val="47378474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a:t>All gas laws can be formulated with four variables</a:t>
            </a:r>
          </a:p>
          <a:p>
            <a:pPr lvl="1"/>
            <a:r>
              <a:rPr lang="en-US" sz="3600" dirty="0" smtClean="0"/>
              <a:t>Volume</a:t>
            </a:r>
          </a:p>
          <a:p>
            <a:pPr lvl="1"/>
            <a:r>
              <a:rPr lang="en-US" sz="3600" dirty="0" smtClean="0"/>
              <a:t>Pressure </a:t>
            </a:r>
          </a:p>
          <a:p>
            <a:pPr lvl="1"/>
            <a:r>
              <a:rPr lang="en-US" sz="3600" dirty="0" smtClean="0"/>
              <a:t>Temperature (Kelvins only!)</a:t>
            </a:r>
          </a:p>
          <a:p>
            <a:pPr lvl="1"/>
            <a:r>
              <a:rPr lang="en-US" sz="3600" dirty="0" smtClean="0"/>
              <a:t>n (number of moles of gas)</a:t>
            </a:r>
          </a:p>
          <a:p>
            <a:pPr lvl="1"/>
            <a:endParaRPr lang="en-US" sz="3600" dirty="0"/>
          </a:p>
        </p:txBody>
      </p:sp>
    </p:spTree>
    <p:extLst>
      <p:ext uri="{BB962C8B-B14F-4D97-AF65-F5344CB8AC3E}">
        <p14:creationId xmlns:p14="http://schemas.microsoft.com/office/powerpoint/2010/main" val="313313654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1750"/>
            <a:ext cx="8229600" cy="5251450"/>
          </a:xfrm>
        </p:spPr>
        <p:txBody>
          <a:bodyPr>
            <a:normAutofit/>
          </a:bodyPr>
          <a:lstStyle/>
          <a:p>
            <a:r>
              <a:rPr lang="en-US" dirty="0" smtClean="0"/>
              <a:t>V = volume </a:t>
            </a:r>
          </a:p>
          <a:p>
            <a:pPr lvl="1"/>
            <a:r>
              <a:rPr lang="en-US" dirty="0" smtClean="0"/>
              <a:t>Conceptually understood since ancient times </a:t>
            </a:r>
          </a:p>
          <a:p>
            <a:r>
              <a:rPr lang="en-US" dirty="0" smtClean="0"/>
              <a:t>P = pressure</a:t>
            </a:r>
          </a:p>
          <a:p>
            <a:pPr lvl="1"/>
            <a:r>
              <a:rPr lang="en-US" dirty="0" smtClean="0"/>
              <a:t>Understood since </a:t>
            </a:r>
            <a:r>
              <a:rPr lang="en-US" dirty="0" err="1" smtClean="0"/>
              <a:t>Toricelli</a:t>
            </a:r>
            <a:r>
              <a:rPr lang="en-US" dirty="0" smtClean="0"/>
              <a:t> in previous section (1643)</a:t>
            </a:r>
          </a:p>
          <a:p>
            <a:r>
              <a:rPr lang="en-US" dirty="0" smtClean="0"/>
              <a:t>T = absolute temperature (Kelvins)</a:t>
            </a:r>
          </a:p>
          <a:p>
            <a:pPr lvl="1"/>
            <a:r>
              <a:rPr lang="en-US" dirty="0" smtClean="0"/>
              <a:t>Charles, Lord Kelvin (1724 / 1785)</a:t>
            </a:r>
          </a:p>
          <a:p>
            <a:r>
              <a:rPr lang="en-US" dirty="0" smtClean="0"/>
              <a:t>n = number of moles</a:t>
            </a:r>
          </a:p>
          <a:p>
            <a:pPr lvl="1"/>
            <a:r>
              <a:rPr lang="en-US" dirty="0" smtClean="0"/>
              <a:t>Avogadro (1811) </a:t>
            </a:r>
          </a:p>
        </p:txBody>
      </p:sp>
      <p:sp>
        <p:nvSpPr>
          <p:cNvPr id="5" name="Slide Number Placeholder 4"/>
          <p:cNvSpPr>
            <a:spLocks noGrp="1"/>
          </p:cNvSpPr>
          <p:nvPr>
            <p:ph type="sldNum" sz="quarter" idx="11"/>
          </p:nvPr>
        </p:nvSpPr>
        <p:spPr/>
        <p:txBody>
          <a:bodyPr/>
          <a:lstStyle/>
          <a:p>
            <a:pPr>
              <a:defRPr/>
            </a:pPr>
            <a:fld id="{204BF947-869E-4D14-82B4-1CB2E9B41115}" type="slidenum">
              <a:rPr lang="en-US" smtClean="0">
                <a:solidFill>
                  <a:prstClr val="black">
                    <a:tint val="75000"/>
                  </a:prstClr>
                </a:solidFill>
                <a:latin typeface="Calibri"/>
              </a:rPr>
              <a:pPr>
                <a:defRPr/>
              </a:pPr>
              <a:t>86</a:t>
            </a:fld>
            <a:endParaRPr lang="en-US">
              <a:solidFill>
                <a:prstClr val="black">
                  <a:tint val="75000"/>
                </a:prstClr>
              </a:solidFill>
              <a:latin typeface="Calibri"/>
            </a:endParaRPr>
          </a:p>
        </p:txBody>
      </p:sp>
      <p:sp>
        <p:nvSpPr>
          <p:cNvPr id="2" name="TextBox 1"/>
          <p:cNvSpPr txBox="1"/>
          <p:nvPr/>
        </p:nvSpPr>
        <p:spPr>
          <a:xfrm>
            <a:off x="4206875" y="444500"/>
            <a:ext cx="615097" cy="523220"/>
          </a:xfrm>
          <a:prstGeom prst="rect">
            <a:avLst/>
          </a:prstGeom>
          <a:noFill/>
        </p:spPr>
        <p:txBody>
          <a:bodyPr wrap="none" rtlCol="0">
            <a:spAutoFit/>
          </a:bodyPr>
          <a:lstStyle/>
          <a:p>
            <a:r>
              <a:rPr lang="en-US" sz="2800" dirty="0" smtClean="0"/>
              <a:t>FYI</a:t>
            </a:r>
            <a:endParaRPr lang="en-US" sz="2800" dirty="0"/>
          </a:p>
        </p:txBody>
      </p:sp>
    </p:spTree>
    <p:extLst>
      <p:ext uri="{BB962C8B-B14F-4D97-AF65-F5344CB8AC3E}">
        <p14:creationId xmlns:p14="http://schemas.microsoft.com/office/powerpoint/2010/main" val="53658401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48503"/>
            <a:ext cx="9144000" cy="1366768"/>
          </a:xfrm>
        </p:spPr>
        <p:txBody>
          <a:bodyPr>
            <a:normAutofit/>
          </a:bodyPr>
          <a:lstStyle/>
          <a:p>
            <a:r>
              <a:rPr lang="en-US" sz="3200" dirty="0">
                <a:cs typeface="Times New Roman" charset="0"/>
              </a:rPr>
              <a:t>8.5 Boyle</a:t>
            </a:r>
            <a:r>
              <a:rPr lang="ja-JP" altLang="en-US" sz="3200" dirty="0">
                <a:cs typeface="Times New Roman" charset="0"/>
              </a:rPr>
              <a:t>’</a:t>
            </a:r>
            <a:r>
              <a:rPr lang="en-US" sz="3200" dirty="0">
                <a:cs typeface="Times New Roman" charset="0"/>
              </a:rPr>
              <a:t>s Law: </a:t>
            </a:r>
            <a:r>
              <a:rPr lang="en-US" sz="3200" dirty="0" smtClean="0">
                <a:cs typeface="Times New Roman" charset="0"/>
              </a:rPr>
              <a:t/>
            </a:r>
            <a:br>
              <a:rPr lang="en-US" sz="3200" dirty="0" smtClean="0">
                <a:cs typeface="Times New Roman" charset="0"/>
              </a:rPr>
            </a:br>
            <a:r>
              <a:rPr lang="en-US" sz="3200" dirty="0" smtClean="0">
                <a:cs typeface="Times New Roman" charset="0"/>
              </a:rPr>
              <a:t>The </a:t>
            </a:r>
            <a:r>
              <a:rPr lang="en-US" sz="3200" dirty="0">
                <a:cs typeface="Times New Roman" charset="0"/>
              </a:rPr>
              <a:t>Relation between Volume and Pressure</a:t>
            </a:r>
          </a:p>
        </p:txBody>
      </p:sp>
      <p:sp>
        <p:nvSpPr>
          <p:cNvPr id="3379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7" name="Picture 3" descr="Figure-5"/>
          <p:cNvPicPr>
            <a:picLocks noChangeAspect="1" noChangeArrowheads="1"/>
          </p:cNvPicPr>
          <p:nvPr/>
        </p:nvPicPr>
        <p:blipFill>
          <a:blip r:embed="rId2" cstate="print"/>
          <a:srcRect/>
          <a:stretch>
            <a:fillRect/>
          </a:stretch>
        </p:blipFill>
        <p:spPr bwMode="auto">
          <a:xfrm>
            <a:off x="2318599" y="2560528"/>
            <a:ext cx="4191000" cy="1744368"/>
          </a:xfrm>
          <a:prstGeom prst="rect">
            <a:avLst/>
          </a:prstGeom>
          <a:noFill/>
          <a:ln w="12700">
            <a:solidFill>
              <a:srgbClr val="000000"/>
            </a:solidFill>
            <a:miter lim="800000"/>
            <a:headEnd/>
            <a:tailEnd/>
          </a:ln>
        </p:spPr>
      </p:pic>
      <p:sp>
        <p:nvSpPr>
          <p:cNvPr id="2" name="TextBox 1"/>
          <p:cNvSpPr txBox="1"/>
          <p:nvPr/>
        </p:nvSpPr>
        <p:spPr>
          <a:xfrm>
            <a:off x="3532246" y="5111750"/>
            <a:ext cx="1789622" cy="523220"/>
          </a:xfrm>
          <a:prstGeom prst="rect">
            <a:avLst/>
          </a:prstGeom>
          <a:noFill/>
        </p:spPr>
        <p:txBody>
          <a:bodyPr wrap="none" rtlCol="0">
            <a:spAutoFit/>
          </a:bodyPr>
          <a:lstStyle/>
          <a:p>
            <a:r>
              <a:rPr lang="en-US" sz="2800" dirty="0">
                <a:ea typeface="ＭＳ Ｐゴシック" charset="0"/>
                <a:cs typeface="ＭＳ Ｐゴシック" charset="0"/>
              </a:rPr>
              <a:t>P</a:t>
            </a:r>
            <a:r>
              <a:rPr lang="en-US" sz="2800" baseline="-25000" dirty="0">
                <a:ea typeface="ＭＳ Ｐゴシック" charset="0"/>
                <a:cs typeface="ＭＳ Ｐゴシック" charset="0"/>
              </a:rPr>
              <a:t>1</a:t>
            </a:r>
            <a:r>
              <a:rPr lang="en-US" sz="2800" dirty="0">
                <a:ea typeface="ＭＳ Ｐゴシック" charset="0"/>
                <a:cs typeface="ＭＳ Ｐゴシック" charset="0"/>
              </a:rPr>
              <a:t>V</a:t>
            </a:r>
            <a:r>
              <a:rPr lang="en-US" sz="2800" baseline="-25000" dirty="0">
                <a:ea typeface="ＭＳ Ｐゴシック" charset="0"/>
                <a:cs typeface="ＭＳ Ｐゴシック" charset="0"/>
              </a:rPr>
              <a:t>1</a:t>
            </a:r>
            <a:r>
              <a:rPr lang="en-US" sz="2800" dirty="0">
                <a:ea typeface="ＭＳ Ｐゴシック" charset="0"/>
                <a:cs typeface="ＭＳ Ｐゴシック" charset="0"/>
              </a:rPr>
              <a:t> = </a:t>
            </a:r>
            <a:r>
              <a:rPr lang="en-US" sz="2800" dirty="0" smtClean="0">
                <a:ea typeface="ＭＳ Ｐゴシック" charset="0"/>
                <a:cs typeface="ＭＳ Ｐゴシック" charset="0"/>
              </a:rPr>
              <a:t>P</a:t>
            </a:r>
            <a:r>
              <a:rPr lang="en-US" sz="2800" baseline="-25000" dirty="0" smtClean="0">
                <a:ea typeface="ＭＳ Ｐゴシック" charset="0"/>
                <a:cs typeface="ＭＳ Ｐゴシック" charset="0"/>
              </a:rPr>
              <a:t>2</a:t>
            </a:r>
            <a:r>
              <a:rPr lang="en-US" sz="2800" dirty="0" smtClean="0">
                <a:ea typeface="ＭＳ Ｐゴシック" charset="0"/>
                <a:cs typeface="ＭＳ Ｐゴシック" charset="0"/>
              </a:rPr>
              <a:t>V</a:t>
            </a:r>
            <a:r>
              <a:rPr lang="en-US" sz="2800" baseline="-25000" dirty="0" smtClean="0">
                <a:ea typeface="ＭＳ Ｐゴシック" charset="0"/>
                <a:cs typeface="ＭＳ Ｐゴシック" charset="0"/>
              </a:rPr>
              <a:t>2</a:t>
            </a:r>
            <a:endParaRPr lang="en-US" sz="2800" dirty="0">
              <a:ea typeface="ＭＳ Ｐゴシック" charset="0"/>
              <a:cs typeface="ＭＳ Ｐゴシック" charset="0"/>
            </a:endParaRPr>
          </a:p>
        </p:txBody>
      </p:sp>
    </p:spTree>
    <p:extLst>
      <p:ext uri="{BB962C8B-B14F-4D97-AF65-F5344CB8AC3E}">
        <p14:creationId xmlns:p14="http://schemas.microsoft.com/office/powerpoint/2010/main" val="89092510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Boyles Apparatus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12875" y="1889125"/>
            <a:ext cx="6397625" cy="4111625"/>
          </a:xfrm>
          <a:prstGeom prst="rect">
            <a:avLst/>
          </a:prstGeom>
          <a:noFill/>
          <a:ln>
            <a:noFill/>
          </a:ln>
        </p:spPr>
      </p:pic>
    </p:spTree>
    <p:extLst>
      <p:ext uri="{BB962C8B-B14F-4D97-AF65-F5344CB8AC3E}">
        <p14:creationId xmlns:p14="http://schemas.microsoft.com/office/powerpoint/2010/main" val="279704684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spcBef>
                <a:spcPct val="20000"/>
              </a:spcBef>
            </a:pPr>
            <a:r>
              <a:rPr lang="en-US" sz="3600" smtClean="0"/>
              <a:t>Actual Data From Boyle's Experiment</a:t>
            </a:r>
          </a:p>
        </p:txBody>
      </p:sp>
      <p:pic>
        <p:nvPicPr>
          <p:cNvPr id="57347" name="Picture 3" descr="Table-5"/>
          <p:cNvPicPr>
            <a:picLocks noChangeAspect="1" noChangeArrowheads="1"/>
          </p:cNvPicPr>
          <p:nvPr/>
        </p:nvPicPr>
        <p:blipFill>
          <a:blip r:embed="rId3" cstate="print"/>
          <a:srcRect/>
          <a:stretch>
            <a:fillRect/>
          </a:stretch>
        </p:blipFill>
        <p:spPr bwMode="auto">
          <a:xfrm>
            <a:off x="673100" y="2176040"/>
            <a:ext cx="5375275" cy="3018260"/>
          </a:xfrm>
          <a:prstGeom prst="rect">
            <a:avLst/>
          </a:prstGeom>
          <a:noFill/>
          <a:ln w="12700">
            <a:solidFill>
              <a:srgbClr val="000000"/>
            </a:solidFill>
            <a:miter lim="800000"/>
            <a:headEnd/>
            <a:tailEnd/>
          </a:ln>
        </p:spPr>
      </p:pic>
      <p:sp>
        <p:nvSpPr>
          <p:cNvPr id="2" name="TextBox 1"/>
          <p:cNvSpPr txBox="1"/>
          <p:nvPr/>
        </p:nvSpPr>
        <p:spPr>
          <a:xfrm>
            <a:off x="2424610" y="5590316"/>
            <a:ext cx="4220726" cy="523220"/>
          </a:xfrm>
          <a:prstGeom prst="rect">
            <a:avLst/>
          </a:prstGeom>
          <a:noFill/>
        </p:spPr>
        <p:txBody>
          <a:bodyPr wrap="none" rtlCol="0">
            <a:spAutoFit/>
          </a:bodyPr>
          <a:lstStyle/>
          <a:p>
            <a:r>
              <a:rPr lang="en-US" sz="2800" dirty="0" smtClean="0"/>
              <a:t>P</a:t>
            </a:r>
            <a:r>
              <a:rPr lang="en-US" sz="2800" baseline="-25000" dirty="0" smtClean="0"/>
              <a:t>1</a:t>
            </a:r>
            <a:r>
              <a:rPr lang="en-US" sz="2800" dirty="0" smtClean="0"/>
              <a:t> x V</a:t>
            </a:r>
            <a:r>
              <a:rPr lang="en-US" sz="2800" baseline="-25000" dirty="0" smtClean="0"/>
              <a:t>1</a:t>
            </a:r>
            <a:r>
              <a:rPr lang="en-US" sz="2800" dirty="0" smtClean="0"/>
              <a:t> = P</a:t>
            </a:r>
            <a:r>
              <a:rPr lang="en-US" sz="2800" baseline="-25000" dirty="0" smtClean="0"/>
              <a:t>2</a:t>
            </a:r>
            <a:r>
              <a:rPr lang="en-US" sz="2800" dirty="0" smtClean="0"/>
              <a:t> x V</a:t>
            </a:r>
            <a:r>
              <a:rPr lang="en-US" sz="2800" baseline="-25000" dirty="0" smtClean="0"/>
              <a:t>2</a:t>
            </a:r>
            <a:r>
              <a:rPr lang="en-US" sz="2800" dirty="0" smtClean="0"/>
              <a:t> = P</a:t>
            </a:r>
            <a:r>
              <a:rPr lang="en-US" sz="2800" baseline="-25000" dirty="0" smtClean="0"/>
              <a:t>3</a:t>
            </a:r>
            <a:r>
              <a:rPr lang="en-US" sz="2800" dirty="0" smtClean="0"/>
              <a:t> x V</a:t>
            </a:r>
            <a:r>
              <a:rPr lang="en-US" sz="2800" baseline="-25000" dirty="0" smtClean="0"/>
              <a:t>3</a:t>
            </a:r>
            <a:r>
              <a:rPr lang="en-US" sz="2800" dirty="0" smtClean="0"/>
              <a:t> = </a:t>
            </a:r>
            <a:r>
              <a:rPr lang="en-US" sz="2800" dirty="0" smtClean="0">
                <a:solidFill>
                  <a:srgbClr val="FF0000"/>
                </a:solidFill>
              </a:rPr>
              <a:t>k</a:t>
            </a:r>
            <a:r>
              <a:rPr lang="en-US" sz="2800" dirty="0" smtClean="0"/>
              <a:t> </a:t>
            </a:r>
            <a:endParaRPr lang="en-US" sz="2800" dirty="0"/>
          </a:p>
        </p:txBody>
      </p:sp>
      <p:pic>
        <p:nvPicPr>
          <p:cNvPr id="5" name="Picture 3" descr="Figure-5"/>
          <p:cNvPicPr>
            <a:picLocks noChangeAspect="1" noChangeArrowheads="1"/>
          </p:cNvPicPr>
          <p:nvPr/>
        </p:nvPicPr>
        <p:blipFill>
          <a:blip r:embed="rId4" cstate="print"/>
          <a:srcRect/>
          <a:stretch>
            <a:fillRect/>
          </a:stretch>
        </p:blipFill>
        <p:spPr bwMode="auto">
          <a:xfrm>
            <a:off x="6430343" y="2176040"/>
            <a:ext cx="1851591" cy="3018260"/>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3715277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47663" y="908761"/>
            <a:ext cx="8229600" cy="2266082"/>
          </a:xfrm>
        </p:spPr>
        <p:txBody>
          <a:bodyPr>
            <a:noAutofit/>
          </a:bodyPr>
          <a:lstStyle/>
          <a:p>
            <a:r>
              <a:rPr lang="en-US" dirty="0">
                <a:ea typeface="ＭＳ Ｐゴシック" charset="0"/>
                <a:cs typeface="ＭＳ Ｐゴシック" charset="0"/>
              </a:rPr>
              <a:t>The transformation of a substance from one state to another is called a </a:t>
            </a:r>
            <a:r>
              <a:rPr lang="en-US" b="1" dirty="0" smtClean="0">
                <a:ea typeface="ＭＳ Ｐゴシック" charset="0"/>
                <a:cs typeface="ＭＳ Ｐゴシック" charset="0"/>
              </a:rPr>
              <a:t>phase change </a:t>
            </a:r>
          </a:p>
          <a:p>
            <a:pPr lvl="1"/>
            <a:r>
              <a:rPr lang="en-US" dirty="0" smtClean="0">
                <a:ea typeface="ＭＳ Ｐゴシック" charset="0"/>
                <a:cs typeface="ＭＳ Ｐゴシック" charset="0"/>
              </a:rPr>
              <a:t>or </a:t>
            </a:r>
            <a:r>
              <a:rPr lang="en-US" dirty="0">
                <a:ea typeface="ＭＳ Ｐゴシック" charset="0"/>
                <a:cs typeface="ＭＳ Ｐゴシック" charset="0"/>
              </a:rPr>
              <a:t>a </a:t>
            </a:r>
            <a:r>
              <a:rPr lang="en-US" b="1" dirty="0">
                <a:ea typeface="ＭＳ Ｐゴシック" charset="0"/>
                <a:cs typeface="ＭＳ Ｐゴシック" charset="0"/>
              </a:rPr>
              <a:t>change of </a:t>
            </a:r>
            <a:r>
              <a:rPr lang="en-US" b="1" dirty="0" smtClean="0">
                <a:ea typeface="ＭＳ Ｐゴシック" charset="0"/>
                <a:cs typeface="ＭＳ Ｐゴシック" charset="0"/>
              </a:rPr>
              <a:t>state</a:t>
            </a:r>
            <a:r>
              <a:rPr lang="en-US" b="1" dirty="0">
                <a:ea typeface="ＭＳ Ｐゴシック" charset="0"/>
                <a:cs typeface="ＭＳ Ｐゴシック" charset="0"/>
              </a:rPr>
              <a:t> </a:t>
            </a:r>
            <a:endParaRPr lang="en-US" dirty="0">
              <a:ea typeface="ＭＳ Ｐゴシック" charset="0"/>
              <a:cs typeface="ＭＳ Ｐゴシック" charset="0"/>
            </a:endParaRPr>
          </a:p>
          <a:p>
            <a:pPr lvl="1"/>
            <a:r>
              <a:rPr lang="en-US" dirty="0" smtClean="0">
                <a:ea typeface="ＭＳ Ｐゴシック" charset="0"/>
                <a:cs typeface="ＭＳ Ｐゴシック" charset="0"/>
              </a:rPr>
              <a:t>change </a:t>
            </a:r>
            <a:r>
              <a:rPr lang="en-US" dirty="0">
                <a:ea typeface="ＭＳ Ｐゴシック" charset="0"/>
                <a:cs typeface="ＭＳ Ｐゴシック" charset="0"/>
              </a:rPr>
              <a:t>of </a:t>
            </a:r>
            <a:r>
              <a:rPr lang="en-US" dirty="0" smtClean="0">
                <a:ea typeface="ＭＳ Ｐゴシック" charset="0"/>
                <a:cs typeface="ＭＳ Ｐゴシック" charset="0"/>
              </a:rPr>
              <a:t>states are </a:t>
            </a:r>
            <a:r>
              <a:rPr lang="en-US" dirty="0">
                <a:ea typeface="ＭＳ Ｐゴシック" charset="0"/>
                <a:cs typeface="ＭＳ Ｐゴシック" charset="0"/>
              </a:rPr>
              <a:t>reversible </a:t>
            </a:r>
            <a:r>
              <a:rPr lang="en-US" dirty="0" smtClean="0">
                <a:ea typeface="ＭＳ Ｐゴシック" charset="0"/>
                <a:cs typeface="ＭＳ Ｐゴシック" charset="0"/>
              </a:rPr>
              <a:t>in Intro </a:t>
            </a:r>
            <a:endParaRPr lang="en-US" dirty="0">
              <a:ea typeface="ＭＳ Ｐゴシック" charset="0"/>
              <a:cs typeface="ＭＳ Ｐゴシック" charset="0"/>
            </a:endParaRPr>
          </a:p>
        </p:txBody>
      </p:sp>
      <p:sp>
        <p:nvSpPr>
          <p:cNvPr id="2048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6" name="Picture 6" descr="006_lau_11_01"/>
          <p:cNvPicPr preferRelativeResize="0">
            <a:picLocks noChangeAspect="1" noChangeArrowheads="1"/>
          </p:cNvPicPr>
          <p:nvPr/>
        </p:nvPicPr>
        <p:blipFill>
          <a:blip r:embed="rId2" cstate="print"/>
          <a:srcRect/>
          <a:stretch>
            <a:fillRect/>
          </a:stretch>
        </p:blipFill>
        <p:spPr bwMode="auto">
          <a:xfrm>
            <a:off x="1553831" y="3499082"/>
            <a:ext cx="6015775" cy="2527101"/>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28352434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FYI</a:t>
            </a:r>
            <a:endParaRPr lang="en-US" dirty="0"/>
          </a:p>
        </p:txBody>
      </p:sp>
      <p:sp>
        <p:nvSpPr>
          <p:cNvPr id="3" name="Content Placeholder 2"/>
          <p:cNvSpPr>
            <a:spLocks noGrp="1"/>
          </p:cNvSpPr>
          <p:nvPr>
            <p:ph idx="1"/>
          </p:nvPr>
        </p:nvSpPr>
        <p:spPr/>
        <p:txBody>
          <a:bodyPr/>
          <a:lstStyle/>
          <a:p>
            <a:r>
              <a:rPr lang="en-US" dirty="0" smtClean="0"/>
              <a:t>With Boyle’s results, it is understood for the first time that the ‘chemicals’ around us (such as those contained in air), exhibit a regularity that can be captured by mathematics </a:t>
            </a:r>
          </a:p>
          <a:p>
            <a:pPr lvl="1"/>
            <a:r>
              <a:rPr lang="en-US" dirty="0" smtClean="0"/>
              <a:t>Thereby allowing </a:t>
            </a:r>
            <a:r>
              <a:rPr lang="en-US" b="1" dirty="0" smtClean="0"/>
              <a:t>predictions</a:t>
            </a:r>
            <a:r>
              <a:rPr lang="en-US" dirty="0" smtClean="0"/>
              <a:t>  </a:t>
            </a:r>
            <a:endParaRPr lang="en-US" dirty="0"/>
          </a:p>
        </p:txBody>
      </p:sp>
    </p:spTree>
    <p:extLst>
      <p:ext uri="{BB962C8B-B14F-4D97-AF65-F5344CB8AC3E}">
        <p14:creationId xmlns:p14="http://schemas.microsoft.com/office/powerpoint/2010/main" val="126884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457200" y="614416"/>
            <a:ext cx="8229600" cy="3271783"/>
          </a:xfrm>
        </p:spPr>
        <p:txBody>
          <a:bodyPr>
            <a:normAutofit/>
          </a:bodyPr>
          <a:lstStyle/>
          <a:p>
            <a:r>
              <a:rPr lang="en-US" b="1" dirty="0">
                <a:ea typeface="ＭＳ Ｐゴシック" charset="0"/>
                <a:cs typeface="ＭＳ Ｐゴシック" charset="0"/>
              </a:rPr>
              <a:t>Boyle</a:t>
            </a:r>
            <a:r>
              <a:rPr lang="ja-JP" altLang="en-US" b="1" dirty="0">
                <a:ea typeface="ＭＳ Ｐゴシック" charset="0"/>
                <a:cs typeface="ＭＳ Ｐゴシック" charset="0"/>
              </a:rPr>
              <a:t>’</a:t>
            </a:r>
            <a:r>
              <a:rPr lang="en-US" b="1" dirty="0">
                <a:ea typeface="ＭＳ Ｐゴシック" charset="0"/>
                <a:cs typeface="ＭＳ Ｐゴシック" charset="0"/>
              </a:rPr>
              <a:t>s law:  </a:t>
            </a:r>
            <a:r>
              <a:rPr lang="en-US" dirty="0">
                <a:ea typeface="ＭＳ Ｐゴシック" charset="0"/>
                <a:cs typeface="ＭＳ Ｐゴシック" charset="0"/>
              </a:rPr>
              <a:t>The volume of a </a:t>
            </a:r>
            <a:r>
              <a:rPr lang="en-US" dirty="0" smtClean="0">
                <a:ea typeface="ＭＳ Ｐゴシック" charset="0"/>
                <a:cs typeface="ＭＳ Ｐゴシック" charset="0"/>
              </a:rPr>
              <a:t>gas </a:t>
            </a:r>
            <a:r>
              <a:rPr lang="en-US" dirty="0">
                <a:ea typeface="ＭＳ Ｐゴシック" charset="0"/>
                <a:cs typeface="ＭＳ Ｐゴシック" charset="0"/>
              </a:rPr>
              <a:t>at </a:t>
            </a:r>
            <a:r>
              <a:rPr lang="en-US" dirty="0" smtClean="0">
                <a:ea typeface="ＭＳ Ｐゴシック" charset="0"/>
                <a:cs typeface="ＭＳ Ｐゴシック" charset="0"/>
              </a:rPr>
              <a:t>constant </a:t>
            </a:r>
            <a:r>
              <a:rPr lang="en-US" dirty="0">
                <a:ea typeface="ＭＳ Ｐゴシック" charset="0"/>
                <a:cs typeface="ＭＳ Ｐゴシック" charset="0"/>
              </a:rPr>
              <a:t>temperature decreases </a:t>
            </a:r>
            <a:r>
              <a:rPr lang="en-US" dirty="0" smtClean="0">
                <a:ea typeface="ＭＳ Ｐゴシック" charset="0"/>
                <a:cs typeface="ＭＳ Ｐゴシック" charset="0"/>
              </a:rPr>
              <a:t>proportionally </a:t>
            </a:r>
            <a:r>
              <a:rPr lang="en-US" dirty="0">
                <a:ea typeface="ＭＳ Ｐゴシック" charset="0"/>
                <a:cs typeface="ＭＳ Ｐゴシック" charset="0"/>
              </a:rPr>
              <a:t>as its pressure </a:t>
            </a:r>
            <a:r>
              <a:rPr lang="en-US" dirty="0" smtClean="0">
                <a:ea typeface="ＭＳ Ｐゴシック" charset="0"/>
                <a:cs typeface="ＭＳ Ｐゴシック" charset="0"/>
              </a:rPr>
              <a:t>increases </a:t>
            </a:r>
          </a:p>
          <a:p>
            <a:pPr lvl="1"/>
            <a:r>
              <a:rPr lang="en-US" b="1" dirty="0" smtClean="0">
                <a:ea typeface="ＭＳ Ｐゴシック" charset="0"/>
                <a:cs typeface="ＭＳ Ｐゴシック" charset="0"/>
              </a:rPr>
              <a:t>If </a:t>
            </a:r>
            <a:r>
              <a:rPr lang="en-US" b="1" dirty="0">
                <a:ea typeface="ＭＳ Ｐゴシック" charset="0"/>
                <a:cs typeface="ＭＳ Ｐゴシック" charset="0"/>
              </a:rPr>
              <a:t>the pressure of a gas sample is doubled, the volume is </a:t>
            </a:r>
            <a:r>
              <a:rPr lang="en-US" b="1" dirty="0" smtClean="0">
                <a:ea typeface="ＭＳ Ｐゴシック" charset="0"/>
                <a:cs typeface="ＭＳ Ｐゴシック" charset="0"/>
              </a:rPr>
              <a:t>halved </a:t>
            </a:r>
          </a:p>
          <a:p>
            <a:endParaRPr lang="en-US" sz="900" dirty="0">
              <a:ea typeface="ＭＳ Ｐゴシック" charset="0"/>
              <a:cs typeface="ＭＳ Ｐゴシック" charset="0"/>
            </a:endParaRPr>
          </a:p>
          <a:p>
            <a:pPr algn="ctr">
              <a:buFontTx/>
              <a:buNone/>
            </a:pPr>
            <a:r>
              <a:rPr lang="en-US" dirty="0">
                <a:ea typeface="ＭＳ Ｐゴシック" charset="0"/>
                <a:cs typeface="ＭＳ Ｐゴシック" charset="0"/>
              </a:rPr>
              <a:t>P</a:t>
            </a:r>
            <a:r>
              <a:rPr lang="en-US" baseline="-25000" dirty="0">
                <a:ea typeface="ＭＳ Ｐゴシック" charset="0"/>
                <a:cs typeface="ＭＳ Ｐゴシック" charset="0"/>
              </a:rPr>
              <a:t>1</a:t>
            </a:r>
            <a:r>
              <a:rPr lang="en-US" dirty="0">
                <a:ea typeface="ＭＳ Ｐゴシック" charset="0"/>
                <a:cs typeface="ＭＳ Ｐゴシック" charset="0"/>
              </a:rPr>
              <a:t>V</a:t>
            </a:r>
            <a:r>
              <a:rPr lang="en-US" baseline="-25000" dirty="0">
                <a:ea typeface="ＭＳ Ｐゴシック" charset="0"/>
                <a:cs typeface="ＭＳ Ｐゴシック" charset="0"/>
              </a:rPr>
              <a:t>1</a:t>
            </a:r>
            <a:r>
              <a:rPr lang="en-US" dirty="0">
                <a:ea typeface="ＭＳ Ｐゴシック" charset="0"/>
                <a:cs typeface="ＭＳ Ｐゴシック" charset="0"/>
              </a:rPr>
              <a:t> = P</a:t>
            </a:r>
            <a:r>
              <a:rPr lang="en-US" baseline="-25000" dirty="0">
                <a:ea typeface="ＭＳ Ｐゴシック" charset="0"/>
                <a:cs typeface="ＭＳ Ｐゴシック" charset="0"/>
              </a:rPr>
              <a:t>2</a:t>
            </a:r>
            <a:r>
              <a:rPr lang="en-US" dirty="0">
                <a:ea typeface="ＭＳ Ｐゴシック" charset="0"/>
                <a:cs typeface="ＭＳ Ｐゴシック" charset="0"/>
              </a:rPr>
              <a:t>V</a:t>
            </a:r>
            <a:r>
              <a:rPr lang="en-US" baseline="-25000" dirty="0">
                <a:ea typeface="ＭＳ Ｐゴシック" charset="0"/>
                <a:cs typeface="ＭＳ Ｐゴシック" charset="0"/>
              </a:rPr>
              <a:t>2</a:t>
            </a:r>
            <a:endParaRPr lang="en-US" dirty="0">
              <a:ea typeface="ＭＳ Ｐゴシック" charset="0"/>
              <a:cs typeface="ＭＳ Ｐゴシック" charset="0"/>
            </a:endParaRPr>
          </a:p>
        </p:txBody>
      </p:sp>
      <p:sp>
        <p:nvSpPr>
          <p:cNvPr id="3379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33797" name="Picture 6" descr="034_08_11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3965575"/>
            <a:ext cx="383857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06355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6553200" y="6245225"/>
            <a:ext cx="2133600" cy="476250"/>
          </a:xfrm>
          <a:prstGeom prst="rect">
            <a:avLst/>
          </a:prstGeom>
        </p:spPr>
        <p:txBody>
          <a:bodyPr/>
          <a:lstStyle/>
          <a:p>
            <a:fld id="{49569749-CC0E-4A32-BC91-D7361002B3A4}" type="slidenum">
              <a:rPr lang="en-US">
                <a:solidFill>
                  <a:prstClr val="black">
                    <a:tint val="75000"/>
                  </a:prstClr>
                </a:solidFill>
                <a:latin typeface="Calibri"/>
              </a:rPr>
              <a:pPr/>
              <a:t>92</a:t>
            </a:fld>
            <a:endParaRPr lang="en-US">
              <a:solidFill>
                <a:prstClr val="black">
                  <a:tint val="75000"/>
                </a:prstClr>
              </a:solidFill>
              <a:latin typeface="Calibri"/>
            </a:endParaRPr>
          </a:p>
        </p:txBody>
      </p:sp>
      <p:pic>
        <p:nvPicPr>
          <p:cNvPr id="29698" name="Picture 2"/>
          <p:cNvPicPr>
            <a:picLocks noChangeAspect="1" noChangeArrowheads="1"/>
          </p:cNvPicPr>
          <p:nvPr/>
        </p:nvPicPr>
        <p:blipFill>
          <a:blip r:embed="rId3" cstate="print"/>
          <a:srcRect/>
          <a:stretch>
            <a:fillRect/>
          </a:stretch>
        </p:blipFill>
        <p:spPr bwMode="auto">
          <a:xfrm>
            <a:off x="4209805" y="514833"/>
            <a:ext cx="4686789" cy="3516007"/>
          </a:xfrm>
          <a:prstGeom prst="rect">
            <a:avLst/>
          </a:prstGeom>
          <a:noFill/>
        </p:spPr>
      </p:pic>
      <p:sp>
        <p:nvSpPr>
          <p:cNvPr id="4" name="Content Placeholder 2"/>
          <p:cNvSpPr txBox="1">
            <a:spLocks/>
          </p:cNvSpPr>
          <p:nvPr/>
        </p:nvSpPr>
        <p:spPr>
          <a:xfrm>
            <a:off x="609600" y="4032855"/>
            <a:ext cx="8229600" cy="2212369"/>
          </a:xfrm>
          <a:prstGeom prst="rect">
            <a:avLst/>
          </a:prstGeom>
        </p:spPr>
        <p:txBody>
          <a:bodyPr>
            <a:noAutofit/>
          </a:bodyPr>
          <a:lstStyle/>
          <a:p>
            <a:pPr marL="342900" indent="-342900" defTabSz="914400">
              <a:spcBef>
                <a:spcPct val="20000"/>
              </a:spcBef>
              <a:buFont typeface="Arial" pitchFamily="34" charset="0"/>
              <a:buChar char="•"/>
              <a:defRPr/>
            </a:pPr>
            <a:r>
              <a:rPr lang="en-US" sz="2800" dirty="0">
                <a:solidFill>
                  <a:prstClr val="black"/>
                </a:solidFill>
                <a:latin typeface="Calibri"/>
              </a:rPr>
              <a:t>More molecules striking the surface   per unit area   per unit of </a:t>
            </a:r>
            <a:r>
              <a:rPr lang="en-US" sz="2800" dirty="0" smtClean="0">
                <a:solidFill>
                  <a:prstClr val="black"/>
                </a:solidFill>
                <a:latin typeface="Calibri"/>
              </a:rPr>
              <a:t>time </a:t>
            </a:r>
            <a:endParaRPr lang="en-US" sz="2800" dirty="0">
              <a:solidFill>
                <a:prstClr val="black"/>
              </a:solidFill>
              <a:latin typeface="Calibri"/>
            </a:endParaRPr>
          </a:p>
          <a:p>
            <a:pPr marL="342900" indent="-342900" defTabSz="914400">
              <a:spcBef>
                <a:spcPct val="20000"/>
              </a:spcBef>
              <a:buFont typeface="Arial" pitchFamily="34" charset="0"/>
              <a:buChar char="•"/>
              <a:defRPr/>
            </a:pPr>
            <a:endParaRPr lang="en-US" sz="400" dirty="0">
              <a:solidFill>
                <a:prstClr val="black"/>
              </a:solidFill>
              <a:latin typeface="Calibri"/>
            </a:endParaRPr>
          </a:p>
          <a:p>
            <a:pPr marL="800100" lvl="1" indent="-342900" defTabSz="914400">
              <a:spcBef>
                <a:spcPct val="20000"/>
              </a:spcBef>
              <a:buFont typeface="Wingdings" pitchFamily="2" charset="2"/>
              <a:buChar char="ü"/>
            </a:pPr>
            <a:r>
              <a:rPr lang="en-US" sz="2800" dirty="0">
                <a:solidFill>
                  <a:prstClr val="black"/>
                </a:solidFill>
                <a:latin typeface="Calibri"/>
              </a:rPr>
              <a:t>This is the kinetic-theory definition of higher pressure</a:t>
            </a:r>
          </a:p>
        </p:txBody>
      </p:sp>
      <p:pic>
        <p:nvPicPr>
          <p:cNvPr id="6" name="Picture 3" descr="Figure-5"/>
          <p:cNvPicPr>
            <a:picLocks noChangeAspect="1" noChangeArrowheads="1"/>
          </p:cNvPicPr>
          <p:nvPr/>
        </p:nvPicPr>
        <p:blipFill>
          <a:blip r:embed="rId4" cstate="print"/>
          <a:srcRect/>
          <a:stretch>
            <a:fillRect/>
          </a:stretch>
        </p:blipFill>
        <p:spPr bwMode="auto">
          <a:xfrm>
            <a:off x="973434" y="1647464"/>
            <a:ext cx="3785460" cy="1575575"/>
          </a:xfrm>
          <a:prstGeom prst="rect">
            <a:avLst/>
          </a:prstGeom>
          <a:noFill/>
          <a:ln w="12700">
            <a:solidFill>
              <a:srgbClr val="000000"/>
            </a:solidFill>
            <a:miter lim="800000"/>
            <a:headEnd/>
            <a:tailEnd/>
          </a:ln>
        </p:spPr>
      </p:pic>
      <p:sp>
        <p:nvSpPr>
          <p:cNvPr id="2" name="TextBox 1"/>
          <p:cNvSpPr txBox="1"/>
          <p:nvPr/>
        </p:nvSpPr>
        <p:spPr>
          <a:xfrm>
            <a:off x="4209805" y="343222"/>
            <a:ext cx="640470" cy="646331"/>
          </a:xfrm>
          <a:prstGeom prst="rect">
            <a:avLst/>
          </a:prstGeom>
          <a:noFill/>
        </p:spPr>
        <p:txBody>
          <a:bodyPr wrap="none" rtlCol="0">
            <a:spAutoFit/>
          </a:bodyPr>
          <a:lstStyle/>
          <a:p>
            <a:r>
              <a:rPr lang="en-US" sz="3600" dirty="0" err="1" smtClean="0"/>
              <a:t>fyi</a:t>
            </a:r>
            <a:endParaRPr lang="en-US" sz="3600" dirty="0"/>
          </a:p>
        </p:txBody>
      </p:sp>
    </p:spTree>
    <p:extLst>
      <p:ext uri="{BB962C8B-B14F-4D97-AF65-F5344CB8AC3E}">
        <p14:creationId xmlns:p14="http://schemas.microsoft.com/office/powerpoint/2010/main" val="95570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035_08_12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03" y="3673733"/>
            <a:ext cx="8011894" cy="295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034_08_11_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757" y="1333826"/>
            <a:ext cx="3040550" cy="196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296056" y="406767"/>
            <a:ext cx="589825" cy="584776"/>
          </a:xfrm>
          <a:prstGeom prst="rect">
            <a:avLst/>
          </a:prstGeom>
          <a:noFill/>
        </p:spPr>
        <p:txBody>
          <a:bodyPr wrap="none" rtlCol="0">
            <a:spAutoFit/>
          </a:bodyPr>
          <a:lstStyle/>
          <a:p>
            <a:r>
              <a:rPr lang="en-US" sz="3200" dirty="0" err="1" smtClean="0"/>
              <a:t>fyi</a:t>
            </a:r>
            <a:endParaRPr lang="en-US" sz="3200" dirty="0"/>
          </a:p>
        </p:txBody>
      </p:sp>
    </p:spTree>
    <p:extLst>
      <p:ext uri="{BB962C8B-B14F-4D97-AF65-F5344CB8AC3E}">
        <p14:creationId xmlns:p14="http://schemas.microsoft.com/office/powerpoint/2010/main" val="372562626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Grp="1" noChangeArrowheads="1"/>
          </p:cNvSpPr>
          <p:nvPr>
            <p:ph type="ftr" sz="quarter" idx="10"/>
          </p:nvPr>
        </p:nvSpPr>
        <p:spPr>
          <a:ln/>
        </p:spPr>
        <p:txBody>
          <a:bodyPr/>
          <a:lstStyle/>
          <a:p>
            <a:r>
              <a:rPr lang="en-GB">
                <a:solidFill>
                  <a:srgbClr val="FFFFFF"/>
                </a:solidFill>
                <a:latin typeface="Arial"/>
              </a:rPr>
              <a:t>© 2013 Pearson Education, Inc.</a:t>
            </a:r>
          </a:p>
        </p:txBody>
      </p:sp>
      <p:sp>
        <p:nvSpPr>
          <p:cNvPr id="17410" name="Rectangle 2"/>
          <p:cNvSpPr>
            <a:spLocks noGrp="1" noChangeArrowheads="1"/>
          </p:cNvSpPr>
          <p:nvPr>
            <p:ph type="title"/>
          </p:nvPr>
        </p:nvSpPr>
        <p:spPr>
          <a:xfrm>
            <a:off x="457200" y="838200"/>
            <a:ext cx="8458200" cy="1524000"/>
          </a:xfrm>
        </p:spPr>
        <p:txBody>
          <a:bodyPr/>
          <a:lstStyle/>
          <a:p>
            <a:pPr algn="l" eaLnBrk="1" hangingPunct="1">
              <a:spcAft>
                <a:spcPts val="1200"/>
              </a:spcAft>
            </a:pP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volume of a balloon is 2.85 L at a pressure of 763 mm Hg. What will the volume of the balloon be when the pressure is decreased to 755 mm Hg at a constant temperature?</a:t>
            </a:r>
            <a:endParaRPr lang="en-US" baseline="30000">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609600" y="3276600"/>
            <a:ext cx="3429000" cy="22860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2.82 L</a:t>
            </a:r>
          </a:p>
          <a:p>
            <a:pPr marL="533400" indent="-533400" eaLnBrk="1" hangingPunct="1">
              <a:buFont typeface="Arial" charset="0"/>
              <a:buAutoNum type="alphaLcPeriod"/>
            </a:pPr>
            <a:r>
              <a:rPr lang="en-US" sz="2800">
                <a:latin typeface="Arial" charset="0"/>
                <a:ea typeface="ＭＳ Ｐゴシック" charset="0"/>
                <a:cs typeface="ＭＳ Ｐゴシック" charset="0"/>
              </a:rPr>
              <a:t>0.355 L</a:t>
            </a:r>
          </a:p>
          <a:p>
            <a:pPr marL="533400" indent="-533400" eaLnBrk="1" hangingPunct="1">
              <a:buFont typeface="Arial" charset="0"/>
              <a:buAutoNum type="alphaLcPeriod"/>
            </a:pPr>
            <a:r>
              <a:rPr lang="en-US" sz="2800">
                <a:latin typeface="Arial" charset="0"/>
                <a:ea typeface="ＭＳ Ｐゴシック" charset="0"/>
                <a:cs typeface="ＭＳ Ｐゴシック" charset="0"/>
              </a:rPr>
              <a:t>2.88 L</a:t>
            </a:r>
          </a:p>
          <a:p>
            <a:pPr marL="533400" indent="-533400" eaLnBrk="1" hangingPunct="1">
              <a:buFont typeface="Arial" charset="0"/>
              <a:buAutoNum type="alphaLcPeriod"/>
            </a:pPr>
            <a:r>
              <a:rPr lang="en-US" sz="2800">
                <a:latin typeface="Arial" charset="0"/>
                <a:ea typeface="ＭＳ Ｐゴシック" charset="0"/>
                <a:cs typeface="ＭＳ Ｐゴシック" charset="0"/>
              </a:rPr>
              <a:t>0.347 L</a:t>
            </a:r>
          </a:p>
          <a:p>
            <a:pPr marL="533400" indent="-533400" eaLnBrk="1" hangingPunct="1">
              <a:buFont typeface="Times" charset="0"/>
              <a:buAutoNum type="alphaLcPeriod"/>
            </a:pPr>
            <a:endParaRPr lang="en-US" sz="3200">
              <a:latin typeface="Arial" charset="0"/>
              <a:ea typeface="ＭＳ Ｐゴシック" charset="0"/>
              <a:cs typeface="ＭＳ Ｐゴシック" charset="0"/>
            </a:endParaRPr>
          </a:p>
          <a:p>
            <a:pPr marL="533400" indent="-533400" eaLnBrk="1" hangingPunct="1">
              <a:buFont typeface="Times" charset="0"/>
              <a:buAutoNum type="alphaLcPeriod"/>
            </a:pPr>
            <a:endParaRPr lang="en-US" sz="2800">
              <a:latin typeface="Arial" charset="0"/>
              <a:ea typeface="ＭＳ Ｐゴシック" charset="0"/>
              <a:cs typeface="ＭＳ Ｐゴシック" charset="0"/>
            </a:endParaRPr>
          </a:p>
        </p:txBody>
      </p:sp>
      <p:sp>
        <p:nvSpPr>
          <p:cNvPr id="17412" name="TextBox 4"/>
          <p:cNvSpPr txBox="1">
            <a:spLocks noChangeArrowheads="1"/>
          </p:cNvSpPr>
          <p:nvPr/>
        </p:nvSpPr>
        <p:spPr bwMode="auto">
          <a:xfrm>
            <a:off x="6705600" y="36576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a:solidFill>
                <a:srgbClr val="000000"/>
              </a:solidFill>
            </a:endParaRPr>
          </a:p>
        </p:txBody>
      </p:sp>
      <p:sp>
        <p:nvSpPr>
          <p:cNvPr id="6" name="Rectangle 5"/>
          <p:cNvSpPr>
            <a:spLocks noChangeArrowheads="1"/>
          </p:cNvSpPr>
          <p:nvPr/>
        </p:nvSpPr>
        <p:spPr bwMode="auto">
          <a:xfrm>
            <a:off x="609600" y="4381105"/>
            <a:ext cx="1898650" cy="4572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a:endParaRPr>
          </a:p>
        </p:txBody>
      </p:sp>
    </p:spTree>
    <p:extLst>
      <p:ext uri="{BB962C8B-B14F-4D97-AF65-F5344CB8AC3E}">
        <p14:creationId xmlns:p14="http://schemas.microsoft.com/office/powerpoint/2010/main" val="4231086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621258"/>
            <a:ext cx="9144000" cy="1118265"/>
          </a:xfrm>
        </p:spPr>
        <p:txBody>
          <a:bodyPr>
            <a:normAutofit/>
          </a:bodyPr>
          <a:lstStyle/>
          <a:p>
            <a:r>
              <a:rPr lang="en-US" sz="2800" dirty="0">
                <a:latin typeface="Arial" charset="0"/>
                <a:cs typeface="Times New Roman" charset="0"/>
              </a:rPr>
              <a:t>8.6 Charles</a:t>
            </a:r>
            <a:r>
              <a:rPr lang="ja-JP" altLang="en-US" sz="2800" dirty="0">
                <a:latin typeface="Arial" charset="0"/>
                <a:cs typeface="Times New Roman" charset="0"/>
              </a:rPr>
              <a:t>’</a:t>
            </a:r>
            <a:r>
              <a:rPr lang="en-US" sz="2800" dirty="0">
                <a:latin typeface="Arial" charset="0"/>
                <a:cs typeface="Times New Roman" charset="0"/>
              </a:rPr>
              <a:t>s Law: </a:t>
            </a:r>
            <a:r>
              <a:rPr lang="en-US" sz="2800" dirty="0" smtClean="0">
                <a:latin typeface="Arial" charset="0"/>
                <a:cs typeface="Times New Roman" charset="0"/>
              </a:rPr>
              <a:t/>
            </a:r>
            <a:br>
              <a:rPr lang="en-US" sz="2800" dirty="0" smtClean="0">
                <a:latin typeface="Arial" charset="0"/>
                <a:cs typeface="Times New Roman" charset="0"/>
              </a:rPr>
            </a:br>
            <a:r>
              <a:rPr lang="en-US" sz="2800" dirty="0" smtClean="0">
                <a:latin typeface="Arial" charset="0"/>
                <a:cs typeface="Times New Roman" charset="0"/>
              </a:rPr>
              <a:t>The </a:t>
            </a:r>
            <a:r>
              <a:rPr lang="en-US" sz="2800" dirty="0">
                <a:latin typeface="Arial" charset="0"/>
                <a:cs typeface="Times New Roman" charset="0"/>
              </a:rPr>
              <a:t>Relation between Volume and Temperature</a:t>
            </a:r>
          </a:p>
        </p:txBody>
      </p:sp>
      <p:sp>
        <p:nvSpPr>
          <p:cNvPr id="3686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7" name="Picture 3" descr="Figure-5"/>
          <p:cNvPicPr>
            <a:picLocks noChangeAspect="1" noChangeArrowheads="1"/>
          </p:cNvPicPr>
          <p:nvPr/>
        </p:nvPicPr>
        <p:blipFill>
          <a:blip r:embed="rId3" cstate="print"/>
          <a:srcRect/>
          <a:stretch>
            <a:fillRect/>
          </a:stretch>
        </p:blipFill>
        <p:spPr bwMode="auto">
          <a:xfrm>
            <a:off x="2397532" y="4022439"/>
            <a:ext cx="4255971" cy="1773321"/>
          </a:xfrm>
          <a:prstGeom prst="rect">
            <a:avLst/>
          </a:prstGeom>
          <a:noFill/>
          <a:ln w="12700">
            <a:solidFill>
              <a:srgbClr val="000000"/>
            </a:solidFill>
            <a:miter lim="800000"/>
            <a:headEnd/>
            <a:tailEnd/>
          </a:ln>
        </p:spPr>
      </p:pic>
      <p:graphicFrame>
        <p:nvGraphicFramePr>
          <p:cNvPr id="5" name="Object 4"/>
          <p:cNvGraphicFramePr>
            <a:graphicFrameLocks noChangeAspect="1"/>
          </p:cNvGraphicFramePr>
          <p:nvPr>
            <p:extLst>
              <p:ext uri="{D42A27DB-BD31-4B8C-83A1-F6EECF244321}">
                <p14:modId xmlns:p14="http://schemas.microsoft.com/office/powerpoint/2010/main" val="721540095"/>
              </p:ext>
            </p:extLst>
          </p:nvPr>
        </p:nvGraphicFramePr>
        <p:xfrm>
          <a:off x="3924988" y="2322731"/>
          <a:ext cx="1305524" cy="880799"/>
        </p:xfrm>
        <a:graphic>
          <a:graphicData uri="http://schemas.openxmlformats.org/presentationml/2006/ole">
            <mc:AlternateContent xmlns:mc="http://schemas.openxmlformats.org/markup-compatibility/2006">
              <mc:Choice xmlns:v="urn:schemas-microsoft-com:vml" Requires="v">
                <p:oleObj spid="_x0000_s1204" name="Equation" r:id="rId4" imgW="1231900" imgH="825500" progId="Equation.BREE4">
                  <p:embed/>
                </p:oleObj>
              </mc:Choice>
              <mc:Fallback>
                <p:oleObj name="Equation" r:id="rId4" imgW="1231900" imgH="825500" progId="Equation.BRE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988" y="2322731"/>
                        <a:ext cx="1305524" cy="880799"/>
                      </a:xfrm>
                      <a:prstGeom prst="rect">
                        <a:avLst/>
                      </a:prstGeom>
                      <a:noFill/>
                      <a:extLst/>
                    </p:spPr>
                  </p:pic>
                </p:oleObj>
              </mc:Fallback>
            </mc:AlternateContent>
          </a:graphicData>
        </a:graphic>
      </p:graphicFrame>
    </p:spTree>
    <p:extLst>
      <p:ext uri="{BB962C8B-B14F-4D97-AF65-F5344CB8AC3E}">
        <p14:creationId xmlns:p14="http://schemas.microsoft.com/office/powerpoint/2010/main" val="389192782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fyi</a:t>
            </a:r>
            <a:r>
              <a:rPr lang="en-US" dirty="0" smtClean="0"/>
              <a:t>: </a:t>
            </a:r>
            <a:r>
              <a:rPr lang="en-US" i="1" dirty="0" smtClean="0"/>
              <a:t>What took so long!</a:t>
            </a:r>
            <a:endParaRPr lang="en-US" i="1" dirty="0"/>
          </a:p>
        </p:txBody>
      </p:sp>
      <p:sp>
        <p:nvSpPr>
          <p:cNvPr id="3" name="Content Placeholder 2"/>
          <p:cNvSpPr>
            <a:spLocks noGrp="1"/>
          </p:cNvSpPr>
          <p:nvPr>
            <p:ph idx="1"/>
          </p:nvPr>
        </p:nvSpPr>
        <p:spPr>
          <a:xfrm>
            <a:off x="302723" y="1600200"/>
            <a:ext cx="8686801" cy="4525963"/>
          </a:xfrm>
        </p:spPr>
        <p:txBody>
          <a:bodyPr/>
          <a:lstStyle/>
          <a:p>
            <a:r>
              <a:rPr lang="en-US" dirty="0" smtClean="0"/>
              <a:t>Why did it take 100 years to go from Boyle’s law to Charles’ law</a:t>
            </a:r>
          </a:p>
          <a:p>
            <a:endParaRPr lang="en-US" sz="800" dirty="0" smtClean="0"/>
          </a:p>
          <a:p>
            <a:r>
              <a:rPr lang="en-US" dirty="0" smtClean="0"/>
              <a:t>Because the concept of temperature and the construction of thermometers were both in their infancy </a:t>
            </a:r>
          </a:p>
          <a:p>
            <a:endParaRPr lang="en-US" sz="800" dirty="0"/>
          </a:p>
          <a:p>
            <a:r>
              <a:rPr lang="en-US" dirty="0" smtClean="0"/>
              <a:t>And try using Charles’ equation to see what happens to the volume of 1.0 L of a gas as we lower the temperature from 10</a:t>
            </a:r>
            <a:r>
              <a:rPr lang="en-US" baseline="30000" dirty="0" smtClean="0"/>
              <a:t>o</a:t>
            </a:r>
            <a:r>
              <a:rPr lang="en-US" dirty="0" smtClean="0"/>
              <a:t>C to -10</a:t>
            </a:r>
            <a:r>
              <a:rPr lang="en-US" baseline="30000" dirty="0" smtClean="0"/>
              <a:t>o</a:t>
            </a:r>
            <a:r>
              <a:rPr lang="en-US" dirty="0" smtClean="0"/>
              <a:t>C</a:t>
            </a:r>
            <a:endParaRPr lang="en-US" dirty="0"/>
          </a:p>
        </p:txBody>
      </p:sp>
    </p:spTree>
    <p:extLst>
      <p:ext uri="{BB962C8B-B14F-4D97-AF65-F5344CB8AC3E}">
        <p14:creationId xmlns:p14="http://schemas.microsoft.com/office/powerpoint/2010/main" val="44282277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13p309_f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625" y="1151965"/>
            <a:ext cx="4519706" cy="5070726"/>
          </a:xfrm>
          <a:prstGeom prst="rect">
            <a:avLst/>
          </a:prstGeom>
        </p:spPr>
      </p:pic>
      <p:sp>
        <p:nvSpPr>
          <p:cNvPr id="4" name="Footer Placeholder 3"/>
          <p:cNvSpPr>
            <a:spLocks noGrp="1"/>
          </p:cNvSpPr>
          <p:nvPr>
            <p:ph type="ftr" sz="quarter" idx="10"/>
          </p:nvPr>
        </p:nvSpPr>
        <p:spPr/>
        <p:txBody>
          <a:bodyPr/>
          <a:lstStyle/>
          <a:p>
            <a:r>
              <a:rPr lang="en-US"/>
              <a:t>Copyright © Cengage Learning. All rights reserved</a:t>
            </a:r>
          </a:p>
        </p:txBody>
      </p:sp>
      <p:sp>
        <p:nvSpPr>
          <p:cNvPr id="5" name="Slide Number Placeholder 4"/>
          <p:cNvSpPr>
            <a:spLocks noGrp="1"/>
          </p:cNvSpPr>
          <p:nvPr>
            <p:ph type="sldNum" sz="quarter" idx="11"/>
          </p:nvPr>
        </p:nvSpPr>
        <p:spPr/>
        <p:txBody>
          <a:bodyPr/>
          <a:lstStyle/>
          <a:p>
            <a:fld id="{9600C624-EB81-A140-A075-008061490BEA}" type="slidenum">
              <a:rPr lang="en-US"/>
              <a:pPr/>
              <a:t>97</a:t>
            </a:fld>
            <a:endParaRPr lang="en-US"/>
          </a:p>
        </p:txBody>
      </p:sp>
      <p:sp>
        <p:nvSpPr>
          <p:cNvPr id="7" name="Content Placeholder 2"/>
          <p:cNvSpPr>
            <a:spLocks noGrp="1"/>
          </p:cNvSpPr>
          <p:nvPr>
            <p:ph idx="1"/>
          </p:nvPr>
        </p:nvSpPr>
        <p:spPr>
          <a:xfrm>
            <a:off x="457200" y="1600200"/>
            <a:ext cx="2987675" cy="4525963"/>
          </a:xfrm>
        </p:spPr>
        <p:txBody>
          <a:bodyPr/>
          <a:lstStyle/>
          <a:p>
            <a:r>
              <a:rPr lang="en-US" dirty="0" smtClean="0"/>
              <a:t>Charles’s own graphing data for several gases</a:t>
            </a:r>
          </a:p>
          <a:p>
            <a:endParaRPr lang="en-US" sz="800" dirty="0"/>
          </a:p>
          <a:p>
            <a:r>
              <a:rPr lang="en-US" dirty="0" smtClean="0"/>
              <a:t>Notice they all converge </a:t>
            </a:r>
            <a:r>
              <a:rPr lang="en-US" dirty="0"/>
              <a:t>at </a:t>
            </a:r>
            <a:endParaRPr lang="en-US" dirty="0" smtClean="0"/>
          </a:p>
          <a:p>
            <a:pPr marL="457200" lvl="1" indent="0">
              <a:buNone/>
            </a:pPr>
            <a:r>
              <a:rPr lang="en-US" dirty="0" smtClean="0"/>
              <a:t>@ − </a:t>
            </a:r>
            <a:r>
              <a:rPr lang="en-US" dirty="0"/>
              <a:t>273</a:t>
            </a:r>
            <a:r>
              <a:rPr lang="en-US" baseline="30000" dirty="0"/>
              <a:t>o</a:t>
            </a:r>
            <a:r>
              <a:rPr lang="en-US" dirty="0"/>
              <a:t>C </a:t>
            </a:r>
            <a:r>
              <a:rPr lang="en-US" dirty="0" smtClean="0"/>
              <a:t>  (</a:t>
            </a:r>
            <a:r>
              <a:rPr lang="en-US" dirty="0" smtClean="0"/>
              <a:t>aka 0 Kelvins) </a:t>
            </a:r>
            <a:endParaRPr lang="en-US" dirty="0"/>
          </a:p>
        </p:txBody>
      </p:sp>
    </p:spTree>
    <p:extLst>
      <p:ext uri="{BB962C8B-B14F-4D97-AF65-F5344CB8AC3E}">
        <p14:creationId xmlns:p14="http://schemas.microsoft.com/office/powerpoint/2010/main" val="26468573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a:xfrm>
            <a:off x="280988" y="326061"/>
            <a:ext cx="8229600" cy="3539502"/>
          </a:xfrm>
        </p:spPr>
        <p:txBody>
          <a:bodyPr>
            <a:normAutofit/>
          </a:bodyPr>
          <a:lstStyle/>
          <a:p>
            <a:r>
              <a:rPr lang="en-US" b="1" dirty="0">
                <a:ea typeface="ＭＳ Ｐゴシック" charset="0"/>
                <a:cs typeface="ＭＳ Ｐゴシック" charset="0"/>
              </a:rPr>
              <a:t>Charles</a:t>
            </a:r>
            <a:r>
              <a:rPr lang="ja-JP" altLang="en-US" b="1" dirty="0">
                <a:ea typeface="ＭＳ Ｐゴシック" charset="0"/>
                <a:cs typeface="ＭＳ Ｐゴシック" charset="0"/>
              </a:rPr>
              <a:t>’</a:t>
            </a:r>
            <a:r>
              <a:rPr lang="en-US" b="1" dirty="0">
                <a:ea typeface="ＭＳ Ｐゴシック" charset="0"/>
                <a:cs typeface="ＭＳ Ｐゴシック" charset="0"/>
              </a:rPr>
              <a:t>s law:  </a:t>
            </a:r>
            <a:r>
              <a:rPr lang="en-US" dirty="0">
                <a:ea typeface="ＭＳ Ｐゴシック" charset="0"/>
                <a:cs typeface="ＭＳ Ｐゴシック" charset="0"/>
              </a:rPr>
              <a:t>The volume of a </a:t>
            </a:r>
            <a:r>
              <a:rPr lang="en-US" dirty="0" smtClean="0">
                <a:ea typeface="ＭＳ Ｐゴシック" charset="0"/>
                <a:cs typeface="ＭＳ Ｐゴシック" charset="0"/>
              </a:rPr>
              <a:t>gas </a:t>
            </a:r>
            <a:r>
              <a:rPr lang="en-US" dirty="0">
                <a:ea typeface="ＭＳ Ｐゴシック" charset="0"/>
                <a:cs typeface="ＭＳ Ｐゴシック" charset="0"/>
              </a:rPr>
              <a:t>at constant pressure is directly proportional to its Kelvin </a:t>
            </a:r>
            <a:r>
              <a:rPr lang="en-US" dirty="0" smtClean="0">
                <a:ea typeface="ＭＳ Ｐゴシック" charset="0"/>
                <a:cs typeface="ＭＳ Ｐゴシック" charset="0"/>
              </a:rPr>
              <a:t>temperature </a:t>
            </a:r>
          </a:p>
          <a:p>
            <a:r>
              <a:rPr lang="en-US" b="1" dirty="0" smtClean="0">
                <a:ea typeface="ＭＳ Ｐゴシック" charset="0"/>
                <a:cs typeface="ＭＳ Ｐゴシック" charset="0"/>
              </a:rPr>
              <a:t>If </a:t>
            </a:r>
            <a:r>
              <a:rPr lang="en-US" b="1" dirty="0">
                <a:ea typeface="ＭＳ Ｐゴシック" charset="0"/>
                <a:cs typeface="ＭＳ Ｐゴシック" charset="0"/>
              </a:rPr>
              <a:t>the Kelvin temperature of the gas is </a:t>
            </a:r>
            <a:r>
              <a:rPr lang="en-US" b="1" dirty="0" smtClean="0">
                <a:ea typeface="ＭＳ Ｐゴシック" charset="0"/>
                <a:cs typeface="ＭＳ Ｐゴシック" charset="0"/>
              </a:rPr>
              <a:t>doubled</a:t>
            </a:r>
            <a:r>
              <a:rPr lang="en-US" b="1" dirty="0">
                <a:ea typeface="ＭＳ Ｐゴシック" charset="0"/>
                <a:cs typeface="ＭＳ Ｐゴシック" charset="0"/>
              </a:rPr>
              <a:t> </a:t>
            </a:r>
            <a:endParaRPr lang="en-US" b="1" dirty="0" smtClean="0">
              <a:ea typeface="ＭＳ Ｐゴシック" charset="0"/>
              <a:cs typeface="ＭＳ Ｐゴシック" charset="0"/>
            </a:endParaRPr>
          </a:p>
          <a:p>
            <a:pPr lvl="1"/>
            <a:r>
              <a:rPr lang="en-US" b="1" dirty="0" smtClean="0">
                <a:ea typeface="ＭＳ Ｐゴシック" charset="0"/>
                <a:cs typeface="ＭＳ Ｐゴシック" charset="0"/>
              </a:rPr>
              <a:t>its </a:t>
            </a:r>
            <a:r>
              <a:rPr lang="en-US" b="1" dirty="0">
                <a:ea typeface="ＭＳ Ｐゴシック" charset="0"/>
                <a:cs typeface="ＭＳ Ｐゴシック" charset="0"/>
              </a:rPr>
              <a:t>volume doubles </a:t>
            </a:r>
            <a:endParaRPr lang="en-US" sz="3200" b="1" dirty="0">
              <a:ea typeface="ＭＳ Ｐゴシック" charset="0"/>
              <a:cs typeface="ＭＳ Ｐゴシック" charset="0"/>
            </a:endParaRPr>
          </a:p>
        </p:txBody>
      </p:sp>
      <p:sp>
        <p:nvSpPr>
          <p:cNvPr id="3686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900">
                <a:solidFill>
                  <a:schemeClr val="bg1"/>
                </a:solidFill>
                <a:latin typeface="Arial" charset="0"/>
                <a:cs typeface="Arial" charset="0"/>
              </a:rPr>
              <a:t>© 2013 Pearson Education, Inc.</a:t>
            </a:r>
          </a:p>
        </p:txBody>
      </p:sp>
      <p:pic>
        <p:nvPicPr>
          <p:cNvPr id="36869" name="Picture 6" descr="042_08_14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3986213"/>
            <a:ext cx="383857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4"/>
          <p:cNvGraphicFramePr>
            <a:graphicFrameLocks noChangeAspect="1"/>
          </p:cNvGraphicFramePr>
          <p:nvPr>
            <p:extLst>
              <p:ext uri="{D42A27DB-BD31-4B8C-83A1-F6EECF244321}">
                <p14:modId xmlns:p14="http://schemas.microsoft.com/office/powerpoint/2010/main" val="3416774140"/>
              </p:ext>
            </p:extLst>
          </p:nvPr>
        </p:nvGraphicFramePr>
        <p:xfrm>
          <a:off x="4210738" y="3141640"/>
          <a:ext cx="1305524" cy="880799"/>
        </p:xfrm>
        <a:graphic>
          <a:graphicData uri="http://schemas.openxmlformats.org/presentationml/2006/ole">
            <mc:AlternateContent xmlns:mc="http://schemas.openxmlformats.org/markup-compatibility/2006">
              <mc:Choice xmlns:v="urn:schemas-microsoft-com:vml" Requires="v">
                <p:oleObj spid="_x0000_s143943" name="Equation" r:id="rId4" imgW="1231900" imgH="825500" progId="Equation.BREE4">
                  <p:embed/>
                </p:oleObj>
              </mc:Choice>
              <mc:Fallback>
                <p:oleObj name="Equation" r:id="rId4" imgW="1231900" imgH="825500" progId="Equation.BRE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738" y="3141640"/>
                        <a:ext cx="1305524" cy="880799"/>
                      </a:xfrm>
                      <a:prstGeom prst="rect">
                        <a:avLst/>
                      </a:prstGeom>
                      <a:noFill/>
                      <a:extLst/>
                    </p:spPr>
                  </p:pic>
                </p:oleObj>
              </mc:Fallback>
            </mc:AlternateContent>
          </a:graphicData>
        </a:graphic>
      </p:graphicFrame>
    </p:spTree>
    <p:extLst>
      <p:ext uri="{BB962C8B-B14F-4D97-AF65-F5344CB8AC3E}">
        <p14:creationId xmlns:p14="http://schemas.microsoft.com/office/powerpoint/2010/main" val="291061538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043_08_15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768" y="3648545"/>
            <a:ext cx="3787118" cy="260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042_08_14_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813" y="924655"/>
            <a:ext cx="383857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9577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Worked_Examples">
  <a:themeElements>
    <a:clrScheme name="Worked_Examp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orked_Example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8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2282825" marR="0" indent="-2282825" algn="l"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ea typeface="ＭＳ Ｐゴシック" pitchFamily="80" charset="-128"/>
          </a:defRPr>
        </a:defPPr>
      </a:lstStyle>
    </a:spDef>
    <a:lnDef>
      <a:spPr bwMode="auto">
        <a:xfrm>
          <a:off x="0" y="0"/>
          <a:ext cx="1" cy="1"/>
        </a:xfrm>
        <a:custGeom>
          <a:avLst/>
          <a:gdLst/>
          <a:ahLst/>
          <a:cxnLst/>
          <a:rect l="0" t="0" r="0" b="0"/>
          <a:pathLst/>
        </a:custGeom>
        <a:solidFill>
          <a:srgbClr val="008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2282825" marR="0" indent="-2282825" algn="l"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ea typeface="ＭＳ Ｐゴシック" pitchFamily="80" charset="-128"/>
          </a:defRPr>
        </a:defPPr>
      </a:lstStyle>
    </a:lnDef>
  </a:objectDefaults>
  <a:extraClrSchemeLst>
    <a:extraClrScheme>
      <a:clrScheme name="Worked_Examp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ked_Exampl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ked_Exampl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ked_Exampl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ked_Exampl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ked_Exampl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ked_Example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ked_Exampl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ked_Exampl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ked_Exampl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ked_Exampl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ked_Exampl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6285</TotalTime>
  <Words>6239</Words>
  <Application>Microsoft Macintosh PowerPoint</Application>
  <PresentationFormat>On-screen Show (4:3)</PresentationFormat>
  <Paragraphs>934</Paragraphs>
  <Slides>204</Slides>
  <Notes>57</Notes>
  <HiddenSlides>0</HiddenSlides>
  <MMClips>0</MMClips>
  <ScaleCrop>false</ScaleCrop>
  <HeadingPairs>
    <vt:vector size="6" baseType="variant">
      <vt:variant>
        <vt:lpstr>Theme</vt:lpstr>
      </vt:variant>
      <vt:variant>
        <vt:i4>21</vt:i4>
      </vt:variant>
      <vt:variant>
        <vt:lpstr>Embedded OLE Servers</vt:lpstr>
      </vt:variant>
      <vt:variant>
        <vt:i4>3</vt:i4>
      </vt:variant>
      <vt:variant>
        <vt:lpstr>Slide Titles</vt:lpstr>
      </vt:variant>
      <vt:variant>
        <vt:i4>204</vt:i4>
      </vt:variant>
    </vt:vector>
  </HeadingPairs>
  <TitlesOfParts>
    <vt:vector size="228" baseType="lpstr">
      <vt:lpstr>Office Theme</vt:lpstr>
      <vt:lpstr>3_Office Theme</vt:lpstr>
      <vt:lpstr>4_Office Theme</vt:lpstr>
      <vt:lpstr>Default Design</vt:lpstr>
      <vt:lpstr>1_Default Design</vt:lpstr>
      <vt:lpstr>2_Default Design</vt:lpstr>
      <vt:lpstr>5_Office Theme</vt:lpstr>
      <vt:lpstr>6_Office Theme</vt:lpstr>
      <vt:lpstr>4_Default Design</vt:lpstr>
      <vt:lpstr>7_Default Design</vt:lpstr>
      <vt:lpstr>8_Office Theme</vt:lpstr>
      <vt:lpstr>9_Office Theme</vt:lpstr>
      <vt:lpstr>10_Office Theme</vt:lpstr>
      <vt:lpstr>11_Office Theme</vt:lpstr>
      <vt:lpstr>12_Office Theme</vt:lpstr>
      <vt:lpstr>13_Office Theme</vt:lpstr>
      <vt:lpstr>10_Default Design</vt:lpstr>
      <vt:lpstr>1_Worked_Examples</vt:lpstr>
      <vt:lpstr>16_Office Theme</vt:lpstr>
      <vt:lpstr>6_Default Design</vt:lpstr>
      <vt:lpstr>2_Office Theme</vt:lpstr>
      <vt:lpstr>CS ChemDraw Drawing</vt:lpstr>
      <vt:lpstr>Equation</vt:lpstr>
      <vt:lpstr>Document</vt:lpstr>
      <vt:lpstr>Chapter Eight</vt:lpstr>
      <vt:lpstr>PowerPoint Presentation</vt:lpstr>
      <vt:lpstr>Outline</vt:lpstr>
      <vt:lpstr>PowerPoint Presentation</vt:lpstr>
      <vt:lpstr>PowerPoint Presentation</vt:lpstr>
      <vt:lpstr>8.1 States of Matter and Their Changes</vt:lpstr>
      <vt:lpstr>PowerPoint Presentation</vt:lpstr>
      <vt:lpstr>PowerPoint Presentation</vt:lpstr>
      <vt:lpstr>PowerPoint Presentation</vt:lpstr>
      <vt:lpstr>PowerPoint Presentation</vt:lpstr>
      <vt:lpstr>PowerPoint Presentation</vt:lpstr>
      <vt:lpstr>Worked Example 8.1  Change of State: Enthalpy, Entropy, and Free Energy</vt:lpstr>
      <vt:lpstr>PowerPoint Presentation</vt:lpstr>
      <vt:lpstr>PowerPoint Presentation</vt:lpstr>
      <vt:lpstr>PowerPoint Presentation</vt:lpstr>
      <vt:lpstr>  The figures below depict mercury in three different states. Identify the change of state occurring when mercury is taken from the state in figure (c) to the state in figure (b), and give the name of the quantity of energy involved.</vt:lpstr>
      <vt:lpstr>When isopropyl alcohol (CH3)2CHOH vaporizes on your skin, you feel cold.  What are the signs of H and S for the vaporization process?</vt:lpstr>
      <vt:lpstr>8.2 Intermolecular Forces</vt:lpstr>
      <vt:lpstr>PowerPoint Presentation</vt:lpstr>
      <vt:lpstr>Concept Check</vt:lpstr>
      <vt:lpstr>PowerPoint Presentation</vt:lpstr>
      <vt:lpstr>PowerPoint Presentation</vt:lpstr>
      <vt:lpstr>PowerPoint Presentation</vt:lpstr>
      <vt:lpstr>PowerPoint Presentation</vt:lpstr>
      <vt:lpstr>Water is polar because it has a very large dipole moment</vt:lpstr>
      <vt:lpstr>Individual dipole-dipole forces</vt:lpstr>
      <vt:lpstr>PowerPoint Presentation</vt:lpstr>
      <vt:lpstr>(Permanent) Dipole-Dipole Forces</vt:lpstr>
      <vt:lpstr>PowerPoint Presentation</vt:lpstr>
      <vt:lpstr>Hydrogen Bonding</vt:lpstr>
      <vt:lpstr>Hydrogen Bonding is…</vt:lpstr>
      <vt:lpstr>Hydrogen Bonding</vt:lpstr>
      <vt:lpstr>PowerPoint Presentation</vt:lpstr>
      <vt:lpstr>water and beyond</vt:lpstr>
      <vt:lpstr>focus on ethanol alone</vt:lpstr>
      <vt:lpstr>focus on ethanol alone</vt:lpstr>
      <vt:lpstr>focus on dimethyl ether alone</vt:lpstr>
      <vt:lpstr>PowerPoint Presentation</vt:lpstr>
      <vt:lpstr>nitrogen</vt:lpstr>
      <vt:lpstr>nitrogen</vt:lpstr>
      <vt:lpstr>nitrogen and oxygen together</vt:lpstr>
      <vt:lpstr>PowerPoint Presentation</vt:lpstr>
      <vt:lpstr>Effects of hydrogen bonding</vt:lpstr>
      <vt:lpstr>strong in numbers</vt:lpstr>
      <vt:lpstr>PowerPoint Presentation</vt:lpstr>
      <vt:lpstr>Concept Check</vt:lpstr>
      <vt:lpstr>Shown below is a model of liquid water. What is the major intermolecular force of attraction responsible for water being a liquid?</vt:lpstr>
      <vt:lpstr>Which of the following is not capable of hydrogen bonding?</vt:lpstr>
      <vt:lpstr>London Dispersion Force</vt:lpstr>
      <vt:lpstr>London Dispersion Forces</vt:lpstr>
      <vt:lpstr>London Dispersion Forces</vt:lpstr>
      <vt:lpstr>London Dispersion Forces</vt:lpstr>
      <vt:lpstr>PowerPoint Presentation</vt:lpstr>
      <vt:lpstr>London forces easily explain this trend </vt:lpstr>
      <vt:lpstr>Molecules  and London Forces</vt:lpstr>
      <vt:lpstr>PowerPoint Presentation</vt:lpstr>
      <vt:lpstr>PowerPoint Presentation</vt:lpstr>
      <vt:lpstr>PowerPoint Presentation</vt:lpstr>
      <vt:lpstr>PowerPoint Presentation</vt:lpstr>
      <vt:lpstr>PowerPoint Presentation</vt:lpstr>
      <vt:lpstr>Concept Check</vt:lpstr>
      <vt:lpstr>fyi: Grease Molecule</vt:lpstr>
      <vt:lpstr>fyi: Hexane Molecule</vt:lpstr>
      <vt:lpstr>PowerPoint Presentation</vt:lpstr>
      <vt:lpstr>8.3 Gases and the Kinetic Molecular Theory</vt:lpstr>
      <vt:lpstr>PowerPoint Presentation</vt:lpstr>
      <vt:lpstr>Postulates of the Kinetic Molecular Theory (of the Ideal Gas)</vt:lpstr>
      <vt:lpstr>Postulates  of the Kinetic Molecular Theory</vt:lpstr>
      <vt:lpstr>Postulates  of the Kinetic Molecular Theory</vt:lpstr>
      <vt:lpstr>Postulates  of the Kinetic Molecular Theory</vt:lpstr>
      <vt:lpstr>Postulates  of the Kinetic Molecular Theory</vt:lpstr>
      <vt:lpstr>Postulates  of the Kinetic Molecular Theory</vt:lpstr>
      <vt:lpstr>PowerPoint Presentation</vt:lpstr>
      <vt:lpstr>PowerPoint Presentation</vt:lpstr>
      <vt:lpstr>PowerPoint Presentation</vt:lpstr>
      <vt:lpstr>8.4 Pressure</vt:lpstr>
      <vt:lpstr>PowerPoint Presentation</vt:lpstr>
      <vt:lpstr>Air Pressure</vt:lpstr>
      <vt:lpstr>Closed-end mercury barometer</vt:lpstr>
      <vt:lpstr>PowerPoint Presentation</vt:lpstr>
      <vt:lpstr>PowerPoint Presentation</vt:lpstr>
      <vt:lpstr>Conversions</vt:lpstr>
      <vt:lpstr> Oxygen gas is contained in the apparatus shown below. What is the pressure of the oxygen in the apparatus?</vt:lpstr>
      <vt:lpstr>PowerPoint Presentation</vt:lpstr>
      <vt:lpstr>PowerPoint Presentation</vt:lpstr>
      <vt:lpstr>PowerPoint Presentation</vt:lpstr>
      <vt:lpstr>8.5 Boyle’s Law:  The Relation between Volume and Pressure</vt:lpstr>
      <vt:lpstr>Boyles Apparatus</vt:lpstr>
      <vt:lpstr>Actual Data From Boyle's Experiment</vt:lpstr>
      <vt:lpstr>FYI</vt:lpstr>
      <vt:lpstr>PowerPoint Presentation</vt:lpstr>
      <vt:lpstr>PowerPoint Presentation</vt:lpstr>
      <vt:lpstr>PowerPoint Presentation</vt:lpstr>
      <vt:lpstr> The volume of a balloon is 2.85 L at a pressure of 763 mm Hg. What will the volume of the balloon be when the pressure is decreased to 755 mm Hg at a constant temperature?</vt:lpstr>
      <vt:lpstr>8.6 Charles’s Law:  The Relation between Volume and Temperature</vt:lpstr>
      <vt:lpstr>fyi: What took so long!</vt:lpstr>
      <vt:lpstr>PowerPoint Presentation</vt:lpstr>
      <vt:lpstr>PowerPoint Presentation</vt:lpstr>
      <vt:lpstr>PowerPoint Presentation</vt:lpstr>
      <vt:lpstr>8.7 Gay-Lussac’s Law:  The Relation between Pressure and Temperature</vt:lpstr>
      <vt:lpstr>PowerPoint Presentation</vt:lpstr>
      <vt:lpstr>PowerPoint Presentation</vt:lpstr>
      <vt:lpstr>8.8 The Combined Gas Law</vt:lpstr>
      <vt:lpstr>PowerPoint Presentation</vt:lpstr>
      <vt:lpstr>PowerPoint Presentation</vt:lpstr>
      <vt:lpstr> A hot-air balloon has a volume of 960 L at 291 K. The balloon is heated up and the volume increases to 1070 L. What is the final temperature (in °C) of the balloon?</vt:lpstr>
      <vt:lpstr>8.9 Avogadro’s Law:  The Relation between Volume and Molar Amount</vt:lpstr>
      <vt:lpstr>PowerPoint Presentation</vt:lpstr>
      <vt:lpstr>Avogadro’s law </vt:lpstr>
      <vt:lpstr>The super-duper combined gas law</vt:lpstr>
      <vt:lpstr> 1.0 mol of gas at 25 °C and 0.90 atm is contained in an apparatus with a movable piston. Which set of conditions will result in a lower piston position than shown in this drawing?</vt:lpstr>
      <vt:lpstr> If all other variables are held constant, which change will NOT cause a change in the pressure of oxygen in a mixture of oxygen and nitrogen?</vt:lpstr>
      <vt:lpstr>At a constant volume, a flask is filled with helium at 25 °C and 1.03 atm pressure, sealed, and then heated to 98 °C. What is the pressure inside the flask?</vt:lpstr>
      <vt:lpstr>8.10 The Ideal Gas Law: PV = nRT</vt:lpstr>
      <vt:lpstr>PowerPoint Presentation</vt:lpstr>
      <vt:lpstr>PowerPoint Presentation</vt:lpstr>
      <vt:lpstr>fyi: PV = nRT</vt:lpstr>
      <vt:lpstr>Standard State conditions</vt:lpstr>
      <vt:lpstr>What is the “standard’ volume  of one mole of an ideal gas? </vt:lpstr>
      <vt:lpstr>At STP, 22.414 L of an ideal gas  would just fit into this precision ball</vt:lpstr>
      <vt:lpstr>The constant R in: PV = nRT</vt:lpstr>
      <vt:lpstr>FYI: Actual Data From Boyle's Experiment</vt:lpstr>
      <vt:lpstr>fyi: How is R determined?</vt:lpstr>
      <vt:lpstr>R = 0.08206 L•atm/mol•K   R = 62.40 L•mm Hg/mol•K  </vt:lpstr>
      <vt:lpstr>PowerPoint Presentation</vt:lpstr>
      <vt:lpstr>Which of the following condition(s) are NOT considered to be standard temperature or pressure?</vt:lpstr>
      <vt:lpstr>What is the volume of 3.86 g of nitrogen gas at STP?</vt:lpstr>
      <vt:lpstr>8.11 Partial Pressure and Dalton’s Law</vt:lpstr>
      <vt:lpstr>PowerPoint Presentation</vt:lpstr>
      <vt:lpstr>PowerPoint Presentation</vt:lpstr>
      <vt:lpstr>PowerPoint Presentation</vt:lpstr>
      <vt:lpstr>PowerPoint Presentation</vt:lpstr>
      <vt:lpstr>PTotal  =  P1 + P2 + P3 + Pn</vt:lpstr>
      <vt:lpstr>PowerPoint Presentation</vt:lpstr>
      <vt:lpstr>Collecting a Gas Over Water</vt:lpstr>
      <vt:lpstr>Collecting a Gas Over Water</vt:lpstr>
      <vt:lpstr>Collecting a Gas Over Water</vt:lpstr>
      <vt:lpstr>8.12 Liquids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has the lowest vapor pressure</vt:lpstr>
      <vt:lpstr>Which has the highest boiling point</vt:lpstr>
      <vt:lpstr>Which has the highest boiling point</vt:lpstr>
      <vt:lpstr>PowerPoint Presentation</vt:lpstr>
      <vt:lpstr>PowerPoint Presentation</vt:lpstr>
      <vt:lpstr>SKIP TO 8.15 Changes of State</vt:lpstr>
      <vt:lpstr>Viscosity</vt:lpstr>
      <vt:lpstr>PowerPoint Presentation</vt:lpstr>
      <vt:lpstr>PowerPoint Presentation</vt:lpstr>
      <vt:lpstr>A molecule in a liquid prefers being totally surrounded by other molecules of its own kind, in its ‘own’ phase </vt:lpstr>
      <vt:lpstr>PowerPoint Presentation</vt:lpstr>
      <vt:lpstr>fyi: This explains why gravity can make a puddle grow  only just so large   If the puddle kept spreading until it was only one molecule thick, none of the molecules would be totally surrounded</vt:lpstr>
      <vt:lpstr>8.13 Water: A Unique Liquid</vt:lpstr>
      <vt:lpstr>PowerPoint Presentation</vt:lpstr>
      <vt:lpstr>PowerPoint Presentation</vt:lpstr>
      <vt:lpstr>8.14 Solids (skip)</vt:lpstr>
      <vt:lpstr>Types of Crystalline Solids</vt:lpstr>
      <vt:lpstr>PowerPoint Presentation</vt:lpstr>
      <vt:lpstr>Ionic solids</vt:lpstr>
      <vt:lpstr>Molecular solids</vt:lpstr>
      <vt:lpstr>Network solids</vt:lpstr>
      <vt:lpstr>Network solids</vt:lpstr>
      <vt:lpstr>PowerPoint Presentation</vt:lpstr>
      <vt:lpstr>PowerPoint Presentation</vt:lpstr>
      <vt:lpstr>Metallic:  Electron Sea Model</vt:lpstr>
      <vt:lpstr>PowerPoint Presentation</vt:lpstr>
      <vt:lpstr>PowerPoint Presentation</vt:lpstr>
      <vt:lpstr>8.15 Changes of State</vt:lpstr>
      <vt:lpstr>PowerPoint Presentation</vt:lpstr>
      <vt:lpstr>Heat of Fusion</vt:lpstr>
      <vt:lpstr>PowerPoint Presentation</vt:lpstr>
      <vt:lpstr>fyi: Two kinds of heat</vt:lpstr>
      <vt:lpstr>FYI  water = 79.7 cal per gram ΔHfus water = 1436 cal per mole</vt:lpstr>
      <vt:lpstr>PowerPoint Presentation</vt:lpstr>
      <vt:lpstr>PowerPoint Presentation</vt:lpstr>
      <vt:lpstr>Heat of Vaporization </vt:lpstr>
      <vt:lpstr>PowerPoint Presentation</vt:lpstr>
      <vt:lpstr>Heat of Vaporization </vt:lpstr>
      <vt:lpstr>FYI  ΔHvap water = 540. cal per gram ΔHvap water = 9730. cal per mole</vt:lpstr>
      <vt:lpstr>PowerPoint Presentation</vt:lpstr>
      <vt:lpstr>PowerPoint Presentation</vt:lpstr>
      <vt:lpstr>The effect of intermolecular forces</vt:lpstr>
      <vt:lpstr>PowerPoint Presentation</vt:lpstr>
      <vt:lpstr>PowerPoint Presentation</vt:lpstr>
      <vt:lpstr>PowerPoint Presentation</vt:lpstr>
      <vt:lpstr>PowerPoint Presentation</vt:lpstr>
      <vt:lpstr>What is the boiling point of the substance having the heating curve shown below?</vt:lpstr>
      <vt:lpstr>What is the relationship between intermolecular forces (IMF) and the boiling point of a liquid?</vt:lpstr>
      <vt:lpstr>Worked Example 8.13  Heat of Fusion: Calculating Total Heat of Melting</vt:lpstr>
      <vt:lpstr>PowerPoint Presentation</vt:lpstr>
      <vt:lpstr>fyi: </vt:lpstr>
      <vt:lpstr>Chapter Summary</vt:lpstr>
      <vt:lpstr>PowerPoint Presentation</vt:lpstr>
      <vt:lpstr>PowerPoint Presentation</vt:lpstr>
      <vt:lpstr>PowerPoint Presentation</vt:lpstr>
      <vt:lpstr>PowerPoint Presentation</vt:lpstr>
      <vt:lpstr>PowerPoint Presentation</vt:lpstr>
      <vt:lpstr>PowerPoint Presentation</vt:lpstr>
    </vt:vector>
  </TitlesOfParts>
  <Company>contra costa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VERNON SMALL</dc:creator>
  <cp:lastModifiedBy>VERNON SMALL</cp:lastModifiedBy>
  <cp:revision>504</cp:revision>
  <dcterms:created xsi:type="dcterms:W3CDTF">2013-12-21T15:45:10Z</dcterms:created>
  <dcterms:modified xsi:type="dcterms:W3CDTF">2014-10-16T23:43:43Z</dcterms:modified>
</cp:coreProperties>
</file>