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6.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16.bin" ContentType="application/vnd.openxmlformats-officedocument.oleObject"/>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720" r:id="rId5"/>
    <p:sldMasterId id="2147483780" r:id="rId6"/>
    <p:sldMasterId id="2147483792" r:id="rId7"/>
    <p:sldMasterId id="2147483828" r:id="rId8"/>
    <p:sldMasterId id="2147483840" r:id="rId9"/>
    <p:sldMasterId id="2147483852" r:id="rId10"/>
    <p:sldMasterId id="2147483876" r:id="rId11"/>
    <p:sldMasterId id="2147483888" r:id="rId12"/>
    <p:sldMasterId id="2147483912" r:id="rId13"/>
    <p:sldMasterId id="2147483924" r:id="rId14"/>
    <p:sldMasterId id="2147483936" r:id="rId15"/>
  </p:sldMasterIdLst>
  <p:notesMasterIdLst>
    <p:notesMasterId r:id="rId138"/>
  </p:notesMasterIdLst>
  <p:sldIdLst>
    <p:sldId id="257" r:id="rId16"/>
    <p:sldId id="258" r:id="rId17"/>
    <p:sldId id="305" r:id="rId18"/>
    <p:sldId id="260" r:id="rId19"/>
    <p:sldId id="261" r:id="rId20"/>
    <p:sldId id="262" r:id="rId21"/>
    <p:sldId id="391" r:id="rId22"/>
    <p:sldId id="263" r:id="rId23"/>
    <p:sldId id="307" r:id="rId24"/>
    <p:sldId id="309" r:id="rId25"/>
    <p:sldId id="396" r:id="rId26"/>
    <p:sldId id="310" r:id="rId27"/>
    <p:sldId id="264" r:id="rId28"/>
    <p:sldId id="428" r:id="rId29"/>
    <p:sldId id="433" r:id="rId30"/>
    <p:sldId id="436" r:id="rId31"/>
    <p:sldId id="438" r:id="rId32"/>
    <p:sldId id="437" r:id="rId33"/>
    <p:sldId id="434" r:id="rId34"/>
    <p:sldId id="426" r:id="rId35"/>
    <p:sldId id="306" r:id="rId36"/>
    <p:sldId id="440" r:id="rId37"/>
    <p:sldId id="439" r:id="rId38"/>
    <p:sldId id="265" r:id="rId39"/>
    <p:sldId id="392" r:id="rId40"/>
    <p:sldId id="397" r:id="rId41"/>
    <p:sldId id="266" r:id="rId42"/>
    <p:sldId id="422" r:id="rId43"/>
    <p:sldId id="311" r:id="rId44"/>
    <p:sldId id="267" r:id="rId45"/>
    <p:sldId id="313" r:id="rId46"/>
    <p:sldId id="314" r:id="rId47"/>
    <p:sldId id="316" r:id="rId48"/>
    <p:sldId id="268" r:id="rId49"/>
    <p:sldId id="442" r:id="rId50"/>
    <p:sldId id="393" r:id="rId51"/>
    <p:sldId id="445" r:id="rId52"/>
    <p:sldId id="269" r:id="rId53"/>
    <p:sldId id="270" r:id="rId54"/>
    <p:sldId id="318" r:id="rId55"/>
    <p:sldId id="271" r:id="rId56"/>
    <p:sldId id="319" r:id="rId57"/>
    <p:sldId id="324" r:id="rId58"/>
    <p:sldId id="398" r:id="rId59"/>
    <p:sldId id="408" r:id="rId60"/>
    <p:sldId id="399" r:id="rId61"/>
    <p:sldId id="409" r:id="rId62"/>
    <p:sldId id="444" r:id="rId63"/>
    <p:sldId id="272" r:id="rId64"/>
    <p:sldId id="325" r:id="rId65"/>
    <p:sldId id="328" r:id="rId66"/>
    <p:sldId id="273" r:id="rId67"/>
    <p:sldId id="424" r:id="rId68"/>
    <p:sldId id="425" r:id="rId69"/>
    <p:sldId id="329" r:id="rId70"/>
    <p:sldId id="274" r:id="rId71"/>
    <p:sldId id="330" r:id="rId72"/>
    <p:sldId id="400" r:id="rId73"/>
    <p:sldId id="402" r:id="rId74"/>
    <p:sldId id="276" r:id="rId75"/>
    <p:sldId id="430" r:id="rId76"/>
    <p:sldId id="277" r:id="rId77"/>
    <p:sldId id="342" r:id="rId78"/>
    <p:sldId id="344" r:id="rId79"/>
    <p:sldId id="418" r:id="rId80"/>
    <p:sldId id="278" r:id="rId81"/>
    <p:sldId id="410" r:id="rId82"/>
    <p:sldId id="417" r:id="rId83"/>
    <p:sldId id="279" r:id="rId84"/>
    <p:sldId id="280" r:id="rId85"/>
    <p:sldId id="403" r:id="rId86"/>
    <p:sldId id="395" r:id="rId87"/>
    <p:sldId id="405" r:id="rId88"/>
    <p:sldId id="352" r:id="rId89"/>
    <p:sldId id="406" r:id="rId90"/>
    <p:sldId id="353" r:id="rId91"/>
    <p:sldId id="281" r:id="rId92"/>
    <p:sldId id="341" r:id="rId93"/>
    <p:sldId id="282" r:id="rId94"/>
    <p:sldId id="354" r:id="rId95"/>
    <p:sldId id="356" r:id="rId96"/>
    <p:sldId id="421" r:id="rId97"/>
    <p:sldId id="283" r:id="rId98"/>
    <p:sldId id="359" r:id="rId99"/>
    <p:sldId id="284" r:id="rId100"/>
    <p:sldId id="360" r:id="rId101"/>
    <p:sldId id="362" r:id="rId102"/>
    <p:sldId id="285" r:id="rId103"/>
    <p:sldId id="416" r:id="rId104"/>
    <p:sldId id="419" r:id="rId105"/>
    <p:sldId id="412" r:id="rId106"/>
    <p:sldId id="413" r:id="rId107"/>
    <p:sldId id="414" r:id="rId108"/>
    <p:sldId id="404" r:id="rId109"/>
    <p:sldId id="288" r:id="rId110"/>
    <p:sldId id="366" r:id="rId111"/>
    <p:sldId id="289" r:id="rId112"/>
    <p:sldId id="370" r:id="rId113"/>
    <p:sldId id="367" r:id="rId114"/>
    <p:sldId id="373" r:id="rId115"/>
    <p:sldId id="290" r:id="rId116"/>
    <p:sldId id="371" r:id="rId117"/>
    <p:sldId id="368" r:id="rId118"/>
    <p:sldId id="291" r:id="rId119"/>
    <p:sldId id="372" r:id="rId120"/>
    <p:sldId id="376" r:id="rId121"/>
    <p:sldId id="380" r:id="rId122"/>
    <p:sldId id="292" r:id="rId123"/>
    <p:sldId id="375" r:id="rId124"/>
    <p:sldId id="381" r:id="rId125"/>
    <p:sldId id="293" r:id="rId126"/>
    <p:sldId id="420" r:id="rId127"/>
    <p:sldId id="382" r:id="rId128"/>
    <p:sldId id="294" r:id="rId129"/>
    <p:sldId id="295" r:id="rId130"/>
    <p:sldId id="385" r:id="rId131"/>
    <p:sldId id="296" r:id="rId132"/>
    <p:sldId id="387" r:id="rId133"/>
    <p:sldId id="389" r:id="rId134"/>
    <p:sldId id="297" r:id="rId135"/>
    <p:sldId id="298" r:id="rId136"/>
    <p:sldId id="390" r:id="rId1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4" d="100"/>
          <a:sy n="94" d="100"/>
        </p:scale>
        <p:origin x="-152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888"/>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60" Type="http://schemas.openxmlformats.org/officeDocument/2006/relationships/slide" Target="slides/slide45.xml"/><Relationship Id="rId61" Type="http://schemas.openxmlformats.org/officeDocument/2006/relationships/slide" Target="slides/slide46.xml"/><Relationship Id="rId62" Type="http://schemas.openxmlformats.org/officeDocument/2006/relationships/slide" Target="slides/slide47.xml"/><Relationship Id="rId63" Type="http://schemas.openxmlformats.org/officeDocument/2006/relationships/slide" Target="slides/slide48.xml"/><Relationship Id="rId64" Type="http://schemas.openxmlformats.org/officeDocument/2006/relationships/slide" Target="slides/slide49.xml"/><Relationship Id="rId65" Type="http://schemas.openxmlformats.org/officeDocument/2006/relationships/slide" Target="slides/slide50.xml"/><Relationship Id="rId66" Type="http://schemas.openxmlformats.org/officeDocument/2006/relationships/slide" Target="slides/slide51.xml"/><Relationship Id="rId67" Type="http://schemas.openxmlformats.org/officeDocument/2006/relationships/slide" Target="slides/slide52.xml"/><Relationship Id="rId68" Type="http://schemas.openxmlformats.org/officeDocument/2006/relationships/slide" Target="slides/slide53.xml"/><Relationship Id="rId69" Type="http://schemas.openxmlformats.org/officeDocument/2006/relationships/slide" Target="slides/slide54.xml"/><Relationship Id="rId120" Type="http://schemas.openxmlformats.org/officeDocument/2006/relationships/slide" Target="slides/slide105.xml"/><Relationship Id="rId121" Type="http://schemas.openxmlformats.org/officeDocument/2006/relationships/slide" Target="slides/slide106.xml"/><Relationship Id="rId122" Type="http://schemas.openxmlformats.org/officeDocument/2006/relationships/slide" Target="slides/slide107.xml"/><Relationship Id="rId123" Type="http://schemas.openxmlformats.org/officeDocument/2006/relationships/slide" Target="slides/slide108.xml"/><Relationship Id="rId124" Type="http://schemas.openxmlformats.org/officeDocument/2006/relationships/slide" Target="slides/slide109.xml"/><Relationship Id="rId125" Type="http://schemas.openxmlformats.org/officeDocument/2006/relationships/slide" Target="slides/slide110.xml"/><Relationship Id="rId126" Type="http://schemas.openxmlformats.org/officeDocument/2006/relationships/slide" Target="slides/slide111.xml"/><Relationship Id="rId127" Type="http://schemas.openxmlformats.org/officeDocument/2006/relationships/slide" Target="slides/slide112.xml"/><Relationship Id="rId128" Type="http://schemas.openxmlformats.org/officeDocument/2006/relationships/slide" Target="slides/slide113.xml"/><Relationship Id="rId129" Type="http://schemas.openxmlformats.org/officeDocument/2006/relationships/slide" Target="slides/slide114.xml"/><Relationship Id="rId40" Type="http://schemas.openxmlformats.org/officeDocument/2006/relationships/slide" Target="slides/slide25.xml"/><Relationship Id="rId41" Type="http://schemas.openxmlformats.org/officeDocument/2006/relationships/slide" Target="slides/slide26.xml"/><Relationship Id="rId42" Type="http://schemas.openxmlformats.org/officeDocument/2006/relationships/slide" Target="slides/slide27.xml"/><Relationship Id="rId90" Type="http://schemas.openxmlformats.org/officeDocument/2006/relationships/slide" Target="slides/slide75.xml"/><Relationship Id="rId91" Type="http://schemas.openxmlformats.org/officeDocument/2006/relationships/slide" Target="slides/slide76.xml"/><Relationship Id="rId92" Type="http://schemas.openxmlformats.org/officeDocument/2006/relationships/slide" Target="slides/slide77.xml"/><Relationship Id="rId93" Type="http://schemas.openxmlformats.org/officeDocument/2006/relationships/slide" Target="slides/slide78.xml"/><Relationship Id="rId94" Type="http://schemas.openxmlformats.org/officeDocument/2006/relationships/slide" Target="slides/slide79.xml"/><Relationship Id="rId95" Type="http://schemas.openxmlformats.org/officeDocument/2006/relationships/slide" Target="slides/slide80.xml"/><Relationship Id="rId96" Type="http://schemas.openxmlformats.org/officeDocument/2006/relationships/slide" Target="slides/slide81.xml"/><Relationship Id="rId101" Type="http://schemas.openxmlformats.org/officeDocument/2006/relationships/slide" Target="slides/slide86.xml"/><Relationship Id="rId102" Type="http://schemas.openxmlformats.org/officeDocument/2006/relationships/slide" Target="slides/slide87.xml"/><Relationship Id="rId103" Type="http://schemas.openxmlformats.org/officeDocument/2006/relationships/slide" Target="slides/slide88.xml"/><Relationship Id="rId104" Type="http://schemas.openxmlformats.org/officeDocument/2006/relationships/slide" Target="slides/slide89.xml"/><Relationship Id="rId105" Type="http://schemas.openxmlformats.org/officeDocument/2006/relationships/slide" Target="slides/slide90.xml"/><Relationship Id="rId106" Type="http://schemas.openxmlformats.org/officeDocument/2006/relationships/slide" Target="slides/slide91.xml"/><Relationship Id="rId107" Type="http://schemas.openxmlformats.org/officeDocument/2006/relationships/slide" Target="slides/slide92.xml"/><Relationship Id="rId108" Type="http://schemas.openxmlformats.org/officeDocument/2006/relationships/slide" Target="slides/slide93.xml"/><Relationship Id="rId109" Type="http://schemas.openxmlformats.org/officeDocument/2006/relationships/slide" Target="slides/slide94.xml"/><Relationship Id="rId97" Type="http://schemas.openxmlformats.org/officeDocument/2006/relationships/slide" Target="slides/slide82.xml"/><Relationship Id="rId98" Type="http://schemas.openxmlformats.org/officeDocument/2006/relationships/slide" Target="slides/slide83.xml"/><Relationship Id="rId99" Type="http://schemas.openxmlformats.org/officeDocument/2006/relationships/slide" Target="slides/slide84.xml"/><Relationship Id="rId43" Type="http://schemas.openxmlformats.org/officeDocument/2006/relationships/slide" Target="slides/slide28.xml"/><Relationship Id="rId44" Type="http://schemas.openxmlformats.org/officeDocument/2006/relationships/slide" Target="slides/slide29.xml"/><Relationship Id="rId45" Type="http://schemas.openxmlformats.org/officeDocument/2006/relationships/slide" Target="slides/slide30.xml"/><Relationship Id="rId46" Type="http://schemas.openxmlformats.org/officeDocument/2006/relationships/slide" Target="slides/slide31.xml"/><Relationship Id="rId47" Type="http://schemas.openxmlformats.org/officeDocument/2006/relationships/slide" Target="slides/slide32.xml"/><Relationship Id="rId48" Type="http://schemas.openxmlformats.org/officeDocument/2006/relationships/slide" Target="slides/slide33.xml"/><Relationship Id="rId49" Type="http://schemas.openxmlformats.org/officeDocument/2006/relationships/slide" Target="slides/slide34.xml"/><Relationship Id="rId100" Type="http://schemas.openxmlformats.org/officeDocument/2006/relationships/slide" Target="slides/slide85.xml"/><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70" Type="http://schemas.openxmlformats.org/officeDocument/2006/relationships/slide" Target="slides/slide55.xml"/><Relationship Id="rId71" Type="http://schemas.openxmlformats.org/officeDocument/2006/relationships/slide" Target="slides/slide56.xml"/><Relationship Id="rId72" Type="http://schemas.openxmlformats.org/officeDocument/2006/relationships/slide" Target="slides/slide57.xml"/><Relationship Id="rId73" Type="http://schemas.openxmlformats.org/officeDocument/2006/relationships/slide" Target="slides/slide58.xml"/><Relationship Id="rId74" Type="http://schemas.openxmlformats.org/officeDocument/2006/relationships/slide" Target="slides/slide59.xml"/><Relationship Id="rId75" Type="http://schemas.openxmlformats.org/officeDocument/2006/relationships/slide" Target="slides/slide60.xml"/><Relationship Id="rId76" Type="http://schemas.openxmlformats.org/officeDocument/2006/relationships/slide" Target="slides/slide61.xml"/><Relationship Id="rId77" Type="http://schemas.openxmlformats.org/officeDocument/2006/relationships/slide" Target="slides/slide62.xml"/><Relationship Id="rId78" Type="http://schemas.openxmlformats.org/officeDocument/2006/relationships/slide" Target="slides/slide63.xml"/><Relationship Id="rId79" Type="http://schemas.openxmlformats.org/officeDocument/2006/relationships/slide" Target="slides/slide64.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130" Type="http://schemas.openxmlformats.org/officeDocument/2006/relationships/slide" Target="slides/slide115.xml"/><Relationship Id="rId131" Type="http://schemas.openxmlformats.org/officeDocument/2006/relationships/slide" Target="slides/slide116.xml"/><Relationship Id="rId132" Type="http://schemas.openxmlformats.org/officeDocument/2006/relationships/slide" Target="slides/slide117.xml"/><Relationship Id="rId133" Type="http://schemas.openxmlformats.org/officeDocument/2006/relationships/slide" Target="slides/slide118.xml"/><Relationship Id="rId134" Type="http://schemas.openxmlformats.org/officeDocument/2006/relationships/slide" Target="slides/slide119.xml"/><Relationship Id="rId135" Type="http://schemas.openxmlformats.org/officeDocument/2006/relationships/slide" Target="slides/slide120.xml"/><Relationship Id="rId136" Type="http://schemas.openxmlformats.org/officeDocument/2006/relationships/slide" Target="slides/slide121.xml"/><Relationship Id="rId137" Type="http://schemas.openxmlformats.org/officeDocument/2006/relationships/slide" Target="slides/slide122.xml"/><Relationship Id="rId138" Type="http://schemas.openxmlformats.org/officeDocument/2006/relationships/notesMaster" Target="notesMasters/notesMaster1.xml"/><Relationship Id="rId13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50" Type="http://schemas.openxmlformats.org/officeDocument/2006/relationships/slide" Target="slides/slide35.xml"/><Relationship Id="rId51" Type="http://schemas.openxmlformats.org/officeDocument/2006/relationships/slide" Target="slides/slide36.xml"/><Relationship Id="rId52" Type="http://schemas.openxmlformats.org/officeDocument/2006/relationships/slide" Target="slides/slide37.xml"/><Relationship Id="rId53" Type="http://schemas.openxmlformats.org/officeDocument/2006/relationships/slide" Target="slides/slide38.xml"/><Relationship Id="rId54" Type="http://schemas.openxmlformats.org/officeDocument/2006/relationships/slide" Target="slides/slide39.xml"/><Relationship Id="rId55" Type="http://schemas.openxmlformats.org/officeDocument/2006/relationships/slide" Target="slides/slide40.xml"/><Relationship Id="rId56" Type="http://schemas.openxmlformats.org/officeDocument/2006/relationships/slide" Target="slides/slide41.xml"/><Relationship Id="rId57" Type="http://schemas.openxmlformats.org/officeDocument/2006/relationships/slide" Target="slides/slide42.xml"/><Relationship Id="rId58" Type="http://schemas.openxmlformats.org/officeDocument/2006/relationships/slide" Target="slides/slide43.xml"/><Relationship Id="rId59" Type="http://schemas.openxmlformats.org/officeDocument/2006/relationships/slide" Target="slides/slide44.xml"/><Relationship Id="rId110" Type="http://schemas.openxmlformats.org/officeDocument/2006/relationships/slide" Target="slides/slide95.xml"/><Relationship Id="rId111" Type="http://schemas.openxmlformats.org/officeDocument/2006/relationships/slide" Target="slides/slide96.xml"/><Relationship Id="rId112" Type="http://schemas.openxmlformats.org/officeDocument/2006/relationships/slide" Target="slides/slide97.xml"/><Relationship Id="rId113" Type="http://schemas.openxmlformats.org/officeDocument/2006/relationships/slide" Target="slides/slide98.xml"/><Relationship Id="rId114" Type="http://schemas.openxmlformats.org/officeDocument/2006/relationships/slide" Target="slides/slide99.xml"/><Relationship Id="rId115" Type="http://schemas.openxmlformats.org/officeDocument/2006/relationships/slide" Target="slides/slide100.xml"/><Relationship Id="rId116" Type="http://schemas.openxmlformats.org/officeDocument/2006/relationships/slide" Target="slides/slide101.xml"/><Relationship Id="rId117" Type="http://schemas.openxmlformats.org/officeDocument/2006/relationships/slide" Target="slides/slide102.xml"/><Relationship Id="rId118" Type="http://schemas.openxmlformats.org/officeDocument/2006/relationships/slide" Target="slides/slide103.xml"/><Relationship Id="rId119" Type="http://schemas.openxmlformats.org/officeDocument/2006/relationships/slide" Target="slides/slide104.xml"/><Relationship Id="rId30" Type="http://schemas.openxmlformats.org/officeDocument/2006/relationships/slide" Target="slides/slide15.xml"/><Relationship Id="rId31" Type="http://schemas.openxmlformats.org/officeDocument/2006/relationships/slide" Target="slides/slide16.xml"/><Relationship Id="rId32" Type="http://schemas.openxmlformats.org/officeDocument/2006/relationships/slide" Target="slides/slide17.xml"/><Relationship Id="rId33" Type="http://schemas.openxmlformats.org/officeDocument/2006/relationships/slide" Target="slides/slide18.xml"/><Relationship Id="rId34" Type="http://schemas.openxmlformats.org/officeDocument/2006/relationships/slide" Target="slides/slide19.xml"/><Relationship Id="rId35" Type="http://schemas.openxmlformats.org/officeDocument/2006/relationships/slide" Target="slides/slide20.xml"/><Relationship Id="rId36" Type="http://schemas.openxmlformats.org/officeDocument/2006/relationships/slide" Target="slides/slide21.xml"/><Relationship Id="rId37" Type="http://schemas.openxmlformats.org/officeDocument/2006/relationships/slide" Target="slides/slide22.xml"/><Relationship Id="rId38" Type="http://schemas.openxmlformats.org/officeDocument/2006/relationships/slide" Target="slides/slide23.xml"/><Relationship Id="rId39" Type="http://schemas.openxmlformats.org/officeDocument/2006/relationships/slide" Target="slides/slide24.xml"/><Relationship Id="rId80" Type="http://schemas.openxmlformats.org/officeDocument/2006/relationships/slide" Target="slides/slide65.xml"/><Relationship Id="rId81" Type="http://schemas.openxmlformats.org/officeDocument/2006/relationships/slide" Target="slides/slide66.xml"/><Relationship Id="rId82" Type="http://schemas.openxmlformats.org/officeDocument/2006/relationships/slide" Target="slides/slide67.xml"/><Relationship Id="rId83" Type="http://schemas.openxmlformats.org/officeDocument/2006/relationships/slide" Target="slides/slide68.xml"/><Relationship Id="rId84" Type="http://schemas.openxmlformats.org/officeDocument/2006/relationships/slide" Target="slides/slide69.xml"/><Relationship Id="rId85" Type="http://schemas.openxmlformats.org/officeDocument/2006/relationships/slide" Target="slides/slide70.xml"/><Relationship Id="rId86" Type="http://schemas.openxmlformats.org/officeDocument/2006/relationships/slide" Target="slides/slide71.xml"/><Relationship Id="rId87" Type="http://schemas.openxmlformats.org/officeDocument/2006/relationships/slide" Target="slides/slide72.xml"/><Relationship Id="rId88" Type="http://schemas.openxmlformats.org/officeDocument/2006/relationships/slide" Target="slides/slide73.xml"/><Relationship Id="rId89" Type="http://schemas.openxmlformats.org/officeDocument/2006/relationships/slide" Target="slides/slide74.xml"/><Relationship Id="rId140" Type="http://schemas.openxmlformats.org/officeDocument/2006/relationships/presProps" Target="presProps.xml"/><Relationship Id="rId141" Type="http://schemas.openxmlformats.org/officeDocument/2006/relationships/viewProps" Target="viewProps.xml"/><Relationship Id="rId142" Type="http://schemas.openxmlformats.org/officeDocument/2006/relationships/theme" Target="theme/theme1.xml"/><Relationship Id="rId1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 Id="rId2" Type="http://schemas.openxmlformats.org/officeDocument/2006/relationships/image" Target="../media/image40.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6.emf"/><Relationship Id="rId2" Type="http://schemas.openxmlformats.org/officeDocument/2006/relationships/image" Target="../media/image67.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emf"/><Relationship Id="rId2" Type="http://schemas.openxmlformats.org/officeDocument/2006/relationships/image" Target="../media/image4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8590A3-5201-454D-91B1-904D3C40B98B}" type="datetimeFigureOut">
              <a:rPr lang="en-US" smtClean="0"/>
              <a:t>11/2/14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435E44-BD1F-7F41-AA25-43DA6896B55F}" type="slidenum">
              <a:rPr lang="en-US" smtClean="0"/>
              <a:t>‹#›</a:t>
            </a:fld>
            <a:endParaRPr lang="en-US"/>
          </a:p>
        </p:txBody>
      </p:sp>
    </p:spTree>
    <p:extLst>
      <p:ext uri="{BB962C8B-B14F-4D97-AF65-F5344CB8AC3E}">
        <p14:creationId xmlns:p14="http://schemas.microsoft.com/office/powerpoint/2010/main" val="36137223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752313A0-244B-2C49-8761-17D39D3D8598}" type="slidenum">
              <a:rPr lang="en-US" sz="1200"/>
              <a:pPr/>
              <a:t>2</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F801DD8-B4A9-604E-AD82-038E7F3F7C1F}" type="slidenum">
              <a:rPr lang="en-US"/>
              <a:pPr eaLnBrk="1" hangingPunct="1"/>
              <a:t>32</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a:t>Chapter 9, Table 9.3   </a:t>
            </a:r>
          </a:p>
          <a:p>
            <a:pPr eaLnBrk="1" hangingPunct="1"/>
            <a:r>
              <a:rPr lang="en-US"/>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3212BAE-9BD4-364C-8D88-659326AC799D}" type="slidenum">
              <a:rPr lang="en-US">
                <a:solidFill>
                  <a:prstClr val="black"/>
                </a:solidFill>
              </a:rPr>
              <a:pPr eaLnBrk="1" hangingPunct="1"/>
              <a:t>33</a:t>
            </a:fld>
            <a:endParaRPr lang="en-US">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3D8AC45-9E66-499C-8588-50067BCFAE1B}" type="slidenum">
              <a:rPr lang="en-US" smtClean="0"/>
              <a:pPr/>
              <a:t>51</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93389D42-D48C-4468-9AF3-BE29DE985E44}" type="slidenum">
              <a:rPr lang="en-US" smtClean="0"/>
              <a:pPr/>
              <a:t>53</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93389D42-D48C-4468-9AF3-BE29DE985E44}" type="slidenum">
              <a:rPr lang="en-US" smtClean="0"/>
              <a:pPr/>
              <a:t>54</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97B272F1-ECA8-41C2-8A90-AB7BB73C5138}" type="slidenum">
              <a:rPr lang="en-US" smtClean="0"/>
              <a:pPr/>
              <a:t>55</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4191127-6783-9F4A-BBA4-6BDEA7D57E56}" type="slidenum">
              <a:rPr lang="en-US">
                <a:solidFill>
                  <a:prstClr val="black"/>
                </a:solidFill>
              </a:rPr>
              <a:pPr eaLnBrk="1" hangingPunct="1"/>
              <a:t>57</a:t>
            </a:fld>
            <a:endParaRPr lang="en-US">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53F614D-0E46-1345-B10B-AAFA29755847}" type="slidenum">
              <a:rPr lang="en-US">
                <a:solidFill>
                  <a:prstClr val="black"/>
                </a:solidFill>
              </a:rPr>
              <a:pPr eaLnBrk="1" hangingPunct="1"/>
              <a:t>63</a:t>
            </a:fld>
            <a:endParaRPr lang="en-US">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ACDF15F-69F2-6546-96BC-3FD42E4E76DD}" type="slidenum">
              <a:rPr lang="en-US">
                <a:solidFill>
                  <a:prstClr val="black"/>
                </a:solidFill>
              </a:rPr>
              <a:pPr eaLnBrk="1" hangingPunct="1"/>
              <a:t>64</a:t>
            </a:fld>
            <a:endParaRPr lang="en-US">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50000"/>
              </a:spcBef>
              <a:spcAft>
                <a:spcPct val="0"/>
              </a:spcAft>
              <a:defRPr sz="1600">
                <a:solidFill>
                  <a:schemeClr val="tx1"/>
                </a:solidFill>
                <a:latin typeface="Times New Roman" charset="0"/>
                <a:ea typeface="ＭＳ Ｐゴシック" charset="0"/>
              </a:defRPr>
            </a:lvl6pPr>
            <a:lvl7pPr marL="914400" eaLnBrk="0" fontAlgn="base" hangingPunct="0">
              <a:spcBef>
                <a:spcPct val="50000"/>
              </a:spcBef>
              <a:spcAft>
                <a:spcPct val="0"/>
              </a:spcAft>
              <a:defRPr sz="1600">
                <a:solidFill>
                  <a:schemeClr val="tx1"/>
                </a:solidFill>
                <a:latin typeface="Times New Roman" charset="0"/>
                <a:ea typeface="ＭＳ Ｐゴシック" charset="0"/>
              </a:defRPr>
            </a:lvl7pPr>
            <a:lvl8pPr marL="1371600" eaLnBrk="0" fontAlgn="base" hangingPunct="0">
              <a:spcBef>
                <a:spcPct val="50000"/>
              </a:spcBef>
              <a:spcAft>
                <a:spcPct val="0"/>
              </a:spcAft>
              <a:defRPr sz="1600">
                <a:solidFill>
                  <a:schemeClr val="tx1"/>
                </a:solidFill>
                <a:latin typeface="Times New Roman" charset="0"/>
                <a:ea typeface="ＭＳ Ｐゴシック" charset="0"/>
              </a:defRPr>
            </a:lvl8pPr>
            <a:lvl9pPr marL="1828800" eaLnBrk="0" fontAlgn="base" hangingPunct="0">
              <a:spcBef>
                <a:spcPct val="50000"/>
              </a:spcBef>
              <a:spcAft>
                <a:spcPct val="0"/>
              </a:spcAft>
              <a:defRPr sz="1600">
                <a:solidFill>
                  <a:schemeClr val="tx1"/>
                </a:solidFill>
                <a:latin typeface="Times New Roman" charset="0"/>
                <a:ea typeface="ＭＳ Ｐゴシック" charset="0"/>
              </a:defRPr>
            </a:lvl9pPr>
          </a:lstStyle>
          <a:p>
            <a:fld id="{7ACDB2B8-B99F-C749-916B-432FE02FABCF}" type="slidenum">
              <a:rPr lang="en-US" sz="1200">
                <a:solidFill>
                  <a:prstClr val="black"/>
                </a:solidFill>
                <a:latin typeface="Arial" charset="0"/>
              </a:rPr>
              <a:pPr/>
              <a:t>74</a:t>
            </a:fld>
            <a:endParaRPr lang="en-US" sz="1200">
              <a:solidFill>
                <a:prstClr val="black"/>
              </a:solidFill>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9AD5D2-3FD3-4C4A-AE31-46151C2EB790}" type="slidenum">
              <a:rPr lang="en-US"/>
              <a:pPr/>
              <a:t>7</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50000"/>
              </a:spcBef>
              <a:spcAft>
                <a:spcPct val="0"/>
              </a:spcAft>
              <a:defRPr sz="1600">
                <a:solidFill>
                  <a:schemeClr val="tx1"/>
                </a:solidFill>
                <a:latin typeface="Times New Roman" charset="0"/>
                <a:ea typeface="ＭＳ Ｐゴシック" charset="0"/>
              </a:defRPr>
            </a:lvl6pPr>
            <a:lvl7pPr marL="914400" eaLnBrk="0" fontAlgn="base" hangingPunct="0">
              <a:spcBef>
                <a:spcPct val="50000"/>
              </a:spcBef>
              <a:spcAft>
                <a:spcPct val="0"/>
              </a:spcAft>
              <a:defRPr sz="1600">
                <a:solidFill>
                  <a:schemeClr val="tx1"/>
                </a:solidFill>
                <a:latin typeface="Times New Roman" charset="0"/>
                <a:ea typeface="ＭＳ Ｐゴシック" charset="0"/>
              </a:defRPr>
            </a:lvl7pPr>
            <a:lvl8pPr marL="1371600" eaLnBrk="0" fontAlgn="base" hangingPunct="0">
              <a:spcBef>
                <a:spcPct val="50000"/>
              </a:spcBef>
              <a:spcAft>
                <a:spcPct val="0"/>
              </a:spcAft>
              <a:defRPr sz="1600">
                <a:solidFill>
                  <a:schemeClr val="tx1"/>
                </a:solidFill>
                <a:latin typeface="Times New Roman" charset="0"/>
                <a:ea typeface="ＭＳ Ｐゴシック" charset="0"/>
              </a:defRPr>
            </a:lvl8pPr>
            <a:lvl9pPr marL="1828800" eaLnBrk="0" fontAlgn="base" hangingPunct="0">
              <a:spcBef>
                <a:spcPct val="50000"/>
              </a:spcBef>
              <a:spcAft>
                <a:spcPct val="0"/>
              </a:spcAft>
              <a:defRPr sz="1600">
                <a:solidFill>
                  <a:schemeClr val="tx1"/>
                </a:solidFill>
                <a:latin typeface="Times New Roman" charset="0"/>
                <a:ea typeface="ＭＳ Ｐゴシック" charset="0"/>
              </a:defRPr>
            </a:lvl9pPr>
          </a:lstStyle>
          <a:p>
            <a:fld id="{17C57012-814E-D444-8D0E-FB19F13E42D1}" type="slidenum">
              <a:rPr lang="en-US" sz="1200">
                <a:solidFill>
                  <a:prstClr val="black"/>
                </a:solidFill>
                <a:latin typeface="Arial" charset="0"/>
              </a:rPr>
              <a:pPr/>
              <a:t>76</a:t>
            </a:fld>
            <a:endParaRPr lang="en-US" sz="1200">
              <a:solidFill>
                <a:prstClr val="black"/>
              </a:solidFill>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31D422A-6B0A-DF43-A548-8D0B29A102E3}" type="slidenum">
              <a:rPr lang="en-US">
                <a:solidFill>
                  <a:prstClr val="black"/>
                </a:solidFill>
              </a:rPr>
              <a:pPr eaLnBrk="1" hangingPunct="1"/>
              <a:t>80</a:t>
            </a:fld>
            <a:endParaRPr lang="en-US">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8C64F18-4ECA-C349-81DF-030671A3AE57}" type="slidenum">
              <a:rPr lang="en-US">
                <a:solidFill>
                  <a:prstClr val="black"/>
                </a:solidFill>
              </a:rPr>
              <a:pPr eaLnBrk="1" hangingPunct="1"/>
              <a:t>81</a:t>
            </a:fld>
            <a:endParaRPr lang="en-US">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BF4308-0239-4907-8399-44A8DD85AB0A}" type="slidenum">
              <a:rPr lang="en-US" smtClean="0">
                <a:solidFill>
                  <a:prstClr val="black"/>
                </a:solidFill>
                <a:latin typeface="Calibri"/>
              </a:rPr>
              <a:pPr/>
              <a:t>86</a:t>
            </a:fld>
            <a:endParaRPr lang="en-US">
              <a:solidFill>
                <a:prstClr val="black"/>
              </a:solidFill>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1D84A66-DCBC-154B-BDAF-0028FAF2E029}" type="slidenum">
              <a:rPr lang="en-US">
                <a:solidFill>
                  <a:prstClr val="black"/>
                </a:solidFill>
              </a:rPr>
              <a:pPr eaLnBrk="1" hangingPunct="1"/>
              <a:t>87</a:t>
            </a:fld>
            <a:endParaRPr lang="en-US">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smtClean="0"/>
          </a:p>
        </p:txBody>
      </p:sp>
      <p:sp>
        <p:nvSpPr>
          <p:cNvPr id="110596" name="Slide Number Placeholder 3"/>
          <p:cNvSpPr>
            <a:spLocks noGrp="1"/>
          </p:cNvSpPr>
          <p:nvPr>
            <p:ph type="sldNum" sz="quarter" idx="5"/>
          </p:nvPr>
        </p:nvSpPr>
        <p:spPr>
          <a:noFill/>
        </p:spPr>
        <p:txBody>
          <a:bodyPr/>
          <a:lstStyle/>
          <a:p>
            <a:fld id="{D3BBB350-B52C-4C86-943F-E7F618EABEFD}" type="slidenum">
              <a:rPr lang="en-US" smtClean="0"/>
              <a:pPr/>
              <a:t>99</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4182519-C49C-C844-9BEE-967D3DC7E826}" type="slidenum">
              <a:rPr lang="en-US">
                <a:solidFill>
                  <a:prstClr val="black"/>
                </a:solidFill>
              </a:rPr>
              <a:pPr eaLnBrk="1" hangingPunct="1"/>
              <a:t>100</a:t>
            </a:fld>
            <a:endParaRPr lang="en-US">
              <a:solidFill>
                <a:prstClr val="black"/>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6E2921E-4CF8-4D9D-BFCE-F00790354FD0}" type="slidenum">
              <a:rPr lang="en-US" smtClean="0"/>
              <a:pPr/>
              <a:t>102</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B1836824-77F1-4EEC-99A9-459BB2DDE8B4}" type="slidenum">
              <a:rPr lang="en-US" smtClean="0"/>
              <a:pPr/>
              <a:t>105</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E9B5958-92C9-F541-BBD6-E26210D4001C}" type="slidenum">
              <a:rPr lang="en-US">
                <a:solidFill>
                  <a:prstClr val="black"/>
                </a:solidFill>
              </a:rPr>
              <a:pPr eaLnBrk="1" hangingPunct="1"/>
              <a:t>106</a:t>
            </a:fld>
            <a:endParaRPr lang="en-US">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82A1227-9170-9847-A3D3-2FB01AFFDC0B}" type="slidenum">
              <a:rPr lang="en-US">
                <a:solidFill>
                  <a:prstClr val="black"/>
                </a:solidFill>
              </a:rPr>
              <a:pPr eaLnBrk="1" hangingPunct="1"/>
              <a:t>9</a:t>
            </a:fld>
            <a:endParaRPr lang="en-US">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50000"/>
              </a:spcBef>
              <a:spcAft>
                <a:spcPct val="0"/>
              </a:spcAft>
              <a:defRPr sz="1600">
                <a:solidFill>
                  <a:schemeClr val="tx1"/>
                </a:solidFill>
                <a:latin typeface="Times New Roman" charset="0"/>
                <a:ea typeface="ＭＳ Ｐゴシック" charset="0"/>
              </a:defRPr>
            </a:lvl6pPr>
            <a:lvl7pPr marL="914400" eaLnBrk="0" fontAlgn="base" hangingPunct="0">
              <a:spcBef>
                <a:spcPct val="50000"/>
              </a:spcBef>
              <a:spcAft>
                <a:spcPct val="0"/>
              </a:spcAft>
              <a:defRPr sz="1600">
                <a:solidFill>
                  <a:schemeClr val="tx1"/>
                </a:solidFill>
                <a:latin typeface="Times New Roman" charset="0"/>
                <a:ea typeface="ＭＳ Ｐゴシック" charset="0"/>
              </a:defRPr>
            </a:lvl7pPr>
            <a:lvl8pPr marL="1371600" eaLnBrk="0" fontAlgn="base" hangingPunct="0">
              <a:spcBef>
                <a:spcPct val="50000"/>
              </a:spcBef>
              <a:spcAft>
                <a:spcPct val="0"/>
              </a:spcAft>
              <a:defRPr sz="1600">
                <a:solidFill>
                  <a:schemeClr val="tx1"/>
                </a:solidFill>
                <a:latin typeface="Times New Roman" charset="0"/>
                <a:ea typeface="ＭＳ Ｐゴシック" charset="0"/>
              </a:defRPr>
            </a:lvl8pPr>
            <a:lvl9pPr marL="1828800" eaLnBrk="0" fontAlgn="base" hangingPunct="0">
              <a:spcBef>
                <a:spcPct val="50000"/>
              </a:spcBef>
              <a:spcAft>
                <a:spcPct val="0"/>
              </a:spcAft>
              <a:defRPr sz="1600">
                <a:solidFill>
                  <a:schemeClr val="tx1"/>
                </a:solidFill>
                <a:latin typeface="Times New Roman" charset="0"/>
                <a:ea typeface="ＭＳ Ｐゴシック" charset="0"/>
              </a:defRPr>
            </a:lvl9pPr>
          </a:lstStyle>
          <a:p>
            <a:fld id="{093F9AD4-55DB-4B49-9ADB-188E6F3A5A1B}" type="slidenum">
              <a:rPr lang="en-US" sz="1200">
                <a:solidFill>
                  <a:prstClr val="black"/>
                </a:solidFill>
                <a:latin typeface="Arial" charset="0"/>
              </a:rPr>
              <a:pPr/>
              <a:t>107</a:t>
            </a:fld>
            <a:endParaRPr lang="en-US" sz="1200">
              <a:solidFill>
                <a:prstClr val="black"/>
              </a:solidFill>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15482F5B-F43E-40D0-B531-BB8E2FE10F34}" type="slidenum">
              <a:rPr lang="en-US" smtClean="0"/>
              <a:pPr/>
              <a:t>110</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3E6E869-27AC-E041-805B-90C9208C924C}" type="slidenum">
              <a:rPr lang="en-US">
                <a:solidFill>
                  <a:prstClr val="black"/>
                </a:solidFill>
              </a:rPr>
              <a:pPr eaLnBrk="1" hangingPunct="1"/>
              <a:t>116</a:t>
            </a:fld>
            <a:endParaRPr lang="en-US">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F593EA1-C437-1D44-8096-FD9A60D82B57}" type="slidenum">
              <a:rPr lang="en-US"/>
              <a:pPr eaLnBrk="1" hangingPunct="1"/>
              <a:t>119</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a:t>Figure 9.13 Operation of a hemodialysis unit used for purifying blood.   </a:t>
            </a:r>
          </a:p>
          <a:p>
            <a:pPr eaLnBrk="1" hangingPunct="1"/>
            <a:r>
              <a:rPr lang="en-US"/>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4F4472B-03D6-C441-ADCF-718BCE38D6CB}" type="slidenum">
              <a:rPr lang="en-US"/>
              <a:pPr eaLnBrk="1" hangingPunct="1"/>
              <a:t>122</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a:t>Chapter 9, Unnumbered Figure 2, Page 284   </a:t>
            </a:r>
          </a:p>
          <a:p>
            <a:pPr eaLnBrk="1" hangingPunct="1"/>
            <a:r>
              <a:rPr 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C099264-C1B8-F24A-8E49-E80AE713CA87}" type="slidenum">
              <a:rPr lang="en-US">
                <a:solidFill>
                  <a:prstClr val="black"/>
                </a:solidFill>
              </a:rPr>
              <a:pPr eaLnBrk="1" hangingPunct="1"/>
              <a:t>10</a:t>
            </a:fld>
            <a:endParaRPr lang="en-US">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9AD5D2-3FD3-4C4A-AE31-46151C2EB790}" type="slidenum">
              <a:rPr lang="en-US"/>
              <a:pPr/>
              <a:t>11</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7EDAAA8-F210-B44A-955D-FEC3BCC654C9}" type="slidenum">
              <a:rPr lang="en-US">
                <a:solidFill>
                  <a:prstClr val="black"/>
                </a:solidFill>
              </a:rPr>
              <a:pPr eaLnBrk="1" hangingPunct="1"/>
              <a:t>12</a:t>
            </a:fld>
            <a:endParaRPr lang="en-US">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A72272-B507-4472-B9D1-E41FD4A01E93}"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0D0458-68AA-42F4-BD2C-AA771DCAEF41}"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D2CEF23-02F7-2C43-959C-B6631ADCF96E}" type="slidenum">
              <a:rPr lang="en-US">
                <a:solidFill>
                  <a:prstClr val="black"/>
                </a:solidFill>
              </a:rPr>
              <a:pPr eaLnBrk="1" hangingPunct="1"/>
              <a:t>29</a:t>
            </a:fld>
            <a:endParaRPr lang="en-US">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D73831-34A1-FC45-A790-713984DD17E0}" type="datetimeFigureOut">
              <a:rPr lang="en-US" smtClean="0"/>
              <a:t>11/2/14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28B33-6724-854E-95E6-8D974BDE4DB2}" type="slidenum">
              <a:rPr lang="en-US" smtClean="0"/>
              <a:t>‹#›</a:t>
            </a:fld>
            <a:endParaRPr lang="en-US"/>
          </a:p>
        </p:txBody>
      </p:sp>
    </p:spTree>
    <p:extLst>
      <p:ext uri="{BB962C8B-B14F-4D97-AF65-F5344CB8AC3E}">
        <p14:creationId xmlns:p14="http://schemas.microsoft.com/office/powerpoint/2010/main" val="1215197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D73831-34A1-FC45-A790-713984DD17E0}" type="datetimeFigureOut">
              <a:rPr lang="en-US" smtClean="0"/>
              <a:t>11/2/14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28B33-6724-854E-95E6-8D974BDE4DB2}" type="slidenum">
              <a:rPr lang="en-US" smtClean="0"/>
              <a:t>‹#›</a:t>
            </a:fld>
            <a:endParaRPr lang="en-US"/>
          </a:p>
        </p:txBody>
      </p:sp>
    </p:spTree>
    <p:extLst>
      <p:ext uri="{BB962C8B-B14F-4D97-AF65-F5344CB8AC3E}">
        <p14:creationId xmlns:p14="http://schemas.microsoft.com/office/powerpoint/2010/main" val="42842290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a:solidFill>
                  <a:srgbClr val="FFFFFF"/>
                </a:solidFill>
                <a:latin typeface="Arial" charset="0"/>
                <a:ea typeface="ＭＳ Ｐゴシック" charset="0"/>
                <a:cs typeface="Arial" charset="0"/>
              </a:rPr>
              <a:t>Chapter 1 Clickers</a:t>
            </a:r>
            <a:endParaRPr lang="en-US" sz="100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655847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2882483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8559841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4358738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9074260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8064821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3903160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4289546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2546985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429131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D73831-34A1-FC45-A790-713984DD17E0}" type="datetimeFigureOut">
              <a:rPr lang="en-US" smtClean="0"/>
              <a:t>11/2/14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28B33-6724-854E-95E6-8D974BDE4DB2}" type="slidenum">
              <a:rPr lang="en-US" smtClean="0"/>
              <a:t>‹#›</a:t>
            </a:fld>
            <a:endParaRPr lang="en-US"/>
          </a:p>
        </p:txBody>
      </p:sp>
    </p:spTree>
    <p:extLst>
      <p:ext uri="{BB962C8B-B14F-4D97-AF65-F5344CB8AC3E}">
        <p14:creationId xmlns:p14="http://schemas.microsoft.com/office/powerpoint/2010/main" val="12087669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0638285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a:solidFill>
                  <a:srgbClr val="FFFFFF"/>
                </a:solidFill>
                <a:latin typeface="Arial" charset="0"/>
                <a:ea typeface="ＭＳ Ｐゴシック" charset="0"/>
                <a:cs typeface="Arial" charset="0"/>
              </a:rPr>
              <a:t>Chapter 1 Clickers</a:t>
            </a:r>
            <a:endParaRPr lang="en-US" sz="100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1790012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0667550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3507188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6920430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3481999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4766297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41438271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5801985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162084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a:solidFill>
                  <a:srgbClr val="FFFFFF"/>
                </a:solidFill>
                <a:latin typeface="Arial" charset="0"/>
                <a:ea typeface="ＭＳ Ｐゴシック" charset="0"/>
                <a:cs typeface="Arial" charset="0"/>
              </a:rPr>
              <a:t>Chapter 1 Clickers</a:t>
            </a:r>
            <a:endParaRPr lang="en-US" sz="100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5208808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6963967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921059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a:solidFill>
                  <a:srgbClr val="FFFFFF"/>
                </a:solidFill>
                <a:latin typeface="Arial" charset="0"/>
                <a:ea typeface="ＭＳ Ｐゴシック" charset="0"/>
                <a:cs typeface="Arial" charset="0"/>
              </a:rPr>
              <a:t>Chapter 1 Clickers</a:t>
            </a:r>
            <a:endParaRPr lang="en-US" sz="100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5748967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9244573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9160628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8084288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9220356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2016497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5643308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200044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1170302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84225209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6306534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3168984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118933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797167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729706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978842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01433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3948265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36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88361444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78296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3351307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58134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35227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a:solidFill>
                  <a:srgbClr val="FFFFFF"/>
                </a:solidFill>
                <a:latin typeface="Arial" charset="0"/>
                <a:ea typeface="ＭＳ Ｐゴシック" charset="0"/>
                <a:cs typeface="Arial" charset="0"/>
              </a:rPr>
              <a:t>Chapter 1 Clickers</a:t>
            </a:r>
            <a:endParaRPr lang="en-US" sz="100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757888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8123699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9446354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3687537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31107547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100721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6385918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8057391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25892825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84856359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50987309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121416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D73831-34A1-FC45-A790-713984DD17E0}" type="datetimeFigureOut">
              <a:rPr lang="en-US" smtClean="0">
                <a:solidFill>
                  <a:prstClr val="black">
                    <a:tint val="75000"/>
                  </a:prstClr>
                </a:solidFill>
                <a:latin typeface="Calibri"/>
              </a:rPr>
              <a:pPr/>
              <a:t>11/2/14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E928B33-6724-854E-95E6-8D974BDE4D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2056142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D73831-34A1-FC45-A790-713984DD17E0}" type="datetimeFigureOut">
              <a:rPr lang="en-US" smtClean="0">
                <a:solidFill>
                  <a:prstClr val="black">
                    <a:tint val="75000"/>
                  </a:prstClr>
                </a:solidFill>
                <a:latin typeface="Calibri"/>
              </a:rPr>
              <a:pPr/>
              <a:t>11/2/14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E928B33-6724-854E-95E6-8D974BDE4D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4211184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D73831-34A1-FC45-A790-713984DD17E0}" type="datetimeFigureOut">
              <a:rPr lang="en-US" smtClean="0">
                <a:solidFill>
                  <a:prstClr val="black">
                    <a:tint val="75000"/>
                  </a:prstClr>
                </a:solidFill>
                <a:latin typeface="Calibri"/>
              </a:rPr>
              <a:pPr/>
              <a:t>11/2/14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E928B33-6724-854E-95E6-8D974BDE4D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130792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D73831-34A1-FC45-A790-713984DD17E0}" type="datetimeFigureOut">
              <a:rPr lang="en-US" smtClean="0">
                <a:solidFill>
                  <a:prstClr val="black">
                    <a:tint val="75000"/>
                  </a:prstClr>
                </a:solidFill>
                <a:latin typeface="Calibri"/>
              </a:rPr>
              <a:pPr/>
              <a:t>11/2/14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E928B33-6724-854E-95E6-8D974BDE4D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7085707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D73831-34A1-FC45-A790-713984DD17E0}" type="datetimeFigureOut">
              <a:rPr lang="en-US" smtClean="0">
                <a:solidFill>
                  <a:prstClr val="black">
                    <a:tint val="75000"/>
                  </a:prstClr>
                </a:solidFill>
                <a:latin typeface="Calibri"/>
              </a:rPr>
              <a:pPr/>
              <a:t>11/2/14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E928B33-6724-854E-95E6-8D974BDE4D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9613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51370758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D73831-34A1-FC45-A790-713984DD17E0}" type="datetimeFigureOut">
              <a:rPr lang="en-US" smtClean="0">
                <a:solidFill>
                  <a:prstClr val="black">
                    <a:tint val="75000"/>
                  </a:prstClr>
                </a:solidFill>
                <a:latin typeface="Calibri"/>
              </a:rPr>
              <a:pPr/>
              <a:t>11/2/14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E928B33-6724-854E-95E6-8D974BDE4D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642436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D73831-34A1-FC45-A790-713984DD17E0}" type="datetimeFigureOut">
              <a:rPr lang="en-US" smtClean="0">
                <a:solidFill>
                  <a:prstClr val="black">
                    <a:tint val="75000"/>
                  </a:prstClr>
                </a:solidFill>
                <a:latin typeface="Calibri"/>
              </a:rPr>
              <a:pPr/>
              <a:t>11/2/14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E928B33-6724-854E-95E6-8D974BDE4D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1999383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D73831-34A1-FC45-A790-713984DD17E0}" type="datetimeFigureOut">
              <a:rPr lang="en-US" smtClean="0">
                <a:solidFill>
                  <a:prstClr val="black">
                    <a:tint val="75000"/>
                  </a:prstClr>
                </a:solidFill>
                <a:latin typeface="Calibri"/>
              </a:rPr>
              <a:pPr/>
              <a:t>11/2/14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E928B33-6724-854E-95E6-8D974BDE4D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301112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D73831-34A1-FC45-A790-713984DD17E0}" type="datetimeFigureOut">
              <a:rPr lang="en-US" smtClean="0">
                <a:solidFill>
                  <a:prstClr val="black">
                    <a:tint val="75000"/>
                  </a:prstClr>
                </a:solidFill>
                <a:latin typeface="Calibri"/>
              </a:rPr>
              <a:pPr/>
              <a:t>11/2/14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E928B33-6724-854E-95E6-8D974BDE4D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6695271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D73831-34A1-FC45-A790-713984DD17E0}" type="datetimeFigureOut">
              <a:rPr lang="en-US" smtClean="0">
                <a:solidFill>
                  <a:prstClr val="black">
                    <a:tint val="75000"/>
                  </a:prstClr>
                </a:solidFill>
                <a:latin typeface="Calibri"/>
              </a:rPr>
              <a:pPr/>
              <a:t>11/2/14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E928B33-6724-854E-95E6-8D974BDE4D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1203473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D73831-34A1-FC45-A790-713984DD17E0}" type="datetimeFigureOut">
              <a:rPr lang="en-US" smtClean="0">
                <a:solidFill>
                  <a:prstClr val="black">
                    <a:tint val="75000"/>
                  </a:prstClr>
                </a:solidFill>
                <a:latin typeface="Calibri"/>
              </a:rPr>
              <a:pPr/>
              <a:t>11/2/14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E928B33-6724-854E-95E6-8D974BDE4D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15731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610760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180761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90757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D73831-34A1-FC45-A790-713984DD17E0}" type="datetimeFigureOut">
              <a:rPr lang="en-US" smtClean="0"/>
              <a:t>11/2/14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28B33-6724-854E-95E6-8D974BDE4DB2}" type="slidenum">
              <a:rPr lang="en-US" smtClean="0"/>
              <a:t>‹#›</a:t>
            </a:fld>
            <a:endParaRPr lang="en-US"/>
          </a:p>
        </p:txBody>
      </p:sp>
    </p:spTree>
    <p:extLst>
      <p:ext uri="{BB962C8B-B14F-4D97-AF65-F5344CB8AC3E}">
        <p14:creationId xmlns:p14="http://schemas.microsoft.com/office/powerpoint/2010/main" val="558786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646166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320900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578797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a:solidFill>
                  <a:srgbClr val="FFFFFF"/>
                </a:solidFill>
                <a:latin typeface="Arial" charset="0"/>
                <a:ea typeface="ＭＳ Ｐゴシック" charset="0"/>
                <a:cs typeface="Arial" charset="0"/>
              </a:rPr>
              <a:t>Chapter 1 Clickers</a:t>
            </a:r>
            <a:endParaRPr lang="en-US" sz="100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75305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360312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850461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723981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169517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102679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989255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D73831-34A1-FC45-A790-713984DD17E0}" type="datetimeFigureOut">
              <a:rPr lang="en-US" smtClean="0"/>
              <a:t>11/2/14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28B33-6724-854E-95E6-8D974BDE4DB2}" type="slidenum">
              <a:rPr lang="en-US" smtClean="0"/>
              <a:t>‹#›</a:t>
            </a:fld>
            <a:endParaRPr lang="en-US"/>
          </a:p>
        </p:txBody>
      </p:sp>
    </p:spTree>
    <p:extLst>
      <p:ext uri="{BB962C8B-B14F-4D97-AF65-F5344CB8AC3E}">
        <p14:creationId xmlns:p14="http://schemas.microsoft.com/office/powerpoint/2010/main" val="1020483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654215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825911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828144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553457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a:solidFill>
                  <a:srgbClr val="FFFFFF"/>
                </a:solidFill>
                <a:latin typeface="Arial" charset="0"/>
                <a:ea typeface="ＭＳ Ｐゴシック" charset="0"/>
                <a:cs typeface="Arial" charset="0"/>
              </a:rPr>
              <a:t>Chapter 1 Clickers</a:t>
            </a:r>
            <a:endParaRPr lang="en-US" sz="100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530443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227762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512808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145302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377258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415797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D73831-34A1-FC45-A790-713984DD17E0}" type="datetimeFigureOut">
              <a:rPr lang="en-US" smtClean="0"/>
              <a:t>11/2/14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28B33-6724-854E-95E6-8D974BDE4DB2}" type="slidenum">
              <a:rPr lang="en-US" smtClean="0"/>
              <a:t>‹#›</a:t>
            </a:fld>
            <a:endParaRPr lang="en-US"/>
          </a:p>
        </p:txBody>
      </p:sp>
    </p:spTree>
    <p:extLst>
      <p:ext uri="{BB962C8B-B14F-4D97-AF65-F5344CB8AC3E}">
        <p14:creationId xmlns:p14="http://schemas.microsoft.com/office/powerpoint/2010/main" val="1801047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2446146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6180454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1354748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4518591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59261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a:solidFill>
                  <a:srgbClr val="FFFFFF"/>
                </a:solidFill>
                <a:latin typeface="Arial" charset="0"/>
                <a:ea typeface="ＭＳ Ｐゴシック" charset="0"/>
                <a:cs typeface="Arial" charset="0"/>
              </a:rPr>
              <a:t>Chapter 1 Clickers</a:t>
            </a:r>
            <a:endParaRPr lang="en-US" sz="100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9099336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9058183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92540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7771223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49976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D73831-34A1-FC45-A790-713984DD17E0}" type="datetimeFigureOut">
              <a:rPr lang="en-US" smtClean="0"/>
              <a:t>11/2/14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928B33-6724-854E-95E6-8D974BDE4DB2}" type="slidenum">
              <a:rPr lang="en-US" smtClean="0"/>
              <a:t>‹#›</a:t>
            </a:fld>
            <a:endParaRPr lang="en-US"/>
          </a:p>
        </p:txBody>
      </p:sp>
    </p:spTree>
    <p:extLst>
      <p:ext uri="{BB962C8B-B14F-4D97-AF65-F5344CB8AC3E}">
        <p14:creationId xmlns:p14="http://schemas.microsoft.com/office/powerpoint/2010/main" val="3847042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4625738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2637961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219897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853020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9803801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0465455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a:solidFill>
                  <a:srgbClr val="FFFFFF"/>
                </a:solidFill>
                <a:latin typeface="Arial" charset="0"/>
                <a:ea typeface="ＭＳ Ｐゴシック" charset="0"/>
                <a:cs typeface="Arial" charset="0"/>
              </a:rPr>
              <a:t>Chapter 1 Clickers</a:t>
            </a:r>
            <a:endParaRPr lang="en-US" sz="100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9618267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40321044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7740654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90277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D73831-34A1-FC45-A790-713984DD17E0}" type="datetimeFigureOut">
              <a:rPr lang="en-US" smtClean="0"/>
              <a:t>11/2/14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928B33-6724-854E-95E6-8D974BDE4DB2}" type="slidenum">
              <a:rPr lang="en-US" smtClean="0"/>
              <a:t>‹#›</a:t>
            </a:fld>
            <a:endParaRPr lang="en-US"/>
          </a:p>
        </p:txBody>
      </p:sp>
    </p:spTree>
    <p:extLst>
      <p:ext uri="{BB962C8B-B14F-4D97-AF65-F5344CB8AC3E}">
        <p14:creationId xmlns:p14="http://schemas.microsoft.com/office/powerpoint/2010/main" val="8126430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0517031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6036870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7396512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0948878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9112525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0101062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5751354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a:solidFill>
                  <a:srgbClr val="FFFFFF"/>
                </a:solidFill>
                <a:latin typeface="Arial" charset="0"/>
                <a:ea typeface="ＭＳ Ｐゴシック" charset="0"/>
                <a:cs typeface="Arial" charset="0"/>
              </a:rPr>
              <a:t>Chapter 1 Clickers</a:t>
            </a:r>
            <a:endParaRPr lang="en-US" sz="100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808423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6492517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16850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D73831-34A1-FC45-A790-713984DD17E0}" type="datetimeFigureOut">
              <a:rPr lang="en-US" smtClean="0"/>
              <a:t>11/2/14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928B33-6724-854E-95E6-8D974BDE4DB2}" type="slidenum">
              <a:rPr lang="en-US" smtClean="0"/>
              <a:t>‹#›</a:t>
            </a:fld>
            <a:endParaRPr lang="en-US"/>
          </a:p>
        </p:txBody>
      </p:sp>
    </p:spTree>
    <p:extLst>
      <p:ext uri="{BB962C8B-B14F-4D97-AF65-F5344CB8AC3E}">
        <p14:creationId xmlns:p14="http://schemas.microsoft.com/office/powerpoint/2010/main" val="26823520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2994707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3153800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210148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6317743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3598858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4638576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40338019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8673460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268309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9096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D73831-34A1-FC45-A790-713984DD17E0}" type="datetimeFigureOut">
              <a:rPr lang="en-US" smtClean="0"/>
              <a:t>11/2/14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28B33-6724-854E-95E6-8D974BDE4DB2}" type="slidenum">
              <a:rPr lang="en-US" smtClean="0"/>
              <a:t>‹#›</a:t>
            </a:fld>
            <a:endParaRPr lang="en-US"/>
          </a:p>
        </p:txBody>
      </p:sp>
    </p:spTree>
    <p:extLst>
      <p:ext uri="{BB962C8B-B14F-4D97-AF65-F5344CB8AC3E}">
        <p14:creationId xmlns:p14="http://schemas.microsoft.com/office/powerpoint/2010/main" val="9210390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041559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32920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62049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77456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967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35158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76620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22027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37207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a:solidFill>
                  <a:srgbClr val="FFFFFF"/>
                </a:solidFill>
                <a:latin typeface="Arial" charset="0"/>
                <a:ea typeface="ＭＳ Ｐゴシック" charset="0"/>
                <a:cs typeface="Arial" charset="0"/>
              </a:rPr>
              <a:t>Chapter 1 Clickers</a:t>
            </a:r>
            <a:endParaRPr lang="en-US" sz="100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32126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D73831-34A1-FC45-A790-713984DD17E0}" type="datetimeFigureOut">
              <a:rPr lang="en-US" smtClean="0"/>
              <a:t>11/2/14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28B33-6724-854E-95E6-8D974BDE4DB2}" type="slidenum">
              <a:rPr lang="en-US" smtClean="0"/>
              <a:t>‹#›</a:t>
            </a:fld>
            <a:endParaRPr lang="en-US"/>
          </a:p>
        </p:txBody>
      </p:sp>
    </p:spTree>
    <p:extLst>
      <p:ext uri="{BB962C8B-B14F-4D97-AF65-F5344CB8AC3E}">
        <p14:creationId xmlns:p14="http://schemas.microsoft.com/office/powerpoint/2010/main" val="27454120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796118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4356109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3941739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33354902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1469919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8580570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1218273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2747645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5321285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r>
              <a:rPr lang="en-GB">
                <a:solidFill>
                  <a:srgbClr val="FFFFFF"/>
                </a:solidFill>
              </a:rPr>
              <a:t>© 2013 Pearson Education, Inc.</a:t>
            </a:r>
          </a:p>
        </p:txBody>
      </p:sp>
    </p:spTree>
    <p:extLst>
      <p:ext uri="{BB962C8B-B14F-4D97-AF65-F5344CB8AC3E}">
        <p14:creationId xmlns:p14="http://schemas.microsoft.com/office/powerpoint/2010/main" val="2949437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73831-34A1-FC45-A790-713984DD17E0}" type="datetimeFigureOut">
              <a:rPr lang="en-US" smtClean="0"/>
              <a:t>11/2/14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28B33-6724-854E-95E6-8D974BDE4DB2}" type="slidenum">
              <a:rPr lang="en-US" smtClean="0"/>
              <a:t>‹#›</a:t>
            </a:fld>
            <a:endParaRPr lang="en-US"/>
          </a:p>
        </p:txBody>
      </p:sp>
    </p:spTree>
    <p:extLst>
      <p:ext uri="{BB962C8B-B14F-4D97-AF65-F5344CB8AC3E}">
        <p14:creationId xmlns:p14="http://schemas.microsoft.com/office/powerpoint/2010/main" val="4270765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9"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9" name="Rectangle 15"/>
          <p:cNvSpPr>
            <a:spLocks noGrp="1" noChangeArrowheads="1"/>
          </p:cNvSpPr>
          <p:nvPr>
            <p:ph type="ftr" sz="quarter" idx="3"/>
          </p:nvPr>
        </p:nvSpPr>
        <p:spPr bwMode="gray">
          <a:xfrm>
            <a:off x="228600" y="6553200"/>
            <a:ext cx="539908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cs typeface="Arial" charset="0"/>
              </a:defRPr>
            </a:lvl1pPr>
          </a:lstStyle>
          <a:p>
            <a:pPr defTabSz="914400" fontAlgn="base">
              <a:spcBef>
                <a:spcPct val="0"/>
              </a:spcBef>
              <a:spcAft>
                <a:spcPct val="0"/>
              </a:spcAft>
            </a:pPr>
            <a:r>
              <a:rPr lang="en-GB">
                <a:solidFill>
                  <a:srgbClr val="FFFFFF"/>
                </a:solidFill>
                <a:latin typeface="Arial" charset="0"/>
                <a:ea typeface="ＭＳ Ｐゴシック" charset="0"/>
              </a:rPr>
              <a:t>© 2013 Pearson Education, Inc.</a:t>
            </a:r>
          </a:p>
        </p:txBody>
      </p:sp>
      <p:sp>
        <p:nvSpPr>
          <p:cNvPr id="1032"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2730287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dt="0"/>
  <p:txStyles>
    <p:titleStyle>
      <a:lvl1pPr algn="ctr" rtl="0" eaLnBrk="0" fontAlgn="base" hangingPunct="0">
        <a:spcBef>
          <a:spcPct val="0"/>
        </a:spcBef>
        <a:spcAft>
          <a:spcPct val="0"/>
        </a:spcAft>
        <a:defRPr sz="30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108" charset="-128"/>
          <a:cs typeface="ＭＳ Ｐゴシック" pitchFamily="-108" charset="-128"/>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9"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9" name="Rectangle 15"/>
          <p:cNvSpPr>
            <a:spLocks noGrp="1" noChangeArrowheads="1"/>
          </p:cNvSpPr>
          <p:nvPr>
            <p:ph type="ftr" sz="quarter" idx="3"/>
          </p:nvPr>
        </p:nvSpPr>
        <p:spPr bwMode="gray">
          <a:xfrm>
            <a:off x="228600" y="6553200"/>
            <a:ext cx="539908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cs typeface="Arial" charset="0"/>
              </a:defRPr>
            </a:lvl1pPr>
          </a:lstStyle>
          <a:p>
            <a:pPr defTabSz="914400" fontAlgn="base">
              <a:spcBef>
                <a:spcPct val="0"/>
              </a:spcBef>
              <a:spcAft>
                <a:spcPct val="0"/>
              </a:spcAft>
            </a:pPr>
            <a:r>
              <a:rPr lang="en-GB">
                <a:solidFill>
                  <a:srgbClr val="FFFFFF"/>
                </a:solidFill>
                <a:latin typeface="Arial" charset="0"/>
                <a:ea typeface="ＭＳ Ｐゴシック" charset="0"/>
              </a:rPr>
              <a:t>© 2013 Pearson Education, Inc.</a:t>
            </a:r>
          </a:p>
        </p:txBody>
      </p:sp>
      <p:sp>
        <p:nvSpPr>
          <p:cNvPr id="1032"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74151139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30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108" charset="-128"/>
          <a:cs typeface="ＭＳ Ｐゴシック" pitchFamily="-108" charset="-128"/>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9"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9" name="Rectangle 15"/>
          <p:cNvSpPr>
            <a:spLocks noGrp="1" noChangeArrowheads="1"/>
          </p:cNvSpPr>
          <p:nvPr>
            <p:ph type="ftr" sz="quarter" idx="3"/>
          </p:nvPr>
        </p:nvSpPr>
        <p:spPr bwMode="gray">
          <a:xfrm>
            <a:off x="228600" y="6553200"/>
            <a:ext cx="539908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cs typeface="Arial" charset="0"/>
              </a:defRPr>
            </a:lvl1pPr>
          </a:lstStyle>
          <a:p>
            <a:pPr defTabSz="914400" fontAlgn="base">
              <a:spcBef>
                <a:spcPct val="0"/>
              </a:spcBef>
              <a:spcAft>
                <a:spcPct val="0"/>
              </a:spcAft>
            </a:pPr>
            <a:r>
              <a:rPr lang="en-GB">
                <a:solidFill>
                  <a:srgbClr val="FFFFFF"/>
                </a:solidFill>
                <a:latin typeface="Arial" charset="0"/>
                <a:ea typeface="ＭＳ Ｐゴシック" charset="0"/>
              </a:rPr>
              <a:t>© 2013 Pearson Education, Inc.</a:t>
            </a:r>
          </a:p>
        </p:txBody>
      </p:sp>
      <p:sp>
        <p:nvSpPr>
          <p:cNvPr id="1032"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9419197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dt="0"/>
  <p:txStyles>
    <p:titleStyle>
      <a:lvl1pPr algn="ctr" rtl="0" eaLnBrk="0" fontAlgn="base" hangingPunct="0">
        <a:spcBef>
          <a:spcPct val="0"/>
        </a:spcBef>
        <a:spcAft>
          <a:spcPct val="0"/>
        </a:spcAft>
        <a:defRPr sz="30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108" charset="-128"/>
          <a:cs typeface="ＭＳ Ｐゴシック" pitchFamily="-108" charset="-128"/>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Line 10"/>
          <p:cNvSpPr>
            <a:spLocks noChangeShapeType="1"/>
          </p:cNvSpPr>
          <p:nvPr/>
        </p:nvSpPr>
        <p:spPr bwMode="auto">
          <a:xfrm>
            <a:off x="0" y="6210300"/>
            <a:ext cx="9140825" cy="0"/>
          </a:xfrm>
          <a:prstGeom prst="line">
            <a:avLst/>
          </a:prstGeom>
          <a:noFill/>
          <a:ln w="28575">
            <a:solidFill>
              <a:schemeClr val="accent2"/>
            </a:solidFill>
            <a:round/>
            <a:headEnd/>
            <a:tailEnd/>
          </a:ln>
          <a:effectLst/>
        </p:spPr>
        <p:txBody>
          <a:bodyPr wrap="none" anchor="ctr"/>
          <a:lstStyle/>
          <a:p>
            <a:pPr defTabSz="914400" eaLnBrk="0" fontAlgn="base" hangingPunct="0">
              <a:spcBef>
                <a:spcPct val="50000"/>
              </a:spcBef>
              <a:spcAft>
                <a:spcPct val="0"/>
              </a:spcAft>
              <a:defRPr/>
            </a:pPr>
            <a:endParaRPr lang="en-US" sz="1600">
              <a:solidFill>
                <a:srgbClr val="000000"/>
              </a:solidFill>
              <a:latin typeface="Times New Roman" charset="-52"/>
              <a:ea typeface="ＭＳ Ｐゴシック" charset="-128"/>
              <a:cs typeface="ＭＳ Ｐゴシック" charset="-128"/>
            </a:endParaRPr>
          </a:p>
        </p:txBody>
      </p:sp>
      <p:sp>
        <p:nvSpPr>
          <p:cNvPr id="1029" name="Rectangle 12"/>
          <p:cNvSpPr>
            <a:spLocks noChangeArrowheads="1"/>
          </p:cNvSpPr>
          <p:nvPr/>
        </p:nvSpPr>
        <p:spPr bwMode="auto">
          <a:xfrm>
            <a:off x="6019800" y="6321425"/>
            <a:ext cx="3124200" cy="304800"/>
          </a:xfrm>
          <a:prstGeom prst="rect">
            <a:avLst/>
          </a:prstGeom>
          <a:noFill/>
          <a:ln w="9525">
            <a:noFill/>
            <a:miter lim="800000"/>
            <a:headEnd/>
            <a:tailEnd/>
          </a:ln>
          <a:effectLst/>
        </p:spPr>
        <p:txBody>
          <a:bodyPr/>
          <a:lstStyle/>
          <a:p>
            <a:pPr algn="r" defTabSz="914400" eaLnBrk="0" fontAlgn="base" hangingPunct="0">
              <a:spcBef>
                <a:spcPct val="0"/>
              </a:spcBef>
              <a:spcAft>
                <a:spcPct val="0"/>
              </a:spcAft>
            </a:pPr>
            <a:r>
              <a:rPr lang="en-US" sz="1000">
                <a:solidFill>
                  <a:srgbClr val="000000"/>
                </a:solidFill>
                <a:latin typeface="Arial" charset="0"/>
                <a:ea typeface="ＭＳ Ｐゴシック" charset="0"/>
                <a:cs typeface="ＭＳ Ｐゴシック" charset="0"/>
              </a:rPr>
              <a:t> © 2013 Pearson Education, Inc.</a:t>
            </a:r>
          </a:p>
        </p:txBody>
      </p:sp>
      <p:sp>
        <p:nvSpPr>
          <p:cNvPr id="1030" name="Text Box 13"/>
          <p:cNvSpPr txBox="1">
            <a:spLocks noChangeArrowheads="1"/>
          </p:cNvSpPr>
          <p:nvPr/>
        </p:nvSpPr>
        <p:spPr bwMode="auto">
          <a:xfrm>
            <a:off x="0" y="6324600"/>
            <a:ext cx="5230813" cy="396875"/>
          </a:xfrm>
          <a:prstGeom prst="rect">
            <a:avLst/>
          </a:prstGeom>
          <a:noFill/>
          <a:ln>
            <a:noFill/>
          </a:ln>
          <a:effectLs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50000"/>
              </a:spcBef>
              <a:spcAft>
                <a:spcPct val="0"/>
              </a:spcAft>
              <a:defRPr sz="1600">
                <a:solidFill>
                  <a:schemeClr val="tx1"/>
                </a:solidFill>
                <a:latin typeface="Times New Roman" charset="0"/>
                <a:ea typeface="ＭＳ Ｐゴシック" charset="0"/>
              </a:defRPr>
            </a:lvl6pPr>
            <a:lvl7pPr marL="914400" eaLnBrk="0" fontAlgn="base" hangingPunct="0">
              <a:spcBef>
                <a:spcPct val="50000"/>
              </a:spcBef>
              <a:spcAft>
                <a:spcPct val="0"/>
              </a:spcAft>
              <a:defRPr sz="1600">
                <a:solidFill>
                  <a:schemeClr val="tx1"/>
                </a:solidFill>
                <a:latin typeface="Times New Roman" charset="0"/>
                <a:ea typeface="ＭＳ Ｐゴシック" charset="0"/>
              </a:defRPr>
            </a:lvl7pPr>
            <a:lvl8pPr marL="1371600" eaLnBrk="0" fontAlgn="base" hangingPunct="0">
              <a:spcBef>
                <a:spcPct val="50000"/>
              </a:spcBef>
              <a:spcAft>
                <a:spcPct val="0"/>
              </a:spcAft>
              <a:defRPr sz="1600">
                <a:solidFill>
                  <a:schemeClr val="tx1"/>
                </a:solidFill>
                <a:latin typeface="Times New Roman" charset="0"/>
                <a:ea typeface="ＭＳ Ｐゴシック" charset="0"/>
              </a:defRPr>
            </a:lvl8pPr>
            <a:lvl9pPr marL="1828800" eaLnBrk="0" fontAlgn="base" hangingPunct="0">
              <a:spcBef>
                <a:spcPct val="50000"/>
              </a:spcBef>
              <a:spcAft>
                <a:spcPct val="0"/>
              </a:spcAft>
              <a:defRPr sz="1600">
                <a:solidFill>
                  <a:schemeClr val="tx1"/>
                </a:solidFill>
                <a:latin typeface="Times New Roman" charset="0"/>
                <a:ea typeface="ＭＳ Ｐゴシック" charset="0"/>
              </a:defRPr>
            </a:lvl9pPr>
          </a:lstStyle>
          <a:p>
            <a:pPr defTabSz="914400" eaLnBrk="0" fontAlgn="base" hangingPunct="0">
              <a:spcBef>
                <a:spcPct val="0"/>
              </a:spcBef>
              <a:spcAft>
                <a:spcPct val="0"/>
              </a:spcAft>
            </a:pPr>
            <a:r>
              <a:rPr lang="en-US" sz="1000" i="1">
                <a:solidFill>
                  <a:srgbClr val="000000"/>
                </a:solidFill>
                <a:latin typeface="Arial" charset="0"/>
              </a:rPr>
              <a:t>Fundamentals of General, Organic, and Biological Chemistry</a:t>
            </a:r>
            <a:r>
              <a:rPr lang="en-US" sz="1000">
                <a:solidFill>
                  <a:srgbClr val="000000"/>
                </a:solidFill>
                <a:latin typeface="Arial" charset="0"/>
              </a:rPr>
              <a:t>, 7e</a:t>
            </a:r>
          </a:p>
          <a:p>
            <a:pPr defTabSz="914400" eaLnBrk="0" fontAlgn="base" hangingPunct="0">
              <a:spcBef>
                <a:spcPct val="0"/>
              </a:spcBef>
              <a:spcAft>
                <a:spcPct val="0"/>
              </a:spcAft>
            </a:pPr>
            <a:r>
              <a:rPr lang="en-US" sz="1000">
                <a:solidFill>
                  <a:srgbClr val="000000"/>
                </a:solidFill>
                <a:latin typeface="Arial" charset="0"/>
              </a:rPr>
              <a:t>John McMurry, David S. Ballantine, Carl A. Hoeger, Virginia E. Peterson</a:t>
            </a:r>
          </a:p>
        </p:txBody>
      </p:sp>
    </p:spTree>
    <p:extLst>
      <p:ext uri="{BB962C8B-B14F-4D97-AF65-F5344CB8AC3E}">
        <p14:creationId xmlns:p14="http://schemas.microsoft.com/office/powerpoint/2010/main" val="199986946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80"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80" charset="0"/>
          <a:ea typeface="ＭＳ Ｐゴシック" pitchFamily="80"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80" charset="0"/>
          <a:ea typeface="ＭＳ Ｐゴシック" pitchFamily="80"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80" charset="0"/>
          <a:ea typeface="ＭＳ Ｐゴシック" pitchFamily="80"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80" charset="0"/>
          <a:ea typeface="ＭＳ Ｐゴシック" pitchFamily="80" charset="-128"/>
          <a:cs typeface="ＭＳ Ｐゴシック" charset="-128"/>
        </a:defRPr>
      </a:lvl5pPr>
      <a:lvl6pPr marL="457200" algn="ctr" rtl="0" fontAlgn="base">
        <a:spcBef>
          <a:spcPct val="0"/>
        </a:spcBef>
        <a:spcAft>
          <a:spcPct val="0"/>
        </a:spcAft>
        <a:defRPr sz="4400">
          <a:solidFill>
            <a:schemeClr val="tx2"/>
          </a:solidFill>
          <a:latin typeface="Times New Roman" pitchFamily="80" charset="0"/>
          <a:ea typeface="ＭＳ Ｐゴシック" pitchFamily="80" charset="-128"/>
        </a:defRPr>
      </a:lvl6pPr>
      <a:lvl7pPr marL="914400" algn="ctr" rtl="0" fontAlgn="base">
        <a:spcBef>
          <a:spcPct val="0"/>
        </a:spcBef>
        <a:spcAft>
          <a:spcPct val="0"/>
        </a:spcAft>
        <a:defRPr sz="4400">
          <a:solidFill>
            <a:schemeClr val="tx2"/>
          </a:solidFill>
          <a:latin typeface="Times New Roman" pitchFamily="80" charset="0"/>
          <a:ea typeface="ＭＳ Ｐゴシック" pitchFamily="80" charset="-128"/>
        </a:defRPr>
      </a:lvl7pPr>
      <a:lvl8pPr marL="1371600" algn="ctr" rtl="0" fontAlgn="base">
        <a:spcBef>
          <a:spcPct val="0"/>
        </a:spcBef>
        <a:spcAft>
          <a:spcPct val="0"/>
        </a:spcAft>
        <a:defRPr sz="4400">
          <a:solidFill>
            <a:schemeClr val="tx2"/>
          </a:solidFill>
          <a:latin typeface="Times New Roman" pitchFamily="80" charset="0"/>
          <a:ea typeface="ＭＳ Ｐゴシック" pitchFamily="80" charset="-128"/>
        </a:defRPr>
      </a:lvl8pPr>
      <a:lvl9pPr marL="1828800" algn="ctr" rtl="0" fontAlgn="base">
        <a:spcBef>
          <a:spcPct val="0"/>
        </a:spcBef>
        <a:spcAft>
          <a:spcPct val="0"/>
        </a:spcAft>
        <a:defRPr sz="4400">
          <a:solidFill>
            <a:schemeClr val="tx2"/>
          </a:solidFill>
          <a:latin typeface="Times New Roman" pitchFamily="80"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9"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9" name="Rectangle 15"/>
          <p:cNvSpPr>
            <a:spLocks noGrp="1" noChangeArrowheads="1"/>
          </p:cNvSpPr>
          <p:nvPr>
            <p:ph type="ftr" sz="quarter" idx="3"/>
          </p:nvPr>
        </p:nvSpPr>
        <p:spPr bwMode="gray">
          <a:xfrm>
            <a:off x="228600" y="6553200"/>
            <a:ext cx="539908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cs typeface="Arial" charset="0"/>
              </a:defRPr>
            </a:lvl1pPr>
          </a:lstStyle>
          <a:p>
            <a:pPr defTabSz="914400" fontAlgn="base">
              <a:spcBef>
                <a:spcPct val="0"/>
              </a:spcBef>
              <a:spcAft>
                <a:spcPct val="0"/>
              </a:spcAft>
            </a:pPr>
            <a:r>
              <a:rPr lang="en-GB">
                <a:solidFill>
                  <a:srgbClr val="FFFFFF"/>
                </a:solidFill>
                <a:latin typeface="Arial" charset="0"/>
                <a:ea typeface="ＭＳ Ｐゴシック" charset="0"/>
              </a:rPr>
              <a:t>© 2013 Pearson Education, Inc.</a:t>
            </a:r>
          </a:p>
        </p:txBody>
      </p:sp>
      <p:sp>
        <p:nvSpPr>
          <p:cNvPr id="1032"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61520288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dt="0"/>
  <p:txStyles>
    <p:titleStyle>
      <a:lvl1pPr algn="ctr" rtl="0" eaLnBrk="0" fontAlgn="base" hangingPunct="0">
        <a:spcBef>
          <a:spcPct val="0"/>
        </a:spcBef>
        <a:spcAft>
          <a:spcPct val="0"/>
        </a:spcAft>
        <a:defRPr sz="30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108" charset="-128"/>
          <a:cs typeface="ＭＳ Ｐゴシック" pitchFamily="-108" charset="-128"/>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73831-34A1-FC45-A790-713984DD17E0}" type="datetimeFigureOut">
              <a:rPr lang="en-US" smtClean="0">
                <a:solidFill>
                  <a:prstClr val="black">
                    <a:tint val="75000"/>
                  </a:prstClr>
                </a:solidFill>
                <a:latin typeface="Calibri"/>
              </a:rPr>
              <a:pPr/>
              <a:t>11/2/14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28B33-6724-854E-95E6-8D974BDE4D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1540032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9"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9" name="Rectangle 15"/>
          <p:cNvSpPr>
            <a:spLocks noGrp="1" noChangeArrowheads="1"/>
          </p:cNvSpPr>
          <p:nvPr>
            <p:ph type="ftr" sz="quarter" idx="3"/>
          </p:nvPr>
        </p:nvSpPr>
        <p:spPr bwMode="gray">
          <a:xfrm>
            <a:off x="228600" y="6553200"/>
            <a:ext cx="539908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cs typeface="Arial" charset="0"/>
              </a:defRPr>
            </a:lvl1pPr>
          </a:lstStyle>
          <a:p>
            <a:pPr defTabSz="914400" fontAlgn="base">
              <a:spcBef>
                <a:spcPct val="0"/>
              </a:spcBef>
              <a:spcAft>
                <a:spcPct val="0"/>
              </a:spcAft>
            </a:pPr>
            <a:r>
              <a:rPr lang="en-GB">
                <a:solidFill>
                  <a:srgbClr val="FFFFFF"/>
                </a:solidFill>
                <a:latin typeface="Arial" charset="0"/>
                <a:ea typeface="ＭＳ Ｐゴシック" charset="0"/>
              </a:rPr>
              <a:t>© 2013 Pearson Education, Inc.</a:t>
            </a:r>
          </a:p>
        </p:txBody>
      </p:sp>
      <p:sp>
        <p:nvSpPr>
          <p:cNvPr id="1032"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83715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spcBef>
          <a:spcPct val="0"/>
        </a:spcBef>
        <a:spcAft>
          <a:spcPct val="0"/>
        </a:spcAft>
        <a:defRPr sz="30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108" charset="-128"/>
          <a:cs typeface="ＭＳ Ｐゴシック" pitchFamily="-108" charset="-128"/>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9"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9" name="Rectangle 15"/>
          <p:cNvSpPr>
            <a:spLocks noGrp="1" noChangeArrowheads="1"/>
          </p:cNvSpPr>
          <p:nvPr>
            <p:ph type="ftr" sz="quarter" idx="3"/>
          </p:nvPr>
        </p:nvSpPr>
        <p:spPr bwMode="gray">
          <a:xfrm>
            <a:off x="228600" y="6553200"/>
            <a:ext cx="539908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cs typeface="Arial" charset="0"/>
              </a:defRPr>
            </a:lvl1pPr>
          </a:lstStyle>
          <a:p>
            <a:pPr defTabSz="914400" fontAlgn="base">
              <a:spcBef>
                <a:spcPct val="0"/>
              </a:spcBef>
              <a:spcAft>
                <a:spcPct val="0"/>
              </a:spcAft>
            </a:pPr>
            <a:r>
              <a:rPr lang="en-GB">
                <a:solidFill>
                  <a:srgbClr val="FFFFFF"/>
                </a:solidFill>
                <a:latin typeface="Arial" charset="0"/>
                <a:ea typeface="ＭＳ Ｐゴシック" charset="0"/>
              </a:rPr>
              <a:t>© 2013 Pearson Education, Inc.</a:t>
            </a:r>
          </a:p>
        </p:txBody>
      </p:sp>
      <p:sp>
        <p:nvSpPr>
          <p:cNvPr id="1032"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809442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rtl="0" eaLnBrk="0" fontAlgn="base" hangingPunct="0">
        <a:spcBef>
          <a:spcPct val="0"/>
        </a:spcBef>
        <a:spcAft>
          <a:spcPct val="0"/>
        </a:spcAft>
        <a:defRPr sz="30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108" charset="-128"/>
          <a:cs typeface="ＭＳ Ｐゴシック" pitchFamily="-108" charset="-128"/>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9"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9" name="Rectangle 15"/>
          <p:cNvSpPr>
            <a:spLocks noGrp="1" noChangeArrowheads="1"/>
          </p:cNvSpPr>
          <p:nvPr>
            <p:ph type="ftr" sz="quarter" idx="3"/>
          </p:nvPr>
        </p:nvSpPr>
        <p:spPr bwMode="gray">
          <a:xfrm>
            <a:off x="228600" y="6553200"/>
            <a:ext cx="539908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cs typeface="Arial" charset="0"/>
              </a:defRPr>
            </a:lvl1pPr>
          </a:lstStyle>
          <a:p>
            <a:pPr defTabSz="914400" fontAlgn="base">
              <a:spcBef>
                <a:spcPct val="0"/>
              </a:spcBef>
              <a:spcAft>
                <a:spcPct val="0"/>
              </a:spcAft>
            </a:pPr>
            <a:r>
              <a:rPr lang="en-GB">
                <a:solidFill>
                  <a:srgbClr val="FFFFFF"/>
                </a:solidFill>
                <a:latin typeface="Arial" charset="0"/>
                <a:ea typeface="ＭＳ Ｐゴシック" charset="0"/>
              </a:rPr>
              <a:t>© 2013 Pearson Education, Inc.</a:t>
            </a:r>
          </a:p>
        </p:txBody>
      </p:sp>
      <p:sp>
        <p:nvSpPr>
          <p:cNvPr id="1032"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4492004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0" fontAlgn="base" hangingPunct="0">
        <a:spcBef>
          <a:spcPct val="0"/>
        </a:spcBef>
        <a:spcAft>
          <a:spcPct val="0"/>
        </a:spcAft>
        <a:defRPr sz="30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108" charset="-128"/>
          <a:cs typeface="ＭＳ Ｐゴシック" pitchFamily="-108" charset="-128"/>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9"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9" name="Rectangle 15"/>
          <p:cNvSpPr>
            <a:spLocks noGrp="1" noChangeArrowheads="1"/>
          </p:cNvSpPr>
          <p:nvPr>
            <p:ph type="ftr" sz="quarter" idx="3"/>
          </p:nvPr>
        </p:nvSpPr>
        <p:spPr bwMode="gray">
          <a:xfrm>
            <a:off x="228600" y="6553200"/>
            <a:ext cx="539908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cs typeface="Arial" charset="0"/>
              </a:defRPr>
            </a:lvl1pPr>
          </a:lstStyle>
          <a:p>
            <a:pPr defTabSz="914400" fontAlgn="base">
              <a:spcBef>
                <a:spcPct val="0"/>
              </a:spcBef>
              <a:spcAft>
                <a:spcPct val="0"/>
              </a:spcAft>
            </a:pPr>
            <a:r>
              <a:rPr lang="en-GB">
                <a:solidFill>
                  <a:srgbClr val="FFFFFF"/>
                </a:solidFill>
                <a:latin typeface="Arial" charset="0"/>
                <a:ea typeface="ＭＳ Ｐゴシック" charset="0"/>
              </a:rPr>
              <a:t>© 2013 Pearson Education, Inc.</a:t>
            </a:r>
          </a:p>
        </p:txBody>
      </p:sp>
      <p:sp>
        <p:nvSpPr>
          <p:cNvPr id="1032"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8767515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rtl="0" eaLnBrk="0" fontAlgn="base" hangingPunct="0">
        <a:spcBef>
          <a:spcPct val="0"/>
        </a:spcBef>
        <a:spcAft>
          <a:spcPct val="0"/>
        </a:spcAft>
        <a:defRPr sz="30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108" charset="-128"/>
          <a:cs typeface="ＭＳ Ｐゴシック" pitchFamily="-108" charset="-128"/>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9"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9" name="Rectangle 15"/>
          <p:cNvSpPr>
            <a:spLocks noGrp="1" noChangeArrowheads="1"/>
          </p:cNvSpPr>
          <p:nvPr>
            <p:ph type="ftr" sz="quarter" idx="3"/>
          </p:nvPr>
        </p:nvSpPr>
        <p:spPr bwMode="gray">
          <a:xfrm>
            <a:off x="228600" y="6553200"/>
            <a:ext cx="539908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cs typeface="Arial" charset="0"/>
              </a:defRPr>
            </a:lvl1pPr>
          </a:lstStyle>
          <a:p>
            <a:pPr defTabSz="914400" fontAlgn="base">
              <a:spcBef>
                <a:spcPct val="0"/>
              </a:spcBef>
              <a:spcAft>
                <a:spcPct val="0"/>
              </a:spcAft>
            </a:pPr>
            <a:r>
              <a:rPr lang="en-GB">
                <a:solidFill>
                  <a:srgbClr val="FFFFFF"/>
                </a:solidFill>
                <a:latin typeface="Arial" charset="0"/>
                <a:ea typeface="ＭＳ Ｐゴシック" charset="0"/>
              </a:rPr>
              <a:t>© 2013 Pearson Education, Inc.</a:t>
            </a:r>
          </a:p>
        </p:txBody>
      </p:sp>
      <p:sp>
        <p:nvSpPr>
          <p:cNvPr id="1032"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20309947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algn="ctr" rtl="0" eaLnBrk="0" fontAlgn="base" hangingPunct="0">
        <a:spcBef>
          <a:spcPct val="0"/>
        </a:spcBef>
        <a:spcAft>
          <a:spcPct val="0"/>
        </a:spcAft>
        <a:defRPr sz="30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108" charset="-128"/>
          <a:cs typeface="ＭＳ Ｐゴシック" pitchFamily="-108" charset="-128"/>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9"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9" name="Rectangle 15"/>
          <p:cNvSpPr>
            <a:spLocks noGrp="1" noChangeArrowheads="1"/>
          </p:cNvSpPr>
          <p:nvPr>
            <p:ph type="ftr" sz="quarter" idx="3"/>
          </p:nvPr>
        </p:nvSpPr>
        <p:spPr bwMode="gray">
          <a:xfrm>
            <a:off x="228600" y="6553200"/>
            <a:ext cx="539908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cs typeface="Arial" charset="0"/>
              </a:defRPr>
            </a:lvl1pPr>
          </a:lstStyle>
          <a:p>
            <a:pPr defTabSz="914400" fontAlgn="base">
              <a:spcBef>
                <a:spcPct val="0"/>
              </a:spcBef>
              <a:spcAft>
                <a:spcPct val="0"/>
              </a:spcAft>
            </a:pPr>
            <a:r>
              <a:rPr lang="en-GB">
                <a:solidFill>
                  <a:srgbClr val="FFFFFF"/>
                </a:solidFill>
                <a:latin typeface="Arial" charset="0"/>
                <a:ea typeface="ＭＳ Ｐゴシック" charset="0"/>
              </a:rPr>
              <a:t>© 2013 Pearson Education, Inc.</a:t>
            </a:r>
          </a:p>
        </p:txBody>
      </p:sp>
      <p:sp>
        <p:nvSpPr>
          <p:cNvPr id="1032"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83177440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ctr" rtl="0" eaLnBrk="0" fontAlgn="base" hangingPunct="0">
        <a:spcBef>
          <a:spcPct val="0"/>
        </a:spcBef>
        <a:spcAft>
          <a:spcPct val="0"/>
        </a:spcAft>
        <a:defRPr sz="30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108" charset="-128"/>
          <a:cs typeface="ＭＳ Ｐゴシック" pitchFamily="-108" charset="-128"/>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Line 10"/>
          <p:cNvSpPr>
            <a:spLocks noChangeShapeType="1"/>
          </p:cNvSpPr>
          <p:nvPr/>
        </p:nvSpPr>
        <p:spPr bwMode="auto">
          <a:xfrm>
            <a:off x="0" y="6210300"/>
            <a:ext cx="9140825" cy="0"/>
          </a:xfrm>
          <a:prstGeom prst="line">
            <a:avLst/>
          </a:prstGeom>
          <a:noFill/>
          <a:ln w="28575">
            <a:solidFill>
              <a:schemeClr val="accent2"/>
            </a:solidFill>
            <a:round/>
            <a:headEnd/>
            <a:tailEnd/>
          </a:ln>
          <a:effectLst/>
        </p:spPr>
        <p:txBody>
          <a:bodyPr wrap="none" anchor="ctr"/>
          <a:lstStyle/>
          <a:p>
            <a:pPr defTabSz="914400" eaLnBrk="0" fontAlgn="base" hangingPunct="0">
              <a:spcBef>
                <a:spcPct val="50000"/>
              </a:spcBef>
              <a:spcAft>
                <a:spcPct val="0"/>
              </a:spcAft>
              <a:defRPr/>
            </a:pPr>
            <a:endParaRPr lang="en-US" sz="1600">
              <a:solidFill>
                <a:srgbClr val="000000"/>
              </a:solidFill>
              <a:latin typeface="Times New Roman" charset="-52"/>
              <a:ea typeface="ＭＳ Ｐゴシック" charset="-128"/>
              <a:cs typeface="ＭＳ Ｐゴシック" charset="-128"/>
            </a:endParaRPr>
          </a:p>
        </p:txBody>
      </p:sp>
      <p:sp>
        <p:nvSpPr>
          <p:cNvPr id="1029" name="Rectangle 12"/>
          <p:cNvSpPr>
            <a:spLocks noChangeArrowheads="1"/>
          </p:cNvSpPr>
          <p:nvPr/>
        </p:nvSpPr>
        <p:spPr bwMode="auto">
          <a:xfrm>
            <a:off x="6019800" y="6321425"/>
            <a:ext cx="3124200" cy="304800"/>
          </a:xfrm>
          <a:prstGeom prst="rect">
            <a:avLst/>
          </a:prstGeom>
          <a:noFill/>
          <a:ln w="9525">
            <a:noFill/>
            <a:miter lim="800000"/>
            <a:headEnd/>
            <a:tailEnd/>
          </a:ln>
          <a:effectLst/>
        </p:spPr>
        <p:txBody>
          <a:bodyPr/>
          <a:lstStyle/>
          <a:p>
            <a:pPr algn="r" defTabSz="914400" eaLnBrk="0" fontAlgn="base" hangingPunct="0">
              <a:spcBef>
                <a:spcPct val="0"/>
              </a:spcBef>
              <a:spcAft>
                <a:spcPct val="0"/>
              </a:spcAft>
            </a:pPr>
            <a:r>
              <a:rPr lang="en-US" sz="1000">
                <a:solidFill>
                  <a:srgbClr val="000000"/>
                </a:solidFill>
                <a:latin typeface="Arial" charset="0"/>
                <a:ea typeface="ＭＳ Ｐゴシック" charset="0"/>
                <a:cs typeface="ＭＳ Ｐゴシック" charset="0"/>
              </a:rPr>
              <a:t> © 2013 Pearson Education, Inc.</a:t>
            </a:r>
          </a:p>
        </p:txBody>
      </p:sp>
      <p:sp>
        <p:nvSpPr>
          <p:cNvPr id="1030" name="Text Box 13"/>
          <p:cNvSpPr txBox="1">
            <a:spLocks noChangeArrowheads="1"/>
          </p:cNvSpPr>
          <p:nvPr/>
        </p:nvSpPr>
        <p:spPr bwMode="auto">
          <a:xfrm>
            <a:off x="0" y="6324600"/>
            <a:ext cx="5230813" cy="396875"/>
          </a:xfrm>
          <a:prstGeom prst="rect">
            <a:avLst/>
          </a:prstGeom>
          <a:noFill/>
          <a:ln>
            <a:noFill/>
          </a:ln>
          <a:effectLs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50000"/>
              </a:spcBef>
              <a:spcAft>
                <a:spcPct val="0"/>
              </a:spcAft>
              <a:defRPr sz="1600">
                <a:solidFill>
                  <a:schemeClr val="tx1"/>
                </a:solidFill>
                <a:latin typeface="Times New Roman" charset="0"/>
                <a:ea typeface="ＭＳ Ｐゴシック" charset="0"/>
              </a:defRPr>
            </a:lvl6pPr>
            <a:lvl7pPr marL="914400" eaLnBrk="0" fontAlgn="base" hangingPunct="0">
              <a:spcBef>
                <a:spcPct val="50000"/>
              </a:spcBef>
              <a:spcAft>
                <a:spcPct val="0"/>
              </a:spcAft>
              <a:defRPr sz="1600">
                <a:solidFill>
                  <a:schemeClr val="tx1"/>
                </a:solidFill>
                <a:latin typeface="Times New Roman" charset="0"/>
                <a:ea typeface="ＭＳ Ｐゴシック" charset="0"/>
              </a:defRPr>
            </a:lvl7pPr>
            <a:lvl8pPr marL="1371600" eaLnBrk="0" fontAlgn="base" hangingPunct="0">
              <a:spcBef>
                <a:spcPct val="50000"/>
              </a:spcBef>
              <a:spcAft>
                <a:spcPct val="0"/>
              </a:spcAft>
              <a:defRPr sz="1600">
                <a:solidFill>
                  <a:schemeClr val="tx1"/>
                </a:solidFill>
                <a:latin typeface="Times New Roman" charset="0"/>
                <a:ea typeface="ＭＳ Ｐゴシック" charset="0"/>
              </a:defRPr>
            </a:lvl8pPr>
            <a:lvl9pPr marL="1828800" eaLnBrk="0" fontAlgn="base" hangingPunct="0">
              <a:spcBef>
                <a:spcPct val="50000"/>
              </a:spcBef>
              <a:spcAft>
                <a:spcPct val="0"/>
              </a:spcAft>
              <a:defRPr sz="1600">
                <a:solidFill>
                  <a:schemeClr val="tx1"/>
                </a:solidFill>
                <a:latin typeface="Times New Roman" charset="0"/>
                <a:ea typeface="ＭＳ Ｐゴシック" charset="0"/>
              </a:defRPr>
            </a:lvl9pPr>
          </a:lstStyle>
          <a:p>
            <a:pPr defTabSz="914400" eaLnBrk="0" fontAlgn="base" hangingPunct="0">
              <a:spcBef>
                <a:spcPct val="0"/>
              </a:spcBef>
              <a:spcAft>
                <a:spcPct val="0"/>
              </a:spcAft>
            </a:pPr>
            <a:r>
              <a:rPr lang="en-US" sz="1000" i="1">
                <a:solidFill>
                  <a:srgbClr val="000000"/>
                </a:solidFill>
                <a:latin typeface="Arial" charset="0"/>
              </a:rPr>
              <a:t>Fundamentals of General, Organic, and Biological Chemistry</a:t>
            </a:r>
            <a:r>
              <a:rPr lang="en-US" sz="1000">
                <a:solidFill>
                  <a:srgbClr val="000000"/>
                </a:solidFill>
                <a:latin typeface="Arial" charset="0"/>
              </a:rPr>
              <a:t>, 7e</a:t>
            </a:r>
          </a:p>
          <a:p>
            <a:pPr defTabSz="914400" eaLnBrk="0" fontAlgn="base" hangingPunct="0">
              <a:spcBef>
                <a:spcPct val="0"/>
              </a:spcBef>
              <a:spcAft>
                <a:spcPct val="0"/>
              </a:spcAft>
            </a:pPr>
            <a:r>
              <a:rPr lang="en-US" sz="1000">
                <a:solidFill>
                  <a:srgbClr val="000000"/>
                </a:solidFill>
                <a:latin typeface="Arial" charset="0"/>
              </a:rPr>
              <a:t>John McMurry, David S. Ballantine, Carl A. Hoeger, Virginia E. Peterson</a:t>
            </a:r>
          </a:p>
        </p:txBody>
      </p:sp>
    </p:spTree>
    <p:extLst>
      <p:ext uri="{BB962C8B-B14F-4D97-AF65-F5344CB8AC3E}">
        <p14:creationId xmlns:p14="http://schemas.microsoft.com/office/powerpoint/2010/main" val="385958184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80"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80" charset="0"/>
          <a:ea typeface="ＭＳ Ｐゴシック" pitchFamily="80"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80" charset="0"/>
          <a:ea typeface="ＭＳ Ｐゴシック" pitchFamily="80"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80" charset="0"/>
          <a:ea typeface="ＭＳ Ｐゴシック" pitchFamily="80"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80" charset="0"/>
          <a:ea typeface="ＭＳ Ｐゴシック" pitchFamily="80" charset="-128"/>
          <a:cs typeface="ＭＳ Ｐゴシック" charset="-128"/>
        </a:defRPr>
      </a:lvl5pPr>
      <a:lvl6pPr marL="457200" algn="ctr" rtl="0" fontAlgn="base">
        <a:spcBef>
          <a:spcPct val="0"/>
        </a:spcBef>
        <a:spcAft>
          <a:spcPct val="0"/>
        </a:spcAft>
        <a:defRPr sz="4400">
          <a:solidFill>
            <a:schemeClr val="tx2"/>
          </a:solidFill>
          <a:latin typeface="Times New Roman" pitchFamily="80" charset="0"/>
          <a:ea typeface="ＭＳ Ｐゴシック" pitchFamily="80" charset="-128"/>
        </a:defRPr>
      </a:lvl6pPr>
      <a:lvl7pPr marL="914400" algn="ctr" rtl="0" fontAlgn="base">
        <a:spcBef>
          <a:spcPct val="0"/>
        </a:spcBef>
        <a:spcAft>
          <a:spcPct val="0"/>
        </a:spcAft>
        <a:defRPr sz="4400">
          <a:solidFill>
            <a:schemeClr val="tx2"/>
          </a:solidFill>
          <a:latin typeface="Times New Roman" pitchFamily="80" charset="0"/>
          <a:ea typeface="ＭＳ Ｐゴシック" pitchFamily="80" charset="-128"/>
        </a:defRPr>
      </a:lvl7pPr>
      <a:lvl8pPr marL="1371600" algn="ctr" rtl="0" fontAlgn="base">
        <a:spcBef>
          <a:spcPct val="0"/>
        </a:spcBef>
        <a:spcAft>
          <a:spcPct val="0"/>
        </a:spcAft>
        <a:defRPr sz="4400">
          <a:solidFill>
            <a:schemeClr val="tx2"/>
          </a:solidFill>
          <a:latin typeface="Times New Roman" pitchFamily="80" charset="0"/>
          <a:ea typeface="ＭＳ Ｐゴシック" pitchFamily="80" charset="-128"/>
        </a:defRPr>
      </a:lvl8pPr>
      <a:lvl9pPr marL="1828800" algn="ctr" rtl="0" fontAlgn="base">
        <a:spcBef>
          <a:spcPct val="0"/>
        </a:spcBef>
        <a:spcAft>
          <a:spcPct val="0"/>
        </a:spcAft>
        <a:defRPr sz="4400">
          <a:solidFill>
            <a:schemeClr val="tx2"/>
          </a:solidFill>
          <a:latin typeface="Times New Roman" pitchFamily="80"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9"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9" name="Rectangle 15"/>
          <p:cNvSpPr>
            <a:spLocks noGrp="1" noChangeArrowheads="1"/>
          </p:cNvSpPr>
          <p:nvPr>
            <p:ph type="ftr" sz="quarter" idx="3"/>
          </p:nvPr>
        </p:nvSpPr>
        <p:spPr bwMode="gray">
          <a:xfrm>
            <a:off x="228600" y="6553200"/>
            <a:ext cx="539908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cs typeface="Arial" charset="0"/>
              </a:defRPr>
            </a:lvl1pPr>
          </a:lstStyle>
          <a:p>
            <a:pPr defTabSz="914400" fontAlgn="base">
              <a:spcBef>
                <a:spcPct val="0"/>
              </a:spcBef>
              <a:spcAft>
                <a:spcPct val="0"/>
              </a:spcAft>
            </a:pPr>
            <a:r>
              <a:rPr lang="en-GB">
                <a:solidFill>
                  <a:srgbClr val="FFFFFF"/>
                </a:solidFill>
                <a:latin typeface="Arial" charset="0"/>
                <a:ea typeface="ＭＳ Ｐゴシック" charset="0"/>
              </a:rPr>
              <a:t>© 2013 Pearson Education, Inc.</a:t>
            </a:r>
          </a:p>
        </p:txBody>
      </p:sp>
      <p:sp>
        <p:nvSpPr>
          <p:cNvPr id="1032"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62741243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ctr" rtl="0" eaLnBrk="0" fontAlgn="base" hangingPunct="0">
        <a:spcBef>
          <a:spcPct val="0"/>
        </a:spcBef>
        <a:spcAft>
          <a:spcPct val="0"/>
        </a:spcAft>
        <a:defRPr sz="30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108" charset="-128"/>
          <a:cs typeface="ＭＳ Ｐゴシック" pitchFamily="-108" charset="-128"/>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26.xml"/><Relationship Id="rId3" Type="http://schemas.openxmlformats.org/officeDocument/2006/relationships/image" Target="../media/image71.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29.xml"/></Relationships>
</file>

<file path=ppt/slides/_rels/slide107.xml.rels><?xml version="1.0" encoding="UTF-8" standalone="yes"?>
<Relationships xmlns="http://schemas.openxmlformats.org/package/2006/relationships"><Relationship Id="rId3" Type="http://schemas.openxmlformats.org/officeDocument/2006/relationships/image" Target="../media/image74.jpeg"/><Relationship Id="rId4" Type="http://schemas.openxmlformats.org/officeDocument/2006/relationships/image" Target="../media/image75.jpeg"/><Relationship Id="rId1" Type="http://schemas.openxmlformats.org/officeDocument/2006/relationships/slideLayout" Target="../slideLayouts/slideLayout133.xml"/><Relationship Id="rId2" Type="http://schemas.openxmlformats.org/officeDocument/2006/relationships/notesSlide" Target="../notesSlides/notesSlide3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7.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jpeg"/><Relationship Id="rId3" Type="http://schemas.openxmlformats.org/officeDocument/2006/relationships/image" Target="../media/image78.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79.emf"/><Relationship Id="rId5" Type="http://schemas.openxmlformats.org/officeDocument/2006/relationships/image" Target="../media/image80.jpeg"/><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3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8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8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9.emf"/><Relationship Id="rId5" Type="http://schemas.openxmlformats.org/officeDocument/2006/relationships/oleObject" Target="../embeddings/oleObject2.bin"/><Relationship Id="rId6" Type="http://schemas.openxmlformats.org/officeDocument/2006/relationships/package" Target="../embeddings/Microsoft_Word_Document1.docx"/><Relationship Id="rId7" Type="http://schemas.openxmlformats.org/officeDocument/2006/relationships/image" Target="../media/image4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6.xml"/><Relationship Id="rId3" Type="http://schemas.openxmlformats.org/officeDocument/2006/relationships/image" Target="../media/image2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45.emf"/><Relationship Id="rId5" Type="http://schemas.openxmlformats.org/officeDocument/2006/relationships/oleObject" Target="../embeddings/oleObject4.bin"/><Relationship Id="rId6" Type="http://schemas.openxmlformats.org/officeDocument/2006/relationships/image" Target="../media/image4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6.xml"/><Relationship Id="rId2" Type="http://schemas.openxmlformats.org/officeDocument/2006/relationships/image" Target="../media/image47.jpeg"/></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4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5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5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51.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74.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78.xml"/><Relationship Id="rId2" Type="http://schemas.openxmlformats.org/officeDocument/2006/relationships/notesSlide" Target="../notesSlides/notesSlide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 Id="rId3" Type="http://schemas.openxmlformats.org/officeDocument/2006/relationships/image" Target="../media/image55.jpeg"/></Relationships>
</file>

<file path=ppt/slides/_rels/slide76.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5" Type="http://schemas.openxmlformats.org/officeDocument/2006/relationships/image" Target="../media/image56.jpeg"/><Relationship Id="rId1" Type="http://schemas.openxmlformats.org/officeDocument/2006/relationships/slideLayout" Target="../slideLayouts/slideLayout78.xml"/><Relationship Id="rId2" Type="http://schemas.openxmlformats.org/officeDocument/2006/relationships/notesSlide" Target="../notesSlides/notesSlide20.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57.emf"/><Relationship Id="rId5" Type="http://schemas.openxmlformats.org/officeDocument/2006/relationships/image" Target="../media/image58.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57.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59.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1.xml"/><Relationship Id="rId3" Type="http://schemas.openxmlformats.org/officeDocument/2006/relationships/image" Target="../media/image60.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 Id="rId3" Type="http://schemas.openxmlformats.org/officeDocument/2006/relationships/image" Target="../media/image6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4.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24.xml"/><Relationship Id="rId3" Type="http://schemas.openxmlformats.org/officeDocument/2006/relationships/image" Target="../media/image61.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package" Target="../embeddings/Microsoft_Word_Document2.docx"/><Relationship Id="rId5" Type="http://schemas.openxmlformats.org/officeDocument/2006/relationships/image" Target="../media/image66.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package" Target="../embeddings/Microsoft_Word_Document3.docx"/><Relationship Id="rId5" Type="http://schemas.openxmlformats.org/officeDocument/2006/relationships/image" Target="../media/image66.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package" Target="../embeddings/Microsoft_Word_Document4.docx"/><Relationship Id="rId5" Type="http://schemas.openxmlformats.org/officeDocument/2006/relationships/image" Target="../media/image66.emf"/><Relationship Id="rId6" Type="http://schemas.openxmlformats.org/officeDocument/2006/relationships/oleObject" Target="../embeddings/oleObject15.bin"/><Relationship Id="rId7" Type="http://schemas.openxmlformats.org/officeDocument/2006/relationships/package" Target="../embeddings/Microsoft_Word_Document5.docx"/><Relationship Id="rId8" Type="http://schemas.openxmlformats.org/officeDocument/2006/relationships/image" Target="../media/image67.pn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jpeg"/><Relationship Id="rId3" Type="http://schemas.openxmlformats.org/officeDocument/2006/relationships/image" Target="../media/image69.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4343400" y="3286125"/>
            <a:ext cx="4191000" cy="641350"/>
          </a:xfrm>
          <a:noFill/>
          <a:extLst>
            <a:ext uri="{909E8E84-426E-40dd-AFC4-6F175D3DCCD1}">
              <a14:hiddenFill xmlns:a14="http://schemas.microsoft.com/office/drawing/2010/main">
                <a:solidFill>
                  <a:srgbClr val="333399"/>
                </a:solidFill>
              </a14:hiddenFill>
            </a:ext>
          </a:extLst>
        </p:spPr>
        <p:txBody>
          <a:bodyPr>
            <a:normAutofit fontScale="90000"/>
          </a:bodyPr>
          <a:lstStyle/>
          <a:p>
            <a:pPr eaLnBrk="1" hangingPunct="1"/>
            <a:r>
              <a:rPr lang="en-US">
                <a:latin typeface="Verdana" charset="0"/>
                <a:cs typeface="Times New Roman" charset="0"/>
              </a:rPr>
              <a:t>Chapter Nine</a:t>
            </a:r>
          </a:p>
        </p:txBody>
      </p:sp>
      <p:sp>
        <p:nvSpPr>
          <p:cNvPr id="26627" name="Rectangle 3"/>
          <p:cNvSpPr>
            <a:spLocks noGrp="1" noChangeArrowheads="1"/>
          </p:cNvSpPr>
          <p:nvPr>
            <p:ph type="subTitle" idx="1"/>
          </p:nvPr>
        </p:nvSpPr>
        <p:spPr>
          <a:xfrm>
            <a:off x="4343400" y="3973513"/>
            <a:ext cx="4800600" cy="457200"/>
          </a:xfrm>
        </p:spPr>
        <p:txBody>
          <a:bodyPr>
            <a:normAutofit fontScale="92500" lnSpcReduction="20000"/>
          </a:bodyPr>
          <a:lstStyle/>
          <a:p>
            <a:pPr eaLnBrk="1" hangingPunct="1"/>
            <a:r>
              <a:rPr lang="en-US">
                <a:latin typeface="Arial" charset="0"/>
                <a:ea typeface="ＭＳ Ｐゴシック" charset="0"/>
                <a:cs typeface="ＭＳ Ｐゴシック" charset="0"/>
              </a:rPr>
              <a:t>Solutions</a:t>
            </a:r>
          </a:p>
        </p:txBody>
      </p:sp>
      <p:sp>
        <p:nvSpPr>
          <p:cNvPr id="26628" name="Rectangle 4"/>
          <p:cNvSpPr>
            <a:spLocks noChangeArrowheads="1"/>
          </p:cNvSpPr>
          <p:nvPr/>
        </p:nvSpPr>
        <p:spPr bwMode="auto">
          <a:xfrm>
            <a:off x="1090613" y="6396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US">
              <a:solidFill>
                <a:srgbClr val="000000"/>
              </a:solidFill>
            </a:endParaRPr>
          </a:p>
        </p:txBody>
      </p:sp>
      <p:sp>
        <p:nvSpPr>
          <p:cNvPr id="26629" name="Text Box 7"/>
          <p:cNvSpPr txBox="1">
            <a:spLocks noChangeArrowheads="1"/>
          </p:cNvSpPr>
          <p:nvPr/>
        </p:nvSpPr>
        <p:spPr bwMode="auto">
          <a:xfrm>
            <a:off x="4181475" y="881063"/>
            <a:ext cx="472440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spcBef>
                <a:spcPct val="50000"/>
              </a:spcBef>
            </a:pPr>
            <a:r>
              <a:rPr lang="en-US" sz="2800" b="1">
                <a:solidFill>
                  <a:srgbClr val="000000"/>
                </a:solidFill>
                <a:latin typeface="Arial" charset="0"/>
              </a:rPr>
              <a:t>Fundamentals of General, Organic, and Biological Chemistry</a:t>
            </a:r>
          </a:p>
          <a:p>
            <a:pPr algn="r" eaLnBrk="1" hangingPunct="1">
              <a:spcBef>
                <a:spcPct val="10000"/>
              </a:spcBef>
            </a:pPr>
            <a:r>
              <a:rPr lang="en-US" sz="1800">
                <a:solidFill>
                  <a:srgbClr val="000000"/>
                </a:solidFill>
                <a:latin typeface="Arial" charset="0"/>
              </a:rPr>
              <a:t>7th Edition</a:t>
            </a:r>
            <a:endParaRPr lang="en-US" b="1">
              <a:solidFill>
                <a:srgbClr val="000000"/>
              </a:solidFill>
              <a:latin typeface="Palatino" charset="0"/>
            </a:endParaRPr>
          </a:p>
        </p:txBody>
      </p:sp>
      <p:sp>
        <p:nvSpPr>
          <p:cNvPr id="26630" name="Rectangle 2"/>
          <p:cNvSpPr txBox="1">
            <a:spLocks noChangeArrowheads="1"/>
          </p:cNvSpPr>
          <p:nvPr/>
        </p:nvSpPr>
        <p:spPr bwMode="auto">
          <a:xfrm>
            <a:off x="0" y="0"/>
            <a:ext cx="9144000" cy="579438"/>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3200" b="1">
                <a:solidFill>
                  <a:srgbClr val="FFFFFF"/>
                </a:solidFill>
                <a:latin typeface="Arial" charset="0"/>
                <a:cs typeface="Times New Roman" charset="0"/>
              </a:rPr>
              <a:t>Chapter 9 Lecture</a:t>
            </a:r>
          </a:p>
        </p:txBody>
      </p:sp>
      <p:pic>
        <p:nvPicPr>
          <p:cNvPr id="2663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23925"/>
            <a:ext cx="4021138"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21"/>
          <p:cNvSpPr txBox="1">
            <a:spLocks noChangeArrowheads="1"/>
          </p:cNvSpPr>
          <p:nvPr/>
        </p:nvSpPr>
        <p:spPr bwMode="auto">
          <a:xfrm>
            <a:off x="152400" y="6134100"/>
            <a:ext cx="2200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solidFill>
                  <a:srgbClr val="000000"/>
                </a:solidFill>
                <a:latin typeface="Arial" charset="0"/>
              </a:rPr>
              <a:t>© 2013 Pearson Education, Inc.</a:t>
            </a:r>
            <a:endParaRPr lang="en-US" sz="1000" b="1">
              <a:solidFill>
                <a:srgbClr val="000000"/>
              </a:solidFill>
              <a:latin typeface="Arial" charset="0"/>
            </a:endParaRPr>
          </a:p>
        </p:txBody>
      </p:sp>
      <p:sp>
        <p:nvSpPr>
          <p:cNvPr id="26633" name="Rectangle 9"/>
          <p:cNvSpPr>
            <a:spLocks noChangeArrowheads="1"/>
          </p:cNvSpPr>
          <p:nvPr/>
        </p:nvSpPr>
        <p:spPr bwMode="auto">
          <a:xfrm>
            <a:off x="4343400" y="4635500"/>
            <a:ext cx="2341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400">
                <a:solidFill>
                  <a:srgbClr val="000000"/>
                </a:solidFill>
                <a:latin typeface="Arial" charset="0"/>
              </a:rPr>
              <a:t>Julie Klare</a:t>
            </a:r>
          </a:p>
          <a:p>
            <a:pPr eaLnBrk="0" hangingPunct="0"/>
            <a:r>
              <a:rPr lang="en-US" sz="1400">
                <a:solidFill>
                  <a:srgbClr val="000000"/>
                </a:solidFill>
                <a:latin typeface="Arial" charset="0"/>
              </a:rPr>
              <a:t>Gwinnett Technical College</a:t>
            </a:r>
          </a:p>
        </p:txBody>
      </p:sp>
      <p:sp>
        <p:nvSpPr>
          <p:cNvPr id="26634" name="Rectangle 10"/>
          <p:cNvSpPr>
            <a:spLocks noChangeArrowheads="1"/>
          </p:cNvSpPr>
          <p:nvPr/>
        </p:nvSpPr>
        <p:spPr bwMode="auto">
          <a:xfrm>
            <a:off x="4792663" y="2503488"/>
            <a:ext cx="41227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800">
                <a:solidFill>
                  <a:srgbClr val="000000"/>
                </a:solidFill>
                <a:latin typeface="Arial" charset="0"/>
              </a:rPr>
              <a:t>McMurry, Ballantine, Hoeger, Peterson</a:t>
            </a:r>
          </a:p>
        </p:txBody>
      </p:sp>
    </p:spTree>
    <p:extLst>
      <p:ext uri="{BB962C8B-B14F-4D97-AF65-F5344CB8AC3E}">
        <p14:creationId xmlns:p14="http://schemas.microsoft.com/office/powerpoint/2010/main" val="27862543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p>
            <a:r>
              <a:rPr lang="en-GB">
                <a:solidFill>
                  <a:srgbClr val="FFFFFF"/>
                </a:solidFill>
              </a:rPr>
              <a:t>© 2013 Pearson Education, Inc.</a:t>
            </a:r>
          </a:p>
        </p:txBody>
      </p:sp>
      <p:sp>
        <p:nvSpPr>
          <p:cNvPr id="7170" name="Rectangle 2"/>
          <p:cNvSpPr>
            <a:spLocks noGrp="1" noChangeArrowheads="1"/>
          </p:cNvSpPr>
          <p:nvPr>
            <p:ph type="title"/>
          </p:nvPr>
        </p:nvSpPr>
        <p:spPr>
          <a:xfrm>
            <a:off x="457200" y="609600"/>
            <a:ext cx="8229600" cy="1371600"/>
          </a:xfrm>
        </p:spPr>
        <p:txBody>
          <a:bodyPr/>
          <a:lstStyle/>
          <a:p>
            <a:pPr algn="l" eaLnBrk="1" hangingPunct="1">
              <a:spcAft>
                <a:spcPts val="1200"/>
              </a:spcAft>
            </a:pP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Arial" charset="0"/>
              </a:rPr>
              <a:t>Which of the following is a homogeneous colloidal mixture?</a:t>
            </a:r>
            <a:endParaRPr lang="en-US" baseline="30000">
              <a:latin typeface="Arial" charset="0"/>
              <a:ea typeface="ＭＳ Ｐゴシック" charset="0"/>
              <a:cs typeface="Arial" charset="0"/>
            </a:endParaRPr>
          </a:p>
        </p:txBody>
      </p:sp>
      <p:sp>
        <p:nvSpPr>
          <p:cNvPr id="7171" name="Rectangle 3"/>
          <p:cNvSpPr>
            <a:spLocks noGrp="1" noChangeArrowheads="1"/>
          </p:cNvSpPr>
          <p:nvPr>
            <p:ph type="body" idx="1"/>
          </p:nvPr>
        </p:nvSpPr>
        <p:spPr>
          <a:xfrm>
            <a:off x="609600" y="2819400"/>
            <a:ext cx="6324600" cy="2590800"/>
          </a:xfrm>
        </p:spPr>
        <p:txBody>
          <a:bodyPr/>
          <a:lstStyle/>
          <a:p>
            <a:pPr eaLnBrk="1" hangingPunct="1">
              <a:buFont typeface="Arial" charset="0"/>
              <a:buAutoNum type="alphaLcPeriod"/>
            </a:pPr>
            <a:r>
              <a:rPr lang="en-US" sz="2800">
                <a:latin typeface="Arial" charset="0"/>
                <a:ea typeface="ＭＳ Ｐゴシック" charset="0"/>
                <a:cs typeface="Arial" charset="0"/>
              </a:rPr>
              <a:t>Air</a:t>
            </a:r>
          </a:p>
          <a:p>
            <a:pPr eaLnBrk="1" hangingPunct="1">
              <a:buFont typeface="Arial" charset="0"/>
              <a:buAutoNum type="alphaLcPeriod"/>
            </a:pPr>
            <a:r>
              <a:rPr lang="en-US" sz="2800">
                <a:latin typeface="Arial" charset="0"/>
                <a:ea typeface="ＭＳ Ｐゴシック" charset="0"/>
                <a:cs typeface="Arial" charset="0"/>
              </a:rPr>
              <a:t>Milk</a:t>
            </a:r>
          </a:p>
          <a:p>
            <a:pPr eaLnBrk="1" hangingPunct="1">
              <a:buFont typeface="Arial" charset="0"/>
              <a:buAutoNum type="alphaLcPeriod"/>
            </a:pPr>
            <a:r>
              <a:rPr lang="en-US" sz="2800">
                <a:latin typeface="Arial" charset="0"/>
                <a:ea typeface="ＭＳ Ｐゴシック" charset="0"/>
                <a:cs typeface="Arial" charset="0"/>
              </a:rPr>
              <a:t>Water</a:t>
            </a:r>
          </a:p>
          <a:p>
            <a:pPr eaLnBrk="1" hangingPunct="1">
              <a:buFont typeface="Arial" charset="0"/>
              <a:buAutoNum type="alphaLcPeriod"/>
            </a:pPr>
            <a:r>
              <a:rPr lang="en-US" sz="2800">
                <a:latin typeface="Arial" charset="0"/>
                <a:ea typeface="ＭＳ Ｐゴシック" charset="0"/>
                <a:cs typeface="Arial" charset="0"/>
              </a:rPr>
              <a:t>Saline solution</a:t>
            </a:r>
          </a:p>
        </p:txBody>
      </p:sp>
    </p:spTree>
    <p:extLst>
      <p:ext uri="{BB962C8B-B14F-4D97-AF65-F5344CB8AC3E}">
        <p14:creationId xmlns:p14="http://schemas.microsoft.com/office/powerpoint/2010/main" val="3134349464"/>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ftr" sz="quarter" idx="10"/>
          </p:nvPr>
        </p:nvSpPr>
        <p:spPr>
          <a:ln/>
        </p:spPr>
        <p:txBody>
          <a:bodyPr/>
          <a:lstStyle/>
          <a:p>
            <a:r>
              <a:rPr lang="en-GB">
                <a:solidFill>
                  <a:srgbClr val="FFFFFF"/>
                </a:solidFill>
              </a:rPr>
              <a:t>© 2013 Pearson Education, Inc.</a:t>
            </a:r>
          </a:p>
        </p:txBody>
      </p:sp>
      <p:sp>
        <p:nvSpPr>
          <p:cNvPr id="33794" name="Rectangle 2"/>
          <p:cNvSpPr>
            <a:spLocks noGrp="1" noChangeArrowheads="1"/>
          </p:cNvSpPr>
          <p:nvPr>
            <p:ph type="title"/>
          </p:nvPr>
        </p:nvSpPr>
        <p:spPr>
          <a:xfrm>
            <a:off x="381000" y="1219200"/>
            <a:ext cx="8534400" cy="1143000"/>
          </a:xfrm>
        </p:spPr>
        <p:txBody>
          <a:bodyPr/>
          <a:lstStyle/>
          <a:p>
            <a:pPr algn="l" eaLnBrk="1" hangingPunct="1">
              <a:spcAft>
                <a:spcPts val="1200"/>
              </a:spcAft>
            </a:pP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sz="2800">
                <a:latin typeface="Arial" charset="0"/>
                <a:ea typeface="ＭＳ Ｐゴシック" charset="0"/>
                <a:cs typeface="Arial" charset="0"/>
              </a:rPr>
              <a:t>The diagram below shows plots of vapor pressure versus temperature for water and a 1.0 M solution of NaCl. If a vapor pressure versus temperature plot for a 1.0 M solution of CaCl</a:t>
            </a:r>
            <a:r>
              <a:rPr lang="en-US" sz="2800" baseline="-25000">
                <a:latin typeface="Arial" charset="0"/>
                <a:ea typeface="ＭＳ Ｐゴシック" charset="0"/>
                <a:cs typeface="Arial" charset="0"/>
              </a:rPr>
              <a:t>2</a:t>
            </a:r>
            <a:r>
              <a:rPr lang="en-US" sz="2800">
                <a:latin typeface="Arial" charset="0"/>
                <a:ea typeface="ＭＳ Ｐゴシック" charset="0"/>
                <a:cs typeface="Arial" charset="0"/>
              </a:rPr>
              <a:t> is superimposed on this diagram, where would the curve occur?</a:t>
            </a:r>
            <a:endParaRPr lang="en-US" sz="2800" baseline="30000">
              <a:latin typeface="Arial" charset="0"/>
              <a:ea typeface="ＭＳ Ｐゴシック" charset="0"/>
              <a:cs typeface="Arial" charset="0"/>
            </a:endParaRPr>
          </a:p>
        </p:txBody>
      </p:sp>
      <p:sp>
        <p:nvSpPr>
          <p:cNvPr id="33795" name="Rectangle 3"/>
          <p:cNvSpPr>
            <a:spLocks noGrp="1" noChangeArrowheads="1"/>
          </p:cNvSpPr>
          <p:nvPr>
            <p:ph type="body" idx="1"/>
          </p:nvPr>
        </p:nvSpPr>
        <p:spPr>
          <a:xfrm>
            <a:off x="533400" y="3505200"/>
            <a:ext cx="4800600" cy="1981200"/>
          </a:xfrm>
        </p:spPr>
        <p:txBody>
          <a:bodyPr/>
          <a:lstStyle/>
          <a:p>
            <a:pPr eaLnBrk="1" hangingPunct="1">
              <a:lnSpc>
                <a:spcPct val="90000"/>
              </a:lnSpc>
              <a:buFont typeface="Arial" charset="0"/>
              <a:buAutoNum type="alphaLcPeriod"/>
            </a:pPr>
            <a:r>
              <a:rPr lang="en-US" sz="2600">
                <a:latin typeface="Arial" charset="0"/>
                <a:ea typeface="ＭＳ Ｐゴシック" charset="0"/>
                <a:cs typeface="Arial" charset="0"/>
              </a:rPr>
              <a:t>Above the red curve</a:t>
            </a:r>
          </a:p>
          <a:p>
            <a:pPr eaLnBrk="1" hangingPunct="1">
              <a:lnSpc>
                <a:spcPct val="90000"/>
              </a:lnSpc>
              <a:buFont typeface="Arial" charset="0"/>
              <a:buAutoNum type="alphaLcPeriod"/>
            </a:pPr>
            <a:r>
              <a:rPr lang="en-US" sz="2600">
                <a:latin typeface="Arial" charset="0"/>
                <a:ea typeface="ＭＳ Ｐゴシック" charset="0"/>
                <a:cs typeface="Arial" charset="0"/>
              </a:rPr>
              <a:t>Below the blue curve</a:t>
            </a:r>
          </a:p>
          <a:p>
            <a:pPr eaLnBrk="1" hangingPunct="1">
              <a:lnSpc>
                <a:spcPct val="90000"/>
              </a:lnSpc>
              <a:buFont typeface="Arial" charset="0"/>
              <a:buAutoNum type="alphaLcPeriod"/>
            </a:pPr>
            <a:r>
              <a:rPr lang="en-US" sz="2600">
                <a:latin typeface="Arial" charset="0"/>
                <a:ea typeface="ＭＳ Ｐゴシック" charset="0"/>
                <a:cs typeface="Arial" charset="0"/>
              </a:rPr>
              <a:t>Between the red and blue curves</a:t>
            </a:r>
          </a:p>
          <a:p>
            <a:pPr eaLnBrk="1" hangingPunct="1">
              <a:lnSpc>
                <a:spcPct val="90000"/>
              </a:lnSpc>
              <a:buFont typeface="Arial" charset="0"/>
              <a:buAutoNum type="alphaLcPeriod"/>
            </a:pPr>
            <a:r>
              <a:rPr lang="en-US" sz="2600">
                <a:latin typeface="Arial" charset="0"/>
                <a:ea typeface="ＭＳ Ｐゴシック" charset="0"/>
                <a:cs typeface="Arial" charset="0"/>
              </a:rPr>
              <a:t>On top of the blue curve</a:t>
            </a:r>
            <a:endParaRPr lang="en-US" sz="2800">
              <a:latin typeface="Times" charset="0"/>
              <a:ea typeface="ＭＳ Ｐゴシック" charset="0"/>
              <a:cs typeface="ＭＳ Ｐゴシック" charset="0"/>
            </a:endParaRPr>
          </a:p>
        </p:txBody>
      </p:sp>
      <p:sp>
        <p:nvSpPr>
          <p:cNvPr id="33796" name="TextBox 1"/>
          <p:cNvSpPr txBox="1">
            <a:spLocks noChangeArrowheads="1"/>
          </p:cNvSpPr>
          <p:nvPr/>
        </p:nvSpPr>
        <p:spPr bwMode="auto">
          <a:xfrm>
            <a:off x="7924800" y="32766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a:solidFill>
                <a:srgbClr val="000000"/>
              </a:solidFill>
            </a:endParaRPr>
          </a:p>
        </p:txBody>
      </p:sp>
      <p:pic>
        <p:nvPicPr>
          <p:cNvPr id="337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29000"/>
            <a:ext cx="36576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606425" y="3953477"/>
            <a:ext cx="3838575"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625410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365125" y="785813"/>
            <a:ext cx="8229600" cy="5162550"/>
          </a:xfrm>
        </p:spPr>
        <p:txBody>
          <a:bodyPr>
            <a:normAutofit/>
          </a:bodyPr>
          <a:lstStyle/>
          <a:p>
            <a:pPr>
              <a:buFontTx/>
              <a:buNone/>
            </a:pPr>
            <a:r>
              <a:rPr lang="en-US" sz="3000" b="1" dirty="0">
                <a:ea typeface="ＭＳ Ｐゴシック" charset="0"/>
                <a:cs typeface="ＭＳ Ｐゴシック" charset="0"/>
              </a:rPr>
              <a:t>Boiling Point Elevation in Solutions</a:t>
            </a:r>
          </a:p>
          <a:p>
            <a:pPr lvl="1"/>
            <a:r>
              <a:rPr lang="en-US" sz="2600" dirty="0">
                <a:ea typeface="ＭＳ Ｐゴシック" charset="0"/>
              </a:rPr>
              <a:t>The boiling point of the solution is higher than that of the pure </a:t>
            </a:r>
            <a:r>
              <a:rPr lang="en-US" sz="2600" dirty="0" smtClean="0">
                <a:ea typeface="ＭＳ Ｐゴシック" charset="0"/>
              </a:rPr>
              <a:t>solvent </a:t>
            </a:r>
            <a:endParaRPr lang="en-US" sz="2600" dirty="0">
              <a:ea typeface="ＭＳ Ｐゴシック" charset="0"/>
            </a:endParaRPr>
          </a:p>
          <a:p>
            <a:pPr lvl="1"/>
            <a:r>
              <a:rPr lang="en-US" sz="2600" dirty="0">
                <a:ea typeface="ＭＳ Ｐゴシック" charset="0"/>
              </a:rPr>
              <a:t>The solution must be heated to a higher temperature for its vapor pressure to reach atmospheric </a:t>
            </a:r>
            <a:r>
              <a:rPr lang="en-US" sz="2600" dirty="0" smtClean="0">
                <a:ea typeface="ＭＳ Ｐゴシック" charset="0"/>
              </a:rPr>
              <a:t>pressure </a:t>
            </a:r>
            <a:endParaRPr lang="en-US" sz="2600" dirty="0">
              <a:ea typeface="ＭＳ Ｐゴシック" charset="0"/>
            </a:endParaRPr>
          </a:p>
          <a:p>
            <a:pPr lvl="1"/>
            <a:r>
              <a:rPr lang="en-US" sz="2600" dirty="0">
                <a:ea typeface="ＭＳ Ｐゴシック" charset="0"/>
              </a:rPr>
              <a:t>Each mole of solute particles raises the boiling point of </a:t>
            </a:r>
            <a:r>
              <a:rPr lang="en-US" sz="2600" b="1" dirty="0">
                <a:ea typeface="ＭＳ Ｐゴシック" charset="0"/>
              </a:rPr>
              <a:t>1 kg </a:t>
            </a:r>
            <a:r>
              <a:rPr lang="en-US" sz="2600" dirty="0">
                <a:ea typeface="ＭＳ Ｐゴシック" charset="0"/>
              </a:rPr>
              <a:t>of water by 0.51 °</a:t>
            </a:r>
            <a:r>
              <a:rPr lang="en-US" sz="2600" dirty="0" smtClean="0">
                <a:ea typeface="ＭＳ Ｐゴシック" charset="0"/>
              </a:rPr>
              <a:t>C </a:t>
            </a:r>
            <a:endParaRPr lang="en-US" sz="2600" dirty="0">
              <a:ea typeface="ＭＳ Ｐゴシック" charset="0"/>
            </a:endParaRPr>
          </a:p>
          <a:p>
            <a:pPr lvl="2"/>
            <a:r>
              <a:rPr lang="en-US" dirty="0">
                <a:ea typeface="ＭＳ Ｐゴシック" charset="0"/>
              </a:rPr>
              <a:t>1 </a:t>
            </a:r>
            <a:r>
              <a:rPr lang="en-US" dirty="0" err="1">
                <a:ea typeface="ＭＳ Ｐゴシック" charset="0"/>
              </a:rPr>
              <a:t>mol</a:t>
            </a:r>
            <a:r>
              <a:rPr lang="en-US" dirty="0">
                <a:ea typeface="ＭＳ Ｐゴシック" charset="0"/>
              </a:rPr>
              <a:t> of glucose raises the temperature by 0.51 °</a:t>
            </a:r>
            <a:r>
              <a:rPr lang="en-US" dirty="0" smtClean="0">
                <a:ea typeface="ＭＳ Ｐゴシック" charset="0"/>
              </a:rPr>
              <a:t>C </a:t>
            </a:r>
          </a:p>
          <a:p>
            <a:pPr lvl="3"/>
            <a:r>
              <a:rPr lang="en-US" dirty="0" smtClean="0">
                <a:ea typeface="ＭＳ Ｐゴシック" charset="0"/>
              </a:rPr>
              <a:t>glucose is one particle </a:t>
            </a:r>
          </a:p>
          <a:p>
            <a:pPr lvl="2"/>
            <a:r>
              <a:rPr lang="en-US" dirty="0" smtClean="0">
                <a:ea typeface="ＭＳ Ｐゴシック" charset="0"/>
              </a:rPr>
              <a:t>1 </a:t>
            </a:r>
            <a:r>
              <a:rPr lang="en-US" dirty="0" err="1">
                <a:ea typeface="ＭＳ Ｐゴシック" charset="0"/>
              </a:rPr>
              <a:t>mol</a:t>
            </a:r>
            <a:r>
              <a:rPr lang="en-US" dirty="0">
                <a:ea typeface="ＭＳ Ｐゴシック" charset="0"/>
              </a:rPr>
              <a:t> of </a:t>
            </a:r>
            <a:r>
              <a:rPr lang="en-US" dirty="0" err="1">
                <a:ea typeface="ＭＳ Ｐゴシック" charset="0"/>
              </a:rPr>
              <a:t>NaCl</a:t>
            </a:r>
            <a:r>
              <a:rPr lang="en-US" dirty="0">
                <a:ea typeface="ＭＳ Ｐゴシック" charset="0"/>
              </a:rPr>
              <a:t> by 1.02 °C. </a:t>
            </a:r>
            <a:endParaRPr lang="en-US" dirty="0" smtClean="0">
              <a:ea typeface="ＭＳ Ｐゴシック" charset="0"/>
            </a:endParaRPr>
          </a:p>
          <a:p>
            <a:pPr lvl="3"/>
            <a:r>
              <a:rPr lang="en-US" dirty="0" err="1" smtClean="0">
                <a:ea typeface="ＭＳ Ｐゴシック" charset="0"/>
              </a:rPr>
              <a:t>NaCl</a:t>
            </a:r>
            <a:r>
              <a:rPr lang="en-US" dirty="0" smtClean="0">
                <a:ea typeface="ＭＳ Ｐゴシック" charset="0"/>
              </a:rPr>
              <a:t> </a:t>
            </a:r>
            <a:r>
              <a:rPr lang="en-US" dirty="0">
                <a:ea typeface="ＭＳ Ｐゴシック" charset="0"/>
              </a:rPr>
              <a:t>dissociates into two </a:t>
            </a:r>
            <a:r>
              <a:rPr lang="en-US" dirty="0" smtClean="0">
                <a:ea typeface="ＭＳ Ｐゴシック" charset="0"/>
              </a:rPr>
              <a:t>particles </a:t>
            </a:r>
            <a:endParaRPr lang="en-US" dirty="0">
              <a:ea typeface="ＭＳ Ｐゴシック" charset="0"/>
            </a:endParaRPr>
          </a:p>
        </p:txBody>
      </p:sp>
    </p:spTree>
    <p:extLst>
      <p:ext uri="{BB962C8B-B14F-4D97-AF65-F5344CB8AC3E}">
        <p14:creationId xmlns:p14="http://schemas.microsoft.com/office/powerpoint/2010/main" val="2257366234"/>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p>
            <a:pPr>
              <a:defRPr/>
            </a:pPr>
            <a:fld id="{55953952-F70F-437E-971A-16328402BE1B}" type="slidenum">
              <a:rPr lang="en-US"/>
              <a:pPr>
                <a:defRPr/>
              </a:pPr>
              <a:t>102</a:t>
            </a:fld>
            <a:endParaRPr lang="en-US"/>
          </a:p>
        </p:txBody>
      </p:sp>
      <p:sp>
        <p:nvSpPr>
          <p:cNvPr id="356354" name="Rectangle 2"/>
          <p:cNvSpPr>
            <a:spLocks noGrp="1" noChangeArrowheads="1"/>
          </p:cNvSpPr>
          <p:nvPr>
            <p:ph type="body" idx="1"/>
          </p:nvPr>
        </p:nvSpPr>
        <p:spPr>
          <a:xfrm>
            <a:off x="914400" y="2514600"/>
            <a:ext cx="7975600" cy="2819400"/>
          </a:xfrm>
        </p:spPr>
        <p:txBody>
          <a:bodyPr>
            <a:normAutofit/>
          </a:bodyPr>
          <a:lstStyle/>
          <a:p>
            <a:pPr marL="465138" indent="-465138" eaLnBrk="1" hangingPunct="1"/>
            <a:r>
              <a:rPr lang="el-GR" sz="2800" i="1" dirty="0" smtClean="0">
                <a:cs typeface="Arial" charset="0"/>
              </a:rPr>
              <a:t>Δ</a:t>
            </a:r>
            <a:r>
              <a:rPr lang="en-US" sz="2800" i="1" dirty="0" smtClean="0"/>
              <a:t>T</a:t>
            </a:r>
            <a:r>
              <a:rPr lang="en-US" sz="2800" dirty="0" smtClean="0"/>
              <a:t> = </a:t>
            </a:r>
            <a:r>
              <a:rPr lang="en-US" sz="2800" i="1" dirty="0" err="1" smtClean="0"/>
              <a:t>K</a:t>
            </a:r>
            <a:r>
              <a:rPr lang="en-US" sz="2800" baseline="-25000" dirty="0" err="1" smtClean="0">
                <a:cs typeface="Arial" charset="0"/>
              </a:rPr>
              <a:t>b</a:t>
            </a:r>
            <a:r>
              <a:rPr lang="en-US" sz="2800" i="1" dirty="0" err="1" smtClean="0">
                <a:cs typeface="Arial" charset="0"/>
              </a:rPr>
              <a:t>m</a:t>
            </a:r>
            <a:r>
              <a:rPr lang="en-US" sz="2800" baseline="-25000" dirty="0" err="1" smtClean="0">
                <a:cs typeface="Arial" charset="0"/>
              </a:rPr>
              <a:t>solute</a:t>
            </a:r>
            <a:endParaRPr lang="en-US" sz="2800" baseline="-25000" dirty="0" smtClean="0">
              <a:cs typeface="Arial" charset="0"/>
            </a:endParaRPr>
          </a:p>
          <a:p>
            <a:pPr marL="465138" indent="-465138" eaLnBrk="1" hangingPunct="1">
              <a:buFontTx/>
              <a:buNone/>
            </a:pPr>
            <a:r>
              <a:rPr lang="en-US" sz="2800" dirty="0" smtClean="0">
                <a:cs typeface="Arial" charset="0"/>
              </a:rPr>
              <a:t>		</a:t>
            </a:r>
          </a:p>
          <a:p>
            <a:pPr marL="465138" indent="-465138" eaLnBrk="1" hangingPunct="1">
              <a:buFontTx/>
              <a:buNone/>
            </a:pPr>
            <a:r>
              <a:rPr lang="en-US" sz="2800" i="1" dirty="0">
                <a:cs typeface="Arial" charset="0"/>
              </a:rPr>
              <a:t>	</a:t>
            </a:r>
            <a:r>
              <a:rPr lang="en-US" sz="2800" i="1" dirty="0" smtClean="0">
                <a:cs typeface="Arial" charset="0"/>
              </a:rPr>
              <a:t>	</a:t>
            </a:r>
            <a:r>
              <a:rPr lang="el-GR" sz="2200" i="1" dirty="0" smtClean="0">
                <a:cs typeface="Arial" charset="0"/>
              </a:rPr>
              <a:t>Δ</a:t>
            </a:r>
            <a:r>
              <a:rPr lang="en-US" sz="2200" i="1" dirty="0" smtClean="0"/>
              <a:t>T</a:t>
            </a:r>
            <a:r>
              <a:rPr lang="en-US" sz="2600" i="1" dirty="0" smtClean="0"/>
              <a:t>	</a:t>
            </a:r>
            <a:r>
              <a:rPr lang="en-US" sz="2000" dirty="0" smtClean="0">
                <a:cs typeface="Arial" charset="0"/>
              </a:rPr>
              <a:t>=  boiling-point elevation</a:t>
            </a:r>
          </a:p>
          <a:p>
            <a:pPr marL="465138" indent="-465138" eaLnBrk="1" hangingPunct="1">
              <a:buFontTx/>
              <a:buNone/>
            </a:pPr>
            <a:r>
              <a:rPr lang="en-US" sz="2000" dirty="0" smtClean="0">
                <a:cs typeface="Arial" charset="0"/>
              </a:rPr>
              <a:t>		</a:t>
            </a:r>
            <a:r>
              <a:rPr lang="en-US" sz="2600" i="1" dirty="0" smtClean="0"/>
              <a:t>K</a:t>
            </a:r>
            <a:r>
              <a:rPr lang="en-US" sz="2600" baseline="-25000" dirty="0" smtClean="0">
                <a:cs typeface="Arial" charset="0"/>
              </a:rPr>
              <a:t>b</a:t>
            </a:r>
            <a:r>
              <a:rPr lang="en-US" baseline="-25000" dirty="0" smtClean="0">
                <a:cs typeface="Arial" charset="0"/>
              </a:rPr>
              <a:t>	</a:t>
            </a:r>
            <a:r>
              <a:rPr lang="en-US" sz="2000" dirty="0" smtClean="0">
                <a:cs typeface="Arial" charset="0"/>
              </a:rPr>
              <a:t>=  </a:t>
            </a:r>
            <a:r>
              <a:rPr lang="en-US" sz="2000" dirty="0" err="1" smtClean="0">
                <a:cs typeface="Arial" charset="0"/>
              </a:rPr>
              <a:t>molal</a:t>
            </a:r>
            <a:r>
              <a:rPr lang="en-US" sz="2000" dirty="0" smtClean="0">
                <a:cs typeface="Arial" charset="0"/>
              </a:rPr>
              <a:t> boiling-point elevation constant</a:t>
            </a:r>
          </a:p>
          <a:p>
            <a:pPr marL="465138" indent="-465138" eaLnBrk="1" hangingPunct="1">
              <a:buFontTx/>
              <a:buNone/>
            </a:pPr>
            <a:r>
              <a:rPr lang="en-US" sz="2000" dirty="0" smtClean="0">
                <a:cs typeface="Arial" charset="0"/>
              </a:rPr>
              <a:t>		</a:t>
            </a:r>
            <a:r>
              <a:rPr lang="en-US" sz="2600" i="1" dirty="0" err="1" smtClean="0">
                <a:solidFill>
                  <a:srgbClr val="C00000"/>
                </a:solidFill>
                <a:cs typeface="Arial" charset="0"/>
              </a:rPr>
              <a:t>m</a:t>
            </a:r>
            <a:r>
              <a:rPr lang="en-US" sz="2600" baseline="-25000" dirty="0" err="1" smtClean="0">
                <a:solidFill>
                  <a:srgbClr val="C00000"/>
                </a:solidFill>
                <a:cs typeface="Arial" charset="0"/>
              </a:rPr>
              <a:t>solute</a:t>
            </a:r>
            <a:r>
              <a:rPr lang="en-US" sz="2600" baseline="-25000" dirty="0" smtClean="0">
                <a:solidFill>
                  <a:srgbClr val="C00000"/>
                </a:solidFill>
                <a:cs typeface="Arial" charset="0"/>
              </a:rPr>
              <a:t>    </a:t>
            </a:r>
            <a:r>
              <a:rPr lang="en-US" sz="2000" dirty="0" smtClean="0">
                <a:solidFill>
                  <a:srgbClr val="C00000"/>
                </a:solidFill>
                <a:cs typeface="Arial" charset="0"/>
              </a:rPr>
              <a:t>=  </a:t>
            </a:r>
            <a:r>
              <a:rPr lang="en-US" sz="2000" dirty="0" err="1" smtClean="0">
                <a:solidFill>
                  <a:srgbClr val="C00000"/>
                </a:solidFill>
                <a:cs typeface="Arial" charset="0"/>
              </a:rPr>
              <a:t>molality</a:t>
            </a:r>
            <a:r>
              <a:rPr lang="en-US" sz="2000" dirty="0" smtClean="0">
                <a:solidFill>
                  <a:srgbClr val="C00000"/>
                </a:solidFill>
                <a:cs typeface="Arial" charset="0"/>
              </a:rPr>
              <a:t> of solute</a:t>
            </a:r>
            <a:endParaRPr lang="el-GR" sz="2000" dirty="0" smtClean="0">
              <a:solidFill>
                <a:srgbClr val="C00000"/>
              </a:solidFill>
              <a:cs typeface="Arial" charset="0"/>
            </a:endParaRPr>
          </a:p>
        </p:txBody>
      </p:sp>
      <p:sp>
        <p:nvSpPr>
          <p:cNvPr id="356355" name="Rectangle 3"/>
          <p:cNvSpPr>
            <a:spLocks noGrp="1" noChangeArrowheads="1"/>
          </p:cNvSpPr>
          <p:nvPr>
            <p:ph type="title"/>
          </p:nvPr>
        </p:nvSpPr>
        <p:spPr/>
        <p:txBody>
          <a:bodyPr>
            <a:normAutofit/>
          </a:bodyPr>
          <a:lstStyle/>
          <a:p>
            <a:pPr eaLnBrk="1" hangingPunct="1">
              <a:spcBef>
                <a:spcPct val="20000"/>
              </a:spcBef>
            </a:pPr>
            <a:r>
              <a:rPr lang="en-US" sz="3200" dirty="0" smtClean="0"/>
              <a:t>A nonvolatile solute </a:t>
            </a:r>
            <a:br>
              <a:rPr lang="en-US" sz="3200" dirty="0" smtClean="0"/>
            </a:br>
            <a:r>
              <a:rPr lang="en-US" sz="3200" dirty="0" smtClean="0"/>
              <a:t>elevates the boiling point of the solvent</a:t>
            </a:r>
          </a:p>
        </p:txBody>
      </p:sp>
    </p:spTree>
    <p:extLst>
      <p:ext uri="{BB962C8B-B14F-4D97-AF65-F5344CB8AC3E}">
        <p14:creationId xmlns:p14="http://schemas.microsoft.com/office/powerpoint/2010/main" val="2472849343"/>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1"/>
          </p:nvPr>
        </p:nvSpPr>
        <p:spPr>
          <a:xfrm>
            <a:off x="365125" y="551115"/>
            <a:ext cx="8229600" cy="2886513"/>
          </a:xfrm>
        </p:spPr>
        <p:txBody>
          <a:bodyPr>
            <a:normAutofit/>
          </a:bodyPr>
          <a:lstStyle/>
          <a:p>
            <a:r>
              <a:rPr lang="en-US" sz="3000" b="1" dirty="0">
                <a:solidFill>
                  <a:srgbClr val="000000"/>
                </a:solidFill>
                <a:ea typeface="ＭＳ Ｐゴシック"/>
              </a:rPr>
              <a:t>Freezing-Point Depression of Solutions</a:t>
            </a:r>
          </a:p>
          <a:p>
            <a:pPr lvl="1">
              <a:buSzPts val="2800"/>
            </a:pPr>
            <a:r>
              <a:rPr lang="en-US" sz="2600" dirty="0">
                <a:ea typeface="ＭＳ Ｐゴシック"/>
              </a:rPr>
              <a:t>The freezing point of a solution is lower than that of the pure </a:t>
            </a:r>
            <a:r>
              <a:rPr lang="en-US" sz="2600" dirty="0" smtClean="0">
                <a:ea typeface="ＭＳ Ｐゴシック"/>
              </a:rPr>
              <a:t>solvent </a:t>
            </a:r>
            <a:endParaRPr lang="en-US" sz="2600" dirty="0">
              <a:ea typeface="ＭＳ Ｐゴシック"/>
            </a:endParaRPr>
          </a:p>
          <a:p>
            <a:pPr lvl="1">
              <a:buSzPts val="2800"/>
            </a:pPr>
            <a:r>
              <a:rPr lang="en-US" sz="2600" dirty="0">
                <a:ea typeface="ＭＳ Ｐゴシック"/>
              </a:rPr>
              <a:t>Solute molecules are dispersed between solvent molecules, making it more difficult for solvent molecules to organize into ordered </a:t>
            </a:r>
            <a:r>
              <a:rPr lang="en-US" sz="2600" dirty="0" smtClean="0">
                <a:ea typeface="ＭＳ Ｐゴシック"/>
              </a:rPr>
              <a:t>crystals </a:t>
            </a:r>
            <a:endParaRPr lang="en-US" dirty="0">
              <a:ea typeface="ＭＳ Ｐゴシック" charset="0"/>
            </a:endParaRPr>
          </a:p>
        </p:txBody>
      </p:sp>
      <p:pic>
        <p:nvPicPr>
          <p:cNvPr id="5" name="Picture 3" descr="figure_11_15"/>
          <p:cNvPicPr>
            <a:picLocks noChangeAspect="1" noChangeArrowheads="1"/>
          </p:cNvPicPr>
          <p:nvPr/>
        </p:nvPicPr>
        <p:blipFill>
          <a:blip r:embed="rId2" cstate="print"/>
          <a:srcRect/>
          <a:stretch>
            <a:fillRect/>
          </a:stretch>
        </p:blipFill>
        <p:spPr bwMode="auto">
          <a:xfrm>
            <a:off x="2817329" y="3699938"/>
            <a:ext cx="3517213" cy="2487649"/>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3921560666"/>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1"/>
          </p:nvPr>
        </p:nvSpPr>
        <p:spPr>
          <a:xfrm>
            <a:off x="365125" y="551116"/>
            <a:ext cx="8229600" cy="4460368"/>
          </a:xfrm>
        </p:spPr>
        <p:txBody>
          <a:bodyPr>
            <a:normAutofit/>
          </a:bodyPr>
          <a:lstStyle/>
          <a:p>
            <a:r>
              <a:rPr lang="en-US" sz="3000" b="1" dirty="0">
                <a:solidFill>
                  <a:srgbClr val="000000"/>
                </a:solidFill>
                <a:ea typeface="ＭＳ Ｐゴシック"/>
              </a:rPr>
              <a:t>Freezing-Point Depression of Solutions</a:t>
            </a:r>
          </a:p>
          <a:p>
            <a:pPr lvl="1">
              <a:buSzPts val="2800"/>
            </a:pPr>
            <a:r>
              <a:rPr lang="en-US" sz="2600" dirty="0">
                <a:solidFill>
                  <a:srgbClr val="3366FF"/>
                </a:solidFill>
                <a:ea typeface="ＭＳ Ｐゴシック"/>
              </a:rPr>
              <a:t>The freezing point of a solution is lower than that of the pure </a:t>
            </a:r>
            <a:r>
              <a:rPr lang="en-US" sz="2600" dirty="0" smtClean="0">
                <a:solidFill>
                  <a:srgbClr val="3366FF"/>
                </a:solidFill>
                <a:ea typeface="ＭＳ Ｐゴシック"/>
              </a:rPr>
              <a:t>solvent </a:t>
            </a:r>
            <a:endParaRPr lang="en-US" sz="2600" dirty="0">
              <a:solidFill>
                <a:srgbClr val="3366FF"/>
              </a:solidFill>
              <a:ea typeface="ＭＳ Ｐゴシック"/>
            </a:endParaRPr>
          </a:p>
          <a:p>
            <a:pPr lvl="1">
              <a:buSzPts val="2800"/>
            </a:pPr>
            <a:r>
              <a:rPr lang="en-US" sz="2600" dirty="0">
                <a:solidFill>
                  <a:srgbClr val="3366FF"/>
                </a:solidFill>
                <a:ea typeface="ＭＳ Ｐゴシック"/>
              </a:rPr>
              <a:t>Solute molecules are dispersed between solvent molecules, making it more difficult for solvent molecules to organize into ordered </a:t>
            </a:r>
            <a:r>
              <a:rPr lang="en-US" sz="2600" dirty="0" smtClean="0">
                <a:solidFill>
                  <a:srgbClr val="3366FF"/>
                </a:solidFill>
                <a:ea typeface="ＭＳ Ｐゴシック"/>
              </a:rPr>
              <a:t>crystals </a:t>
            </a:r>
            <a:endParaRPr lang="en-US" sz="2600" dirty="0">
              <a:solidFill>
                <a:srgbClr val="3366FF"/>
              </a:solidFill>
              <a:ea typeface="ＭＳ Ｐゴシック"/>
            </a:endParaRPr>
          </a:p>
          <a:p>
            <a:pPr lvl="1">
              <a:buSzPts val="2800"/>
            </a:pPr>
            <a:r>
              <a:rPr lang="en-US" sz="2600" dirty="0">
                <a:solidFill>
                  <a:srgbClr val="000000"/>
                </a:solidFill>
                <a:ea typeface="ＭＳ Ｐゴシック"/>
              </a:rPr>
              <a:t>For each mole of nonvolatile solute particles, the freezing point of </a:t>
            </a:r>
            <a:r>
              <a:rPr lang="en-US" sz="2600" b="1" dirty="0">
                <a:solidFill>
                  <a:srgbClr val="000000"/>
                </a:solidFill>
                <a:ea typeface="ＭＳ Ｐゴシック"/>
              </a:rPr>
              <a:t>1 kg </a:t>
            </a:r>
            <a:r>
              <a:rPr lang="en-US" sz="2600" dirty="0">
                <a:solidFill>
                  <a:srgbClr val="000000"/>
                </a:solidFill>
                <a:ea typeface="ＭＳ Ｐゴシック"/>
              </a:rPr>
              <a:t>of water is lowered by 1.86 °</a:t>
            </a:r>
            <a:r>
              <a:rPr lang="en-US" sz="2600" dirty="0" smtClean="0">
                <a:solidFill>
                  <a:srgbClr val="000000"/>
                </a:solidFill>
                <a:ea typeface="ＭＳ Ｐゴシック"/>
              </a:rPr>
              <a:t>C </a:t>
            </a:r>
          </a:p>
          <a:p>
            <a:pPr lvl="2">
              <a:buSzPts val="2800"/>
            </a:pPr>
            <a:r>
              <a:rPr lang="en-US" sz="2200" dirty="0" smtClean="0">
                <a:solidFill>
                  <a:srgbClr val="000000"/>
                </a:solidFill>
                <a:ea typeface="ＭＳ Ｐゴシック"/>
              </a:rPr>
              <a:t>1 mole of glucose lowers the freezing point 1.86</a:t>
            </a:r>
            <a:r>
              <a:rPr lang="en-US" sz="2200" baseline="30000" dirty="0" smtClean="0">
                <a:solidFill>
                  <a:srgbClr val="000000"/>
                </a:solidFill>
                <a:ea typeface="ＭＳ Ｐゴシック"/>
              </a:rPr>
              <a:t>o</a:t>
            </a:r>
            <a:r>
              <a:rPr lang="en-US" sz="2200" dirty="0" smtClean="0">
                <a:solidFill>
                  <a:srgbClr val="000000"/>
                </a:solidFill>
                <a:ea typeface="ＭＳ Ｐゴシック"/>
              </a:rPr>
              <a:t>C</a:t>
            </a:r>
          </a:p>
          <a:p>
            <a:pPr lvl="2">
              <a:buSzPts val="2800"/>
            </a:pPr>
            <a:r>
              <a:rPr lang="en-US" sz="2200" dirty="0" smtClean="0">
                <a:solidFill>
                  <a:srgbClr val="000000"/>
                </a:solidFill>
                <a:ea typeface="ＭＳ Ｐゴシック"/>
              </a:rPr>
              <a:t>1 mole of </a:t>
            </a:r>
            <a:r>
              <a:rPr lang="en-US" sz="2200" dirty="0" err="1" smtClean="0">
                <a:solidFill>
                  <a:srgbClr val="000000"/>
                </a:solidFill>
                <a:ea typeface="ＭＳ Ｐゴシック"/>
              </a:rPr>
              <a:t>NaCl</a:t>
            </a:r>
            <a:r>
              <a:rPr lang="en-US" sz="2200" dirty="0" smtClean="0">
                <a:solidFill>
                  <a:srgbClr val="000000"/>
                </a:solidFill>
                <a:ea typeface="ＭＳ Ｐゴシック"/>
              </a:rPr>
              <a:t> lowers the freezing point 3.72</a:t>
            </a:r>
            <a:r>
              <a:rPr lang="en-US" sz="2200" baseline="30000" dirty="0" smtClean="0">
                <a:solidFill>
                  <a:srgbClr val="000000"/>
                </a:solidFill>
                <a:ea typeface="ＭＳ Ｐゴシック"/>
              </a:rPr>
              <a:t>o</a:t>
            </a:r>
            <a:r>
              <a:rPr lang="en-US" sz="2200" dirty="0" smtClean="0">
                <a:solidFill>
                  <a:srgbClr val="000000"/>
                </a:solidFill>
                <a:ea typeface="ＭＳ Ｐゴシック"/>
              </a:rPr>
              <a:t>C </a:t>
            </a:r>
            <a:endParaRPr lang="en-US" sz="2200" dirty="0">
              <a:solidFill>
                <a:srgbClr val="000000"/>
              </a:solidFill>
              <a:ea typeface="ＭＳ Ｐゴシック"/>
            </a:endParaRPr>
          </a:p>
          <a:p>
            <a:pPr lvl="1">
              <a:buFontTx/>
              <a:buNone/>
            </a:pPr>
            <a:endParaRPr lang="en-US" dirty="0">
              <a:ea typeface="ＭＳ Ｐゴシック" charset="0"/>
            </a:endParaRPr>
          </a:p>
        </p:txBody>
      </p:sp>
    </p:spTree>
    <p:extLst>
      <p:ext uri="{BB962C8B-B14F-4D97-AF65-F5344CB8AC3E}">
        <p14:creationId xmlns:p14="http://schemas.microsoft.com/office/powerpoint/2010/main" val="1524638666"/>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p>
            <a:pPr>
              <a:defRPr/>
            </a:pPr>
            <a:fld id="{14244651-E3C2-4515-8C8C-AE8439EE8ED7}" type="slidenum">
              <a:rPr lang="en-US"/>
              <a:pPr>
                <a:defRPr/>
              </a:pPr>
              <a:t>105</a:t>
            </a:fld>
            <a:endParaRPr lang="en-US"/>
          </a:p>
        </p:txBody>
      </p:sp>
      <p:sp>
        <p:nvSpPr>
          <p:cNvPr id="364546" name="Rectangle 2"/>
          <p:cNvSpPr>
            <a:spLocks noGrp="1" noChangeArrowheads="1"/>
          </p:cNvSpPr>
          <p:nvPr>
            <p:ph type="body" idx="1"/>
          </p:nvPr>
        </p:nvSpPr>
        <p:spPr>
          <a:xfrm>
            <a:off x="838200" y="2590800"/>
            <a:ext cx="8012113" cy="3195638"/>
          </a:xfrm>
        </p:spPr>
        <p:txBody>
          <a:bodyPr>
            <a:normAutofit/>
          </a:bodyPr>
          <a:lstStyle/>
          <a:p>
            <a:pPr marL="465138" indent="-465138" eaLnBrk="1" hangingPunct="1"/>
            <a:r>
              <a:rPr lang="el-GR" sz="2800" i="1" dirty="0" smtClean="0">
                <a:cs typeface="Arial" charset="0"/>
              </a:rPr>
              <a:t>Δ</a:t>
            </a:r>
            <a:r>
              <a:rPr lang="en-US" sz="2800" i="1" dirty="0" smtClean="0"/>
              <a:t>T</a:t>
            </a:r>
            <a:r>
              <a:rPr lang="en-US" sz="2800" dirty="0" smtClean="0"/>
              <a:t> = </a:t>
            </a:r>
            <a:r>
              <a:rPr lang="en-US" sz="2800" i="1" dirty="0" err="1" smtClean="0"/>
              <a:t>K</a:t>
            </a:r>
            <a:r>
              <a:rPr lang="en-US" sz="2800" baseline="-25000" dirty="0" err="1" smtClean="0">
                <a:cs typeface="Arial" charset="0"/>
              </a:rPr>
              <a:t>f</a:t>
            </a:r>
            <a:r>
              <a:rPr lang="en-US" sz="2800" i="1" dirty="0" err="1" smtClean="0">
                <a:cs typeface="Arial" charset="0"/>
              </a:rPr>
              <a:t>m</a:t>
            </a:r>
            <a:r>
              <a:rPr lang="en-US" sz="2800" baseline="-25000" dirty="0" err="1" smtClean="0">
                <a:cs typeface="Arial" charset="0"/>
              </a:rPr>
              <a:t>solute</a:t>
            </a:r>
            <a:endParaRPr lang="en-US" sz="2800" baseline="-25000" dirty="0" smtClean="0">
              <a:cs typeface="Arial" charset="0"/>
            </a:endParaRPr>
          </a:p>
          <a:p>
            <a:pPr marL="465138" indent="-465138" eaLnBrk="1" hangingPunct="1">
              <a:buFontTx/>
              <a:buNone/>
            </a:pPr>
            <a:endParaRPr lang="en-US" sz="2800" dirty="0" smtClean="0">
              <a:cs typeface="Arial" charset="0"/>
            </a:endParaRPr>
          </a:p>
          <a:p>
            <a:pPr marL="465138" indent="-465138" eaLnBrk="1" hangingPunct="1">
              <a:buFontTx/>
              <a:buNone/>
            </a:pPr>
            <a:r>
              <a:rPr lang="en-US" sz="2800" dirty="0" smtClean="0">
                <a:cs typeface="Arial" charset="0"/>
              </a:rPr>
              <a:t>		</a:t>
            </a:r>
            <a:r>
              <a:rPr lang="el-GR" sz="2600" i="1" dirty="0" smtClean="0">
                <a:cs typeface="Arial" charset="0"/>
              </a:rPr>
              <a:t>Δ</a:t>
            </a:r>
            <a:r>
              <a:rPr lang="en-US" sz="2600" i="1" dirty="0" smtClean="0"/>
              <a:t>T</a:t>
            </a:r>
            <a:r>
              <a:rPr lang="en-US" sz="2600" dirty="0" smtClean="0"/>
              <a:t> </a:t>
            </a:r>
            <a:r>
              <a:rPr lang="en-US" dirty="0" smtClean="0"/>
              <a:t>	</a:t>
            </a:r>
            <a:r>
              <a:rPr lang="en-US" sz="2000" dirty="0" smtClean="0">
                <a:cs typeface="Arial" charset="0"/>
              </a:rPr>
              <a:t>=  freezing-point depression</a:t>
            </a:r>
          </a:p>
          <a:p>
            <a:pPr marL="465138" indent="-465138" eaLnBrk="1" hangingPunct="1">
              <a:buFontTx/>
              <a:buNone/>
            </a:pPr>
            <a:r>
              <a:rPr lang="en-US" sz="2000" dirty="0" smtClean="0">
                <a:cs typeface="Arial" charset="0"/>
              </a:rPr>
              <a:t>		</a:t>
            </a:r>
            <a:r>
              <a:rPr lang="en-US" sz="2600" i="1" dirty="0" err="1" smtClean="0"/>
              <a:t>K</a:t>
            </a:r>
            <a:r>
              <a:rPr lang="en-US" sz="2600" baseline="-25000" dirty="0" err="1" smtClean="0">
                <a:cs typeface="Arial" charset="0"/>
              </a:rPr>
              <a:t>f</a:t>
            </a:r>
            <a:r>
              <a:rPr lang="en-US" baseline="-25000" dirty="0" smtClean="0">
                <a:cs typeface="Arial" charset="0"/>
              </a:rPr>
              <a:t>	</a:t>
            </a:r>
            <a:r>
              <a:rPr lang="en-US" sz="2000" dirty="0" smtClean="0">
                <a:cs typeface="Arial" charset="0"/>
              </a:rPr>
              <a:t>=  </a:t>
            </a:r>
            <a:r>
              <a:rPr lang="en-US" sz="2000" dirty="0" err="1" smtClean="0">
                <a:cs typeface="Arial" charset="0"/>
              </a:rPr>
              <a:t>molal</a:t>
            </a:r>
            <a:r>
              <a:rPr lang="en-US" sz="2000" dirty="0" smtClean="0">
                <a:cs typeface="Arial" charset="0"/>
              </a:rPr>
              <a:t> freezing-point depression constant</a:t>
            </a:r>
          </a:p>
          <a:p>
            <a:pPr marL="465138" indent="-465138" eaLnBrk="1" hangingPunct="1">
              <a:buFontTx/>
              <a:buNone/>
            </a:pPr>
            <a:r>
              <a:rPr lang="en-US" sz="2000" dirty="0" smtClean="0">
                <a:cs typeface="Arial" charset="0"/>
              </a:rPr>
              <a:t>	</a:t>
            </a:r>
            <a:r>
              <a:rPr lang="en-US" sz="2000" dirty="0" smtClean="0">
                <a:solidFill>
                  <a:srgbClr val="C00000"/>
                </a:solidFill>
                <a:cs typeface="Arial" charset="0"/>
              </a:rPr>
              <a:t>	</a:t>
            </a:r>
            <a:r>
              <a:rPr lang="en-US" sz="2600" i="1" dirty="0" err="1" smtClean="0">
                <a:solidFill>
                  <a:srgbClr val="C00000"/>
                </a:solidFill>
                <a:cs typeface="Arial" charset="0"/>
              </a:rPr>
              <a:t>m</a:t>
            </a:r>
            <a:r>
              <a:rPr lang="en-US" sz="2600" baseline="-25000" dirty="0" err="1" smtClean="0">
                <a:solidFill>
                  <a:srgbClr val="C00000"/>
                </a:solidFill>
                <a:cs typeface="Arial" charset="0"/>
              </a:rPr>
              <a:t>solute</a:t>
            </a:r>
            <a:r>
              <a:rPr lang="en-US" sz="2600" baseline="-25000" dirty="0" smtClean="0">
                <a:solidFill>
                  <a:srgbClr val="C00000"/>
                </a:solidFill>
                <a:cs typeface="Arial" charset="0"/>
              </a:rPr>
              <a:t>    </a:t>
            </a:r>
            <a:r>
              <a:rPr lang="en-US" sz="2000" dirty="0" smtClean="0">
                <a:solidFill>
                  <a:srgbClr val="C00000"/>
                </a:solidFill>
                <a:cs typeface="Arial" charset="0"/>
              </a:rPr>
              <a:t>=  </a:t>
            </a:r>
            <a:r>
              <a:rPr lang="en-US" sz="2000" dirty="0" err="1" smtClean="0">
                <a:solidFill>
                  <a:srgbClr val="C00000"/>
                </a:solidFill>
                <a:cs typeface="Arial" charset="0"/>
              </a:rPr>
              <a:t>molality</a:t>
            </a:r>
            <a:r>
              <a:rPr lang="en-US" sz="2000" dirty="0" smtClean="0">
                <a:solidFill>
                  <a:srgbClr val="C00000"/>
                </a:solidFill>
                <a:cs typeface="Arial" charset="0"/>
              </a:rPr>
              <a:t> of solute</a:t>
            </a:r>
            <a:endParaRPr lang="el-GR" sz="2000" dirty="0" smtClean="0">
              <a:solidFill>
                <a:srgbClr val="C00000"/>
              </a:solidFill>
              <a:cs typeface="Arial" charset="0"/>
            </a:endParaRPr>
          </a:p>
        </p:txBody>
      </p:sp>
      <p:sp>
        <p:nvSpPr>
          <p:cNvPr id="7" name="Content Placeholder 2"/>
          <p:cNvSpPr txBox="1">
            <a:spLocks/>
          </p:cNvSpPr>
          <p:nvPr/>
        </p:nvSpPr>
        <p:spPr>
          <a:xfrm>
            <a:off x="457200" y="457200"/>
            <a:ext cx="8229600" cy="167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t>When a solute is dissolved in a solvent </a:t>
            </a:r>
            <a:br>
              <a:rPr lang="en-US" dirty="0" smtClean="0"/>
            </a:br>
            <a:r>
              <a:rPr lang="en-US" dirty="0" smtClean="0"/>
              <a:t>the freezing point of the solution is lower</a:t>
            </a:r>
            <a:br>
              <a:rPr lang="en-US" dirty="0" smtClean="0"/>
            </a:br>
            <a:r>
              <a:rPr lang="en-US" dirty="0" smtClean="0"/>
              <a:t>that of pure solvent </a:t>
            </a:r>
            <a:endParaRPr lang="en-US" dirty="0"/>
          </a:p>
        </p:txBody>
      </p:sp>
    </p:spTree>
    <p:extLst>
      <p:ext uri="{BB962C8B-B14F-4D97-AF65-F5344CB8AC3E}">
        <p14:creationId xmlns:p14="http://schemas.microsoft.com/office/powerpoint/2010/main" val="3450522865"/>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ftr" sz="quarter" idx="10"/>
          </p:nvPr>
        </p:nvSpPr>
        <p:spPr>
          <a:ln/>
        </p:spPr>
        <p:txBody>
          <a:bodyPr/>
          <a:lstStyle/>
          <a:p>
            <a:r>
              <a:rPr lang="en-GB">
                <a:solidFill>
                  <a:srgbClr val="FFFFFF"/>
                </a:solidFill>
              </a:rPr>
              <a:t>© 2013 Pearson Education, Inc.</a:t>
            </a:r>
          </a:p>
        </p:txBody>
      </p:sp>
      <p:sp>
        <p:nvSpPr>
          <p:cNvPr id="35842" name="Rectangle 2"/>
          <p:cNvSpPr>
            <a:spLocks noGrp="1" noChangeArrowheads="1"/>
          </p:cNvSpPr>
          <p:nvPr>
            <p:ph type="title"/>
          </p:nvPr>
        </p:nvSpPr>
        <p:spPr>
          <a:xfrm>
            <a:off x="304800" y="914400"/>
            <a:ext cx="8534400" cy="685800"/>
          </a:xfrm>
        </p:spPr>
        <p:txBody>
          <a:bodyPr/>
          <a:lstStyle/>
          <a:p>
            <a:pPr algn="l" eaLnBrk="1" hangingPunct="1">
              <a:spcAft>
                <a:spcPts val="1200"/>
              </a:spcAft>
            </a:pP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Arial" charset="0"/>
              </a:rPr>
              <a:t>Which aqueous solution has the lowest freezing point?</a:t>
            </a:r>
            <a:endParaRPr lang="en-US" baseline="30000">
              <a:latin typeface="Arial" charset="0"/>
              <a:ea typeface="ＭＳ Ｐゴシック" charset="0"/>
              <a:cs typeface="Arial" charset="0"/>
            </a:endParaRPr>
          </a:p>
        </p:txBody>
      </p:sp>
      <p:sp>
        <p:nvSpPr>
          <p:cNvPr id="35843" name="Rectangle 3"/>
          <p:cNvSpPr>
            <a:spLocks noGrp="1" noChangeArrowheads="1"/>
          </p:cNvSpPr>
          <p:nvPr>
            <p:ph type="body" idx="1"/>
          </p:nvPr>
        </p:nvSpPr>
        <p:spPr>
          <a:xfrm>
            <a:off x="609600" y="2438400"/>
            <a:ext cx="6324600" cy="3276600"/>
          </a:xfrm>
        </p:spPr>
        <p:txBody>
          <a:bodyPr/>
          <a:lstStyle/>
          <a:p>
            <a:pPr eaLnBrk="1" hangingPunct="1">
              <a:lnSpc>
                <a:spcPct val="90000"/>
              </a:lnSpc>
              <a:buFont typeface="Arial" charset="0"/>
              <a:buAutoNum type="alphaLcPeriod"/>
            </a:pPr>
            <a:r>
              <a:rPr lang="en-US" sz="2800">
                <a:latin typeface="Arial" charset="0"/>
                <a:ea typeface="ＭＳ Ｐゴシック" charset="0"/>
                <a:cs typeface="Arial" charset="0"/>
              </a:rPr>
              <a:t>1.5 mol CaCl</a:t>
            </a:r>
            <a:r>
              <a:rPr lang="en-US" sz="2800" baseline="-25000">
                <a:latin typeface="Arial" charset="0"/>
                <a:ea typeface="ＭＳ Ｐゴシック" charset="0"/>
                <a:cs typeface="Arial" charset="0"/>
              </a:rPr>
              <a:t>2</a:t>
            </a:r>
            <a:r>
              <a:rPr lang="en-US" sz="2800">
                <a:latin typeface="Arial" charset="0"/>
                <a:ea typeface="ＭＳ Ｐゴシック" charset="0"/>
                <a:cs typeface="Arial" charset="0"/>
              </a:rPr>
              <a:t>/kg solution</a:t>
            </a:r>
          </a:p>
          <a:p>
            <a:pPr eaLnBrk="1" hangingPunct="1">
              <a:lnSpc>
                <a:spcPct val="90000"/>
              </a:lnSpc>
              <a:buFont typeface="Arial" charset="0"/>
              <a:buAutoNum type="alphaLcPeriod"/>
            </a:pPr>
            <a:r>
              <a:rPr lang="en-US" sz="2800">
                <a:latin typeface="Arial" charset="0"/>
                <a:ea typeface="ＭＳ Ｐゴシック" charset="0"/>
                <a:cs typeface="Arial" charset="0"/>
              </a:rPr>
              <a:t>2.0 mol NaCl/kg solution</a:t>
            </a:r>
          </a:p>
          <a:p>
            <a:pPr eaLnBrk="1" hangingPunct="1">
              <a:lnSpc>
                <a:spcPct val="90000"/>
              </a:lnSpc>
              <a:buFont typeface="Arial" charset="0"/>
              <a:buAutoNum type="alphaLcPeriod"/>
            </a:pPr>
            <a:r>
              <a:rPr lang="en-US" sz="2800">
                <a:latin typeface="Arial" charset="0"/>
                <a:ea typeface="ＭＳ Ｐゴシック" charset="0"/>
                <a:cs typeface="Arial" charset="0"/>
              </a:rPr>
              <a:t>3.0 mol glucose/kg solution</a:t>
            </a:r>
          </a:p>
          <a:p>
            <a:pPr eaLnBrk="1" hangingPunct="1">
              <a:lnSpc>
                <a:spcPct val="90000"/>
              </a:lnSpc>
              <a:buFont typeface="Arial" charset="0"/>
              <a:buAutoNum type="alphaLcPeriod"/>
            </a:pPr>
            <a:r>
              <a:rPr lang="en-US" sz="2800">
                <a:latin typeface="Arial" charset="0"/>
                <a:ea typeface="ＭＳ Ｐゴシック" charset="0"/>
                <a:cs typeface="Arial" charset="0"/>
              </a:rPr>
              <a:t>4.0 mol methyl alcohol/kg solution</a:t>
            </a:r>
          </a:p>
        </p:txBody>
      </p:sp>
      <p:sp>
        <p:nvSpPr>
          <p:cNvPr id="35844" name="TextBox 1"/>
          <p:cNvSpPr txBox="1">
            <a:spLocks noChangeArrowheads="1"/>
          </p:cNvSpPr>
          <p:nvPr/>
        </p:nvSpPr>
        <p:spPr bwMode="auto">
          <a:xfrm>
            <a:off x="7924800" y="32766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a:solidFill>
                <a:srgbClr val="000000"/>
              </a:solidFill>
            </a:endParaRPr>
          </a:p>
        </p:txBody>
      </p:sp>
      <p:sp>
        <p:nvSpPr>
          <p:cNvPr id="35845" name="TextBox 1"/>
          <p:cNvSpPr txBox="1">
            <a:spLocks noChangeArrowheads="1"/>
          </p:cNvSpPr>
          <p:nvPr/>
        </p:nvSpPr>
        <p:spPr bwMode="auto">
          <a:xfrm>
            <a:off x="8959850" y="31242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a:solidFill>
                <a:srgbClr val="000000"/>
              </a:solidFill>
            </a:endParaRPr>
          </a:p>
        </p:txBody>
      </p:sp>
      <p:sp>
        <p:nvSpPr>
          <p:cNvPr id="7" name="Rectangle 6"/>
          <p:cNvSpPr>
            <a:spLocks noChangeArrowheads="1"/>
          </p:cNvSpPr>
          <p:nvPr/>
        </p:nvSpPr>
        <p:spPr bwMode="auto">
          <a:xfrm>
            <a:off x="606425" y="2438400"/>
            <a:ext cx="4838700"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029548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295275" y="2011363"/>
            <a:ext cx="88487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50000"/>
              </a:spcBef>
              <a:spcAft>
                <a:spcPct val="0"/>
              </a:spcAft>
            </a:pPr>
            <a:r>
              <a:rPr lang="en-US" sz="1600" b="1">
                <a:solidFill>
                  <a:srgbClr val="3366FF"/>
                </a:solidFill>
                <a:latin typeface="Arial" charset="0"/>
                <a:ea typeface="ＭＳ Ｐゴシック" charset="0"/>
                <a:cs typeface="Arial" charset="0"/>
              </a:rPr>
              <a:t>Ballpark Estimate</a:t>
            </a:r>
          </a:p>
          <a:p>
            <a:pPr defTabSz="914400" eaLnBrk="0" fontAlgn="base" hangingPunct="0">
              <a:spcBef>
                <a:spcPct val="50000"/>
              </a:spcBef>
              <a:spcAft>
                <a:spcPct val="0"/>
              </a:spcAft>
            </a:pPr>
            <a:r>
              <a:rPr lang="en-US" sz="1400">
                <a:solidFill>
                  <a:srgbClr val="000000"/>
                </a:solidFill>
                <a:latin typeface="Times New Roman" charset="0"/>
                <a:ea typeface="ＭＳ Ｐゴシック" charset="0"/>
                <a:cs typeface="ＭＳ Ｐゴシック" charset="0"/>
              </a:rPr>
              <a:t>The boiling point will increase about 0.5 </a:t>
            </a:r>
            <a:r>
              <a:rPr lang="en-US" altLang="ja-JP" sz="1400">
                <a:solidFill>
                  <a:srgbClr val="000000"/>
                </a:solidFill>
                <a:latin typeface="Times New Roman" charset="0"/>
                <a:ea typeface="ＭＳ 明朝" charset="0"/>
                <a:cs typeface="ＭＳ 明朝" charset="0"/>
              </a:rPr>
              <a:t>°</a:t>
            </a:r>
            <a:r>
              <a:rPr lang="en-US" sz="1400">
                <a:solidFill>
                  <a:srgbClr val="000000"/>
                </a:solidFill>
                <a:latin typeface="Times New Roman" charset="0"/>
                <a:ea typeface="ＭＳ Ｐゴシック" charset="0"/>
                <a:cs typeface="ＭＳ Ｐゴシック" charset="0"/>
              </a:rPr>
              <a:t>C for every 1 mol of ions in 1 kg of water. Since 0.75 mol of KBr produce</a:t>
            </a:r>
          </a:p>
          <a:p>
            <a:pPr defTabSz="914400" eaLnBrk="0" fontAlgn="base" hangingPunct="0">
              <a:spcBef>
                <a:spcPct val="0"/>
              </a:spcBef>
              <a:spcAft>
                <a:spcPct val="0"/>
              </a:spcAft>
            </a:pPr>
            <a:r>
              <a:rPr lang="en-US" sz="1400">
                <a:solidFill>
                  <a:srgbClr val="000000"/>
                </a:solidFill>
                <a:latin typeface="Times New Roman" charset="0"/>
                <a:ea typeface="ＭＳ Ｐゴシック" charset="0"/>
                <a:cs typeface="ＭＳ Ｐゴシック" charset="0"/>
              </a:rPr>
              <a:t>1.5 mol of ions, the boiling point should increase by (1.5 mol ions)      (0.5 </a:t>
            </a:r>
            <a:r>
              <a:rPr lang="en-US" altLang="ja-JP" sz="1400">
                <a:solidFill>
                  <a:srgbClr val="000000"/>
                </a:solidFill>
                <a:latin typeface="Times New Roman" charset="0"/>
                <a:ea typeface="ＭＳ 明朝" charset="0"/>
                <a:cs typeface="ＭＳ 明朝" charset="0"/>
              </a:rPr>
              <a:t>°</a:t>
            </a:r>
            <a:r>
              <a:rPr lang="en-US" sz="1400">
                <a:solidFill>
                  <a:srgbClr val="000000"/>
                </a:solidFill>
                <a:latin typeface="Times New Roman" charset="0"/>
                <a:ea typeface="ＭＳ Ｐゴシック" charset="0"/>
                <a:cs typeface="ＭＳ Ｐゴシック" charset="0"/>
              </a:rPr>
              <a:t>C/mol ions) = 0.75 </a:t>
            </a:r>
            <a:r>
              <a:rPr lang="en-US" altLang="ja-JP" sz="1400">
                <a:solidFill>
                  <a:srgbClr val="000000"/>
                </a:solidFill>
                <a:latin typeface="Times New Roman" charset="0"/>
                <a:ea typeface="ＭＳ 明朝" charset="0"/>
                <a:cs typeface="ＭＳ 明朝" charset="0"/>
              </a:rPr>
              <a:t>°</a:t>
            </a:r>
            <a:r>
              <a:rPr lang="en-US" sz="1400">
                <a:solidFill>
                  <a:srgbClr val="000000"/>
                </a:solidFill>
                <a:latin typeface="Times New Roman" charset="0"/>
                <a:ea typeface="ＭＳ Ｐゴシック" charset="0"/>
                <a:cs typeface="ＭＳ Ｐゴシック" charset="0"/>
              </a:rPr>
              <a:t>C.</a:t>
            </a:r>
          </a:p>
        </p:txBody>
      </p:sp>
      <p:sp>
        <p:nvSpPr>
          <p:cNvPr id="53251" name="Rectangle 3"/>
          <p:cNvSpPr>
            <a:spLocks noChangeArrowheads="1"/>
          </p:cNvSpPr>
          <p:nvPr/>
        </p:nvSpPr>
        <p:spPr bwMode="auto">
          <a:xfrm>
            <a:off x="304800" y="463550"/>
            <a:ext cx="883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400" eaLnBrk="0" fontAlgn="base" hangingPunct="0">
              <a:spcBef>
                <a:spcPct val="50000"/>
              </a:spcBef>
              <a:spcAft>
                <a:spcPct val="0"/>
              </a:spcAft>
            </a:pPr>
            <a:r>
              <a:rPr lang="en-US" sz="2000" b="1">
                <a:solidFill>
                  <a:srgbClr val="3366FF"/>
                </a:solidFill>
                <a:latin typeface="Arial" charset="0"/>
                <a:ea typeface="ＭＳ Ｐゴシック" charset="0"/>
                <a:cs typeface="ＭＳ Ｐゴシック" charset="0"/>
              </a:rPr>
              <a:t>Worked Example 9.15 </a:t>
            </a:r>
            <a:r>
              <a:rPr lang="en-US" sz="2000" b="1">
                <a:solidFill>
                  <a:srgbClr val="4C4BE5"/>
                </a:solidFill>
                <a:latin typeface="Arial" charset="0"/>
                <a:ea typeface="ＭＳ Ｐゴシック" charset="0"/>
                <a:cs typeface="ＭＳ Ｐゴシック" charset="0"/>
              </a:rPr>
              <a:t> </a:t>
            </a:r>
            <a:r>
              <a:rPr lang="en-US" sz="2000">
                <a:solidFill>
                  <a:srgbClr val="000000"/>
                </a:solidFill>
                <a:latin typeface="Arial" charset="0"/>
                <a:ea typeface="ＭＳ Ｐゴシック" charset="0"/>
                <a:cs typeface="ＭＳ Ｐゴシック" charset="0"/>
              </a:rPr>
              <a:t>Properties of Solutions: Boiling Point Elevation</a:t>
            </a:r>
          </a:p>
        </p:txBody>
      </p:sp>
      <p:sp>
        <p:nvSpPr>
          <p:cNvPr id="53252" name="Line 6"/>
          <p:cNvSpPr>
            <a:spLocks noChangeShapeType="1"/>
          </p:cNvSpPr>
          <p:nvPr/>
        </p:nvSpPr>
        <p:spPr bwMode="auto">
          <a:xfrm>
            <a:off x="304800" y="304800"/>
            <a:ext cx="0" cy="464820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53253" name="Text Box 7"/>
          <p:cNvSpPr txBox="1">
            <a:spLocks noChangeArrowheads="1"/>
          </p:cNvSpPr>
          <p:nvPr/>
        </p:nvSpPr>
        <p:spPr bwMode="auto">
          <a:xfrm>
            <a:off x="295275" y="828675"/>
            <a:ext cx="8420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50000"/>
              </a:spcBef>
              <a:spcAft>
                <a:spcPct val="0"/>
              </a:spcAft>
              <a:defRPr sz="1600">
                <a:solidFill>
                  <a:schemeClr val="tx1"/>
                </a:solidFill>
                <a:latin typeface="Times New Roman" charset="0"/>
                <a:ea typeface="ＭＳ Ｐゴシック" charset="0"/>
              </a:defRPr>
            </a:lvl6pPr>
            <a:lvl7pPr marL="914400" eaLnBrk="0" fontAlgn="base" hangingPunct="0">
              <a:spcBef>
                <a:spcPct val="50000"/>
              </a:spcBef>
              <a:spcAft>
                <a:spcPct val="0"/>
              </a:spcAft>
              <a:defRPr sz="1600">
                <a:solidFill>
                  <a:schemeClr val="tx1"/>
                </a:solidFill>
                <a:latin typeface="Times New Roman" charset="0"/>
                <a:ea typeface="ＭＳ Ｐゴシック" charset="0"/>
              </a:defRPr>
            </a:lvl7pPr>
            <a:lvl8pPr marL="1371600" eaLnBrk="0" fontAlgn="base" hangingPunct="0">
              <a:spcBef>
                <a:spcPct val="50000"/>
              </a:spcBef>
              <a:spcAft>
                <a:spcPct val="0"/>
              </a:spcAft>
              <a:defRPr sz="1600">
                <a:solidFill>
                  <a:schemeClr val="tx1"/>
                </a:solidFill>
                <a:latin typeface="Times New Roman" charset="0"/>
                <a:ea typeface="ＭＳ Ｐゴシック" charset="0"/>
              </a:defRPr>
            </a:lvl8pPr>
            <a:lvl9pPr marL="1828800" eaLnBrk="0" fontAlgn="base" hangingPunct="0">
              <a:spcBef>
                <a:spcPct val="50000"/>
              </a:spcBef>
              <a:spcAft>
                <a:spcPct val="0"/>
              </a:spcAft>
              <a:defRPr sz="1600">
                <a:solidFill>
                  <a:schemeClr val="tx1"/>
                </a:solidFill>
                <a:latin typeface="Times New Roman" charset="0"/>
                <a:ea typeface="ＭＳ Ｐゴシック" charset="0"/>
              </a:defRPr>
            </a:lvl9pPr>
          </a:lstStyle>
          <a:p>
            <a:pPr defTabSz="914400" eaLnBrk="0" fontAlgn="base" hangingPunct="0">
              <a:spcBef>
                <a:spcPct val="50000"/>
              </a:spcBef>
              <a:spcAft>
                <a:spcPct val="0"/>
              </a:spcAft>
            </a:pPr>
            <a:r>
              <a:rPr lang="en-US" sz="1400">
                <a:solidFill>
                  <a:srgbClr val="000000"/>
                </a:solidFill>
              </a:rPr>
              <a:t>What is the boiling point of a solution of 0.75 mol of KBr in 1.0 kg of water?</a:t>
            </a:r>
          </a:p>
        </p:txBody>
      </p:sp>
      <p:sp>
        <p:nvSpPr>
          <p:cNvPr id="53254" name="Line 8"/>
          <p:cNvSpPr>
            <a:spLocks noChangeShapeType="1"/>
          </p:cNvSpPr>
          <p:nvPr/>
        </p:nvSpPr>
        <p:spPr bwMode="auto">
          <a:xfrm>
            <a:off x="304800" y="304800"/>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53255" name="Line 9"/>
          <p:cNvSpPr>
            <a:spLocks noChangeShapeType="1"/>
          </p:cNvSpPr>
          <p:nvPr/>
        </p:nvSpPr>
        <p:spPr bwMode="auto">
          <a:xfrm>
            <a:off x="304800" y="4953000"/>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265227" name="Rectangle 11"/>
          <p:cNvSpPr>
            <a:spLocks noChangeArrowheads="1"/>
          </p:cNvSpPr>
          <p:nvPr/>
        </p:nvSpPr>
        <p:spPr bwMode="auto">
          <a:xfrm>
            <a:off x="304800" y="2900363"/>
            <a:ext cx="21955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2282825" indent="-2282825" defTabSz="914400" eaLnBrk="0" fontAlgn="base" hangingPunct="0">
              <a:spcBef>
                <a:spcPct val="50000"/>
              </a:spcBef>
              <a:spcAft>
                <a:spcPct val="0"/>
              </a:spcAft>
            </a:pPr>
            <a:r>
              <a:rPr lang="en-US" sz="1600" b="1">
                <a:solidFill>
                  <a:srgbClr val="3366FF"/>
                </a:solidFill>
                <a:latin typeface="Arial" charset="0"/>
                <a:ea typeface="ＭＳ Ｐゴシック" charset="0"/>
                <a:cs typeface="ＭＳ Ｐゴシック" charset="0"/>
              </a:rPr>
              <a:t>Solution</a:t>
            </a:r>
          </a:p>
        </p:txBody>
      </p:sp>
      <p:sp>
        <p:nvSpPr>
          <p:cNvPr id="53257" name="Line 14"/>
          <p:cNvSpPr>
            <a:spLocks noChangeShapeType="1"/>
          </p:cNvSpPr>
          <p:nvPr/>
        </p:nvSpPr>
        <p:spPr bwMode="auto">
          <a:xfrm>
            <a:off x="400050" y="114458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3" name="Rectangle 2"/>
          <p:cNvSpPr>
            <a:spLocks noChangeArrowheads="1"/>
          </p:cNvSpPr>
          <p:nvPr/>
        </p:nvSpPr>
        <p:spPr bwMode="auto">
          <a:xfrm>
            <a:off x="304800" y="1144588"/>
            <a:ext cx="8255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50000"/>
              </a:spcBef>
              <a:spcAft>
                <a:spcPct val="0"/>
              </a:spcAft>
            </a:pPr>
            <a:r>
              <a:rPr lang="en-US" sz="1600" b="1">
                <a:solidFill>
                  <a:srgbClr val="3366FF"/>
                </a:solidFill>
                <a:latin typeface="Arial" charset="0"/>
                <a:ea typeface="ＭＳ Ｐゴシック" charset="0"/>
                <a:cs typeface="Arial" charset="0"/>
              </a:rPr>
              <a:t>Analysis</a:t>
            </a:r>
          </a:p>
          <a:p>
            <a:pPr defTabSz="914400" eaLnBrk="0" fontAlgn="base" hangingPunct="0">
              <a:spcBef>
                <a:spcPct val="50000"/>
              </a:spcBef>
              <a:spcAft>
                <a:spcPct val="0"/>
              </a:spcAft>
            </a:pPr>
            <a:r>
              <a:rPr lang="en-US" sz="1400">
                <a:solidFill>
                  <a:srgbClr val="000000"/>
                </a:solidFill>
                <a:latin typeface="Times New Roman" charset="0"/>
                <a:ea typeface="ＭＳ Ｐゴシック" charset="0"/>
                <a:cs typeface="Arial" charset="0"/>
              </a:rPr>
              <a:t>The boiling point increases 0.51 </a:t>
            </a:r>
            <a:r>
              <a:rPr lang="en-US" sz="1600">
                <a:solidFill>
                  <a:srgbClr val="000000"/>
                </a:solidFill>
                <a:latin typeface="Times New Roman" charset="0"/>
                <a:ea typeface="Times New Roman" charset="0"/>
                <a:cs typeface="ＭＳ Ｐゴシック" charset="0"/>
              </a:rPr>
              <a:t>°</a:t>
            </a:r>
            <a:r>
              <a:rPr lang="en-US" sz="1400">
                <a:solidFill>
                  <a:srgbClr val="000000"/>
                </a:solidFill>
                <a:latin typeface="Times New Roman" charset="0"/>
                <a:ea typeface="ＭＳ Ｐゴシック" charset="0"/>
                <a:cs typeface="Arial" charset="0"/>
              </a:rPr>
              <a:t>C for each mole of solute per kilogram of water. Since KBr is a strong electrolyte, there are 2 moles of ions (K</a:t>
            </a:r>
            <a:r>
              <a:rPr lang="en-US" sz="1400" baseline="30000">
                <a:solidFill>
                  <a:srgbClr val="000000"/>
                </a:solidFill>
                <a:latin typeface="Times New Roman" charset="0"/>
                <a:ea typeface="ＭＳ Ｐゴシック" charset="0"/>
                <a:cs typeface="Arial" charset="0"/>
              </a:rPr>
              <a:t>+</a:t>
            </a:r>
            <a:r>
              <a:rPr lang="en-US" sz="1400">
                <a:solidFill>
                  <a:srgbClr val="000000"/>
                </a:solidFill>
                <a:latin typeface="Times New Roman" charset="0"/>
                <a:ea typeface="ＭＳ Ｐゴシック" charset="0"/>
                <a:cs typeface="Arial" charset="0"/>
              </a:rPr>
              <a:t> and Br</a:t>
            </a:r>
            <a:r>
              <a:rPr lang="en-US" sz="1400" baseline="30000">
                <a:solidFill>
                  <a:srgbClr val="000000"/>
                </a:solidFill>
                <a:latin typeface="Times New Roman" charset="0"/>
                <a:ea typeface="ＭＳ Ｐゴシック" charset="0"/>
                <a:cs typeface="Times New Roman" charset="0"/>
              </a:rPr>
              <a:t>–</a:t>
            </a:r>
            <a:r>
              <a:rPr lang="en-US" sz="1400">
                <a:solidFill>
                  <a:srgbClr val="000000"/>
                </a:solidFill>
                <a:latin typeface="Times New Roman" charset="0"/>
                <a:ea typeface="ＭＳ Ｐゴシック" charset="0"/>
                <a:cs typeface="Arial" charset="0"/>
              </a:rPr>
              <a:t>) for every 1 mole of KBr that dissolves.</a:t>
            </a:r>
          </a:p>
        </p:txBody>
      </p:sp>
      <p:sp>
        <p:nvSpPr>
          <p:cNvPr id="21515" name="Rectangle 6"/>
          <p:cNvSpPr>
            <a:spLocks noChangeArrowheads="1"/>
          </p:cNvSpPr>
          <p:nvPr/>
        </p:nvSpPr>
        <p:spPr bwMode="auto">
          <a:xfrm>
            <a:off x="295275" y="4027488"/>
            <a:ext cx="841057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50000"/>
              </a:spcBef>
              <a:spcAft>
                <a:spcPct val="0"/>
              </a:spcAft>
            </a:pPr>
            <a:r>
              <a:rPr lang="en-US" sz="1600" b="1">
                <a:solidFill>
                  <a:srgbClr val="3366FF"/>
                </a:solidFill>
                <a:latin typeface="Arial" charset="0"/>
                <a:ea typeface="ＭＳ Ｐゴシック" charset="0"/>
                <a:cs typeface="Arial" charset="0"/>
              </a:rPr>
              <a:t>Ballpark Check</a:t>
            </a:r>
          </a:p>
          <a:p>
            <a:pPr defTabSz="914400" eaLnBrk="0" fontAlgn="base" hangingPunct="0">
              <a:spcBef>
                <a:spcPct val="50000"/>
              </a:spcBef>
              <a:spcAft>
                <a:spcPct val="0"/>
              </a:spcAft>
            </a:pPr>
            <a:r>
              <a:rPr lang="en-US" sz="1400">
                <a:solidFill>
                  <a:srgbClr val="000000"/>
                </a:solidFill>
                <a:latin typeface="Times New Roman" charset="0"/>
                <a:ea typeface="ＭＳ Ｐゴシック" charset="0"/>
                <a:cs typeface="ＭＳ Ｐゴシック" charset="0"/>
              </a:rPr>
              <a:t>The 0.77 </a:t>
            </a:r>
            <a:r>
              <a:rPr lang="en-US" altLang="ja-JP" sz="1400">
                <a:solidFill>
                  <a:srgbClr val="000000"/>
                </a:solidFill>
                <a:latin typeface="Times New Roman" charset="0"/>
                <a:ea typeface="ＭＳ 明朝" charset="0"/>
                <a:cs typeface="ＭＳ 明朝" charset="0"/>
              </a:rPr>
              <a:t>°</a:t>
            </a:r>
            <a:r>
              <a:rPr lang="en-US" sz="1400">
                <a:solidFill>
                  <a:srgbClr val="000000"/>
                </a:solidFill>
                <a:latin typeface="Times New Roman" charset="0"/>
                <a:ea typeface="ＭＳ Ｐゴシック" charset="0"/>
                <a:cs typeface="ＭＳ Ｐゴシック" charset="0"/>
              </a:rPr>
              <a:t>C increase is consistent with our estimate of 0.75 </a:t>
            </a:r>
            <a:r>
              <a:rPr lang="en-US" altLang="ja-JP" sz="1400">
                <a:solidFill>
                  <a:srgbClr val="000000"/>
                </a:solidFill>
                <a:latin typeface="Times New Roman" charset="0"/>
                <a:ea typeface="ＭＳ 明朝" charset="0"/>
                <a:cs typeface="ＭＳ 明朝" charset="0"/>
              </a:rPr>
              <a:t>°</a:t>
            </a:r>
            <a:r>
              <a:rPr lang="en-US" sz="1400">
                <a:solidFill>
                  <a:srgbClr val="000000"/>
                </a:solidFill>
                <a:latin typeface="Times New Roman" charset="0"/>
                <a:ea typeface="ＭＳ Ｐゴシック" charset="0"/>
                <a:cs typeface="ＭＳ Ｐゴシック" charset="0"/>
              </a:rPr>
              <a:t>C.</a:t>
            </a:r>
          </a:p>
        </p:txBody>
      </p:sp>
      <p:pic>
        <p:nvPicPr>
          <p:cNvPr id="21516" name="Picture 2" descr="H:\48456 McMurry GOB IRDVD\Working Files 48456\Worked Examples\Component\ch09\9-1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600" y="3265488"/>
            <a:ext cx="5143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Rectangle 1"/>
          <p:cNvSpPr>
            <a:spLocks noChangeArrowheads="1"/>
          </p:cNvSpPr>
          <p:nvPr/>
        </p:nvSpPr>
        <p:spPr bwMode="auto">
          <a:xfrm>
            <a:off x="304800" y="3719513"/>
            <a:ext cx="840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50000"/>
              </a:spcBef>
              <a:spcAft>
                <a:spcPct val="0"/>
              </a:spcAft>
            </a:pPr>
            <a:r>
              <a:rPr lang="en-US" sz="1400">
                <a:solidFill>
                  <a:srgbClr val="000000"/>
                </a:solidFill>
                <a:latin typeface="Times New Roman" charset="0"/>
                <a:ea typeface="ＭＳ Ｐゴシック" charset="0"/>
                <a:cs typeface="ＭＳ Ｐゴシック" charset="0"/>
              </a:rPr>
              <a:t>The normal boiling point of pure water is 100 </a:t>
            </a:r>
            <a:r>
              <a:rPr lang="en-US" altLang="ja-JP" sz="1400">
                <a:solidFill>
                  <a:srgbClr val="000000"/>
                </a:solidFill>
                <a:latin typeface="Times New Roman" charset="0"/>
                <a:ea typeface="ＭＳ 明朝" charset="0"/>
                <a:cs typeface="ＭＳ 明朝" charset="0"/>
              </a:rPr>
              <a:t>°</a:t>
            </a:r>
            <a:r>
              <a:rPr lang="en-US" sz="1400">
                <a:solidFill>
                  <a:srgbClr val="000000"/>
                </a:solidFill>
                <a:latin typeface="Times New Roman" charset="0"/>
                <a:ea typeface="ＭＳ Ｐゴシック" charset="0"/>
                <a:cs typeface="ＭＳ Ｐゴシック" charset="0"/>
              </a:rPr>
              <a:t>C, so the boiling point of the solution increases to 100.77 </a:t>
            </a:r>
            <a:r>
              <a:rPr lang="en-US" altLang="ja-JP" sz="1400">
                <a:solidFill>
                  <a:srgbClr val="000000"/>
                </a:solidFill>
                <a:latin typeface="Times New Roman" charset="0"/>
                <a:ea typeface="ＭＳ 明朝" charset="0"/>
                <a:cs typeface="ＭＳ 明朝" charset="0"/>
              </a:rPr>
              <a:t>°</a:t>
            </a:r>
            <a:r>
              <a:rPr lang="en-US" sz="1400">
                <a:solidFill>
                  <a:srgbClr val="000000"/>
                </a:solidFill>
                <a:latin typeface="Times New Roman" charset="0"/>
                <a:ea typeface="ＭＳ Ｐゴシック" charset="0"/>
                <a:cs typeface="ＭＳ Ｐゴシック" charset="0"/>
              </a:rPr>
              <a:t>C.</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05413" y="2754313"/>
            <a:ext cx="12382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764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52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5227" grpId="0"/>
      <p:bldP spid="21515" grpId="0"/>
      <p:bldP spid="2151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a:bodyPr>
          <a:lstStyle/>
          <a:p>
            <a:r>
              <a:rPr lang="en-US" sz="3600" dirty="0">
                <a:latin typeface="Arial" charset="0"/>
                <a:cs typeface="Times New Roman" charset="0"/>
              </a:rPr>
              <a:t>9.12 Osmosis and Osmotic Pressure</a:t>
            </a:r>
          </a:p>
        </p:txBody>
      </p:sp>
      <p:pic>
        <p:nvPicPr>
          <p:cNvPr id="5" name="Picture 5" descr="figure_11_18"/>
          <p:cNvPicPr>
            <a:picLocks noChangeAspect="1" noChangeArrowheads="1"/>
          </p:cNvPicPr>
          <p:nvPr/>
        </p:nvPicPr>
        <p:blipFill>
          <a:blip r:embed="rId2" cstate="print"/>
          <a:srcRect/>
          <a:stretch>
            <a:fillRect/>
          </a:stretch>
        </p:blipFill>
        <p:spPr bwMode="auto">
          <a:xfrm>
            <a:off x="1527577" y="2511090"/>
            <a:ext cx="6219740" cy="3316341"/>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458177125"/>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idx="1"/>
          </p:nvPr>
        </p:nvSpPr>
        <p:spPr>
          <a:xfrm>
            <a:off x="365125" y="640395"/>
            <a:ext cx="8229600" cy="1529412"/>
          </a:xfrm>
        </p:spPr>
        <p:txBody>
          <a:bodyPr>
            <a:normAutofit/>
          </a:bodyPr>
          <a:lstStyle/>
          <a:p>
            <a:r>
              <a:rPr lang="en-US" sz="2800" b="1" dirty="0">
                <a:ea typeface="ＭＳ Ｐゴシック" charset="0"/>
                <a:cs typeface="ＭＳ Ｐゴシック" charset="0"/>
              </a:rPr>
              <a:t>Osmosis:</a:t>
            </a:r>
            <a:r>
              <a:rPr lang="en-US" sz="2800" dirty="0">
                <a:ea typeface="ＭＳ Ｐゴシック" charset="0"/>
                <a:cs typeface="ＭＳ Ｐゴシック" charset="0"/>
              </a:rPr>
              <a:t> The passage of a solvent through a semipermeable membrane separating two solutions of </a:t>
            </a:r>
            <a:r>
              <a:rPr lang="en-US" sz="2800" u="sng" dirty="0">
                <a:ea typeface="ＭＳ Ｐゴシック" charset="0"/>
                <a:cs typeface="ＭＳ Ｐゴシック" charset="0"/>
              </a:rPr>
              <a:t>different</a:t>
            </a:r>
            <a:r>
              <a:rPr lang="en-US" sz="2800" dirty="0">
                <a:ea typeface="ＭＳ Ｐゴシック" charset="0"/>
                <a:cs typeface="ＭＳ Ｐゴシック" charset="0"/>
              </a:rPr>
              <a:t> concentration. </a:t>
            </a:r>
          </a:p>
        </p:txBody>
      </p:sp>
      <p:pic>
        <p:nvPicPr>
          <p:cNvPr id="4" name="Picture 5" descr="figure_11_18"/>
          <p:cNvPicPr>
            <a:picLocks noChangeAspect="1" noChangeArrowheads="1"/>
          </p:cNvPicPr>
          <p:nvPr/>
        </p:nvPicPr>
        <p:blipFill>
          <a:blip r:embed="rId2" cstate="print"/>
          <a:srcRect/>
          <a:stretch>
            <a:fillRect/>
          </a:stretch>
        </p:blipFill>
        <p:spPr bwMode="auto">
          <a:xfrm>
            <a:off x="1527577" y="2511090"/>
            <a:ext cx="6219740" cy="3316341"/>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38058057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r>
              <a:rPr lang="en-US"/>
              <a:t>Tro, Chemistry: A Molecular Approach</a:t>
            </a:r>
          </a:p>
        </p:txBody>
      </p:sp>
      <p:sp>
        <p:nvSpPr>
          <p:cNvPr id="4" name="Slide Number Placeholder 2"/>
          <p:cNvSpPr>
            <a:spLocks noGrp="1"/>
          </p:cNvSpPr>
          <p:nvPr>
            <p:ph type="sldNum" sz="quarter" idx="4294967295"/>
          </p:nvPr>
        </p:nvSpPr>
        <p:spPr>
          <a:xfrm>
            <a:off x="3124200" y="6356350"/>
            <a:ext cx="2895600" cy="365125"/>
          </a:xfrm>
          <a:prstGeom prst="rect">
            <a:avLst/>
          </a:prstGeom>
        </p:spPr>
        <p:txBody>
          <a:bodyPr/>
          <a:lstStyle/>
          <a:p>
            <a:fld id="{4B5E7D71-DAEC-4C18-B59A-8F95707C30AC}" type="slidenum">
              <a:rPr lang="en-US"/>
              <a:pPr/>
              <a:t>11</a:t>
            </a:fld>
            <a:endParaRPr lang="en-US"/>
          </a:p>
        </p:txBody>
      </p:sp>
      <p:pic>
        <p:nvPicPr>
          <p:cNvPr id="117764" name="Picture 4" descr="12_24[1]"/>
          <p:cNvPicPr>
            <a:picLocks noChangeAspect="1" noChangeArrowheads="1"/>
          </p:cNvPicPr>
          <p:nvPr/>
        </p:nvPicPr>
        <p:blipFill>
          <a:blip r:embed="rId3" cstate="print"/>
          <a:srcRect/>
          <a:stretch>
            <a:fillRect/>
          </a:stretch>
        </p:blipFill>
        <p:spPr bwMode="auto">
          <a:xfrm>
            <a:off x="660400" y="976313"/>
            <a:ext cx="7721600" cy="4613275"/>
          </a:xfrm>
          <a:prstGeom prst="rect">
            <a:avLst/>
          </a:prstGeom>
          <a:noFill/>
        </p:spPr>
      </p:pic>
    </p:spTree>
    <p:extLst>
      <p:ext uri="{BB962C8B-B14F-4D97-AF65-F5344CB8AC3E}">
        <p14:creationId xmlns:p14="http://schemas.microsoft.com/office/powerpoint/2010/main" val="2139638081"/>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p>
            <a:pPr>
              <a:defRPr/>
            </a:pPr>
            <a:fld id="{7CBDD974-BC41-499A-8B61-77F32A1AE579}" type="slidenum">
              <a:rPr lang="en-US"/>
              <a:pPr>
                <a:defRPr/>
              </a:pPr>
              <a:t>110</a:t>
            </a:fld>
            <a:endParaRPr lang="en-US"/>
          </a:p>
        </p:txBody>
      </p:sp>
      <p:sp>
        <p:nvSpPr>
          <p:cNvPr id="66564" name="Rectangle 3"/>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en-US"/>
          </a:p>
        </p:txBody>
      </p:sp>
      <p:sp>
        <p:nvSpPr>
          <p:cNvPr id="66565" name="Rectangle 4"/>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en-US"/>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0095" y="553715"/>
            <a:ext cx="7709064" cy="569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255691"/>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idx="1"/>
          </p:nvPr>
        </p:nvSpPr>
        <p:spPr>
          <a:xfrm>
            <a:off x="365125" y="1141413"/>
            <a:ext cx="8229600" cy="4021137"/>
          </a:xfrm>
        </p:spPr>
        <p:txBody>
          <a:bodyPr/>
          <a:lstStyle/>
          <a:p>
            <a:r>
              <a:rPr lang="en-US" sz="2800" dirty="0">
                <a:ea typeface="ＭＳ Ｐゴシック" charset="0"/>
                <a:cs typeface="ＭＳ Ｐゴシック" charset="0"/>
              </a:rPr>
              <a:t>As the liquid in the tube </a:t>
            </a:r>
            <a:r>
              <a:rPr lang="en-US" sz="2800" dirty="0" smtClean="0">
                <a:ea typeface="ＭＳ Ｐゴシック" charset="0"/>
                <a:cs typeface="ＭＳ Ｐゴシック" charset="0"/>
              </a:rPr>
              <a:t>rises (next slide), </a:t>
            </a:r>
            <a:r>
              <a:rPr lang="en-US" sz="2800" dirty="0">
                <a:ea typeface="ＭＳ Ｐゴシック" charset="0"/>
                <a:cs typeface="ＭＳ Ｐゴシック" charset="0"/>
              </a:rPr>
              <a:t>its </a:t>
            </a:r>
            <a:r>
              <a:rPr lang="en-US" sz="2800" dirty="0" smtClean="0">
                <a:ea typeface="ＭＳ Ｐゴシック" charset="0"/>
                <a:cs typeface="ＭＳ Ｐゴシック" charset="0"/>
              </a:rPr>
              <a:t>gravitational weight </a:t>
            </a:r>
            <a:r>
              <a:rPr lang="en-US" sz="2800" dirty="0">
                <a:ea typeface="ＭＳ Ｐゴシック" charset="0"/>
                <a:cs typeface="ＭＳ Ｐゴシック" charset="0"/>
              </a:rPr>
              <a:t>creates a pressure that pushes solvent back through the membrane until the rates of forward and reverse passage become equal and the liquid level stops </a:t>
            </a:r>
            <a:r>
              <a:rPr lang="en-US" sz="2800" dirty="0" smtClean="0">
                <a:ea typeface="ＭＳ Ｐゴシック" charset="0"/>
                <a:cs typeface="ＭＳ Ｐゴシック" charset="0"/>
              </a:rPr>
              <a:t>rising </a:t>
            </a:r>
            <a:endParaRPr lang="en-US" sz="2800" dirty="0">
              <a:ea typeface="ＭＳ Ｐゴシック" charset="0"/>
              <a:cs typeface="ＭＳ Ｐゴシック" charset="0"/>
            </a:endParaRPr>
          </a:p>
          <a:p>
            <a:r>
              <a:rPr lang="en-US" sz="2800" b="1" dirty="0">
                <a:ea typeface="ＭＳ Ｐゴシック" charset="0"/>
                <a:cs typeface="ＭＳ Ｐゴシック" charset="0"/>
              </a:rPr>
              <a:t>Osmotic pressure </a:t>
            </a:r>
            <a:r>
              <a:rPr lang="en-US" sz="2800" dirty="0">
                <a:ea typeface="ＭＳ Ｐゴシック" charset="0"/>
                <a:cs typeface="ＭＳ Ｐゴシック" charset="0"/>
              </a:rPr>
              <a:t>is the amount of external pressure that must be applied to a solution to </a:t>
            </a:r>
            <a:r>
              <a:rPr lang="en-US" sz="2800" dirty="0" smtClean="0">
                <a:ea typeface="ＭＳ Ｐゴシック" charset="0"/>
                <a:cs typeface="ＭＳ Ｐゴシック" charset="0"/>
              </a:rPr>
              <a:t>prevent </a:t>
            </a:r>
            <a:r>
              <a:rPr lang="en-US" sz="2800" dirty="0">
                <a:ea typeface="ＭＳ Ｐゴシック" charset="0"/>
                <a:cs typeface="ＭＳ Ｐゴシック" charset="0"/>
              </a:rPr>
              <a:t>the net movement of solvent molecules across a semipermeable </a:t>
            </a:r>
            <a:r>
              <a:rPr lang="en-US" sz="2800" dirty="0" smtClean="0">
                <a:ea typeface="ＭＳ Ｐゴシック" charset="0"/>
                <a:cs typeface="ＭＳ Ｐゴシック" charset="0"/>
              </a:rPr>
              <a:t>membrane </a:t>
            </a:r>
            <a:endParaRPr lang="en-US" sz="2800" dirty="0">
              <a:ea typeface="ＭＳ Ｐゴシック" charset="0"/>
              <a:cs typeface="ＭＳ Ｐゴシック" charset="0"/>
            </a:endParaRPr>
          </a:p>
        </p:txBody>
      </p:sp>
    </p:spTree>
    <p:extLst>
      <p:ext uri="{BB962C8B-B14F-4D97-AF65-F5344CB8AC3E}">
        <p14:creationId xmlns:p14="http://schemas.microsoft.com/office/powerpoint/2010/main" val="3300212963"/>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igure_11_18"/>
          <p:cNvPicPr>
            <a:picLocks noChangeAspect="1" noChangeArrowheads="1"/>
          </p:cNvPicPr>
          <p:nvPr/>
        </p:nvPicPr>
        <p:blipFill>
          <a:blip r:embed="rId2" cstate="print"/>
          <a:srcRect/>
          <a:stretch>
            <a:fillRect/>
          </a:stretch>
        </p:blipFill>
        <p:spPr bwMode="auto">
          <a:xfrm>
            <a:off x="2111146" y="537564"/>
            <a:ext cx="5010463" cy="2671559"/>
          </a:xfrm>
          <a:prstGeom prst="rect">
            <a:avLst/>
          </a:prstGeom>
          <a:noFill/>
          <a:ln w="12700">
            <a:solidFill>
              <a:srgbClr val="000000"/>
            </a:solidFill>
            <a:miter lim="800000"/>
            <a:headEnd/>
            <a:tailEnd/>
          </a:ln>
        </p:spPr>
      </p:pic>
      <p:pic>
        <p:nvPicPr>
          <p:cNvPr id="5" name="Picture 3" descr="figure_11_20"/>
          <p:cNvPicPr>
            <a:picLocks noChangeAspect="1" noChangeArrowheads="1"/>
          </p:cNvPicPr>
          <p:nvPr/>
        </p:nvPicPr>
        <p:blipFill>
          <a:blip r:embed="rId3" cstate="print"/>
          <a:srcRect/>
          <a:stretch>
            <a:fillRect/>
          </a:stretch>
        </p:blipFill>
        <p:spPr bwMode="auto">
          <a:xfrm>
            <a:off x="3776029" y="3671230"/>
            <a:ext cx="2113126" cy="2577170"/>
          </a:xfrm>
          <a:prstGeom prst="rect">
            <a:avLst/>
          </a:prstGeom>
          <a:noFill/>
          <a:ln w="12700">
            <a:solidFill>
              <a:srgbClr val="000000"/>
            </a:solidFill>
            <a:miter lim="800000"/>
            <a:headEnd/>
            <a:tailEnd/>
          </a:ln>
        </p:spPr>
      </p:pic>
      <p:sp>
        <p:nvSpPr>
          <p:cNvPr id="3" name="TextBox 2"/>
          <p:cNvSpPr txBox="1"/>
          <p:nvPr/>
        </p:nvSpPr>
        <p:spPr>
          <a:xfrm>
            <a:off x="6361124" y="4324594"/>
            <a:ext cx="1520969" cy="1077218"/>
          </a:xfrm>
          <a:prstGeom prst="rect">
            <a:avLst/>
          </a:prstGeom>
          <a:noFill/>
        </p:spPr>
        <p:txBody>
          <a:bodyPr wrap="none" rtlCol="0">
            <a:spAutoFit/>
          </a:bodyPr>
          <a:lstStyle/>
          <a:p>
            <a:pPr algn="ctr"/>
            <a:r>
              <a:rPr lang="en-US" sz="3200" dirty="0" smtClean="0"/>
              <a:t>reverse </a:t>
            </a:r>
          </a:p>
          <a:p>
            <a:pPr algn="ctr"/>
            <a:r>
              <a:rPr lang="en-US" sz="3200" dirty="0" smtClean="0"/>
              <a:t>osmosis</a:t>
            </a:r>
            <a:endParaRPr lang="en-US" sz="3200" dirty="0"/>
          </a:p>
        </p:txBody>
      </p:sp>
    </p:spTree>
    <p:extLst>
      <p:ext uri="{BB962C8B-B14F-4D97-AF65-F5344CB8AC3E}">
        <p14:creationId xmlns:p14="http://schemas.microsoft.com/office/powerpoint/2010/main" val="1835957573"/>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39401" y="2843983"/>
            <a:ext cx="5518596" cy="3107108"/>
          </a:xfrm>
          <a:prstGeom prst="rect">
            <a:avLst/>
          </a:prstGeom>
        </p:spPr>
      </p:pic>
      <p:sp>
        <p:nvSpPr>
          <p:cNvPr id="5" name="Content Placeholder 2"/>
          <p:cNvSpPr>
            <a:spLocks noGrp="1"/>
          </p:cNvSpPr>
          <p:nvPr>
            <p:ph idx="1"/>
          </p:nvPr>
        </p:nvSpPr>
        <p:spPr>
          <a:xfrm>
            <a:off x="457200" y="744245"/>
            <a:ext cx="8229600" cy="2099738"/>
          </a:xfrm>
        </p:spPr>
        <p:txBody>
          <a:bodyPr>
            <a:normAutofit/>
          </a:bodyPr>
          <a:lstStyle/>
          <a:p>
            <a:r>
              <a:rPr lang="en-US" sz="2800" dirty="0" smtClean="0"/>
              <a:t>Notice that a ‘bare’ Na</a:t>
            </a:r>
            <a:r>
              <a:rPr lang="en-US" sz="2800" baseline="30000" dirty="0" smtClean="0"/>
              <a:t>+</a:t>
            </a:r>
            <a:r>
              <a:rPr lang="en-US" sz="2800" dirty="0" smtClean="0"/>
              <a:t> (purple) would probably fit through the pores</a:t>
            </a:r>
          </a:p>
          <a:p>
            <a:r>
              <a:rPr lang="en-US" sz="2800" dirty="0" smtClean="0"/>
              <a:t>But Na</a:t>
            </a:r>
            <a:r>
              <a:rPr lang="en-US" sz="2800" baseline="30000" dirty="0" smtClean="0"/>
              <a:t>+</a:t>
            </a:r>
            <a:r>
              <a:rPr lang="en-US" sz="2800" dirty="0" smtClean="0"/>
              <a:t> surrounded (hydrated) by six water molecules does not fit through </a:t>
            </a:r>
            <a:endParaRPr lang="en-US" sz="2800" dirty="0"/>
          </a:p>
        </p:txBody>
      </p:sp>
    </p:spTree>
    <p:extLst>
      <p:ext uri="{BB962C8B-B14F-4D97-AF65-F5344CB8AC3E}">
        <p14:creationId xmlns:p14="http://schemas.microsoft.com/office/powerpoint/2010/main" val="3202227011"/>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Content Placeholder 2"/>
          <p:cNvSpPr>
            <a:spLocks noGrp="1"/>
          </p:cNvSpPr>
          <p:nvPr>
            <p:ph idx="1"/>
          </p:nvPr>
        </p:nvSpPr>
        <p:spPr>
          <a:xfrm>
            <a:off x="398463" y="2186864"/>
            <a:ext cx="5413387" cy="3697288"/>
          </a:xfrm>
        </p:spPr>
        <p:txBody>
          <a:bodyPr>
            <a:normAutofit/>
          </a:bodyPr>
          <a:lstStyle/>
          <a:p>
            <a:r>
              <a:rPr lang="en-US" sz="2600" dirty="0">
                <a:ea typeface="ＭＳ Ｐゴシック" charset="0"/>
                <a:cs typeface="ＭＳ Ｐゴシック" charset="0"/>
              </a:rPr>
              <a:t>The osmotic pressure of a 0.15 M </a:t>
            </a:r>
            <a:r>
              <a:rPr lang="en-US" sz="2600" dirty="0" err="1">
                <a:ea typeface="ＭＳ Ｐゴシック" charset="0"/>
                <a:cs typeface="ＭＳ Ｐゴシック" charset="0"/>
              </a:rPr>
              <a:t>NaCl</a:t>
            </a:r>
            <a:r>
              <a:rPr lang="en-US" sz="2600" dirty="0">
                <a:ea typeface="ＭＳ Ｐゴシック" charset="0"/>
                <a:cs typeface="ＭＳ Ｐゴシック" charset="0"/>
              </a:rPr>
              <a:t> solution at 25 °C is 7.3 </a:t>
            </a:r>
            <a:r>
              <a:rPr lang="en-US" sz="2600" dirty="0" err="1" smtClean="0">
                <a:ea typeface="ＭＳ Ｐゴシック" charset="0"/>
                <a:cs typeface="ＭＳ Ｐゴシック" charset="0"/>
              </a:rPr>
              <a:t>atm</a:t>
            </a:r>
            <a:r>
              <a:rPr lang="en-US" sz="2600" dirty="0" smtClean="0">
                <a:ea typeface="ＭＳ Ｐゴシック" charset="0"/>
                <a:cs typeface="ＭＳ Ｐゴシック" charset="0"/>
              </a:rPr>
              <a:t> </a:t>
            </a:r>
            <a:endParaRPr lang="en-US" sz="2600" dirty="0">
              <a:ea typeface="ＭＳ Ｐゴシック" charset="0"/>
              <a:cs typeface="ＭＳ Ｐゴシック" charset="0"/>
            </a:endParaRPr>
          </a:p>
          <a:p>
            <a:r>
              <a:rPr lang="en-US" sz="2600" dirty="0">
                <a:ea typeface="ＭＳ Ｐゴシック" charset="0"/>
                <a:cs typeface="ＭＳ Ｐゴシック" charset="0"/>
              </a:rPr>
              <a:t>Osmotic pressure depends only on the concentration of solute </a:t>
            </a:r>
            <a:r>
              <a:rPr lang="en-US" sz="2600" dirty="0" smtClean="0">
                <a:ea typeface="ＭＳ Ｐゴシック" charset="0"/>
                <a:cs typeface="ＭＳ Ｐゴシック" charset="0"/>
              </a:rPr>
              <a:t>particles </a:t>
            </a:r>
            <a:endParaRPr lang="en-US" sz="2600" dirty="0">
              <a:ea typeface="ＭＳ Ｐゴシック" charset="0"/>
              <a:cs typeface="ＭＳ Ｐゴシック" charset="0"/>
            </a:endParaRPr>
          </a:p>
          <a:p>
            <a:r>
              <a:rPr lang="en-US" sz="2600" b="1" dirty="0" err="1">
                <a:ea typeface="ＭＳ Ｐゴシック" charset="0"/>
                <a:cs typeface="ＭＳ Ｐゴシック" charset="0"/>
              </a:rPr>
              <a:t>Osmolarity</a:t>
            </a:r>
            <a:r>
              <a:rPr lang="en-US" sz="2600" b="1" dirty="0">
                <a:ea typeface="ＭＳ Ｐゴシック" charset="0"/>
                <a:cs typeface="ＭＳ Ｐゴシック" charset="0"/>
              </a:rPr>
              <a:t> (</a:t>
            </a:r>
            <a:r>
              <a:rPr lang="en-US" sz="2600" b="1" dirty="0" err="1">
                <a:ea typeface="ＭＳ Ｐゴシック" charset="0"/>
                <a:cs typeface="ＭＳ Ｐゴシック" charset="0"/>
              </a:rPr>
              <a:t>osmol</a:t>
            </a:r>
            <a:r>
              <a:rPr lang="en-US" sz="2600" b="1" dirty="0">
                <a:ea typeface="ＭＳ Ｐゴシック" charset="0"/>
                <a:cs typeface="ＭＳ Ｐゴシック" charset="0"/>
              </a:rPr>
              <a:t>)</a:t>
            </a:r>
            <a:r>
              <a:rPr lang="en-US" sz="2600" dirty="0">
                <a:ea typeface="ＭＳ Ｐゴシック" charset="0"/>
                <a:cs typeface="ＭＳ Ｐゴシック" charset="0"/>
              </a:rPr>
              <a:t> is the sum of the molarities of all dissolved particles in a </a:t>
            </a:r>
            <a:r>
              <a:rPr lang="en-US" sz="2600" dirty="0" smtClean="0">
                <a:ea typeface="ＭＳ Ｐゴシック" charset="0"/>
                <a:cs typeface="ＭＳ Ｐゴシック" charset="0"/>
              </a:rPr>
              <a:t>solution </a:t>
            </a:r>
            <a:endParaRPr lang="en-US" sz="2600" dirty="0">
              <a:ea typeface="ＭＳ Ｐゴシック" charset="0"/>
              <a:cs typeface="ＭＳ Ｐゴシック" charset="0"/>
            </a:endParaRPr>
          </a:p>
        </p:txBody>
      </p:sp>
      <p:graphicFrame>
        <p:nvGraphicFramePr>
          <p:cNvPr id="65538" name="Object 2"/>
          <p:cNvGraphicFramePr>
            <a:graphicFrameLocks noChangeAspect="1"/>
          </p:cNvGraphicFramePr>
          <p:nvPr>
            <p:extLst>
              <p:ext uri="{D42A27DB-BD31-4B8C-83A1-F6EECF244321}">
                <p14:modId xmlns:p14="http://schemas.microsoft.com/office/powerpoint/2010/main" val="196051479"/>
              </p:ext>
            </p:extLst>
          </p:nvPr>
        </p:nvGraphicFramePr>
        <p:xfrm>
          <a:off x="2087642" y="597405"/>
          <a:ext cx="1809750" cy="1143000"/>
        </p:xfrm>
        <a:graphic>
          <a:graphicData uri="http://schemas.openxmlformats.org/presentationml/2006/ole">
            <mc:AlternateContent xmlns:mc="http://schemas.openxmlformats.org/markup-compatibility/2006">
              <mc:Choice xmlns:v="urn:schemas-microsoft-com:vml" Requires="v">
                <p:oleObj spid="_x0000_s40269" name="Equation" r:id="rId3" imgW="725488" imgH="458788" progId="Equation.3">
                  <p:embed/>
                </p:oleObj>
              </mc:Choice>
              <mc:Fallback>
                <p:oleObj name="Equation" r:id="rId3" imgW="725488" imgH="45878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642" y="597405"/>
                        <a:ext cx="1809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6" name="Picture 3" descr="figure_11_16"/>
          <p:cNvPicPr>
            <a:picLocks noChangeAspect="1" noChangeArrowheads="1"/>
          </p:cNvPicPr>
          <p:nvPr/>
        </p:nvPicPr>
        <p:blipFill>
          <a:blip r:embed="rId5" cstate="print"/>
          <a:srcRect/>
          <a:stretch>
            <a:fillRect/>
          </a:stretch>
        </p:blipFill>
        <p:spPr bwMode="auto">
          <a:xfrm>
            <a:off x="6287765" y="486005"/>
            <a:ext cx="1690687" cy="5796641"/>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1050893467"/>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347663" y="752475"/>
            <a:ext cx="8229600" cy="3417888"/>
          </a:xfrm>
        </p:spPr>
        <p:txBody>
          <a:bodyPr>
            <a:normAutofit lnSpcReduction="10000"/>
          </a:bodyPr>
          <a:lstStyle/>
          <a:p>
            <a:r>
              <a:rPr lang="en-US" sz="2800" dirty="0">
                <a:ea typeface="ＭＳ Ｐゴシック" charset="0"/>
                <a:cs typeface="ＭＳ Ｐゴシック" charset="0"/>
              </a:rPr>
              <a:t>Osmosis is particularly important in living organisms because the membranes around cells are semipermeable.</a:t>
            </a:r>
          </a:p>
          <a:p>
            <a:pPr lvl="1"/>
            <a:r>
              <a:rPr lang="en-US" sz="2400" b="1" dirty="0">
                <a:ea typeface="ＭＳ Ｐゴシック" charset="0"/>
              </a:rPr>
              <a:t>Isotonic:</a:t>
            </a:r>
            <a:r>
              <a:rPr lang="en-US" sz="2400" dirty="0">
                <a:ea typeface="ＭＳ Ｐゴシック" charset="0"/>
              </a:rPr>
              <a:t> Having the same </a:t>
            </a:r>
            <a:r>
              <a:rPr lang="en-US" sz="2400" dirty="0" err="1">
                <a:ea typeface="ＭＳ Ｐゴシック" charset="0"/>
              </a:rPr>
              <a:t>osmolarity</a:t>
            </a:r>
            <a:r>
              <a:rPr lang="en-US" sz="2400" dirty="0">
                <a:ea typeface="ＭＳ Ｐゴシック" charset="0"/>
              </a:rPr>
              <a:t> </a:t>
            </a:r>
          </a:p>
          <a:p>
            <a:pPr lvl="1"/>
            <a:r>
              <a:rPr lang="en-US" sz="2400" b="1" dirty="0">
                <a:ea typeface="ＭＳ Ｐゴシック" charset="0"/>
              </a:rPr>
              <a:t>Hypotonic:</a:t>
            </a:r>
            <a:r>
              <a:rPr lang="en-US" sz="2400" dirty="0">
                <a:ea typeface="ＭＳ Ｐゴシック" charset="0"/>
              </a:rPr>
              <a:t> Having an </a:t>
            </a:r>
            <a:r>
              <a:rPr lang="en-US" sz="2400" dirty="0" err="1">
                <a:ea typeface="ＭＳ Ｐゴシック" charset="0"/>
              </a:rPr>
              <a:t>osmolarity</a:t>
            </a:r>
            <a:r>
              <a:rPr lang="en-US" sz="2400" dirty="0">
                <a:ea typeface="ＭＳ Ｐゴシック" charset="0"/>
              </a:rPr>
              <a:t> </a:t>
            </a:r>
            <a:r>
              <a:rPr lang="en-US" sz="2400" i="1" dirty="0">
                <a:ea typeface="ＭＳ Ｐゴシック" charset="0"/>
              </a:rPr>
              <a:t>less than</a:t>
            </a:r>
            <a:r>
              <a:rPr lang="en-US" sz="2400" dirty="0">
                <a:ea typeface="ＭＳ Ｐゴシック" charset="0"/>
              </a:rPr>
              <a:t> the surrounding blood plasma or cells. </a:t>
            </a:r>
          </a:p>
          <a:p>
            <a:pPr lvl="1"/>
            <a:r>
              <a:rPr lang="en-US" sz="2400" b="1" dirty="0">
                <a:ea typeface="ＭＳ Ｐゴシック" charset="0"/>
              </a:rPr>
              <a:t>Hypertonic:</a:t>
            </a:r>
            <a:r>
              <a:rPr lang="en-US" sz="2400" dirty="0">
                <a:ea typeface="ＭＳ Ｐゴシック" charset="0"/>
              </a:rPr>
              <a:t> Having an </a:t>
            </a:r>
            <a:r>
              <a:rPr lang="en-US" sz="2400" dirty="0" err="1">
                <a:ea typeface="ＭＳ Ｐゴシック" charset="0"/>
              </a:rPr>
              <a:t>osmolarity</a:t>
            </a:r>
            <a:r>
              <a:rPr lang="en-US" sz="2400" dirty="0">
                <a:ea typeface="ＭＳ Ｐゴシック" charset="0"/>
              </a:rPr>
              <a:t> </a:t>
            </a:r>
            <a:r>
              <a:rPr lang="en-US" sz="2400" i="1" dirty="0">
                <a:ea typeface="ＭＳ Ｐゴシック" charset="0"/>
              </a:rPr>
              <a:t>greater than</a:t>
            </a:r>
            <a:r>
              <a:rPr lang="en-US" sz="2400" dirty="0">
                <a:ea typeface="ＭＳ Ｐゴシック" charset="0"/>
              </a:rPr>
              <a:t> the surrounding blood plasma or cells. </a:t>
            </a:r>
          </a:p>
        </p:txBody>
      </p:sp>
      <p:pic>
        <p:nvPicPr>
          <p:cNvPr id="6656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4267200"/>
            <a:ext cx="4884738"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562752"/>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ftr" sz="quarter" idx="10"/>
          </p:nvPr>
        </p:nvSpPr>
        <p:spPr>
          <a:ln/>
        </p:spPr>
        <p:txBody>
          <a:bodyPr/>
          <a:lstStyle/>
          <a:p>
            <a:r>
              <a:rPr lang="en-GB">
                <a:solidFill>
                  <a:srgbClr val="FFFFFF"/>
                </a:solidFill>
              </a:rPr>
              <a:t>© 2013 Pearson Education, Inc.</a:t>
            </a:r>
          </a:p>
        </p:txBody>
      </p:sp>
      <p:sp>
        <p:nvSpPr>
          <p:cNvPr id="37890" name="Rectangle 2"/>
          <p:cNvSpPr>
            <a:spLocks noGrp="1" noChangeArrowheads="1"/>
          </p:cNvSpPr>
          <p:nvPr>
            <p:ph type="title"/>
          </p:nvPr>
        </p:nvSpPr>
        <p:spPr>
          <a:xfrm>
            <a:off x="304800" y="914400"/>
            <a:ext cx="8534400" cy="685800"/>
          </a:xfrm>
        </p:spPr>
        <p:txBody>
          <a:bodyPr/>
          <a:lstStyle/>
          <a:p>
            <a:pPr algn="l" eaLnBrk="1" hangingPunct="1">
              <a:spcAft>
                <a:spcPts val="1200"/>
              </a:spcAft>
            </a:pP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Arial" charset="0"/>
              </a:rPr>
              <a:t>When dissolved in enough water to make 1.0 liter of solution, which of the following solutes yields the solution with the highest osmolarity?</a:t>
            </a:r>
            <a:endParaRPr lang="en-US" baseline="30000">
              <a:latin typeface="Arial" charset="0"/>
              <a:ea typeface="ＭＳ Ｐゴシック" charset="0"/>
              <a:cs typeface="Arial" charset="0"/>
            </a:endParaRPr>
          </a:p>
        </p:txBody>
      </p:sp>
      <p:sp>
        <p:nvSpPr>
          <p:cNvPr id="37891" name="Rectangle 3"/>
          <p:cNvSpPr>
            <a:spLocks noGrp="1" noChangeArrowheads="1"/>
          </p:cNvSpPr>
          <p:nvPr>
            <p:ph type="body" idx="1"/>
          </p:nvPr>
        </p:nvSpPr>
        <p:spPr>
          <a:xfrm>
            <a:off x="609600" y="2438400"/>
            <a:ext cx="7239000" cy="3276600"/>
          </a:xfrm>
        </p:spPr>
        <p:txBody>
          <a:bodyPr/>
          <a:lstStyle/>
          <a:p>
            <a:pPr eaLnBrk="1" hangingPunct="1">
              <a:buFont typeface="Arial" charset="0"/>
              <a:buAutoNum type="alphaLcPeriod"/>
            </a:pPr>
            <a:r>
              <a:rPr lang="en-US" sz="2800" dirty="0">
                <a:latin typeface="Arial" charset="0"/>
                <a:ea typeface="ＭＳ Ｐゴシック" charset="0"/>
                <a:cs typeface="Arial" charset="0"/>
              </a:rPr>
              <a:t>0.10 mole of CaCl</a:t>
            </a:r>
            <a:r>
              <a:rPr lang="en-US" sz="2800" baseline="-25000" dirty="0">
                <a:latin typeface="Arial" charset="0"/>
                <a:ea typeface="ＭＳ Ｐゴシック" charset="0"/>
                <a:cs typeface="Arial" charset="0"/>
              </a:rPr>
              <a:t>2</a:t>
            </a:r>
            <a:endParaRPr lang="en-US" sz="2800" dirty="0">
              <a:latin typeface="Arial" charset="0"/>
              <a:ea typeface="ＭＳ Ｐゴシック" charset="0"/>
              <a:cs typeface="Arial" charset="0"/>
            </a:endParaRPr>
          </a:p>
          <a:p>
            <a:pPr eaLnBrk="1" hangingPunct="1">
              <a:buFont typeface="Arial" charset="0"/>
              <a:buAutoNum type="alphaLcPeriod"/>
            </a:pPr>
            <a:r>
              <a:rPr lang="en-US" sz="2800" dirty="0">
                <a:latin typeface="Arial" charset="0"/>
                <a:ea typeface="ＭＳ Ｐゴシック" charset="0"/>
                <a:cs typeface="Arial" charset="0"/>
              </a:rPr>
              <a:t>0.15 mole of </a:t>
            </a:r>
            <a:r>
              <a:rPr lang="en-US" sz="2800" dirty="0" err="1">
                <a:latin typeface="Arial" charset="0"/>
                <a:ea typeface="ＭＳ Ｐゴシック" charset="0"/>
                <a:cs typeface="Arial" charset="0"/>
              </a:rPr>
              <a:t>NaCl</a:t>
            </a:r>
            <a:endParaRPr lang="en-US" sz="2800" dirty="0">
              <a:latin typeface="Arial" charset="0"/>
              <a:ea typeface="ＭＳ Ｐゴシック" charset="0"/>
              <a:cs typeface="Arial" charset="0"/>
            </a:endParaRPr>
          </a:p>
          <a:p>
            <a:pPr eaLnBrk="1" hangingPunct="1">
              <a:buFont typeface="Arial" charset="0"/>
              <a:buAutoNum type="alphaLcPeriod"/>
            </a:pPr>
            <a:r>
              <a:rPr lang="en-US" sz="2800" dirty="0">
                <a:latin typeface="Arial" charset="0"/>
                <a:ea typeface="ＭＳ Ｐゴシック" charset="0"/>
                <a:cs typeface="Arial" charset="0"/>
              </a:rPr>
              <a:t>0.30 mole of glucose</a:t>
            </a:r>
          </a:p>
          <a:p>
            <a:pPr eaLnBrk="1" hangingPunct="1">
              <a:buFont typeface="Arial" charset="0"/>
              <a:buAutoNum type="alphaLcPeriod"/>
            </a:pPr>
            <a:r>
              <a:rPr lang="en-US" sz="2800" dirty="0">
                <a:latin typeface="Arial" charset="0"/>
                <a:ea typeface="ＭＳ Ｐゴシック" charset="0"/>
                <a:cs typeface="Arial" charset="0"/>
              </a:rPr>
              <a:t>All three of the above solutions have the same </a:t>
            </a:r>
            <a:r>
              <a:rPr lang="en-US" sz="2800" dirty="0" err="1">
                <a:latin typeface="Arial" charset="0"/>
                <a:ea typeface="ＭＳ Ｐゴシック" charset="0"/>
                <a:cs typeface="Arial" charset="0"/>
              </a:rPr>
              <a:t>osmolarity</a:t>
            </a:r>
            <a:r>
              <a:rPr lang="en-US" sz="2800" dirty="0">
                <a:latin typeface="Arial" charset="0"/>
                <a:ea typeface="ＭＳ Ｐゴシック" charset="0"/>
                <a:cs typeface="Arial" charset="0"/>
              </a:rPr>
              <a:t>.</a:t>
            </a:r>
          </a:p>
        </p:txBody>
      </p:sp>
      <p:sp>
        <p:nvSpPr>
          <p:cNvPr id="37892" name="TextBox 1"/>
          <p:cNvSpPr txBox="1">
            <a:spLocks noChangeArrowheads="1"/>
          </p:cNvSpPr>
          <p:nvPr/>
        </p:nvSpPr>
        <p:spPr bwMode="auto">
          <a:xfrm>
            <a:off x="7924800" y="32766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a:solidFill>
                <a:srgbClr val="000000"/>
              </a:solidFill>
            </a:endParaRPr>
          </a:p>
        </p:txBody>
      </p:sp>
      <p:sp>
        <p:nvSpPr>
          <p:cNvPr id="37893" name="TextBox 1"/>
          <p:cNvSpPr txBox="1">
            <a:spLocks noChangeArrowheads="1"/>
          </p:cNvSpPr>
          <p:nvPr/>
        </p:nvSpPr>
        <p:spPr bwMode="auto">
          <a:xfrm>
            <a:off x="8959850" y="31242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a:solidFill>
                <a:srgbClr val="000000"/>
              </a:solidFill>
            </a:endParaRPr>
          </a:p>
        </p:txBody>
      </p:sp>
      <p:sp>
        <p:nvSpPr>
          <p:cNvPr id="7" name="Rectangle 6"/>
          <p:cNvSpPr>
            <a:spLocks noChangeArrowheads="1"/>
          </p:cNvSpPr>
          <p:nvPr/>
        </p:nvSpPr>
        <p:spPr bwMode="auto">
          <a:xfrm>
            <a:off x="606425" y="4016375"/>
            <a:ext cx="7502525" cy="104775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098179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dirty="0">
                <a:latin typeface="Arial" charset="0"/>
                <a:cs typeface="Times New Roman" charset="0"/>
              </a:rPr>
              <a:t>9.13 </a:t>
            </a:r>
            <a:r>
              <a:rPr lang="en-US" dirty="0" smtClean="0">
                <a:latin typeface="Arial" charset="0"/>
                <a:cs typeface="Times New Roman" charset="0"/>
              </a:rPr>
              <a:t>Dialysis (</a:t>
            </a:r>
            <a:r>
              <a:rPr lang="en-US" dirty="0" smtClean="0">
                <a:solidFill>
                  <a:srgbClr val="FF0000"/>
                </a:solidFill>
                <a:latin typeface="Arial" charset="0"/>
                <a:cs typeface="Times New Roman" charset="0"/>
              </a:rPr>
              <a:t>SKIP</a:t>
            </a:r>
            <a:r>
              <a:rPr lang="en-US" dirty="0" smtClean="0">
                <a:latin typeface="Arial" charset="0"/>
                <a:cs typeface="Times New Roman" charset="0"/>
              </a:rPr>
              <a:t>)</a:t>
            </a:r>
            <a:endParaRPr lang="en-US" dirty="0">
              <a:latin typeface="Arial" charset="0"/>
              <a:cs typeface="Times New Roman" charset="0"/>
            </a:endParaRPr>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1871436616"/>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a:xfrm>
            <a:off x="365125" y="836613"/>
            <a:ext cx="8229600" cy="5359400"/>
          </a:xfrm>
        </p:spPr>
        <p:txBody>
          <a:bodyPr>
            <a:normAutofit/>
          </a:bodyPr>
          <a:lstStyle/>
          <a:p>
            <a:r>
              <a:rPr lang="en-US" sz="2800" dirty="0">
                <a:ea typeface="ＭＳ Ｐゴシック" charset="0"/>
                <a:cs typeface="ＭＳ Ｐゴシック" charset="0"/>
              </a:rPr>
              <a:t>The pores in a </a:t>
            </a:r>
            <a:r>
              <a:rPr lang="en-US" sz="2800" i="1" dirty="0">
                <a:ea typeface="ＭＳ Ｐゴシック" charset="0"/>
                <a:cs typeface="ＭＳ Ｐゴシック" charset="0"/>
              </a:rPr>
              <a:t>dialysis</a:t>
            </a:r>
            <a:r>
              <a:rPr lang="en-US" sz="2800" dirty="0">
                <a:ea typeface="ＭＳ Ｐゴシック" charset="0"/>
                <a:cs typeface="ＭＳ Ｐゴシック" charset="0"/>
              </a:rPr>
              <a:t> membrane allow both solvent molecules and </a:t>
            </a:r>
            <a:r>
              <a:rPr lang="en-US" sz="2800" b="1" dirty="0">
                <a:ea typeface="ＭＳ Ｐゴシック" charset="0"/>
                <a:cs typeface="ＭＳ Ｐゴシック" charset="0"/>
              </a:rPr>
              <a:t>small</a:t>
            </a:r>
            <a:r>
              <a:rPr lang="en-US" sz="2800" dirty="0">
                <a:ea typeface="ＭＳ Ｐゴシック" charset="0"/>
                <a:cs typeface="ＭＳ Ｐゴシック" charset="0"/>
              </a:rPr>
              <a:t> solute particles to pass </a:t>
            </a:r>
            <a:r>
              <a:rPr lang="en-US" sz="2800" dirty="0" smtClean="0">
                <a:ea typeface="ＭＳ Ｐゴシック" charset="0"/>
                <a:cs typeface="ＭＳ Ｐゴシック" charset="0"/>
              </a:rPr>
              <a:t>through </a:t>
            </a:r>
            <a:endParaRPr lang="en-US" sz="2800" dirty="0">
              <a:ea typeface="ＭＳ Ｐゴシック" charset="0"/>
              <a:cs typeface="ＭＳ Ｐゴシック" charset="0"/>
            </a:endParaRPr>
          </a:p>
          <a:p>
            <a:endParaRPr lang="en-US" sz="800" i="1" dirty="0" smtClean="0">
              <a:ea typeface="ＭＳ Ｐゴシック" charset="0"/>
              <a:cs typeface="ＭＳ Ｐゴシック" charset="0"/>
            </a:endParaRPr>
          </a:p>
          <a:p>
            <a:r>
              <a:rPr lang="en-US" sz="2800" i="1" dirty="0" smtClean="0">
                <a:ea typeface="ＭＳ Ｐゴシック" charset="0"/>
                <a:cs typeface="ＭＳ Ｐゴシック" charset="0"/>
              </a:rPr>
              <a:t>Hemodialysis</a:t>
            </a:r>
            <a:r>
              <a:rPr lang="en-US" sz="2800" dirty="0" smtClean="0">
                <a:ea typeface="ＭＳ Ｐゴシック" charset="0"/>
                <a:cs typeface="ＭＳ Ｐゴシック" charset="0"/>
              </a:rPr>
              <a:t> </a:t>
            </a:r>
            <a:r>
              <a:rPr lang="en-US" sz="2800" dirty="0">
                <a:ea typeface="ＭＳ Ｐゴシック" charset="0"/>
                <a:cs typeface="ＭＳ Ｐゴシック" charset="0"/>
              </a:rPr>
              <a:t>is used to cleanse the blood of patients whose kidneys </a:t>
            </a:r>
            <a:r>
              <a:rPr lang="en-US" sz="2800" dirty="0" smtClean="0">
                <a:ea typeface="ＭＳ Ｐゴシック" charset="0"/>
                <a:cs typeface="ＭＳ Ｐゴシック" charset="0"/>
              </a:rPr>
              <a:t>malfunction </a:t>
            </a:r>
            <a:endParaRPr lang="en-US" sz="2800" dirty="0">
              <a:ea typeface="ＭＳ Ｐゴシック" charset="0"/>
              <a:cs typeface="ＭＳ Ｐゴシック" charset="0"/>
            </a:endParaRPr>
          </a:p>
          <a:p>
            <a:pPr lvl="1"/>
            <a:r>
              <a:rPr lang="en-US" sz="2400" dirty="0">
                <a:ea typeface="ＭＳ Ｐゴシック" charset="0"/>
              </a:rPr>
              <a:t>Blood is diverted from the body and pumped through a long cellophane dialysis tube suspended in an isotonic </a:t>
            </a:r>
            <a:r>
              <a:rPr lang="en-US" sz="2400" dirty="0" smtClean="0">
                <a:ea typeface="ＭＳ Ｐゴシック" charset="0"/>
              </a:rPr>
              <a:t>solution </a:t>
            </a:r>
            <a:endParaRPr lang="en-US" sz="2400" dirty="0">
              <a:ea typeface="ＭＳ Ｐゴシック" charset="0"/>
            </a:endParaRPr>
          </a:p>
          <a:p>
            <a:pPr lvl="1"/>
            <a:r>
              <a:rPr lang="en-US" sz="2400" dirty="0">
                <a:ea typeface="ＭＳ Ｐゴシック" charset="0"/>
              </a:rPr>
              <a:t>Small waste materials such as urea pass through the dialysis membrane and are washed </a:t>
            </a:r>
            <a:r>
              <a:rPr lang="en-US" sz="2400" dirty="0" smtClean="0">
                <a:ea typeface="ＭＳ Ｐゴシック" charset="0"/>
              </a:rPr>
              <a:t>away </a:t>
            </a:r>
            <a:endParaRPr lang="en-US" sz="2400" dirty="0">
              <a:ea typeface="ＭＳ Ｐゴシック" charset="0"/>
            </a:endParaRPr>
          </a:p>
        </p:txBody>
      </p:sp>
    </p:spTree>
    <p:extLst>
      <p:ext uri="{BB962C8B-B14F-4D97-AF65-F5344CB8AC3E}">
        <p14:creationId xmlns:p14="http://schemas.microsoft.com/office/powerpoint/2010/main" val="1586451205"/>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047_09_13_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853" y="2595162"/>
            <a:ext cx="5408888" cy="264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Content Placeholder 2"/>
          <p:cNvSpPr txBox="1">
            <a:spLocks/>
          </p:cNvSpPr>
          <p:nvPr/>
        </p:nvSpPr>
        <p:spPr>
          <a:xfrm>
            <a:off x="457200" y="852161"/>
            <a:ext cx="8229600" cy="122997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i="1" dirty="0" smtClean="0">
                <a:ea typeface="ＭＳ Ｐゴシック" charset="0"/>
                <a:cs typeface="ＭＳ Ｐゴシック" charset="0"/>
              </a:rPr>
              <a:t>Hemodialysis</a:t>
            </a:r>
            <a:r>
              <a:rPr lang="en-US" dirty="0" smtClean="0">
                <a:ea typeface="ＭＳ Ｐゴシック" charset="0"/>
                <a:cs typeface="ＭＳ Ｐゴシック" charset="0"/>
              </a:rPr>
              <a:t> is used to cleanse the blood of patients whose kidneys malfunction </a:t>
            </a:r>
            <a:endParaRPr lang="en-US" dirty="0"/>
          </a:p>
        </p:txBody>
      </p:sp>
    </p:spTree>
    <p:extLst>
      <p:ext uri="{BB962C8B-B14F-4D97-AF65-F5344CB8AC3E}">
        <p14:creationId xmlns:p14="http://schemas.microsoft.com/office/powerpoint/2010/main" val="26046205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p>
            <a:r>
              <a:rPr lang="en-GB">
                <a:solidFill>
                  <a:srgbClr val="FFFFFF"/>
                </a:solidFill>
              </a:rPr>
              <a:t>© 2013 Pearson Education, Inc.</a:t>
            </a:r>
          </a:p>
        </p:txBody>
      </p:sp>
      <p:sp>
        <p:nvSpPr>
          <p:cNvPr id="8194" name="Rectangle 2"/>
          <p:cNvSpPr>
            <a:spLocks noGrp="1" noChangeArrowheads="1"/>
          </p:cNvSpPr>
          <p:nvPr>
            <p:ph type="title"/>
          </p:nvPr>
        </p:nvSpPr>
        <p:spPr>
          <a:xfrm>
            <a:off x="457200" y="609600"/>
            <a:ext cx="8229600" cy="1371600"/>
          </a:xfrm>
        </p:spPr>
        <p:txBody>
          <a:bodyPr/>
          <a:lstStyle/>
          <a:p>
            <a:pPr algn="l" eaLnBrk="1" hangingPunct="1">
              <a:spcAft>
                <a:spcPts val="1200"/>
              </a:spcAft>
            </a:pP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Arial" charset="0"/>
              </a:rPr>
              <a:t>Which of the following is a homogeneous colloidal mixture?</a:t>
            </a:r>
            <a:endParaRPr lang="en-US" baseline="30000">
              <a:latin typeface="Arial" charset="0"/>
              <a:ea typeface="ＭＳ Ｐゴシック" charset="0"/>
              <a:cs typeface="Arial" charset="0"/>
            </a:endParaRPr>
          </a:p>
        </p:txBody>
      </p:sp>
      <p:sp>
        <p:nvSpPr>
          <p:cNvPr id="8195" name="Rectangle 3"/>
          <p:cNvSpPr>
            <a:spLocks noGrp="1" noChangeArrowheads="1"/>
          </p:cNvSpPr>
          <p:nvPr>
            <p:ph type="body" idx="1"/>
          </p:nvPr>
        </p:nvSpPr>
        <p:spPr>
          <a:xfrm>
            <a:off x="609600" y="2819400"/>
            <a:ext cx="6324600" cy="2590800"/>
          </a:xfrm>
        </p:spPr>
        <p:txBody>
          <a:bodyPr/>
          <a:lstStyle/>
          <a:p>
            <a:pPr eaLnBrk="1" hangingPunct="1">
              <a:buFont typeface="Arial" charset="0"/>
              <a:buAutoNum type="alphaLcPeriod"/>
            </a:pPr>
            <a:r>
              <a:rPr lang="en-US" sz="2800" dirty="0">
                <a:latin typeface="Arial" charset="0"/>
                <a:ea typeface="ＭＳ Ｐゴシック" charset="0"/>
                <a:cs typeface="Arial" charset="0"/>
              </a:rPr>
              <a:t>Air</a:t>
            </a:r>
          </a:p>
          <a:p>
            <a:pPr eaLnBrk="1" hangingPunct="1">
              <a:buFont typeface="Arial" charset="0"/>
              <a:buAutoNum type="alphaLcPeriod"/>
            </a:pPr>
            <a:r>
              <a:rPr lang="en-US" sz="2800" dirty="0">
                <a:latin typeface="Arial" charset="0"/>
                <a:ea typeface="ＭＳ Ｐゴシック" charset="0"/>
                <a:cs typeface="Arial" charset="0"/>
              </a:rPr>
              <a:t>Milk</a:t>
            </a:r>
          </a:p>
          <a:p>
            <a:pPr eaLnBrk="1" hangingPunct="1">
              <a:buFont typeface="Arial" charset="0"/>
              <a:buAutoNum type="alphaLcPeriod"/>
            </a:pPr>
            <a:r>
              <a:rPr lang="en-US" sz="2800" dirty="0">
                <a:latin typeface="Arial" charset="0"/>
                <a:ea typeface="ＭＳ Ｐゴシック" charset="0"/>
                <a:cs typeface="Arial" charset="0"/>
              </a:rPr>
              <a:t>Water</a:t>
            </a:r>
          </a:p>
          <a:p>
            <a:pPr eaLnBrk="1" hangingPunct="1">
              <a:buFont typeface="Arial" charset="0"/>
              <a:buAutoNum type="alphaLcPeriod"/>
            </a:pPr>
            <a:r>
              <a:rPr lang="en-US" sz="2800" dirty="0">
                <a:latin typeface="Arial" charset="0"/>
                <a:ea typeface="ＭＳ Ｐゴシック" charset="0"/>
                <a:cs typeface="Arial" charset="0"/>
              </a:rPr>
              <a:t>Saline solution</a:t>
            </a:r>
          </a:p>
        </p:txBody>
      </p:sp>
      <p:sp>
        <p:nvSpPr>
          <p:cNvPr id="5" name="Rectangle 5"/>
          <p:cNvSpPr>
            <a:spLocks noChangeArrowheads="1"/>
          </p:cNvSpPr>
          <p:nvPr/>
        </p:nvSpPr>
        <p:spPr bwMode="auto">
          <a:xfrm>
            <a:off x="457200" y="3364369"/>
            <a:ext cx="2960465"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327035457"/>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Content Placeholder 2"/>
          <p:cNvSpPr>
            <a:spLocks noGrp="1"/>
          </p:cNvSpPr>
          <p:nvPr>
            <p:ph idx="1"/>
          </p:nvPr>
        </p:nvSpPr>
        <p:spPr>
          <a:xfrm>
            <a:off x="365125" y="836613"/>
            <a:ext cx="8229600" cy="5159375"/>
          </a:xfrm>
        </p:spPr>
        <p:txBody>
          <a:bodyPr>
            <a:normAutofit/>
          </a:bodyPr>
          <a:lstStyle/>
          <a:p>
            <a:r>
              <a:rPr lang="en-US" sz="2800" dirty="0">
                <a:ea typeface="ＭＳ Ｐゴシック" charset="0"/>
                <a:cs typeface="ＭＳ Ｐゴシック" charset="0"/>
              </a:rPr>
              <a:t>Protein molecules do not cross semipermeable membranes and thus play an essential role in determining the </a:t>
            </a:r>
            <a:r>
              <a:rPr lang="en-US" sz="2800" dirty="0" err="1">
                <a:ea typeface="ＭＳ Ｐゴシック" charset="0"/>
                <a:cs typeface="ＭＳ Ｐゴシック" charset="0"/>
              </a:rPr>
              <a:t>osmolarity</a:t>
            </a:r>
            <a:r>
              <a:rPr lang="en-US" sz="2800" dirty="0">
                <a:ea typeface="ＭＳ Ｐゴシック" charset="0"/>
                <a:cs typeface="ＭＳ Ｐゴシック" charset="0"/>
              </a:rPr>
              <a:t> of body </a:t>
            </a:r>
            <a:r>
              <a:rPr lang="en-US" sz="2800" dirty="0" smtClean="0">
                <a:ea typeface="ＭＳ Ｐゴシック" charset="0"/>
                <a:cs typeface="ＭＳ Ｐゴシック" charset="0"/>
              </a:rPr>
              <a:t>fluids </a:t>
            </a:r>
          </a:p>
          <a:p>
            <a:endParaRPr lang="en-US" sz="800" dirty="0">
              <a:ea typeface="ＭＳ Ｐゴシック" charset="0"/>
              <a:cs typeface="ＭＳ Ｐゴシック" charset="0"/>
            </a:endParaRPr>
          </a:p>
          <a:p>
            <a:r>
              <a:rPr lang="en-US" sz="2800" dirty="0">
                <a:ea typeface="ＭＳ Ｐゴシック" charset="0"/>
                <a:cs typeface="ＭＳ Ｐゴシック" charset="0"/>
              </a:rPr>
              <a:t>The pressure of blood inside the capillary tends to push water out of the plasma (filtration</a:t>
            </a:r>
            <a:r>
              <a:rPr lang="en-US" sz="2800" dirty="0" smtClean="0">
                <a:ea typeface="ＭＳ Ｐゴシック" charset="0"/>
                <a:cs typeface="ＭＳ Ｐゴシック" charset="0"/>
              </a:rPr>
              <a:t>) </a:t>
            </a:r>
            <a:endParaRPr lang="en-US" sz="2800" dirty="0">
              <a:ea typeface="ＭＳ Ｐゴシック" charset="0"/>
              <a:cs typeface="ＭＳ Ｐゴシック" charset="0"/>
            </a:endParaRPr>
          </a:p>
          <a:p>
            <a:endParaRPr lang="en-US" sz="800" dirty="0" smtClean="0">
              <a:ea typeface="ＭＳ Ｐゴシック" charset="0"/>
              <a:cs typeface="ＭＳ Ｐゴシック" charset="0"/>
            </a:endParaRPr>
          </a:p>
          <a:p>
            <a:r>
              <a:rPr lang="en-US" sz="2800" dirty="0" smtClean="0">
                <a:ea typeface="ＭＳ Ｐゴシック" charset="0"/>
                <a:cs typeface="ＭＳ Ｐゴシック" charset="0"/>
              </a:rPr>
              <a:t>The </a:t>
            </a:r>
            <a:r>
              <a:rPr lang="en-US" sz="2800" dirty="0">
                <a:ea typeface="ＭＳ Ｐゴシック" charset="0"/>
                <a:cs typeface="ＭＳ Ｐゴシック" charset="0"/>
              </a:rPr>
              <a:t>osmotic pressure of colloidal protein molecules tends to draw water into the plasma (reabsorption</a:t>
            </a:r>
            <a:r>
              <a:rPr lang="en-US" sz="2800" dirty="0" smtClean="0">
                <a:ea typeface="ＭＳ Ｐゴシック" charset="0"/>
                <a:cs typeface="ＭＳ Ｐゴシック" charset="0"/>
              </a:rPr>
              <a:t>) </a:t>
            </a:r>
            <a:endParaRPr lang="en-US" sz="2800" dirty="0">
              <a:ea typeface="ＭＳ Ｐゴシック" charset="0"/>
              <a:cs typeface="ＭＳ Ｐゴシック" charset="0"/>
            </a:endParaRPr>
          </a:p>
        </p:txBody>
      </p:sp>
    </p:spTree>
    <p:extLst>
      <p:ext uri="{BB962C8B-B14F-4D97-AF65-F5344CB8AC3E}">
        <p14:creationId xmlns:p14="http://schemas.microsoft.com/office/powerpoint/2010/main" val="3354332328"/>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p:cNvSpPr>
            <a:spLocks noGrp="1"/>
          </p:cNvSpPr>
          <p:nvPr>
            <p:ph idx="1"/>
          </p:nvPr>
        </p:nvSpPr>
        <p:spPr>
          <a:xfrm>
            <a:off x="365125" y="836614"/>
            <a:ext cx="8229600" cy="2255872"/>
          </a:xfrm>
        </p:spPr>
        <p:txBody>
          <a:bodyPr>
            <a:normAutofit/>
          </a:bodyPr>
          <a:lstStyle/>
          <a:p>
            <a:r>
              <a:rPr lang="en-US" sz="2800" dirty="0">
                <a:ea typeface="ＭＳ Ｐゴシック" charset="0"/>
                <a:cs typeface="ＭＳ Ｐゴシック" charset="0"/>
              </a:rPr>
              <a:t>At the arterial end of a capillary, filtration is </a:t>
            </a:r>
            <a:r>
              <a:rPr lang="en-US" sz="2800" dirty="0" smtClean="0">
                <a:ea typeface="ＭＳ Ｐゴシック" charset="0"/>
                <a:cs typeface="ＭＳ Ｐゴシック" charset="0"/>
              </a:rPr>
              <a:t>favored </a:t>
            </a:r>
            <a:endParaRPr lang="en-US" sz="2800" dirty="0">
              <a:ea typeface="ＭＳ Ｐゴシック" charset="0"/>
              <a:cs typeface="ＭＳ Ｐゴシック" charset="0"/>
            </a:endParaRPr>
          </a:p>
          <a:p>
            <a:endParaRPr lang="en-US" sz="800" dirty="0" smtClean="0">
              <a:ea typeface="ＭＳ Ｐゴシック" charset="0"/>
              <a:cs typeface="ＭＳ Ｐゴシック" charset="0"/>
            </a:endParaRPr>
          </a:p>
          <a:p>
            <a:r>
              <a:rPr lang="en-US" sz="2800" dirty="0" smtClean="0">
                <a:ea typeface="ＭＳ Ｐゴシック" charset="0"/>
                <a:cs typeface="ＭＳ Ｐゴシック" charset="0"/>
              </a:rPr>
              <a:t>At </a:t>
            </a:r>
            <a:r>
              <a:rPr lang="en-US" sz="2800" dirty="0">
                <a:ea typeface="ＭＳ Ｐゴシック" charset="0"/>
                <a:cs typeface="ＭＳ Ｐゴシック" charset="0"/>
              </a:rPr>
              <a:t>the venous end, where blood pressure is lower, reabsorption is favored, and waste products from metabolism enter the </a:t>
            </a:r>
            <a:r>
              <a:rPr lang="en-US" sz="2800" dirty="0" smtClean="0">
                <a:ea typeface="ＭＳ Ｐゴシック" charset="0"/>
                <a:cs typeface="ＭＳ Ｐゴシック" charset="0"/>
              </a:rPr>
              <a:t>bloodstream </a:t>
            </a:r>
            <a:endParaRPr lang="en-US" sz="2800" dirty="0">
              <a:ea typeface="ＭＳ Ｐゴシック" charset="0"/>
              <a:cs typeface="ＭＳ Ｐゴシック" charset="0"/>
            </a:endParaRPr>
          </a:p>
        </p:txBody>
      </p:sp>
      <p:pic>
        <p:nvPicPr>
          <p:cNvPr id="6963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9925" y="3819525"/>
            <a:ext cx="271145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198938"/>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050_09_Pg284_UnFigure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2826" y="2133358"/>
            <a:ext cx="3389931" cy="447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Time released medication</a:t>
            </a:r>
            <a:endParaRPr lang="en-US" dirty="0"/>
          </a:p>
        </p:txBody>
      </p:sp>
    </p:spTree>
    <p:extLst>
      <p:ext uri="{BB962C8B-B14F-4D97-AF65-F5344CB8AC3E}">
        <p14:creationId xmlns:p14="http://schemas.microsoft.com/office/powerpoint/2010/main" val="29163649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atin typeface="Arial" charset="0"/>
                <a:cs typeface="Times New Roman" charset="0"/>
              </a:rPr>
              <a:t>9.2 The Solution Process</a:t>
            </a:r>
          </a:p>
        </p:txBody>
      </p:sp>
      <p:pic>
        <p:nvPicPr>
          <p:cNvPr id="348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50115"/>
            <a:ext cx="8149012" cy="329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1608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ure-8"/>
          <p:cNvPicPr>
            <a:picLocks noGrp="1" noChangeAspect="1" noChangeArrowheads="1"/>
          </p:cNvPicPr>
          <p:nvPr>
            <p:ph idx="1"/>
          </p:nvPr>
        </p:nvPicPr>
        <p:blipFill>
          <a:blip r:embed="rId3" cstate="print"/>
          <a:srcRect/>
          <a:stretch>
            <a:fillRect/>
          </a:stretch>
        </p:blipFill>
        <p:spPr bwMode="auto">
          <a:xfrm>
            <a:off x="3048000" y="2223821"/>
            <a:ext cx="4953000" cy="1911480"/>
          </a:xfrm>
          <a:prstGeom prst="rect">
            <a:avLst/>
          </a:prstGeom>
          <a:noFill/>
          <a:ln w="12700">
            <a:solidFill>
              <a:srgbClr val="000000"/>
            </a:solidFill>
            <a:miter lim="800000"/>
            <a:headEnd/>
            <a:tailEnd/>
          </a:ln>
        </p:spPr>
      </p:pic>
      <p:pic>
        <p:nvPicPr>
          <p:cNvPr id="5" name="Picture 3" descr="Figure-8"/>
          <p:cNvPicPr>
            <a:picLocks noChangeAspect="1" noChangeArrowheads="1"/>
          </p:cNvPicPr>
          <p:nvPr/>
        </p:nvPicPr>
        <p:blipFill>
          <a:blip r:embed="rId4" cstate="print"/>
          <a:srcRect/>
          <a:stretch>
            <a:fillRect/>
          </a:stretch>
        </p:blipFill>
        <p:spPr bwMode="auto">
          <a:xfrm>
            <a:off x="3048000" y="4311875"/>
            <a:ext cx="4953000" cy="1481351"/>
          </a:xfrm>
          <a:prstGeom prst="rect">
            <a:avLst/>
          </a:prstGeom>
          <a:noFill/>
          <a:ln w="12700">
            <a:solidFill>
              <a:srgbClr val="000000"/>
            </a:solidFill>
            <a:miter lim="800000"/>
            <a:headEnd/>
            <a:tailEnd/>
          </a:ln>
        </p:spPr>
      </p:pic>
      <p:sp>
        <p:nvSpPr>
          <p:cNvPr id="8" name="Rectangle 3"/>
          <p:cNvSpPr txBox="1">
            <a:spLocks noChangeArrowheads="1"/>
          </p:cNvSpPr>
          <p:nvPr/>
        </p:nvSpPr>
        <p:spPr>
          <a:xfrm>
            <a:off x="533400" y="2940275"/>
            <a:ext cx="2209800" cy="1371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00" dirty="0" err="1" smtClean="0"/>
              <a:t>Electronegativities</a:t>
            </a:r>
            <a:r>
              <a:rPr lang="en-US" sz="2500" dirty="0" smtClean="0"/>
              <a:t> </a:t>
            </a:r>
          </a:p>
          <a:p>
            <a:pPr marL="933450" lvl="1" indent="-533400"/>
            <a:r>
              <a:rPr lang="en-US" sz="2500" dirty="0" smtClean="0"/>
              <a:t>O = 3.5 </a:t>
            </a:r>
          </a:p>
          <a:p>
            <a:pPr marL="933450" lvl="1" indent="-533400"/>
            <a:r>
              <a:rPr lang="en-US" sz="2500" dirty="0" smtClean="0"/>
              <a:t>H = 2.1 </a:t>
            </a:r>
          </a:p>
          <a:p>
            <a:pPr marL="933450" lvl="1" indent="-533400"/>
            <a:r>
              <a:rPr lang="en-US" sz="2500" dirty="0" smtClean="0"/>
              <a:t>C = 2.5 </a:t>
            </a:r>
          </a:p>
        </p:txBody>
      </p:sp>
      <p:sp>
        <p:nvSpPr>
          <p:cNvPr id="2" name="TextBox 1"/>
          <p:cNvSpPr txBox="1"/>
          <p:nvPr/>
        </p:nvSpPr>
        <p:spPr>
          <a:xfrm>
            <a:off x="1250942" y="465232"/>
            <a:ext cx="6750566" cy="769441"/>
          </a:xfrm>
          <a:prstGeom prst="rect">
            <a:avLst/>
          </a:prstGeom>
          <a:noFill/>
        </p:spPr>
        <p:txBody>
          <a:bodyPr wrap="none" rtlCol="0">
            <a:spAutoFit/>
          </a:bodyPr>
          <a:lstStyle/>
          <a:p>
            <a:r>
              <a:rPr lang="en-US" sz="4400" dirty="0" smtClean="0"/>
              <a:t>Review of molecular polarity</a:t>
            </a:r>
            <a:endParaRPr lang="en-US" sz="4400" dirty="0"/>
          </a:p>
        </p:txBody>
      </p:sp>
    </p:spTree>
    <p:extLst>
      <p:ext uri="{BB962C8B-B14F-4D97-AF65-F5344CB8AC3E}">
        <p14:creationId xmlns:p14="http://schemas.microsoft.com/office/powerpoint/2010/main" val="10172034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8987"/>
          </a:xfrm>
        </p:spPr>
        <p:txBody>
          <a:bodyPr/>
          <a:lstStyle/>
          <a:p>
            <a:r>
              <a:rPr lang="en-US" dirty="0" smtClean="0"/>
              <a:t>Polarity: bonds </a:t>
            </a:r>
            <a:r>
              <a:rPr lang="en-US" dirty="0" err="1" smtClean="0"/>
              <a:t>vs</a:t>
            </a:r>
            <a:r>
              <a:rPr lang="en-US" dirty="0" smtClean="0"/>
              <a:t> molecules</a:t>
            </a:r>
            <a:endParaRPr lang="en-US" dirty="0"/>
          </a:p>
        </p:txBody>
      </p:sp>
      <p:sp>
        <p:nvSpPr>
          <p:cNvPr id="3" name="Content Placeholder 2"/>
          <p:cNvSpPr>
            <a:spLocks noGrp="1"/>
          </p:cNvSpPr>
          <p:nvPr>
            <p:ph idx="1"/>
          </p:nvPr>
        </p:nvSpPr>
        <p:spPr>
          <a:xfrm>
            <a:off x="457200" y="1762125"/>
            <a:ext cx="8229600" cy="4667249"/>
          </a:xfrm>
        </p:spPr>
        <p:txBody>
          <a:bodyPr>
            <a:normAutofit/>
          </a:bodyPr>
          <a:lstStyle/>
          <a:p>
            <a:r>
              <a:rPr lang="en-US" dirty="0"/>
              <a:t>M</a:t>
            </a:r>
            <a:r>
              <a:rPr lang="en-US" dirty="0" smtClean="0"/>
              <a:t>olecules and their individual bonds have different rules for polarity in Intro </a:t>
            </a:r>
          </a:p>
          <a:p>
            <a:pPr lvl="1"/>
            <a:r>
              <a:rPr lang="en-US" dirty="0" smtClean="0"/>
              <a:t>Bonds are polar only where the difference in the </a:t>
            </a:r>
            <a:r>
              <a:rPr lang="en-US" dirty="0" err="1" smtClean="0"/>
              <a:t>electronegativities</a:t>
            </a:r>
            <a:r>
              <a:rPr lang="en-US" dirty="0" smtClean="0"/>
              <a:t> of the bonded atoms are 0.5 or greater</a:t>
            </a:r>
          </a:p>
          <a:p>
            <a:pPr lvl="1"/>
            <a:r>
              <a:rPr lang="en-US" dirty="0" smtClean="0"/>
              <a:t>Molecules are polar whenever their shape is not symmetric</a:t>
            </a:r>
          </a:p>
        </p:txBody>
      </p:sp>
    </p:spTree>
    <p:extLst>
      <p:ext uri="{BB962C8B-B14F-4D97-AF65-F5344CB8AC3E}">
        <p14:creationId xmlns:p14="http://schemas.microsoft.com/office/powerpoint/2010/main" val="12514812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8987"/>
          </a:xfrm>
        </p:spPr>
        <p:txBody>
          <a:bodyPr/>
          <a:lstStyle/>
          <a:p>
            <a:r>
              <a:rPr lang="en-US" dirty="0" smtClean="0"/>
              <a:t>Polarity: bonds </a:t>
            </a:r>
            <a:r>
              <a:rPr lang="en-US" dirty="0" err="1" smtClean="0"/>
              <a:t>vs</a:t>
            </a:r>
            <a:r>
              <a:rPr lang="en-US" dirty="0" smtClean="0"/>
              <a:t> molecules</a:t>
            </a:r>
            <a:endParaRPr lang="en-US" dirty="0"/>
          </a:p>
        </p:txBody>
      </p:sp>
      <p:sp>
        <p:nvSpPr>
          <p:cNvPr id="3" name="Content Placeholder 2"/>
          <p:cNvSpPr>
            <a:spLocks noGrp="1"/>
          </p:cNvSpPr>
          <p:nvPr>
            <p:ph idx="1"/>
          </p:nvPr>
        </p:nvSpPr>
        <p:spPr>
          <a:xfrm>
            <a:off x="457200" y="1762125"/>
            <a:ext cx="8229600" cy="1904999"/>
          </a:xfrm>
        </p:spPr>
        <p:txBody>
          <a:bodyPr>
            <a:normAutofit fontScale="92500" lnSpcReduction="10000"/>
          </a:bodyPr>
          <a:lstStyle/>
          <a:p>
            <a:r>
              <a:rPr lang="en-US" dirty="0" smtClean="0"/>
              <a:t>Ozone and hydrogen sulfide are both polar molecules</a:t>
            </a:r>
            <a:r>
              <a:rPr lang="en-US" dirty="0"/>
              <a:t> </a:t>
            </a:r>
            <a:r>
              <a:rPr lang="en-US" dirty="0" smtClean="0"/>
              <a:t>– yet both have non-polar bonds</a:t>
            </a:r>
          </a:p>
          <a:p>
            <a:pPr lvl="1"/>
            <a:r>
              <a:rPr lang="en-US" dirty="0" smtClean="0"/>
              <a:t>both have ‘bent’ molecular geometry </a:t>
            </a:r>
          </a:p>
          <a:p>
            <a:pPr lvl="1"/>
            <a:r>
              <a:rPr lang="en-US" dirty="0" smtClean="0"/>
              <a:t>and so are soluble in water</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42440" y="4019550"/>
            <a:ext cx="1087120" cy="91440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654675" y="3876675"/>
            <a:ext cx="1371600" cy="914400"/>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654675" y="5440361"/>
            <a:ext cx="1371600" cy="676911"/>
          </a:xfrm>
          <a:prstGeom prst="rect">
            <a:avLst/>
          </a:prstGeom>
          <a:noFill/>
          <a:ln>
            <a:noFill/>
          </a:ln>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857250" y="5045076"/>
            <a:ext cx="2794000" cy="1384300"/>
          </a:xfrm>
          <a:prstGeom prst="rect">
            <a:avLst/>
          </a:prstGeom>
          <a:noFill/>
          <a:ln>
            <a:noFill/>
          </a:ln>
        </p:spPr>
      </p:pic>
    </p:spTree>
    <p:extLst>
      <p:ext uri="{BB962C8B-B14F-4D97-AF65-F5344CB8AC3E}">
        <p14:creationId xmlns:p14="http://schemas.microsoft.com/office/powerpoint/2010/main" val="476587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fyi</a:t>
            </a:r>
            <a:endParaRPr lang="en-US" dirty="0"/>
          </a:p>
        </p:txBody>
      </p:sp>
      <p:sp>
        <p:nvSpPr>
          <p:cNvPr id="3" name="Content Placeholder 2"/>
          <p:cNvSpPr>
            <a:spLocks noGrp="1"/>
          </p:cNvSpPr>
          <p:nvPr>
            <p:ph idx="1"/>
          </p:nvPr>
        </p:nvSpPr>
        <p:spPr/>
        <p:txBody>
          <a:bodyPr/>
          <a:lstStyle/>
          <a:p>
            <a:r>
              <a:rPr lang="en-US" dirty="0"/>
              <a:t>Ozone is extremely </a:t>
            </a:r>
            <a:r>
              <a:rPr lang="en-US" dirty="0" smtClean="0"/>
              <a:t>soluble in water! </a:t>
            </a:r>
            <a:r>
              <a:rPr lang="en-US" dirty="0"/>
              <a:t>At 25 </a:t>
            </a:r>
            <a:r>
              <a:rPr lang="en-US" dirty="0" err="1"/>
              <a:t>deg</a:t>
            </a:r>
            <a:r>
              <a:rPr lang="en-US" dirty="0"/>
              <a:t> C, ozone solubility is 109 mg/l. The solubility of oxygen is 8 mg/l. </a:t>
            </a:r>
            <a:r>
              <a:rPr lang="en-US" dirty="0" smtClean="0"/>
              <a:t>So ozone </a:t>
            </a:r>
            <a:r>
              <a:rPr lang="en-US" dirty="0"/>
              <a:t>is 13 times more soluble </a:t>
            </a:r>
            <a:r>
              <a:rPr lang="en-US" dirty="0" smtClean="0"/>
              <a:t>in water than oxygen </a:t>
            </a:r>
          </a:p>
          <a:p>
            <a:r>
              <a:rPr lang="en-US" dirty="0" smtClean="0"/>
              <a:t>And H</a:t>
            </a:r>
            <a:r>
              <a:rPr lang="en-US" baseline="-25000" dirty="0" smtClean="0"/>
              <a:t>2</a:t>
            </a:r>
            <a:r>
              <a:rPr lang="en-US" dirty="0" smtClean="0"/>
              <a:t>S is even more soluble in water than is ozone </a:t>
            </a:r>
          </a:p>
          <a:p>
            <a:pPr lvl="1"/>
            <a:r>
              <a:rPr lang="en-US" dirty="0" err="1"/>
              <a:t>solulbility</a:t>
            </a:r>
            <a:r>
              <a:rPr lang="en-US" dirty="0"/>
              <a:t> of </a:t>
            </a:r>
            <a:r>
              <a:rPr lang="en-US" dirty="0" smtClean="0"/>
              <a:t>H</a:t>
            </a:r>
            <a:r>
              <a:rPr lang="en-US" baseline="-25000" dirty="0" smtClean="0"/>
              <a:t>2</a:t>
            </a:r>
            <a:r>
              <a:rPr lang="en-US" dirty="0" smtClean="0"/>
              <a:t>S </a:t>
            </a:r>
            <a:r>
              <a:rPr lang="en-US" dirty="0"/>
              <a:t>in water is 4 g dm</a:t>
            </a:r>
            <a:r>
              <a:rPr lang="en-US" baseline="30000" dirty="0"/>
              <a:t>−3</a:t>
            </a:r>
            <a:r>
              <a:rPr lang="en-US" dirty="0"/>
              <a:t> (at 20 °C</a:t>
            </a:r>
            <a:r>
              <a:rPr lang="en-US" dirty="0" smtClean="0"/>
              <a:t>)</a:t>
            </a:r>
            <a:r>
              <a:rPr lang="en-US" dirty="0"/>
              <a:t> </a:t>
            </a:r>
          </a:p>
          <a:p>
            <a:pPr lvl="1"/>
            <a:r>
              <a:rPr lang="en-US" dirty="0"/>
              <a:t>solubility of </a:t>
            </a:r>
            <a:r>
              <a:rPr lang="en-US" dirty="0" smtClean="0"/>
              <a:t>O</a:t>
            </a:r>
            <a:r>
              <a:rPr lang="en-US" baseline="-25000" dirty="0" smtClean="0"/>
              <a:t>3</a:t>
            </a:r>
            <a:r>
              <a:rPr lang="en-US" dirty="0" smtClean="0"/>
              <a:t> in water is only </a:t>
            </a:r>
            <a:r>
              <a:rPr lang="en-US" dirty="0"/>
              <a:t>1.05 g L</a:t>
            </a:r>
            <a:r>
              <a:rPr lang="en-US" baseline="30000" dirty="0"/>
              <a:t>−1</a:t>
            </a:r>
            <a:r>
              <a:rPr lang="en-US" dirty="0"/>
              <a:t> (at 0 °C) </a:t>
            </a:r>
          </a:p>
          <a:p>
            <a:endParaRPr lang="en-US" dirty="0"/>
          </a:p>
          <a:p>
            <a:endParaRPr lang="en-US" dirty="0"/>
          </a:p>
        </p:txBody>
      </p:sp>
    </p:spTree>
    <p:extLst>
      <p:ext uri="{BB962C8B-B14F-4D97-AF65-F5344CB8AC3E}">
        <p14:creationId xmlns:p14="http://schemas.microsoft.com/office/powerpoint/2010/main" val="6267199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8987"/>
          </a:xfrm>
        </p:spPr>
        <p:txBody>
          <a:bodyPr/>
          <a:lstStyle/>
          <a:p>
            <a:r>
              <a:rPr lang="en-US" dirty="0" smtClean="0"/>
              <a:t>Polarity: bonds </a:t>
            </a:r>
            <a:r>
              <a:rPr lang="en-US" dirty="0" err="1" smtClean="0"/>
              <a:t>vs</a:t>
            </a:r>
            <a:r>
              <a:rPr lang="en-US" dirty="0" smtClean="0"/>
              <a:t> molecules</a:t>
            </a:r>
            <a:endParaRPr lang="en-US" dirty="0"/>
          </a:p>
        </p:txBody>
      </p:sp>
      <p:sp>
        <p:nvSpPr>
          <p:cNvPr id="3" name="Content Placeholder 2"/>
          <p:cNvSpPr>
            <a:spLocks noGrp="1"/>
          </p:cNvSpPr>
          <p:nvPr>
            <p:ph idx="1"/>
          </p:nvPr>
        </p:nvSpPr>
        <p:spPr>
          <a:xfrm>
            <a:off x="457200" y="1762125"/>
            <a:ext cx="8229600" cy="2301875"/>
          </a:xfrm>
        </p:spPr>
        <p:txBody>
          <a:bodyPr>
            <a:normAutofit fontScale="92500" lnSpcReduction="10000"/>
          </a:bodyPr>
          <a:lstStyle/>
          <a:p>
            <a:r>
              <a:rPr lang="en-US" dirty="0" smtClean="0"/>
              <a:t>Carbon dioxide, on the other hand, has highly polar bonds (ΔEN = 1.0), but exhibits perfect symmetry in space (linear)</a:t>
            </a:r>
          </a:p>
          <a:p>
            <a:pPr lvl="1"/>
            <a:r>
              <a:rPr lang="en-US" dirty="0" smtClean="0"/>
              <a:t>and so is non-polar </a:t>
            </a:r>
          </a:p>
          <a:p>
            <a:pPr lvl="1"/>
            <a:r>
              <a:rPr lang="en-US" dirty="0" smtClean="0"/>
              <a:t>and so has low solubility in water</a:t>
            </a:r>
            <a:endParaRPr lang="en-US" dirty="0"/>
          </a:p>
        </p:txBody>
      </p:sp>
      <p:pic>
        <p:nvPicPr>
          <p:cNvPr id="9" name="Picture 3" descr="Figure-8"/>
          <p:cNvPicPr>
            <a:picLocks noChangeAspect="1" noChangeArrowheads="1"/>
          </p:cNvPicPr>
          <p:nvPr/>
        </p:nvPicPr>
        <p:blipFill>
          <a:blip r:embed="rId2" cstate="print"/>
          <a:srcRect/>
          <a:stretch>
            <a:fillRect/>
          </a:stretch>
        </p:blipFill>
        <p:spPr bwMode="auto">
          <a:xfrm>
            <a:off x="3732728" y="4311875"/>
            <a:ext cx="4744521" cy="1418999"/>
          </a:xfrm>
          <a:prstGeom prst="rect">
            <a:avLst/>
          </a:prstGeom>
          <a:noFill/>
          <a:ln w="12700">
            <a:solidFill>
              <a:srgbClr val="000000"/>
            </a:solidFill>
            <a:miter lim="800000"/>
            <a:headEnd/>
            <a:tailEnd/>
          </a:ln>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730251" y="4667250"/>
            <a:ext cx="2619374" cy="804604"/>
          </a:xfrm>
          <a:prstGeom prst="rect">
            <a:avLst/>
          </a:prstGeom>
          <a:noFill/>
          <a:ln>
            <a:noFill/>
          </a:ln>
        </p:spPr>
      </p:pic>
    </p:spTree>
    <p:extLst>
      <p:ext uri="{BB962C8B-B14F-4D97-AF65-F5344CB8AC3E}">
        <p14:creationId xmlns:p14="http://schemas.microsoft.com/office/powerpoint/2010/main" val="2727969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solubility in water</a:t>
            </a:r>
            <a:endParaRPr lang="en-US" dirty="0"/>
          </a:p>
        </p:txBody>
      </p:sp>
      <p:sp>
        <p:nvSpPr>
          <p:cNvPr id="3" name="Content Placeholder 2"/>
          <p:cNvSpPr>
            <a:spLocks noGrp="1"/>
          </p:cNvSpPr>
          <p:nvPr>
            <p:ph idx="1"/>
          </p:nvPr>
        </p:nvSpPr>
        <p:spPr>
          <a:xfrm>
            <a:off x="457200" y="1651000"/>
            <a:ext cx="8229600" cy="4810125"/>
          </a:xfrm>
        </p:spPr>
        <p:txBody>
          <a:bodyPr>
            <a:noAutofit/>
          </a:bodyPr>
          <a:lstStyle/>
          <a:p>
            <a:r>
              <a:rPr lang="en-US" dirty="0" smtClean="0"/>
              <a:t>Any causal relationship between bond polarity and molecular polarity is too advanced a subject for intro chemistry </a:t>
            </a:r>
          </a:p>
          <a:p>
            <a:pPr lvl="1"/>
            <a:r>
              <a:rPr lang="en-US" dirty="0" smtClean="0"/>
              <a:t>meaning we will offer you no rules </a:t>
            </a:r>
          </a:p>
          <a:p>
            <a:r>
              <a:rPr lang="en-US" dirty="0" smtClean="0"/>
              <a:t>But chemists </a:t>
            </a:r>
            <a:r>
              <a:rPr lang="en-US" i="1" dirty="0" smtClean="0"/>
              <a:t>have</a:t>
            </a:r>
            <a:r>
              <a:rPr lang="en-US" dirty="0" smtClean="0"/>
              <a:t> observed that molecular solubility in water tracks molecular polarity </a:t>
            </a:r>
          </a:p>
          <a:p>
            <a:pPr lvl="1"/>
            <a:r>
              <a:rPr lang="en-US" dirty="0" smtClean="0"/>
              <a:t>(and thus tracks molecular geometry) </a:t>
            </a:r>
          </a:p>
          <a:p>
            <a:pPr lvl="1"/>
            <a:r>
              <a:rPr lang="en-US" dirty="0" smtClean="0"/>
              <a:t>but </a:t>
            </a:r>
            <a:r>
              <a:rPr lang="en-US" i="1" dirty="0" smtClean="0"/>
              <a:t>not</a:t>
            </a:r>
            <a:r>
              <a:rPr lang="en-US" dirty="0" smtClean="0"/>
              <a:t> bond polarity </a:t>
            </a:r>
            <a:endParaRPr lang="en-US" dirty="0"/>
          </a:p>
        </p:txBody>
      </p:sp>
    </p:spTree>
    <p:extLst>
      <p:ext uri="{BB962C8B-B14F-4D97-AF65-F5344CB8AC3E}">
        <p14:creationId xmlns:p14="http://schemas.microsoft.com/office/powerpoint/2010/main" val="34894280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cs typeface="Times New Roman" charset="0"/>
              </a:rPr>
              <a:t>Outline</a:t>
            </a:r>
          </a:p>
        </p:txBody>
      </p:sp>
      <p:sp>
        <p:nvSpPr>
          <p:cNvPr id="27651" name="Rectangle 3"/>
          <p:cNvSpPr>
            <a:spLocks noGrp="1" noChangeArrowheads="1"/>
          </p:cNvSpPr>
          <p:nvPr>
            <p:ph type="body" idx="1"/>
          </p:nvPr>
        </p:nvSpPr>
        <p:spPr>
          <a:xfrm>
            <a:off x="304800" y="1601465"/>
            <a:ext cx="8415338" cy="4804097"/>
          </a:xfrm>
        </p:spPr>
        <p:txBody>
          <a:bodyPr>
            <a:normAutofit/>
          </a:bodyPr>
          <a:lstStyle/>
          <a:p>
            <a:pPr marL="863600" indent="-863600" eaLnBrk="1" hangingPunct="1">
              <a:lnSpc>
                <a:spcPct val="90000"/>
              </a:lnSpc>
              <a:buFontTx/>
              <a:buNone/>
            </a:pPr>
            <a:r>
              <a:rPr lang="en-US" sz="2000" dirty="0">
                <a:solidFill>
                  <a:srgbClr val="000000"/>
                </a:solidFill>
                <a:ea typeface="ＭＳ Ｐゴシック" charset="0"/>
                <a:cs typeface="ＭＳ Ｐゴシック" charset="0"/>
              </a:rPr>
              <a:t>9.1	Mixtures and Solutions</a:t>
            </a:r>
          </a:p>
          <a:p>
            <a:pPr marL="863600" indent="-863600" eaLnBrk="1" hangingPunct="1">
              <a:lnSpc>
                <a:spcPct val="90000"/>
              </a:lnSpc>
              <a:buFontTx/>
              <a:buNone/>
            </a:pPr>
            <a:r>
              <a:rPr lang="en-US" sz="2000" dirty="0">
                <a:solidFill>
                  <a:srgbClr val="000000"/>
                </a:solidFill>
                <a:ea typeface="ＭＳ Ｐゴシック" charset="0"/>
                <a:cs typeface="ＭＳ Ｐゴシック" charset="0"/>
              </a:rPr>
              <a:t>9.2	The Solution Process</a:t>
            </a:r>
          </a:p>
          <a:p>
            <a:pPr marL="863600" indent="-863600">
              <a:lnSpc>
                <a:spcPct val="90000"/>
              </a:lnSpc>
              <a:buNone/>
            </a:pPr>
            <a:r>
              <a:rPr lang="en-US" sz="2000" dirty="0">
                <a:solidFill>
                  <a:srgbClr val="000000"/>
                </a:solidFill>
                <a:ea typeface="ＭＳ Ｐゴシック" charset="0"/>
                <a:cs typeface="ＭＳ Ｐゴシック" charset="0"/>
              </a:rPr>
              <a:t>9.3	Solid </a:t>
            </a:r>
            <a:r>
              <a:rPr lang="en-US" sz="2000" dirty="0" smtClean="0">
                <a:solidFill>
                  <a:srgbClr val="000000"/>
                </a:solidFill>
                <a:ea typeface="ＭＳ Ｐゴシック" charset="0"/>
                <a:cs typeface="ＭＳ Ｐゴシック" charset="0"/>
              </a:rPr>
              <a:t>Hydrates </a:t>
            </a:r>
            <a:r>
              <a:rPr lang="en-US" sz="2000" dirty="0">
                <a:solidFill>
                  <a:srgbClr val="000000"/>
                </a:solidFill>
              </a:rPr>
              <a:t>[</a:t>
            </a:r>
            <a:r>
              <a:rPr lang="en-US" sz="2000" dirty="0">
                <a:solidFill>
                  <a:srgbClr val="FF0000"/>
                </a:solidFill>
              </a:rPr>
              <a:t>skip</a:t>
            </a:r>
            <a:r>
              <a:rPr lang="en-US" sz="2000" dirty="0" smtClean="0">
                <a:solidFill>
                  <a:srgbClr val="000000"/>
                </a:solidFill>
              </a:rPr>
              <a:t>] </a:t>
            </a:r>
            <a:endParaRPr lang="en-US" sz="2000" dirty="0">
              <a:solidFill>
                <a:srgbClr val="000000"/>
              </a:solidFill>
              <a:ea typeface="ＭＳ Ｐゴシック" charset="0"/>
              <a:cs typeface="ＭＳ Ｐゴシック" charset="0"/>
            </a:endParaRPr>
          </a:p>
          <a:p>
            <a:pPr marL="863600" indent="-863600" eaLnBrk="1" hangingPunct="1">
              <a:lnSpc>
                <a:spcPct val="90000"/>
              </a:lnSpc>
              <a:buFontTx/>
              <a:buNone/>
            </a:pPr>
            <a:r>
              <a:rPr lang="en-US" sz="2000" dirty="0">
                <a:solidFill>
                  <a:srgbClr val="000000"/>
                </a:solidFill>
                <a:ea typeface="ＭＳ Ｐゴシック" charset="0"/>
                <a:cs typeface="ＭＳ Ｐゴシック" charset="0"/>
              </a:rPr>
              <a:t>9.4	Solubility</a:t>
            </a:r>
          </a:p>
          <a:p>
            <a:pPr marL="863600" indent="-863600" eaLnBrk="1" hangingPunct="1">
              <a:lnSpc>
                <a:spcPct val="90000"/>
              </a:lnSpc>
              <a:buFontTx/>
              <a:buNone/>
            </a:pPr>
            <a:r>
              <a:rPr lang="en-US" sz="2000" dirty="0">
                <a:solidFill>
                  <a:srgbClr val="000000"/>
                </a:solidFill>
                <a:ea typeface="ＭＳ Ｐゴシック" charset="0"/>
                <a:cs typeface="ＭＳ Ｐゴシック" charset="0"/>
              </a:rPr>
              <a:t>9.5	The Effect of Temperature on Solubility</a:t>
            </a:r>
          </a:p>
          <a:p>
            <a:pPr marL="863600" indent="-863600" eaLnBrk="1" hangingPunct="1">
              <a:lnSpc>
                <a:spcPct val="90000"/>
              </a:lnSpc>
              <a:buFontTx/>
              <a:buNone/>
            </a:pPr>
            <a:r>
              <a:rPr lang="en-US" sz="2000" dirty="0">
                <a:solidFill>
                  <a:srgbClr val="000000"/>
                </a:solidFill>
                <a:ea typeface="ＭＳ Ｐゴシック" charset="0"/>
                <a:cs typeface="ＭＳ Ｐゴシック" charset="0"/>
              </a:rPr>
              <a:t>9.6	The Effect of Pressure on Solubility: Henry</a:t>
            </a:r>
            <a:r>
              <a:rPr lang="ja-JP" altLang="en-US" sz="2000" dirty="0">
                <a:solidFill>
                  <a:srgbClr val="000000"/>
                </a:solidFill>
                <a:ea typeface="ＭＳ Ｐゴシック" charset="0"/>
                <a:cs typeface="ＭＳ Ｐゴシック" charset="0"/>
              </a:rPr>
              <a:t>’</a:t>
            </a:r>
            <a:r>
              <a:rPr lang="en-US" sz="2000" dirty="0">
                <a:solidFill>
                  <a:srgbClr val="000000"/>
                </a:solidFill>
                <a:ea typeface="ＭＳ Ｐゴシック" charset="0"/>
                <a:cs typeface="ＭＳ Ｐゴシック" charset="0"/>
              </a:rPr>
              <a:t>s Law</a:t>
            </a:r>
          </a:p>
          <a:p>
            <a:pPr marL="863600" indent="-863600" eaLnBrk="1" hangingPunct="1">
              <a:lnSpc>
                <a:spcPct val="90000"/>
              </a:lnSpc>
              <a:buFontTx/>
              <a:buNone/>
            </a:pPr>
            <a:r>
              <a:rPr lang="en-US" sz="2000" dirty="0">
                <a:solidFill>
                  <a:srgbClr val="000000"/>
                </a:solidFill>
                <a:ea typeface="ＭＳ Ｐゴシック" charset="0"/>
                <a:cs typeface="ＭＳ Ｐゴシック" charset="0"/>
              </a:rPr>
              <a:t>9.7	Units of Concentration</a:t>
            </a:r>
          </a:p>
          <a:p>
            <a:pPr marL="863600" indent="-863600" eaLnBrk="1" hangingPunct="1">
              <a:lnSpc>
                <a:spcPct val="90000"/>
              </a:lnSpc>
              <a:buFontTx/>
              <a:buNone/>
            </a:pPr>
            <a:r>
              <a:rPr lang="en-US" sz="2000" dirty="0">
                <a:solidFill>
                  <a:srgbClr val="000000"/>
                </a:solidFill>
                <a:ea typeface="ＭＳ Ｐゴシック" charset="0"/>
                <a:cs typeface="ＭＳ Ｐゴシック" charset="0"/>
              </a:rPr>
              <a:t>9.8	Dilution</a:t>
            </a:r>
          </a:p>
          <a:p>
            <a:pPr marL="863600" indent="-863600" eaLnBrk="1" hangingPunct="1">
              <a:lnSpc>
                <a:spcPct val="90000"/>
              </a:lnSpc>
              <a:buFontTx/>
              <a:buNone/>
            </a:pPr>
            <a:r>
              <a:rPr lang="en-US" sz="2000" dirty="0">
                <a:solidFill>
                  <a:srgbClr val="000000"/>
                </a:solidFill>
                <a:ea typeface="ＭＳ Ｐゴシック" charset="0"/>
                <a:cs typeface="ＭＳ Ｐゴシック" charset="0"/>
              </a:rPr>
              <a:t>9.9	Ions in Solution: Electrolytes</a:t>
            </a:r>
          </a:p>
          <a:p>
            <a:pPr marL="863600" indent="-863600" eaLnBrk="1" hangingPunct="1">
              <a:lnSpc>
                <a:spcPct val="90000"/>
              </a:lnSpc>
              <a:buFontTx/>
              <a:buNone/>
            </a:pPr>
            <a:r>
              <a:rPr lang="en-US" sz="2000" dirty="0">
                <a:solidFill>
                  <a:srgbClr val="000000"/>
                </a:solidFill>
                <a:ea typeface="ＭＳ Ｐゴシック" charset="0"/>
                <a:cs typeface="ＭＳ Ｐゴシック" charset="0"/>
              </a:rPr>
              <a:t>9.10 	Electrolytes in Body Fluids: Equivalents and </a:t>
            </a:r>
            <a:r>
              <a:rPr lang="en-US" sz="2000" dirty="0" err="1">
                <a:solidFill>
                  <a:srgbClr val="000000"/>
                </a:solidFill>
                <a:ea typeface="ＭＳ Ｐゴシック" charset="0"/>
                <a:cs typeface="ＭＳ Ｐゴシック" charset="0"/>
              </a:rPr>
              <a:t>Milliequivalents</a:t>
            </a:r>
            <a:endParaRPr lang="en-US" sz="2000" dirty="0">
              <a:solidFill>
                <a:srgbClr val="000000"/>
              </a:solidFill>
              <a:ea typeface="ＭＳ Ｐゴシック" charset="0"/>
              <a:cs typeface="ＭＳ Ｐゴシック" charset="0"/>
            </a:endParaRPr>
          </a:p>
          <a:p>
            <a:pPr marL="863600" indent="-863600">
              <a:lnSpc>
                <a:spcPct val="90000"/>
              </a:lnSpc>
              <a:buNone/>
            </a:pPr>
            <a:r>
              <a:rPr lang="en-US" sz="2000" dirty="0">
                <a:solidFill>
                  <a:srgbClr val="000000"/>
                </a:solidFill>
                <a:ea typeface="ＭＳ Ｐゴシック" charset="0"/>
                <a:cs typeface="ＭＳ Ｐゴシック" charset="0"/>
              </a:rPr>
              <a:t>9.11	Properties of </a:t>
            </a:r>
            <a:r>
              <a:rPr lang="en-US" sz="2000" dirty="0" smtClean="0">
                <a:solidFill>
                  <a:srgbClr val="000000"/>
                </a:solidFill>
                <a:ea typeface="ＭＳ Ｐゴシック" charset="0"/>
                <a:cs typeface="ＭＳ Ｐゴシック" charset="0"/>
              </a:rPr>
              <a:t>Solutions </a:t>
            </a:r>
            <a:r>
              <a:rPr lang="en-US" sz="2000" dirty="0">
                <a:solidFill>
                  <a:srgbClr val="000000"/>
                </a:solidFill>
              </a:rPr>
              <a:t>[</a:t>
            </a:r>
            <a:r>
              <a:rPr lang="en-US" sz="2000" dirty="0">
                <a:solidFill>
                  <a:srgbClr val="FF0000"/>
                </a:solidFill>
              </a:rPr>
              <a:t>skip</a:t>
            </a:r>
            <a:r>
              <a:rPr lang="en-US" sz="2000" dirty="0" smtClean="0">
                <a:solidFill>
                  <a:srgbClr val="000000"/>
                </a:solidFill>
              </a:rPr>
              <a:t>]</a:t>
            </a:r>
            <a:endParaRPr lang="en-US" sz="2000" dirty="0">
              <a:solidFill>
                <a:srgbClr val="000000"/>
              </a:solidFill>
              <a:ea typeface="ＭＳ Ｐゴシック" charset="0"/>
              <a:cs typeface="ＭＳ Ｐゴシック" charset="0"/>
            </a:endParaRPr>
          </a:p>
          <a:p>
            <a:pPr marL="863600" indent="-863600" eaLnBrk="1" hangingPunct="1">
              <a:lnSpc>
                <a:spcPct val="90000"/>
              </a:lnSpc>
              <a:buFontTx/>
              <a:buNone/>
            </a:pPr>
            <a:r>
              <a:rPr lang="en-US" sz="2000" dirty="0">
                <a:solidFill>
                  <a:srgbClr val="000000"/>
                </a:solidFill>
                <a:ea typeface="ＭＳ Ｐゴシック" charset="0"/>
                <a:cs typeface="ＭＳ Ｐゴシック" charset="0"/>
              </a:rPr>
              <a:t>9.12	Osmosis and Osmotic Pressure</a:t>
            </a:r>
          </a:p>
          <a:p>
            <a:pPr marL="863600" indent="-863600">
              <a:lnSpc>
                <a:spcPct val="90000"/>
              </a:lnSpc>
              <a:buNone/>
            </a:pPr>
            <a:r>
              <a:rPr lang="en-US" sz="2000" dirty="0">
                <a:solidFill>
                  <a:srgbClr val="000000"/>
                </a:solidFill>
                <a:ea typeface="ＭＳ Ｐゴシック" charset="0"/>
                <a:cs typeface="ＭＳ Ｐゴシック" charset="0"/>
              </a:rPr>
              <a:t>9.13	</a:t>
            </a:r>
            <a:r>
              <a:rPr lang="en-US" sz="2000" dirty="0" smtClean="0">
                <a:solidFill>
                  <a:srgbClr val="000000"/>
                </a:solidFill>
                <a:ea typeface="ＭＳ Ｐゴシック" charset="0"/>
                <a:cs typeface="ＭＳ Ｐゴシック" charset="0"/>
              </a:rPr>
              <a:t>Dialysis </a:t>
            </a:r>
            <a:r>
              <a:rPr lang="en-US" sz="2000" dirty="0">
                <a:solidFill>
                  <a:srgbClr val="000000"/>
                </a:solidFill>
              </a:rPr>
              <a:t>[</a:t>
            </a:r>
            <a:r>
              <a:rPr lang="en-US" sz="2000" dirty="0">
                <a:solidFill>
                  <a:srgbClr val="FF0000"/>
                </a:solidFill>
              </a:rPr>
              <a:t>skip</a:t>
            </a:r>
            <a:r>
              <a:rPr lang="en-US" sz="2000" dirty="0" smtClean="0">
                <a:solidFill>
                  <a:srgbClr val="000000"/>
                </a:solidFill>
              </a:rPr>
              <a:t>]</a:t>
            </a:r>
            <a:endParaRPr lang="en-US" sz="2000" dirty="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5143862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Rectangle 2"/>
          <p:cNvSpPr>
            <a:spLocks noGrp="1" noChangeArrowheads="1"/>
          </p:cNvSpPr>
          <p:nvPr>
            <p:ph type="title"/>
          </p:nvPr>
        </p:nvSpPr>
        <p:spPr>
          <a:xfrm>
            <a:off x="255588" y="187325"/>
            <a:ext cx="8632825" cy="1143000"/>
          </a:xfrm>
        </p:spPr>
        <p:txBody>
          <a:bodyPr>
            <a:normAutofit/>
          </a:bodyPr>
          <a:lstStyle/>
          <a:p>
            <a:r>
              <a:rPr lang="fi-FI" sz="3600" dirty="0" err="1" smtClean="0"/>
              <a:t>Vitamin</a:t>
            </a:r>
            <a:r>
              <a:rPr lang="fi-FI" sz="3600" dirty="0" smtClean="0"/>
              <a:t> </a:t>
            </a:r>
            <a:r>
              <a:rPr lang="fi-FI" sz="3600" dirty="0"/>
              <a:t>A and Vitamin C</a:t>
            </a:r>
            <a:endParaRPr lang="en-US" sz="3600" dirty="0"/>
          </a:p>
        </p:txBody>
      </p:sp>
      <p:pic>
        <p:nvPicPr>
          <p:cNvPr id="1159171" name="Picture 3" descr="Fig-11_04"/>
          <p:cNvPicPr>
            <a:picLocks noChangeAspect="1" noChangeArrowheads="1"/>
          </p:cNvPicPr>
          <p:nvPr/>
        </p:nvPicPr>
        <p:blipFill>
          <a:blip r:embed="rId3" cstate="print"/>
          <a:srcRect/>
          <a:stretch>
            <a:fillRect/>
          </a:stretch>
        </p:blipFill>
        <p:spPr bwMode="auto">
          <a:xfrm>
            <a:off x="1371600" y="1371600"/>
            <a:ext cx="6400800" cy="2211387"/>
          </a:xfrm>
          <a:prstGeom prst="rect">
            <a:avLst/>
          </a:prstGeom>
          <a:noFill/>
          <a:ln w="12700">
            <a:solidFill>
              <a:srgbClr val="000000"/>
            </a:solidFill>
            <a:miter lim="800000"/>
            <a:headEnd/>
            <a:tailEnd/>
          </a:ln>
        </p:spPr>
      </p:pic>
      <p:sp>
        <p:nvSpPr>
          <p:cNvPr id="1159172" name="Rectangle 4"/>
          <p:cNvSpPr>
            <a:spLocks noChangeArrowheads="1"/>
          </p:cNvSpPr>
          <p:nvPr/>
        </p:nvSpPr>
        <p:spPr bwMode="auto">
          <a:xfrm>
            <a:off x="1281113" y="4467225"/>
            <a:ext cx="654050" cy="214313"/>
          </a:xfrm>
          <a:prstGeom prst="rect">
            <a:avLst/>
          </a:prstGeom>
          <a:noFill/>
          <a:ln w="9525">
            <a:noFill/>
            <a:miter lim="800000"/>
            <a:headEnd/>
            <a:tailEnd/>
          </a:ln>
          <a:effectLst/>
        </p:spPr>
        <p:txBody>
          <a:bodyPr wrap="none">
            <a:spAutoFit/>
          </a:bodyPr>
          <a:lstStyle/>
          <a:p>
            <a:pPr eaLnBrk="1" hangingPunct="1"/>
            <a:r>
              <a:rPr lang="en-US" sz="800" baseline="0">
                <a:solidFill>
                  <a:srgbClr val="000000"/>
                </a:solidFill>
                <a:latin typeface="Arial" charset="0"/>
              </a:rPr>
              <a:t>Frank Cox</a:t>
            </a:r>
          </a:p>
        </p:txBody>
      </p:sp>
      <p:sp>
        <p:nvSpPr>
          <p:cNvPr id="5" name="TextBox 4"/>
          <p:cNvSpPr txBox="1"/>
          <p:nvPr/>
        </p:nvSpPr>
        <p:spPr>
          <a:xfrm>
            <a:off x="3657600" y="4343400"/>
            <a:ext cx="2538522" cy="1938992"/>
          </a:xfrm>
          <a:prstGeom prst="rect">
            <a:avLst/>
          </a:prstGeom>
          <a:noFill/>
        </p:spPr>
        <p:txBody>
          <a:bodyPr wrap="square" rtlCol="0">
            <a:spAutoFit/>
          </a:bodyPr>
          <a:lstStyle/>
          <a:p>
            <a:pPr marL="533400" indent="-533400"/>
            <a:r>
              <a:rPr lang="en-US" sz="2400" dirty="0" err="1" smtClean="0"/>
              <a:t>Electronegativities</a:t>
            </a:r>
            <a:r>
              <a:rPr lang="en-US" sz="2400" dirty="0" smtClean="0"/>
              <a:t> </a:t>
            </a:r>
          </a:p>
          <a:p>
            <a:pPr marL="933450" lvl="1" indent="-533400"/>
            <a:r>
              <a:rPr lang="en-US" sz="2400" dirty="0" smtClean="0"/>
              <a:t>O = 3.5 </a:t>
            </a:r>
          </a:p>
          <a:p>
            <a:pPr marL="933450" lvl="1" indent="-533400"/>
            <a:r>
              <a:rPr lang="en-US" sz="2400" dirty="0" smtClean="0"/>
              <a:t>H = 2.1 </a:t>
            </a:r>
          </a:p>
          <a:p>
            <a:pPr marL="933450" lvl="1" indent="-533400"/>
            <a:r>
              <a:rPr lang="en-US" sz="2400" dirty="0" smtClean="0"/>
              <a:t>C = 2.5 </a:t>
            </a:r>
          </a:p>
          <a:p>
            <a:endParaRPr lang="en-US" sz="2400" dirty="0"/>
          </a:p>
        </p:txBody>
      </p:sp>
    </p:spTree>
    <p:extLst>
      <p:ext uri="{BB962C8B-B14F-4D97-AF65-F5344CB8AC3E}">
        <p14:creationId xmlns:p14="http://schemas.microsoft.com/office/powerpoint/2010/main" val="34265625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382588" y="755651"/>
            <a:ext cx="8229600" cy="3478212"/>
          </a:xfrm>
        </p:spPr>
        <p:txBody>
          <a:bodyPr>
            <a:normAutofit/>
          </a:bodyPr>
          <a:lstStyle/>
          <a:p>
            <a:r>
              <a:rPr lang="ja-JP" altLang="en-US" sz="2800" dirty="0">
                <a:ea typeface="ＭＳ Ｐゴシック" charset="0"/>
                <a:cs typeface="ＭＳ Ｐゴシック" charset="0"/>
              </a:rPr>
              <a:t>“</a:t>
            </a:r>
            <a:r>
              <a:rPr lang="en-US" sz="2800" dirty="0">
                <a:ea typeface="ＭＳ Ｐゴシック" charset="0"/>
                <a:cs typeface="ＭＳ Ｐゴシック" charset="0"/>
              </a:rPr>
              <a:t>Like dissolves </a:t>
            </a:r>
            <a:r>
              <a:rPr lang="en-US" sz="2800" dirty="0" smtClean="0">
                <a:ea typeface="ＭＳ Ｐゴシック" charset="0"/>
                <a:cs typeface="ＭＳ Ｐゴシック" charset="0"/>
              </a:rPr>
              <a:t>like</a:t>
            </a:r>
            <a:r>
              <a:rPr lang="ja-JP" altLang="en-US" sz="2800" dirty="0" smtClean="0">
                <a:ea typeface="ＭＳ Ｐゴシック" charset="0"/>
                <a:cs typeface="ＭＳ Ｐゴシック" charset="0"/>
              </a:rPr>
              <a:t>”</a:t>
            </a:r>
            <a:endParaRPr lang="en-US" sz="2800" dirty="0">
              <a:ea typeface="ＭＳ Ｐゴシック" charset="0"/>
              <a:cs typeface="ＭＳ Ｐゴシック" charset="0"/>
            </a:endParaRPr>
          </a:p>
          <a:p>
            <a:pPr lvl="1"/>
            <a:r>
              <a:rPr lang="en-US" sz="2400" dirty="0">
                <a:ea typeface="ＭＳ Ｐゴシック" charset="0"/>
              </a:rPr>
              <a:t>Polar solvents </a:t>
            </a:r>
            <a:r>
              <a:rPr lang="en-US" sz="2400" dirty="0" smtClean="0">
                <a:ea typeface="ＭＳ Ｐゴシック" charset="0"/>
              </a:rPr>
              <a:t>(H</a:t>
            </a:r>
            <a:r>
              <a:rPr lang="en-US" sz="2400" baseline="-25000" dirty="0" smtClean="0">
                <a:ea typeface="ＭＳ Ｐゴシック" charset="0"/>
              </a:rPr>
              <a:t>2</a:t>
            </a:r>
            <a:r>
              <a:rPr lang="en-US" sz="2400" dirty="0" smtClean="0">
                <a:ea typeface="ＭＳ Ｐゴシック" charset="0"/>
              </a:rPr>
              <a:t>O) dissolve </a:t>
            </a:r>
            <a:r>
              <a:rPr lang="en-US" sz="2400" dirty="0">
                <a:ea typeface="ＭＳ Ｐゴシック" charset="0"/>
              </a:rPr>
              <a:t>polar and </a:t>
            </a:r>
            <a:r>
              <a:rPr lang="en-US" sz="2400" dirty="0">
                <a:solidFill>
                  <a:srgbClr val="FF0000"/>
                </a:solidFill>
                <a:ea typeface="ＭＳ Ｐゴシック" charset="0"/>
              </a:rPr>
              <a:t>ionic</a:t>
            </a:r>
            <a:r>
              <a:rPr lang="en-US" sz="2400" dirty="0">
                <a:ea typeface="ＭＳ Ｐゴシック" charset="0"/>
              </a:rPr>
              <a:t> </a:t>
            </a:r>
            <a:r>
              <a:rPr lang="en-US" sz="2400" dirty="0" smtClean="0">
                <a:ea typeface="ＭＳ Ｐゴシック" charset="0"/>
              </a:rPr>
              <a:t>solutes </a:t>
            </a:r>
            <a:endParaRPr lang="en-US" sz="2400" dirty="0">
              <a:ea typeface="ＭＳ Ｐゴシック" charset="0"/>
            </a:endParaRPr>
          </a:p>
          <a:p>
            <a:pPr lvl="1"/>
            <a:r>
              <a:rPr lang="en-US" sz="2400" dirty="0">
                <a:ea typeface="ＭＳ Ｐゴシック" charset="0"/>
              </a:rPr>
              <a:t>Nonpolar solvents </a:t>
            </a:r>
            <a:r>
              <a:rPr lang="en-US" sz="2400" dirty="0" smtClean="0">
                <a:ea typeface="ＭＳ Ｐゴシック" charset="0"/>
              </a:rPr>
              <a:t>(hexane) dissolve </a:t>
            </a:r>
            <a:r>
              <a:rPr lang="en-US" sz="2400" dirty="0">
                <a:ea typeface="ＭＳ Ｐゴシック" charset="0"/>
              </a:rPr>
              <a:t>nonpolar </a:t>
            </a:r>
            <a:r>
              <a:rPr lang="en-US" sz="2400" dirty="0" smtClean="0">
                <a:ea typeface="ＭＳ Ｐゴシック" charset="0"/>
              </a:rPr>
              <a:t>solutes</a:t>
            </a:r>
            <a:r>
              <a:rPr lang="en-US" sz="2400" dirty="0">
                <a:ea typeface="ＭＳ Ｐゴシック" charset="0"/>
              </a:rPr>
              <a:t> </a:t>
            </a:r>
          </a:p>
          <a:p>
            <a:r>
              <a:rPr lang="ja-JP" altLang="en-US" sz="2800" dirty="0">
                <a:ea typeface="ＭＳ Ｐゴシック" charset="0"/>
                <a:cs typeface="ＭＳ Ｐゴシック" charset="0"/>
              </a:rPr>
              <a:t>“</a:t>
            </a:r>
            <a:r>
              <a:rPr lang="en-US" sz="2800" dirty="0">
                <a:ea typeface="ＭＳ Ｐゴシック" charset="0"/>
                <a:cs typeface="ＭＳ Ｐゴシック" charset="0"/>
              </a:rPr>
              <a:t>Oil and water don</a:t>
            </a:r>
            <a:r>
              <a:rPr lang="ja-JP" altLang="en-US" sz="2800" dirty="0">
                <a:ea typeface="ＭＳ Ｐゴシック" charset="0"/>
                <a:cs typeface="ＭＳ Ｐゴシック" charset="0"/>
              </a:rPr>
              <a:t>’</a:t>
            </a:r>
            <a:r>
              <a:rPr lang="en-US" sz="2800" dirty="0">
                <a:ea typeface="ＭＳ Ｐゴシック" charset="0"/>
                <a:cs typeface="ＭＳ Ｐゴシック" charset="0"/>
              </a:rPr>
              <a:t>t </a:t>
            </a:r>
            <a:r>
              <a:rPr lang="en-US" sz="2800" dirty="0" smtClean="0">
                <a:ea typeface="ＭＳ Ｐゴシック" charset="0"/>
                <a:cs typeface="ＭＳ Ｐゴシック" charset="0"/>
              </a:rPr>
              <a:t>mix</a:t>
            </a:r>
            <a:r>
              <a:rPr lang="ja-JP" altLang="en-US" sz="2800" dirty="0" smtClean="0">
                <a:ea typeface="ＭＳ Ｐゴシック" charset="0"/>
                <a:cs typeface="ＭＳ Ｐゴシック" charset="0"/>
              </a:rPr>
              <a:t>”</a:t>
            </a:r>
            <a:r>
              <a:rPr lang="en-US" sz="2800" dirty="0" smtClean="0">
                <a:ea typeface="ＭＳ Ｐゴシック" charset="0"/>
                <a:cs typeface="ＭＳ Ｐゴシック" charset="0"/>
              </a:rPr>
              <a:t> </a:t>
            </a:r>
            <a:endParaRPr lang="en-US" sz="2800" dirty="0">
              <a:ea typeface="ＭＳ Ｐゴシック" charset="0"/>
              <a:cs typeface="ＭＳ Ｐゴシック" charset="0"/>
            </a:endParaRPr>
          </a:p>
          <a:p>
            <a:pPr lvl="1"/>
            <a:r>
              <a:rPr lang="en-US" sz="2400" dirty="0">
                <a:ea typeface="ＭＳ Ｐゴシック" charset="0"/>
              </a:rPr>
              <a:t>I</a:t>
            </a:r>
            <a:r>
              <a:rPr lang="en-US" sz="2400" dirty="0" smtClean="0">
                <a:ea typeface="ＭＳ Ｐゴシック" charset="0"/>
              </a:rPr>
              <a:t>ntermolecular </a:t>
            </a:r>
            <a:r>
              <a:rPr lang="en-US" sz="2400" dirty="0">
                <a:ea typeface="ＭＳ Ｐゴシック" charset="0"/>
              </a:rPr>
              <a:t>forces between water molecules </a:t>
            </a:r>
            <a:r>
              <a:rPr lang="en-US" sz="2400" dirty="0" smtClean="0">
                <a:ea typeface="ＭＳ Ｐゴシック" charset="0"/>
              </a:rPr>
              <a:t>= </a:t>
            </a:r>
            <a:r>
              <a:rPr lang="en-US" sz="2400" b="1" dirty="0" smtClean="0">
                <a:ea typeface="ＭＳ Ｐゴシック" charset="0"/>
              </a:rPr>
              <a:t>strong </a:t>
            </a:r>
          </a:p>
          <a:p>
            <a:pPr lvl="1"/>
            <a:r>
              <a:rPr lang="en-US" sz="2400" dirty="0">
                <a:ea typeface="ＭＳ Ｐゴシック" charset="0"/>
              </a:rPr>
              <a:t>I</a:t>
            </a:r>
            <a:r>
              <a:rPr lang="en-US" sz="2400" dirty="0" smtClean="0">
                <a:ea typeface="ＭＳ Ｐゴシック" charset="0"/>
              </a:rPr>
              <a:t>ntermolecular forces between oil molecules = </a:t>
            </a:r>
            <a:r>
              <a:rPr lang="en-US" sz="2400" b="1" dirty="0" smtClean="0">
                <a:ea typeface="ＭＳ Ｐゴシック" charset="0"/>
              </a:rPr>
              <a:t>weak </a:t>
            </a:r>
            <a:endParaRPr lang="en-US" sz="2400" b="1" dirty="0">
              <a:ea typeface="ＭＳ Ｐゴシック" charset="0"/>
            </a:endParaRP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0694" y="4170984"/>
            <a:ext cx="5343525"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5126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382588" y="769937"/>
            <a:ext cx="8229600" cy="1730375"/>
          </a:xfrm>
        </p:spPr>
        <p:txBody>
          <a:bodyPr>
            <a:normAutofit/>
          </a:bodyPr>
          <a:lstStyle/>
          <a:p>
            <a:r>
              <a:rPr lang="en-US" dirty="0" smtClean="0">
                <a:ea typeface="ＭＳ Ｐゴシック" charset="0"/>
              </a:rPr>
              <a:t>Between two strong-bonded water molecules, there is no room for an oily weak-bonded wimp</a:t>
            </a:r>
            <a:endParaRPr lang="en-US" dirty="0">
              <a:ea typeface="ＭＳ Ｐゴシック" charset="0"/>
            </a:endParaRP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169" y="2921000"/>
            <a:ext cx="8164275" cy="329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706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is a highly polar molecule</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714625" y="1984375"/>
            <a:ext cx="3778250" cy="4079875"/>
          </a:xfrm>
          <a:prstGeom prst="rect">
            <a:avLst/>
          </a:prstGeom>
          <a:noFill/>
          <a:ln>
            <a:noFill/>
          </a:ln>
        </p:spPr>
      </p:pic>
    </p:spTree>
    <p:extLst>
      <p:ext uri="{BB962C8B-B14F-4D97-AF65-F5344CB8AC3E}">
        <p14:creationId xmlns:p14="http://schemas.microsoft.com/office/powerpoint/2010/main" val="27736818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382588" y="2608485"/>
            <a:ext cx="8229600" cy="3476309"/>
          </a:xfrm>
        </p:spPr>
        <p:txBody>
          <a:bodyPr>
            <a:noAutofit/>
          </a:bodyPr>
          <a:lstStyle/>
          <a:p>
            <a:r>
              <a:rPr lang="en-US" sz="2800" dirty="0">
                <a:ea typeface="ＭＳ Ｐゴシック" charset="0"/>
                <a:cs typeface="ＭＳ Ｐゴシック" charset="0"/>
              </a:rPr>
              <a:t>Positively charged Na</a:t>
            </a:r>
            <a:r>
              <a:rPr lang="en-US" sz="2800" baseline="30000" dirty="0">
                <a:ea typeface="ＭＳ Ｐゴシック" charset="0"/>
                <a:cs typeface="ＭＳ Ｐゴシック" charset="0"/>
              </a:rPr>
              <a:t>+</a:t>
            </a:r>
            <a:r>
              <a:rPr lang="en-US" sz="2800" dirty="0">
                <a:ea typeface="ＭＳ Ｐゴシック" charset="0"/>
                <a:cs typeface="ＭＳ Ｐゴシック" charset="0"/>
              </a:rPr>
              <a:t> ions are attracted to the negatively polarized oxygen of </a:t>
            </a:r>
            <a:r>
              <a:rPr lang="en-US" sz="2800" dirty="0" smtClean="0">
                <a:ea typeface="ＭＳ Ｐゴシック" charset="0"/>
                <a:cs typeface="ＭＳ Ｐゴシック" charset="0"/>
              </a:rPr>
              <a:t>water</a:t>
            </a:r>
            <a:r>
              <a:rPr lang="en-US" sz="2800" dirty="0">
                <a:ea typeface="ＭＳ Ｐゴシック" charset="0"/>
                <a:cs typeface="ＭＳ Ｐゴシック" charset="0"/>
              </a:rPr>
              <a:t> </a:t>
            </a:r>
            <a:endParaRPr lang="en-US" sz="2800" dirty="0" smtClean="0">
              <a:ea typeface="ＭＳ Ｐゴシック" charset="0"/>
              <a:cs typeface="ＭＳ Ｐゴシック" charset="0"/>
            </a:endParaRPr>
          </a:p>
          <a:p>
            <a:r>
              <a:rPr lang="en-US" sz="2800" dirty="0">
                <a:ea typeface="ＭＳ Ｐゴシック" charset="0"/>
                <a:cs typeface="ＭＳ Ｐゴシック" charset="0"/>
              </a:rPr>
              <a:t>N</a:t>
            </a:r>
            <a:r>
              <a:rPr lang="en-US" sz="2800" dirty="0" smtClean="0">
                <a:ea typeface="ＭＳ Ｐゴシック" charset="0"/>
                <a:cs typeface="ＭＳ Ｐゴシック" charset="0"/>
              </a:rPr>
              <a:t>egatively </a:t>
            </a:r>
            <a:r>
              <a:rPr lang="en-US" sz="2800" dirty="0">
                <a:ea typeface="ＭＳ Ｐゴシック" charset="0"/>
                <a:cs typeface="ＭＳ Ｐゴシック" charset="0"/>
              </a:rPr>
              <a:t>charged </a:t>
            </a:r>
            <a:r>
              <a:rPr lang="en-US" sz="2800" dirty="0" err="1" smtClean="0">
                <a:ea typeface="ＭＳ Ｐゴシック" charset="0"/>
                <a:cs typeface="ＭＳ Ｐゴシック" charset="0"/>
              </a:rPr>
              <a:t>Cl</a:t>
            </a:r>
            <a:r>
              <a:rPr lang="en-US" sz="2800" b="1" baseline="30000" dirty="0" smtClean="0">
                <a:ea typeface="ＭＳ Ｐゴシック" charset="0"/>
                <a:cs typeface="ＭＳ Ｐゴシック" charset="0"/>
              </a:rPr>
              <a:t>−</a:t>
            </a:r>
            <a:r>
              <a:rPr lang="en-US" sz="2800" dirty="0" smtClean="0">
                <a:ea typeface="ＭＳ Ｐゴシック" charset="0"/>
                <a:cs typeface="ＭＳ Ｐゴシック" charset="0"/>
              </a:rPr>
              <a:t> ions </a:t>
            </a:r>
            <a:r>
              <a:rPr lang="en-US" sz="2800" dirty="0">
                <a:ea typeface="ＭＳ Ｐゴシック" charset="0"/>
                <a:cs typeface="ＭＳ Ｐゴシック" charset="0"/>
              </a:rPr>
              <a:t>are attracted to the positively polarized </a:t>
            </a:r>
            <a:r>
              <a:rPr lang="en-US" sz="2800" dirty="0" err="1" smtClean="0">
                <a:ea typeface="ＭＳ Ｐゴシック" charset="0"/>
                <a:cs typeface="ＭＳ Ｐゴシック" charset="0"/>
              </a:rPr>
              <a:t>hydrogens</a:t>
            </a:r>
            <a:r>
              <a:rPr lang="en-US" sz="2800" dirty="0" smtClean="0">
                <a:ea typeface="ＭＳ Ｐゴシック" charset="0"/>
                <a:cs typeface="ＭＳ Ｐゴシック" charset="0"/>
              </a:rPr>
              <a:t> of water </a:t>
            </a:r>
          </a:p>
          <a:p>
            <a:endParaRPr lang="en-US" sz="900" dirty="0">
              <a:ea typeface="ＭＳ Ｐゴシック" charset="0"/>
              <a:cs typeface="ＭＳ Ｐゴシック" charset="0"/>
            </a:endParaRPr>
          </a:p>
          <a:p>
            <a:r>
              <a:rPr lang="en-US" sz="2800" dirty="0">
                <a:ea typeface="ＭＳ Ｐゴシック" charset="0"/>
                <a:cs typeface="ＭＳ Ｐゴシック" charset="0"/>
              </a:rPr>
              <a:t>The forces of attraction between </a:t>
            </a:r>
            <a:r>
              <a:rPr lang="en-US" sz="2800" dirty="0" smtClean="0">
                <a:ea typeface="ＭＳ Ｐゴシック" charset="0"/>
                <a:cs typeface="ＭＳ Ｐゴシック" charset="0"/>
              </a:rPr>
              <a:t>ions </a:t>
            </a:r>
            <a:r>
              <a:rPr lang="en-US" sz="2800" dirty="0">
                <a:ea typeface="ＭＳ Ｐゴシック" charset="0"/>
                <a:cs typeface="ＭＳ Ｐゴシック" charset="0"/>
              </a:rPr>
              <a:t>and water molecules </a:t>
            </a:r>
            <a:r>
              <a:rPr lang="en-US" sz="2800" dirty="0" smtClean="0">
                <a:ea typeface="ＭＳ Ｐゴシック" charset="0"/>
                <a:cs typeface="ＭＳ Ｐゴシック" charset="0"/>
              </a:rPr>
              <a:t>  weakens, then pulls </a:t>
            </a:r>
            <a:r>
              <a:rPr lang="en-US" sz="2800" dirty="0">
                <a:ea typeface="ＭＳ Ｐゴシック" charset="0"/>
                <a:cs typeface="ＭＳ Ｐゴシック" charset="0"/>
              </a:rPr>
              <a:t>the </a:t>
            </a:r>
            <a:r>
              <a:rPr lang="en-US" sz="2800" dirty="0" smtClean="0">
                <a:ea typeface="ＭＳ Ｐゴシック" charset="0"/>
                <a:cs typeface="ＭＳ Ｐゴシック" charset="0"/>
              </a:rPr>
              <a:t>ions </a:t>
            </a:r>
            <a:r>
              <a:rPr lang="en-US" sz="2800" dirty="0">
                <a:ea typeface="ＭＳ Ｐゴシック" charset="0"/>
                <a:cs typeface="ＭＳ Ｐゴシック" charset="0"/>
              </a:rPr>
              <a:t>away </a:t>
            </a:r>
            <a:r>
              <a:rPr lang="en-US" sz="2800" dirty="0" smtClean="0">
                <a:ea typeface="ＭＳ Ｐゴシック" charset="0"/>
                <a:cs typeface="ＭＳ Ｐゴシック" charset="0"/>
              </a:rPr>
              <a:t>and into solution </a:t>
            </a:r>
            <a:endParaRPr lang="en-US" sz="2800" dirty="0">
              <a:ea typeface="ＭＳ Ｐゴシック" charset="0"/>
              <a:cs typeface="ＭＳ Ｐゴシック" charset="0"/>
            </a:endParaRPr>
          </a:p>
          <a:p>
            <a:endParaRPr lang="en-US" sz="2800" dirty="0">
              <a:ea typeface="ＭＳ Ｐゴシック" charset="0"/>
              <a:cs typeface="ＭＳ Ｐゴシック" charset="0"/>
            </a:endParaRPr>
          </a:p>
        </p:txBody>
      </p:sp>
      <p:pic>
        <p:nvPicPr>
          <p:cNvPr id="358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6956" y="746126"/>
            <a:ext cx="3362197" cy="163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326887" y="1143336"/>
            <a:ext cx="2285301" cy="830997"/>
          </a:xfrm>
          <a:prstGeom prst="rect">
            <a:avLst/>
          </a:prstGeom>
          <a:noFill/>
        </p:spPr>
        <p:txBody>
          <a:bodyPr wrap="none" rtlCol="0">
            <a:spAutoFit/>
          </a:bodyPr>
          <a:lstStyle/>
          <a:p>
            <a:pPr algn="ctr"/>
            <a:r>
              <a:rPr lang="en-US" sz="2400" dirty="0" err="1" smtClean="0"/>
              <a:t>NaCl</a:t>
            </a:r>
            <a:r>
              <a:rPr lang="en-US" sz="2400" dirty="0" smtClean="0"/>
              <a:t> does </a:t>
            </a:r>
          </a:p>
          <a:p>
            <a:pPr algn="ctr"/>
            <a:r>
              <a:rPr lang="en-US" sz="2400" dirty="0" smtClean="0"/>
              <a:t>dissolve in water</a:t>
            </a:r>
            <a:endParaRPr lang="en-US" sz="2400" dirty="0"/>
          </a:p>
        </p:txBody>
      </p:sp>
    </p:spTree>
    <p:extLst>
      <p:ext uri="{BB962C8B-B14F-4D97-AF65-F5344CB8AC3E}">
        <p14:creationId xmlns:p14="http://schemas.microsoft.com/office/powerpoint/2010/main" val="34767716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382588" y="2917384"/>
            <a:ext cx="8229600" cy="3493469"/>
          </a:xfrm>
        </p:spPr>
        <p:txBody>
          <a:bodyPr>
            <a:noAutofit/>
          </a:bodyPr>
          <a:lstStyle/>
          <a:p>
            <a:r>
              <a:rPr lang="en-US" sz="2800" dirty="0" smtClean="0">
                <a:ea typeface="ＭＳ Ｐゴシック" charset="0"/>
                <a:cs typeface="ＭＳ Ｐゴシック" charset="0"/>
              </a:rPr>
              <a:t>Once </a:t>
            </a:r>
            <a:r>
              <a:rPr lang="en-US" sz="2800" dirty="0">
                <a:ea typeface="ＭＳ Ｐゴシック" charset="0"/>
                <a:cs typeface="ＭＳ Ｐゴシック" charset="0"/>
              </a:rPr>
              <a:t>in solution, </a:t>
            </a:r>
            <a:r>
              <a:rPr lang="en-US" sz="2800" dirty="0" smtClean="0">
                <a:ea typeface="ＭＳ Ｐゴシック" charset="0"/>
                <a:cs typeface="ＭＳ Ｐゴシック" charset="0"/>
              </a:rPr>
              <a:t>water </a:t>
            </a:r>
            <a:r>
              <a:rPr lang="en-US" sz="2800" dirty="0">
                <a:ea typeface="ＭＳ Ｐゴシック" charset="0"/>
                <a:cs typeface="ＭＳ Ｐゴシック" charset="0"/>
              </a:rPr>
              <a:t>molecules form a </a:t>
            </a:r>
            <a:r>
              <a:rPr lang="en-US" sz="2800" dirty="0" smtClean="0">
                <a:ea typeface="ＭＳ Ｐゴシック" charset="0"/>
                <a:cs typeface="ＭＳ Ｐゴシック" charset="0"/>
              </a:rPr>
              <a:t>large electrostatic shell </a:t>
            </a:r>
            <a:r>
              <a:rPr lang="en-US" sz="2800" dirty="0">
                <a:ea typeface="ＭＳ Ｐゴシック" charset="0"/>
                <a:cs typeface="ＭＳ Ｐゴシック" charset="0"/>
              </a:rPr>
              <a:t>around </a:t>
            </a:r>
            <a:r>
              <a:rPr lang="en-US" sz="2800" dirty="0" smtClean="0">
                <a:ea typeface="ＭＳ Ｐゴシック" charset="0"/>
                <a:cs typeface="ＭＳ Ｐゴシック" charset="0"/>
              </a:rPr>
              <a:t>each ion </a:t>
            </a:r>
          </a:p>
          <a:p>
            <a:pPr lvl="1"/>
            <a:r>
              <a:rPr lang="en-US" sz="2400" dirty="0" smtClean="0">
                <a:ea typeface="ＭＳ Ｐゴシック" charset="0"/>
                <a:cs typeface="ＭＳ Ｐゴシック" charset="0"/>
              </a:rPr>
              <a:t>a </a:t>
            </a:r>
            <a:r>
              <a:rPr lang="en-US" sz="2400" dirty="0">
                <a:ea typeface="ＭＳ Ｐゴシック" charset="0"/>
                <a:cs typeface="ＭＳ Ｐゴシック" charset="0"/>
              </a:rPr>
              <a:t>phenomenon called </a:t>
            </a:r>
            <a:r>
              <a:rPr lang="en-US" sz="2400" b="1" dirty="0">
                <a:ea typeface="ＭＳ Ｐゴシック" charset="0"/>
                <a:cs typeface="ＭＳ Ｐゴシック" charset="0"/>
              </a:rPr>
              <a:t>solvation</a:t>
            </a:r>
            <a:r>
              <a:rPr lang="en-US" sz="2400" dirty="0">
                <a:ea typeface="ＭＳ Ｐゴシック" charset="0"/>
                <a:cs typeface="ＭＳ Ｐゴシック" charset="0"/>
              </a:rPr>
              <a:t> or </a:t>
            </a:r>
            <a:r>
              <a:rPr lang="en-US" sz="2400" b="1" dirty="0" smtClean="0">
                <a:ea typeface="ＭＳ Ｐゴシック" charset="0"/>
                <a:cs typeface="ＭＳ Ｐゴシック" charset="0"/>
              </a:rPr>
              <a:t>hydration</a:t>
            </a:r>
            <a:r>
              <a:rPr lang="en-US" sz="2400" dirty="0" smtClean="0">
                <a:ea typeface="ＭＳ Ｐゴシック" charset="0"/>
                <a:cs typeface="ＭＳ Ｐゴシック" charset="0"/>
              </a:rPr>
              <a:t> </a:t>
            </a:r>
          </a:p>
          <a:p>
            <a:pPr lvl="1"/>
            <a:endParaRPr lang="en-US" sz="500" dirty="0">
              <a:ea typeface="ＭＳ Ｐゴシック" charset="0"/>
              <a:cs typeface="ＭＳ Ｐゴシック" charset="0"/>
            </a:endParaRPr>
          </a:p>
          <a:p>
            <a:r>
              <a:rPr lang="en-US" sz="2800" dirty="0" smtClean="0">
                <a:ea typeface="ＭＳ Ｐゴシック" charset="0"/>
                <a:cs typeface="ＭＳ Ｐゴシック" charset="0"/>
              </a:rPr>
              <a:t>The size of this shell is what prevents </a:t>
            </a:r>
            <a:r>
              <a:rPr lang="en-US" sz="2800" dirty="0" err="1" smtClean="0">
                <a:ea typeface="ＭＳ Ｐゴシック" charset="0"/>
                <a:cs typeface="ＭＳ Ｐゴシック" charset="0"/>
              </a:rPr>
              <a:t>NaCl</a:t>
            </a:r>
            <a:r>
              <a:rPr lang="en-US" sz="2800" dirty="0" smtClean="0">
                <a:ea typeface="ＭＳ Ｐゴシック" charset="0"/>
                <a:cs typeface="ＭＳ Ｐゴシック" charset="0"/>
              </a:rPr>
              <a:t> fitting through a well-chosen osmotic membrane </a:t>
            </a:r>
          </a:p>
          <a:p>
            <a:pPr lvl="1"/>
            <a:r>
              <a:rPr lang="en-US" sz="2400" dirty="0" smtClean="0">
                <a:ea typeface="ＭＳ Ｐゴシック" charset="0"/>
                <a:cs typeface="ＭＳ Ｐゴシック" charset="0"/>
              </a:rPr>
              <a:t>thus allowing the desalination of sea water by reverse osmosis </a:t>
            </a:r>
            <a:endParaRPr lang="en-US" sz="2400" dirty="0">
              <a:ea typeface="ＭＳ Ｐゴシック" charset="0"/>
              <a:cs typeface="ＭＳ Ｐゴシック" charset="0"/>
            </a:endParaRPr>
          </a:p>
        </p:txBody>
      </p:sp>
      <p:pic>
        <p:nvPicPr>
          <p:cNvPr id="358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6956" y="746126"/>
            <a:ext cx="3362197" cy="163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326887" y="1143336"/>
            <a:ext cx="2285301" cy="830997"/>
          </a:xfrm>
          <a:prstGeom prst="rect">
            <a:avLst/>
          </a:prstGeom>
          <a:noFill/>
        </p:spPr>
        <p:txBody>
          <a:bodyPr wrap="none" rtlCol="0">
            <a:spAutoFit/>
          </a:bodyPr>
          <a:lstStyle/>
          <a:p>
            <a:pPr algn="ctr"/>
            <a:r>
              <a:rPr lang="en-US" sz="2400" dirty="0" err="1" smtClean="0"/>
              <a:t>NaCl</a:t>
            </a:r>
            <a:r>
              <a:rPr lang="en-US" sz="2400" dirty="0" smtClean="0"/>
              <a:t> does </a:t>
            </a:r>
          </a:p>
          <a:p>
            <a:pPr algn="ctr"/>
            <a:r>
              <a:rPr lang="en-US" sz="2400" dirty="0" smtClean="0"/>
              <a:t>dissolve in water</a:t>
            </a:r>
            <a:endParaRPr lang="en-US" sz="2400" dirty="0"/>
          </a:p>
        </p:txBody>
      </p:sp>
    </p:spTree>
    <p:extLst>
      <p:ext uri="{BB962C8B-B14F-4D97-AF65-F5344CB8AC3E}">
        <p14:creationId xmlns:p14="http://schemas.microsoft.com/office/powerpoint/2010/main" val="7510000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7497" y="786240"/>
            <a:ext cx="8078082" cy="5242976"/>
          </a:xfrm>
          <a:prstGeom prst="rect">
            <a:avLst/>
          </a:prstGeom>
        </p:spPr>
      </p:pic>
    </p:spTree>
    <p:extLst>
      <p:ext uri="{BB962C8B-B14F-4D97-AF65-F5344CB8AC3E}">
        <p14:creationId xmlns:p14="http://schemas.microsoft.com/office/powerpoint/2010/main" val="4789989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365125" y="480510"/>
            <a:ext cx="8229600" cy="5701216"/>
          </a:xfrm>
        </p:spPr>
        <p:txBody>
          <a:bodyPr>
            <a:normAutofit/>
          </a:bodyPr>
          <a:lstStyle/>
          <a:p>
            <a:r>
              <a:rPr lang="en-US" dirty="0">
                <a:ea typeface="ＭＳ Ｐゴシック" charset="0"/>
                <a:cs typeface="ＭＳ Ｐゴシック" charset="0"/>
              </a:rPr>
              <a:t>The dissolution </a:t>
            </a:r>
            <a:r>
              <a:rPr lang="en-US" dirty="0" smtClean="0">
                <a:ea typeface="ＭＳ Ｐゴシック" charset="0"/>
                <a:cs typeface="ＭＳ Ｐゴシック" charset="0"/>
              </a:rPr>
              <a:t>(dissolving) of </a:t>
            </a:r>
            <a:r>
              <a:rPr lang="en-US" dirty="0">
                <a:ea typeface="ＭＳ Ｐゴシック" charset="0"/>
                <a:cs typeface="ＭＳ Ｐゴシック" charset="0"/>
              </a:rPr>
              <a:t>a solute in a solvent is a </a:t>
            </a:r>
            <a:r>
              <a:rPr lang="en-US" b="1" dirty="0">
                <a:ea typeface="ＭＳ Ｐゴシック" charset="0"/>
                <a:cs typeface="ＭＳ Ｐゴシック" charset="0"/>
              </a:rPr>
              <a:t>physical</a:t>
            </a:r>
            <a:r>
              <a:rPr lang="en-US" dirty="0">
                <a:ea typeface="ＭＳ Ｐゴシック" charset="0"/>
                <a:cs typeface="ＭＳ Ｐゴシック" charset="0"/>
              </a:rPr>
              <a:t> </a:t>
            </a:r>
            <a:r>
              <a:rPr lang="en-US" b="1" dirty="0">
                <a:ea typeface="ＭＳ Ｐゴシック" charset="0"/>
                <a:cs typeface="ＭＳ Ｐゴシック" charset="0"/>
              </a:rPr>
              <a:t>change</a:t>
            </a:r>
            <a:r>
              <a:rPr lang="en-US" dirty="0">
                <a:ea typeface="ＭＳ Ｐゴシック" charset="0"/>
                <a:cs typeface="ＭＳ Ｐゴシック" charset="0"/>
              </a:rPr>
              <a:t> since the solution components retain their chemical </a:t>
            </a:r>
            <a:r>
              <a:rPr lang="en-US" dirty="0" smtClean="0">
                <a:ea typeface="ＭＳ Ｐゴシック" charset="0"/>
                <a:cs typeface="ＭＳ Ｐゴシック" charset="0"/>
              </a:rPr>
              <a:t>identities </a:t>
            </a:r>
            <a:endParaRPr lang="en-US" dirty="0">
              <a:ea typeface="ＭＳ Ｐゴシック" charset="0"/>
              <a:cs typeface="ＭＳ Ｐゴシック" charset="0"/>
            </a:endParaRPr>
          </a:p>
          <a:p>
            <a:r>
              <a:rPr lang="en-US" dirty="0">
                <a:ea typeface="ＭＳ Ｐゴシック" charset="0"/>
                <a:cs typeface="ＭＳ Ｐゴシック" charset="0"/>
              </a:rPr>
              <a:t>The dissolution of a substance in a solvent </a:t>
            </a:r>
            <a:r>
              <a:rPr lang="en-US" dirty="0" smtClean="0">
                <a:ea typeface="ＭＳ Ｐゴシック" charset="0"/>
                <a:cs typeface="ＭＳ Ｐゴシック" charset="0"/>
              </a:rPr>
              <a:t>always has some </a:t>
            </a:r>
            <a:r>
              <a:rPr lang="en-US" i="1" dirty="0" smtClean="0">
                <a:ea typeface="ＭＳ Ｐゴシック" charset="0"/>
                <a:cs typeface="ＭＳ Ｐゴシック" charset="0"/>
              </a:rPr>
              <a:t>enthalpy</a:t>
            </a:r>
            <a:r>
              <a:rPr lang="en-US" dirty="0" smtClean="0">
                <a:ea typeface="ＭＳ Ｐゴシック" charset="0"/>
                <a:cs typeface="ＭＳ Ｐゴシック" charset="0"/>
              </a:rPr>
              <a:t> </a:t>
            </a:r>
            <a:r>
              <a:rPr lang="en-US" dirty="0">
                <a:ea typeface="ＭＳ Ｐゴシック" charset="0"/>
                <a:cs typeface="ＭＳ Ｐゴシック" charset="0"/>
              </a:rPr>
              <a:t>change associated with </a:t>
            </a:r>
            <a:r>
              <a:rPr lang="en-US" dirty="0" smtClean="0">
                <a:ea typeface="ＭＳ Ｐゴシック" charset="0"/>
                <a:cs typeface="ＭＳ Ｐゴシック" charset="0"/>
              </a:rPr>
              <a:t>it </a:t>
            </a:r>
          </a:p>
          <a:p>
            <a:pPr lvl="1"/>
            <a:r>
              <a:rPr lang="en-US" dirty="0" smtClean="0">
                <a:ea typeface="ＭＳ Ｐゴシック" charset="0"/>
                <a:cs typeface="ＭＳ Ｐゴシック" charset="0"/>
              </a:rPr>
              <a:t>which is used in making ‘heat packs’ </a:t>
            </a:r>
            <a:endParaRPr lang="en-US" sz="800" dirty="0" smtClean="0">
              <a:ea typeface="ＭＳ Ｐゴシック" charset="0"/>
              <a:cs typeface="ＭＳ Ｐゴシック" charset="0"/>
            </a:endParaRPr>
          </a:p>
        </p:txBody>
      </p:sp>
      <p:pic>
        <p:nvPicPr>
          <p:cNvPr id="5" name="Picture 3" descr="007_09_Pg256_Un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224" y="4273111"/>
            <a:ext cx="3045734" cy="228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07819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Effect transition="in" filter="dissolve">
                                      <p:cBhvr>
                                        <p:cTn id="7" dur="500"/>
                                        <p:tgtEl>
                                          <p:spTgt spid="36867">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6867">
                                            <p:txEl>
                                              <p:pRg st="2" end="2"/>
                                            </p:txEl>
                                          </p:spTgt>
                                        </p:tgtEl>
                                        <p:attrNameLst>
                                          <p:attrName>style.visibility</p:attrName>
                                        </p:attrNameLst>
                                      </p:cBhvr>
                                      <p:to>
                                        <p:strVal val="visible"/>
                                      </p:to>
                                    </p:set>
                                    <p:animEffect transition="in" filter="dissolve">
                                      <p:cBhvr>
                                        <p:cTn id="10"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365124" y="377544"/>
            <a:ext cx="8588375" cy="4427561"/>
          </a:xfrm>
        </p:spPr>
        <p:txBody>
          <a:bodyPr>
            <a:normAutofit/>
          </a:bodyPr>
          <a:lstStyle/>
          <a:p>
            <a:r>
              <a:rPr lang="en-US" dirty="0" smtClean="0">
                <a:ea typeface="ＭＳ Ｐゴシック" charset="0"/>
                <a:cs typeface="ＭＳ Ｐゴシック" charset="0"/>
              </a:rPr>
              <a:t>Some </a:t>
            </a:r>
            <a:r>
              <a:rPr lang="en-US" dirty="0">
                <a:ea typeface="ＭＳ Ｐゴシック" charset="0"/>
                <a:cs typeface="ＭＳ Ｐゴシック" charset="0"/>
              </a:rPr>
              <a:t>substances </a:t>
            </a:r>
            <a:r>
              <a:rPr lang="en-US" dirty="0" smtClean="0">
                <a:ea typeface="ＭＳ Ｐゴシック" charset="0"/>
                <a:cs typeface="ＭＳ Ｐゴシック" charset="0"/>
              </a:rPr>
              <a:t>dissolve exothermically, releasing heat</a:t>
            </a:r>
            <a:r>
              <a:rPr lang="en-US" dirty="0">
                <a:ea typeface="ＭＳ Ｐゴシック" charset="0"/>
                <a:cs typeface="ＭＳ Ｐゴシック" charset="0"/>
              </a:rPr>
              <a:t> </a:t>
            </a:r>
            <a:endParaRPr lang="en-US" dirty="0" smtClean="0">
              <a:ea typeface="ＭＳ Ｐゴシック" charset="0"/>
              <a:cs typeface="ＭＳ Ｐゴシック" charset="0"/>
            </a:endParaRPr>
          </a:p>
          <a:p>
            <a:pPr lvl="1"/>
            <a:r>
              <a:rPr lang="en-US" dirty="0" smtClean="0">
                <a:ea typeface="ＭＳ Ｐゴシック" charset="0"/>
                <a:cs typeface="ＭＳ Ｐゴシック" charset="0"/>
              </a:rPr>
              <a:t>CaCl</a:t>
            </a:r>
            <a:r>
              <a:rPr lang="en-US" baseline="-25000" dirty="0" smtClean="0">
                <a:ea typeface="ＭＳ Ｐゴシック" charset="0"/>
                <a:cs typeface="ＭＳ Ｐゴシック" charset="0"/>
              </a:rPr>
              <a:t>2</a:t>
            </a:r>
            <a:r>
              <a:rPr lang="en-US" dirty="0" smtClean="0">
                <a:ea typeface="ＭＳ Ｐゴシック" charset="0"/>
                <a:cs typeface="ＭＳ Ｐゴシック" charset="0"/>
              </a:rPr>
              <a:t> in water</a:t>
            </a:r>
          </a:p>
          <a:p>
            <a:r>
              <a:rPr lang="en-US" dirty="0">
                <a:ea typeface="ＭＳ Ｐゴシック" charset="0"/>
                <a:cs typeface="ＭＳ Ｐゴシック" charset="0"/>
              </a:rPr>
              <a:t>O</a:t>
            </a:r>
            <a:r>
              <a:rPr lang="en-US" dirty="0" smtClean="0">
                <a:ea typeface="ＭＳ Ｐゴシック" charset="0"/>
                <a:cs typeface="ＭＳ Ｐゴシック" charset="0"/>
              </a:rPr>
              <a:t>ther </a:t>
            </a:r>
            <a:r>
              <a:rPr lang="en-US" dirty="0">
                <a:ea typeface="ＭＳ Ｐゴシック" charset="0"/>
                <a:cs typeface="ＭＳ Ｐゴシック" charset="0"/>
              </a:rPr>
              <a:t>substances dissolve </a:t>
            </a:r>
            <a:r>
              <a:rPr lang="en-US" dirty="0" err="1" smtClean="0">
                <a:ea typeface="ＭＳ Ｐゴシック" charset="0"/>
                <a:cs typeface="ＭＳ Ｐゴシック" charset="0"/>
              </a:rPr>
              <a:t>endothermically</a:t>
            </a:r>
            <a:r>
              <a:rPr lang="en-US" dirty="0" smtClean="0">
                <a:ea typeface="ＭＳ Ｐゴシック" charset="0"/>
                <a:cs typeface="ＭＳ Ｐゴシック" charset="0"/>
              </a:rPr>
              <a:t>, absorbing heat </a:t>
            </a:r>
          </a:p>
          <a:p>
            <a:pPr lvl="1"/>
            <a:r>
              <a:rPr lang="en-US" dirty="0" smtClean="0">
                <a:ea typeface="ＭＳ Ｐゴシック" charset="0"/>
                <a:cs typeface="ＭＳ Ｐゴシック" charset="0"/>
              </a:rPr>
              <a:t>cooling </a:t>
            </a:r>
            <a:r>
              <a:rPr lang="en-US" dirty="0">
                <a:ea typeface="ＭＳ Ｐゴシック" charset="0"/>
                <a:cs typeface="ＭＳ Ｐゴシック" charset="0"/>
              </a:rPr>
              <a:t>the resultant </a:t>
            </a:r>
            <a:r>
              <a:rPr lang="en-US" dirty="0" smtClean="0">
                <a:ea typeface="ＭＳ Ｐゴシック" charset="0"/>
                <a:cs typeface="ＭＳ Ｐゴシック" charset="0"/>
              </a:rPr>
              <a:t>solution </a:t>
            </a:r>
          </a:p>
          <a:p>
            <a:pPr lvl="1"/>
            <a:r>
              <a:rPr lang="en-US" dirty="0" smtClean="0">
                <a:ea typeface="ＭＳ Ｐゴシック" charset="0"/>
                <a:cs typeface="ＭＳ Ｐゴシック" charset="0"/>
              </a:rPr>
              <a:t>NH</a:t>
            </a:r>
            <a:r>
              <a:rPr lang="en-US" baseline="-25000" dirty="0" smtClean="0">
                <a:ea typeface="ＭＳ Ｐゴシック" charset="0"/>
                <a:cs typeface="ＭＳ Ｐゴシック" charset="0"/>
              </a:rPr>
              <a:t>4</a:t>
            </a:r>
            <a:r>
              <a:rPr lang="en-US" dirty="0" smtClean="0">
                <a:ea typeface="ＭＳ Ｐゴシック" charset="0"/>
                <a:cs typeface="ＭＳ Ｐゴシック" charset="0"/>
              </a:rPr>
              <a:t>NO</a:t>
            </a:r>
            <a:r>
              <a:rPr lang="en-US" baseline="-25000" dirty="0" smtClean="0">
                <a:ea typeface="ＭＳ Ｐゴシック" charset="0"/>
                <a:cs typeface="ＭＳ Ｐゴシック" charset="0"/>
              </a:rPr>
              <a:t>3</a:t>
            </a:r>
            <a:r>
              <a:rPr lang="en-US" dirty="0" smtClean="0">
                <a:ea typeface="ＭＳ Ｐゴシック" charset="0"/>
                <a:cs typeface="ＭＳ Ｐゴシック" charset="0"/>
              </a:rPr>
              <a:t> in water </a:t>
            </a:r>
            <a:endParaRPr lang="en-US" dirty="0">
              <a:ea typeface="ＭＳ Ｐゴシック" charset="0"/>
              <a:cs typeface="ＭＳ Ｐゴシック" charset="0"/>
            </a:endParaRPr>
          </a:p>
        </p:txBody>
      </p:sp>
      <p:pic>
        <p:nvPicPr>
          <p:cNvPr id="6" name="Picture 3" descr="007_09_Pg256_Un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224" y="4273111"/>
            <a:ext cx="3045734" cy="228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4055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anim calcmode="lin" valueType="num">
                                      <p:cBhvr additive="base">
                                        <p:cTn id="7"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867">
                                            <p:txEl>
                                              <p:pRg st="3" end="3"/>
                                            </p:txEl>
                                          </p:spTgt>
                                        </p:tgtEl>
                                        <p:attrNameLst>
                                          <p:attrName>style.visibility</p:attrName>
                                        </p:attrNameLst>
                                      </p:cBhvr>
                                      <p:to>
                                        <p:strVal val="visible"/>
                                      </p:to>
                                    </p:set>
                                    <p:anim calcmode="lin" valueType="num">
                                      <p:cBhvr additive="base">
                                        <p:cTn id="11"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867">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anim calcmode="lin" valueType="num">
                                      <p:cBhvr additive="base">
                                        <p:cTn id="15"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p>
            <a:r>
              <a:rPr lang="en-GB">
                <a:solidFill>
                  <a:srgbClr val="FFFFFF"/>
                </a:solidFill>
              </a:rPr>
              <a:t>© 2013 Pearson Education, Inc.</a:t>
            </a:r>
          </a:p>
        </p:txBody>
      </p:sp>
      <p:sp>
        <p:nvSpPr>
          <p:cNvPr id="9218" name="Rectangle 2"/>
          <p:cNvSpPr>
            <a:spLocks noGrp="1" noChangeArrowheads="1"/>
          </p:cNvSpPr>
          <p:nvPr>
            <p:ph type="title"/>
          </p:nvPr>
        </p:nvSpPr>
        <p:spPr>
          <a:xfrm>
            <a:off x="457200" y="609600"/>
            <a:ext cx="8229600" cy="1371600"/>
          </a:xfrm>
        </p:spPr>
        <p:txBody>
          <a:bodyPr/>
          <a:lstStyle/>
          <a:p>
            <a:pPr algn="l" eaLnBrk="1" hangingPunct="1">
              <a:spcAft>
                <a:spcPts val="1200"/>
              </a:spcAft>
            </a:pP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Arial" charset="0"/>
              </a:rPr>
              <a:t>Which of the following pairs of substances would you expect to form solutions?</a:t>
            </a:r>
            <a:endParaRPr lang="en-US" baseline="30000">
              <a:latin typeface="Arial" charset="0"/>
              <a:ea typeface="ＭＳ Ｐゴシック" charset="0"/>
              <a:cs typeface="Arial" charset="0"/>
            </a:endParaRPr>
          </a:p>
        </p:txBody>
      </p:sp>
      <p:sp>
        <p:nvSpPr>
          <p:cNvPr id="9219" name="Rectangle 3"/>
          <p:cNvSpPr>
            <a:spLocks noGrp="1" noChangeArrowheads="1"/>
          </p:cNvSpPr>
          <p:nvPr>
            <p:ph type="body" idx="1"/>
          </p:nvPr>
        </p:nvSpPr>
        <p:spPr>
          <a:xfrm>
            <a:off x="609600" y="2819400"/>
            <a:ext cx="6324600" cy="2590800"/>
          </a:xfrm>
        </p:spPr>
        <p:txBody>
          <a:bodyPr/>
          <a:lstStyle/>
          <a:p>
            <a:pPr eaLnBrk="1" hangingPunct="1">
              <a:buFont typeface="Arial" charset="0"/>
              <a:buAutoNum type="alphaLcPeriod"/>
            </a:pPr>
            <a:r>
              <a:rPr lang="en-US" sz="2800" dirty="0">
                <a:latin typeface="Arial" charset="0"/>
                <a:ea typeface="ＭＳ Ｐゴシック" charset="0"/>
                <a:cs typeface="Arial" charset="0"/>
              </a:rPr>
              <a:t>Benzene (C</a:t>
            </a:r>
            <a:r>
              <a:rPr lang="en-US" sz="2800" baseline="-25000" dirty="0">
                <a:latin typeface="Arial" charset="0"/>
                <a:ea typeface="ＭＳ Ｐゴシック" charset="0"/>
                <a:cs typeface="Arial" charset="0"/>
              </a:rPr>
              <a:t>6</a:t>
            </a:r>
            <a:r>
              <a:rPr lang="en-US" sz="2800" dirty="0">
                <a:latin typeface="Arial" charset="0"/>
                <a:ea typeface="ＭＳ Ｐゴシック" charset="0"/>
                <a:cs typeface="Arial" charset="0"/>
              </a:rPr>
              <a:t>H</a:t>
            </a:r>
            <a:r>
              <a:rPr lang="en-US" sz="2800" baseline="-25000" dirty="0">
                <a:latin typeface="Arial" charset="0"/>
                <a:ea typeface="ＭＳ Ｐゴシック" charset="0"/>
                <a:cs typeface="Arial" charset="0"/>
              </a:rPr>
              <a:t>6</a:t>
            </a:r>
            <a:r>
              <a:rPr lang="en-US" sz="2800" dirty="0">
                <a:latin typeface="Arial" charset="0"/>
                <a:ea typeface="ＭＳ Ｐゴシック" charset="0"/>
                <a:cs typeface="Arial" charset="0"/>
              </a:rPr>
              <a:t>) and </a:t>
            </a:r>
            <a:r>
              <a:rPr lang="en-US" sz="2800" dirty="0" err="1">
                <a:latin typeface="Arial" charset="0"/>
                <a:ea typeface="ＭＳ Ｐゴシック" charset="0"/>
                <a:cs typeface="Arial" charset="0"/>
              </a:rPr>
              <a:t>NaOH</a:t>
            </a:r>
            <a:endParaRPr lang="en-US" sz="2800" dirty="0">
              <a:latin typeface="Arial" charset="0"/>
              <a:ea typeface="ＭＳ Ｐゴシック" charset="0"/>
              <a:cs typeface="Arial" charset="0"/>
            </a:endParaRPr>
          </a:p>
          <a:p>
            <a:pPr eaLnBrk="1" hangingPunct="1">
              <a:buFont typeface="Arial" charset="0"/>
              <a:buAutoNum type="alphaLcPeriod"/>
            </a:pPr>
            <a:r>
              <a:rPr lang="en-US" sz="2800" dirty="0">
                <a:latin typeface="Arial" charset="0"/>
                <a:ea typeface="ＭＳ Ｐゴシック" charset="0"/>
                <a:cs typeface="Arial" charset="0"/>
              </a:rPr>
              <a:t>Methyl alcohol (CH</a:t>
            </a:r>
            <a:r>
              <a:rPr lang="en-US" sz="2800" baseline="-25000" dirty="0">
                <a:latin typeface="Arial" charset="0"/>
                <a:ea typeface="ＭＳ Ｐゴシック" charset="0"/>
                <a:cs typeface="Arial" charset="0"/>
              </a:rPr>
              <a:t>3</a:t>
            </a:r>
            <a:r>
              <a:rPr lang="en-US" sz="2800" dirty="0">
                <a:latin typeface="Arial" charset="0"/>
                <a:ea typeface="ＭＳ Ｐゴシック" charset="0"/>
                <a:cs typeface="Arial" charset="0"/>
              </a:rPr>
              <a:t>OH) and </a:t>
            </a:r>
            <a:r>
              <a:rPr lang="en-US" sz="2800" dirty="0" err="1">
                <a:latin typeface="Arial" charset="0"/>
                <a:ea typeface="ＭＳ Ｐゴシック" charset="0"/>
                <a:cs typeface="Arial" charset="0"/>
              </a:rPr>
              <a:t>NaCl</a:t>
            </a:r>
            <a:endParaRPr lang="en-US" sz="2800" dirty="0">
              <a:latin typeface="Arial" charset="0"/>
              <a:ea typeface="ＭＳ Ｐゴシック" charset="0"/>
              <a:cs typeface="Arial" charset="0"/>
            </a:endParaRPr>
          </a:p>
          <a:p>
            <a:pPr eaLnBrk="1" hangingPunct="1">
              <a:buFont typeface="Arial" charset="0"/>
              <a:buAutoNum type="alphaLcPeriod"/>
            </a:pPr>
            <a:r>
              <a:rPr lang="en-US" sz="2800" dirty="0">
                <a:latin typeface="Arial" charset="0"/>
                <a:ea typeface="ＭＳ Ｐゴシック" charset="0"/>
                <a:cs typeface="Arial" charset="0"/>
              </a:rPr>
              <a:t>Octane (C</a:t>
            </a:r>
            <a:r>
              <a:rPr lang="en-US" sz="2800" baseline="-25000" dirty="0">
                <a:latin typeface="Arial" charset="0"/>
                <a:ea typeface="ＭＳ Ｐゴシック" charset="0"/>
                <a:cs typeface="Arial" charset="0"/>
              </a:rPr>
              <a:t>8</a:t>
            </a:r>
            <a:r>
              <a:rPr lang="en-US" sz="2800" dirty="0">
                <a:latin typeface="Arial" charset="0"/>
                <a:ea typeface="ＭＳ Ｐゴシック" charset="0"/>
                <a:cs typeface="Arial" charset="0"/>
              </a:rPr>
              <a:t>H</a:t>
            </a:r>
            <a:r>
              <a:rPr lang="en-US" sz="2800" baseline="-25000" dirty="0">
                <a:latin typeface="Arial" charset="0"/>
                <a:ea typeface="ＭＳ Ｐゴシック" charset="0"/>
                <a:cs typeface="Arial" charset="0"/>
              </a:rPr>
              <a:t>18</a:t>
            </a:r>
            <a:r>
              <a:rPr lang="en-US" sz="2800" dirty="0">
                <a:latin typeface="Arial" charset="0"/>
                <a:ea typeface="ＭＳ Ｐゴシック" charset="0"/>
                <a:cs typeface="Arial" charset="0"/>
              </a:rPr>
              <a:t>) and H</a:t>
            </a:r>
            <a:r>
              <a:rPr lang="en-US" sz="2800" baseline="-25000" dirty="0">
                <a:latin typeface="Arial" charset="0"/>
                <a:ea typeface="ＭＳ Ｐゴシック" charset="0"/>
                <a:cs typeface="Arial" charset="0"/>
              </a:rPr>
              <a:t>2</a:t>
            </a:r>
            <a:r>
              <a:rPr lang="en-US" sz="2800" dirty="0">
                <a:latin typeface="Arial" charset="0"/>
                <a:ea typeface="ＭＳ Ｐゴシック" charset="0"/>
                <a:cs typeface="Arial" charset="0"/>
              </a:rPr>
              <a:t>O</a:t>
            </a:r>
          </a:p>
          <a:p>
            <a:pPr eaLnBrk="1" hangingPunct="1">
              <a:buFont typeface="Arial" charset="0"/>
              <a:buAutoNum type="alphaLcPeriod"/>
            </a:pPr>
            <a:r>
              <a:rPr lang="en-US" sz="2800" dirty="0">
                <a:latin typeface="Arial" charset="0"/>
                <a:ea typeface="ＭＳ Ｐゴシック" charset="0"/>
                <a:cs typeface="Arial" charset="0"/>
              </a:rPr>
              <a:t>CCl</a:t>
            </a:r>
            <a:r>
              <a:rPr lang="en-US" sz="2800" baseline="-25000" dirty="0">
                <a:latin typeface="Arial" charset="0"/>
                <a:ea typeface="ＭＳ Ｐゴシック" charset="0"/>
                <a:cs typeface="Arial" charset="0"/>
              </a:rPr>
              <a:t>4</a:t>
            </a:r>
            <a:r>
              <a:rPr lang="en-US" sz="2800" dirty="0">
                <a:latin typeface="Arial" charset="0"/>
                <a:ea typeface="ＭＳ Ｐゴシック" charset="0"/>
                <a:cs typeface="Arial" charset="0"/>
              </a:rPr>
              <a:t> and Benzene (C</a:t>
            </a:r>
            <a:r>
              <a:rPr lang="en-US" sz="2800" baseline="-25000" dirty="0">
                <a:latin typeface="Arial" charset="0"/>
                <a:ea typeface="ＭＳ Ｐゴシック" charset="0"/>
                <a:cs typeface="Arial" charset="0"/>
              </a:rPr>
              <a:t>6</a:t>
            </a:r>
            <a:r>
              <a:rPr lang="en-US" sz="2800" dirty="0">
                <a:latin typeface="Arial" charset="0"/>
                <a:ea typeface="ＭＳ Ｐゴシック" charset="0"/>
                <a:cs typeface="Arial" charset="0"/>
              </a:rPr>
              <a:t>H</a:t>
            </a:r>
            <a:r>
              <a:rPr lang="en-US" sz="2800" baseline="-25000" dirty="0">
                <a:latin typeface="Arial" charset="0"/>
                <a:ea typeface="ＭＳ Ｐゴシック" charset="0"/>
                <a:cs typeface="Arial" charset="0"/>
              </a:rPr>
              <a:t>6</a:t>
            </a:r>
            <a:r>
              <a:rPr lang="en-US" sz="2800" dirty="0">
                <a:latin typeface="Arial" charset="0"/>
                <a:ea typeface="ＭＳ Ｐゴシック" charset="0"/>
                <a:cs typeface="Arial" charset="0"/>
              </a:rPr>
              <a:t>)</a:t>
            </a:r>
          </a:p>
        </p:txBody>
      </p:sp>
      <p:sp>
        <p:nvSpPr>
          <p:cNvPr id="5" name="Rectangle 5"/>
          <p:cNvSpPr>
            <a:spLocks noChangeArrowheads="1"/>
          </p:cNvSpPr>
          <p:nvPr/>
        </p:nvSpPr>
        <p:spPr bwMode="auto">
          <a:xfrm>
            <a:off x="609599" y="4413320"/>
            <a:ext cx="5018089"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325883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280988" y="633413"/>
            <a:ext cx="8229600" cy="5683250"/>
          </a:xfrm>
        </p:spPr>
        <p:txBody>
          <a:bodyPr>
            <a:normAutofit/>
          </a:bodyPr>
          <a:lstStyle/>
          <a:p>
            <a:pPr eaLnBrk="1" hangingPunct="1">
              <a:lnSpc>
                <a:spcPct val="90000"/>
              </a:lnSpc>
              <a:buFontTx/>
              <a:buNone/>
            </a:pPr>
            <a:r>
              <a:rPr lang="en-US" sz="2700" b="1" dirty="0">
                <a:solidFill>
                  <a:srgbClr val="000000"/>
                </a:solidFill>
                <a:ea typeface="ＭＳ Ｐゴシック" charset="0"/>
                <a:cs typeface="Times New Roman" charset="0"/>
              </a:rPr>
              <a:t>1.	</a:t>
            </a:r>
            <a:r>
              <a:rPr lang="en-US" sz="2700" b="1" dirty="0">
                <a:ea typeface="ＭＳ Ｐゴシック" charset="0"/>
                <a:cs typeface="ＭＳ Ｐゴシック" charset="0"/>
              </a:rPr>
              <a:t>What are solutions, and what factors affect solubility?</a:t>
            </a:r>
            <a:r>
              <a:rPr lang="en-US" sz="2700" dirty="0">
                <a:ea typeface="ＭＳ Ｐゴシック" charset="0"/>
                <a:cs typeface="ＭＳ Ｐゴシック" charset="0"/>
              </a:rPr>
              <a:t> </a:t>
            </a:r>
            <a:r>
              <a:rPr lang="en-US" sz="2700" dirty="0">
                <a:ea typeface="ＭＳ Ｐゴシック" charset="0"/>
                <a:cs typeface="Times New Roman" charset="0"/>
              </a:rPr>
              <a:t> </a:t>
            </a:r>
          </a:p>
          <a:p>
            <a:pPr eaLnBrk="1" hangingPunct="1">
              <a:lnSpc>
                <a:spcPct val="90000"/>
              </a:lnSpc>
              <a:buFontTx/>
              <a:buNone/>
            </a:pPr>
            <a:r>
              <a:rPr lang="en-US" sz="2700" dirty="0">
                <a:solidFill>
                  <a:srgbClr val="000000"/>
                </a:solidFill>
                <a:ea typeface="ＭＳ Ｐゴシック" charset="0"/>
                <a:cs typeface="Times New Roman" charset="0"/>
              </a:rPr>
              <a:t>	</a:t>
            </a:r>
            <a:r>
              <a:rPr lang="en-US" sz="2700" dirty="0">
                <a:ea typeface="ＭＳ Ｐゴシック" charset="0"/>
                <a:cs typeface="ＭＳ Ｐゴシック" charset="0"/>
              </a:rPr>
              <a:t>Be able to define the different kinds of mixtures and explain the influence on solubility of solvent and solute structure, temperature, and pressure. </a:t>
            </a:r>
            <a:endParaRPr lang="en-US" sz="2700" b="1" dirty="0">
              <a:solidFill>
                <a:srgbClr val="000000"/>
              </a:solidFill>
              <a:ea typeface="ＭＳ Ｐゴシック" charset="0"/>
              <a:cs typeface="Times New Roman" charset="0"/>
            </a:endParaRPr>
          </a:p>
          <a:p>
            <a:pPr eaLnBrk="1" hangingPunct="1">
              <a:lnSpc>
                <a:spcPct val="90000"/>
              </a:lnSpc>
              <a:buFontTx/>
              <a:buNone/>
            </a:pPr>
            <a:r>
              <a:rPr lang="en-US" sz="2700" b="1" dirty="0">
                <a:solidFill>
                  <a:srgbClr val="000000"/>
                </a:solidFill>
                <a:ea typeface="ＭＳ Ｐゴシック" charset="0"/>
                <a:cs typeface="Times New Roman" charset="0"/>
              </a:rPr>
              <a:t>2.	</a:t>
            </a:r>
            <a:r>
              <a:rPr lang="en-US" sz="2700" b="1" dirty="0">
                <a:ea typeface="ＭＳ Ｐゴシック" charset="0"/>
                <a:cs typeface="ＭＳ Ｐゴシック" charset="0"/>
              </a:rPr>
              <a:t>How is the concentration of a solution expressed?</a:t>
            </a:r>
            <a:endParaRPr lang="en-US" sz="2700" b="1" dirty="0">
              <a:ea typeface="ＭＳ Ｐゴシック" charset="0"/>
              <a:cs typeface="Times New Roman" charset="0"/>
            </a:endParaRPr>
          </a:p>
          <a:p>
            <a:pPr eaLnBrk="1" hangingPunct="1">
              <a:lnSpc>
                <a:spcPct val="90000"/>
              </a:lnSpc>
              <a:buFontTx/>
              <a:buNone/>
            </a:pPr>
            <a:r>
              <a:rPr lang="en-US" sz="2700" dirty="0">
                <a:solidFill>
                  <a:srgbClr val="000000"/>
                </a:solidFill>
                <a:ea typeface="ＭＳ Ｐゴシック" charset="0"/>
                <a:cs typeface="Times New Roman" charset="0"/>
              </a:rPr>
              <a:t>	</a:t>
            </a:r>
            <a:r>
              <a:rPr lang="en-US" sz="2700" dirty="0">
                <a:ea typeface="ＭＳ Ｐゴシック" charset="0"/>
                <a:cs typeface="ＭＳ Ｐゴシック" charset="0"/>
              </a:rPr>
              <a:t>Be able to define, use, and convert between the most common ways of expressing solution concentrations. </a:t>
            </a:r>
          </a:p>
          <a:p>
            <a:pPr eaLnBrk="1" hangingPunct="1">
              <a:lnSpc>
                <a:spcPct val="90000"/>
              </a:lnSpc>
              <a:buFontTx/>
              <a:buNone/>
            </a:pPr>
            <a:r>
              <a:rPr lang="en-US" sz="2700" b="1" dirty="0">
                <a:solidFill>
                  <a:srgbClr val="000000"/>
                </a:solidFill>
                <a:ea typeface="ＭＳ Ｐゴシック" charset="0"/>
                <a:cs typeface="Times New Roman" charset="0"/>
              </a:rPr>
              <a:t>3.	</a:t>
            </a:r>
            <a:r>
              <a:rPr lang="en-US" sz="2700" b="1" dirty="0">
                <a:ea typeface="ＭＳ Ｐゴシック" charset="0"/>
                <a:cs typeface="ＭＳ Ｐゴシック" charset="0"/>
              </a:rPr>
              <a:t>How are dilutions carried out?</a:t>
            </a:r>
            <a:r>
              <a:rPr lang="en-US" sz="2700" dirty="0">
                <a:ea typeface="ＭＳ Ｐゴシック" charset="0"/>
                <a:cs typeface="ＭＳ Ｐゴシック" charset="0"/>
              </a:rPr>
              <a:t> </a:t>
            </a:r>
            <a:endParaRPr lang="en-US" sz="2700" b="1" dirty="0">
              <a:ea typeface="ＭＳ Ｐゴシック" charset="0"/>
              <a:cs typeface="Times New Roman" charset="0"/>
            </a:endParaRPr>
          </a:p>
          <a:p>
            <a:pPr eaLnBrk="1" hangingPunct="1">
              <a:lnSpc>
                <a:spcPct val="90000"/>
              </a:lnSpc>
              <a:buFontTx/>
              <a:buNone/>
            </a:pPr>
            <a:r>
              <a:rPr lang="en-US" sz="2700" dirty="0">
                <a:ea typeface="ＭＳ Ｐゴシック" charset="0"/>
                <a:cs typeface="ＭＳ Ｐゴシック" charset="0"/>
              </a:rPr>
              <a:t>	Be able to calculate the concentration of a solution prepared by dilution and explain how to make a desired dilution.</a:t>
            </a:r>
          </a:p>
        </p:txBody>
      </p:sp>
    </p:spTree>
    <p:extLst>
      <p:ext uri="{BB962C8B-B14F-4D97-AF65-F5344CB8AC3E}">
        <p14:creationId xmlns:p14="http://schemas.microsoft.com/office/powerpoint/2010/main" val="249302416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a:latin typeface="Arial" charset="0"/>
                <a:cs typeface="Times New Roman" charset="0"/>
              </a:rPr>
              <a:t>9.3 Solid </a:t>
            </a:r>
            <a:r>
              <a:rPr lang="en-US" dirty="0" smtClean="0">
                <a:latin typeface="Arial" charset="0"/>
                <a:cs typeface="Times New Roman" charset="0"/>
              </a:rPr>
              <a:t>Hydrates (</a:t>
            </a:r>
            <a:r>
              <a:rPr lang="en-US" dirty="0" smtClean="0">
                <a:solidFill>
                  <a:srgbClr val="FF0000"/>
                </a:solidFill>
                <a:latin typeface="Arial" charset="0"/>
                <a:cs typeface="Times New Roman" charset="0"/>
              </a:rPr>
              <a:t>SKIP</a:t>
            </a:r>
            <a:r>
              <a:rPr lang="en-US" dirty="0" smtClean="0">
                <a:latin typeface="Arial" charset="0"/>
                <a:cs typeface="Times New Roman" charset="0"/>
              </a:rPr>
              <a:t>)</a:t>
            </a:r>
            <a:endParaRPr lang="en-US" dirty="0">
              <a:latin typeface="Arial" charset="0"/>
              <a:cs typeface="Times New Roman" charset="0"/>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25988386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466725" y="819150"/>
            <a:ext cx="8229600" cy="5448300"/>
          </a:xfrm>
        </p:spPr>
        <p:txBody>
          <a:bodyPr>
            <a:normAutofit/>
          </a:bodyPr>
          <a:lstStyle/>
          <a:p>
            <a:pPr>
              <a:buSzPts val="2600"/>
            </a:pPr>
            <a:r>
              <a:rPr lang="en-US" sz="2800" dirty="0">
                <a:solidFill>
                  <a:srgbClr val="000000"/>
                </a:solidFill>
                <a:ea typeface="ＭＳ Ｐゴシック"/>
              </a:rPr>
              <a:t>Some ionic compounds attract water strongly enough to hold onto water molecules even when crystalline </a:t>
            </a:r>
          </a:p>
          <a:p>
            <a:pPr lvl="1">
              <a:buSzPts val="2600"/>
            </a:pPr>
            <a:r>
              <a:rPr lang="en-US" sz="2400" dirty="0">
                <a:solidFill>
                  <a:srgbClr val="000000"/>
                </a:solidFill>
                <a:ea typeface="ＭＳ Ｐゴシック"/>
              </a:rPr>
              <a:t>forming </a:t>
            </a:r>
            <a:r>
              <a:rPr lang="en-US" sz="2400" i="1" dirty="0">
                <a:solidFill>
                  <a:srgbClr val="000000"/>
                </a:solidFill>
                <a:ea typeface="ＭＳ Ｐゴシック"/>
              </a:rPr>
              <a:t>solid </a:t>
            </a:r>
            <a:r>
              <a:rPr lang="en-US" sz="2400" i="1" dirty="0" smtClean="0">
                <a:solidFill>
                  <a:srgbClr val="000000"/>
                </a:solidFill>
                <a:ea typeface="ＭＳ Ｐゴシック"/>
              </a:rPr>
              <a:t>hydrates</a:t>
            </a:r>
            <a:r>
              <a:rPr lang="en-US" sz="2400" dirty="0" smtClean="0">
                <a:solidFill>
                  <a:srgbClr val="000000"/>
                </a:solidFill>
                <a:ea typeface="ＭＳ Ｐゴシック"/>
              </a:rPr>
              <a:t> </a:t>
            </a:r>
            <a:endParaRPr lang="en-US" sz="2400" dirty="0">
              <a:solidFill>
                <a:srgbClr val="000000"/>
              </a:solidFill>
              <a:ea typeface="ＭＳ Ｐゴシック"/>
            </a:endParaRPr>
          </a:p>
          <a:p>
            <a:pPr>
              <a:buSzPts val="2600"/>
            </a:pPr>
            <a:endParaRPr lang="en-US" sz="900" dirty="0" smtClean="0">
              <a:solidFill>
                <a:srgbClr val="000000"/>
              </a:solidFill>
              <a:ea typeface="ＭＳ Ｐゴシック"/>
            </a:endParaRPr>
          </a:p>
          <a:p>
            <a:pPr>
              <a:buSzPts val="2600"/>
            </a:pPr>
            <a:r>
              <a:rPr lang="en-US" sz="2800" dirty="0" smtClean="0">
                <a:solidFill>
                  <a:srgbClr val="000000"/>
                </a:solidFill>
                <a:ea typeface="ＭＳ Ｐゴシック"/>
              </a:rPr>
              <a:t>In </a:t>
            </a:r>
            <a:r>
              <a:rPr lang="en-US" sz="2800" dirty="0">
                <a:solidFill>
                  <a:srgbClr val="000000"/>
                </a:solidFill>
                <a:ea typeface="ＭＳ Ｐゴシック"/>
              </a:rPr>
              <a:t>the formula of a hydrate, CaSO</a:t>
            </a:r>
            <a:r>
              <a:rPr lang="en-US" sz="2800" baseline="-25000" dirty="0">
                <a:solidFill>
                  <a:srgbClr val="000000"/>
                </a:solidFill>
                <a:ea typeface="ＭＳ Ｐゴシック"/>
              </a:rPr>
              <a:t>4</a:t>
            </a:r>
            <a:r>
              <a:rPr lang="en-US" sz="2800" dirty="0">
                <a:solidFill>
                  <a:srgbClr val="000000"/>
                </a:solidFill>
                <a:ea typeface="ＭＳ Ｐゴシック"/>
              </a:rPr>
              <a:t>• ½ H</a:t>
            </a:r>
            <a:r>
              <a:rPr lang="en-US" sz="2800" baseline="-25000" dirty="0">
                <a:solidFill>
                  <a:srgbClr val="000000"/>
                </a:solidFill>
                <a:ea typeface="ＭＳ Ｐゴシック"/>
              </a:rPr>
              <a:t>2</a:t>
            </a:r>
            <a:r>
              <a:rPr lang="en-US" sz="2800" dirty="0">
                <a:solidFill>
                  <a:srgbClr val="000000"/>
                </a:solidFill>
                <a:ea typeface="ＭＳ Ｐゴシック"/>
              </a:rPr>
              <a:t>O for example, the dot between the compound and the water indicates that there is one water for every two units of the ionic </a:t>
            </a:r>
            <a:r>
              <a:rPr lang="en-US" sz="2800" dirty="0" smtClean="0">
                <a:solidFill>
                  <a:srgbClr val="000000"/>
                </a:solidFill>
                <a:ea typeface="ＭＳ Ｐゴシック"/>
              </a:rPr>
              <a:t>compound </a:t>
            </a:r>
            <a:endParaRPr lang="en-US" sz="2800" dirty="0">
              <a:solidFill>
                <a:srgbClr val="000000"/>
              </a:solidFill>
              <a:ea typeface="ＭＳ Ｐゴシック"/>
            </a:endParaRPr>
          </a:p>
          <a:p>
            <a:pPr>
              <a:buSzPts val="2600"/>
            </a:pPr>
            <a:endParaRPr lang="en-US" sz="900" dirty="0" smtClean="0">
              <a:solidFill>
                <a:srgbClr val="000000"/>
              </a:solidFill>
              <a:ea typeface="ＭＳ Ｐゴシック"/>
            </a:endParaRPr>
          </a:p>
          <a:p>
            <a:pPr>
              <a:buSzPts val="2600"/>
            </a:pPr>
            <a:r>
              <a:rPr lang="en-US" sz="2800" dirty="0" smtClean="0">
                <a:solidFill>
                  <a:srgbClr val="000000"/>
                </a:solidFill>
                <a:ea typeface="ＭＳ Ｐゴシック"/>
              </a:rPr>
              <a:t>Ionic </a:t>
            </a:r>
            <a:r>
              <a:rPr lang="en-US" sz="2800" dirty="0">
                <a:solidFill>
                  <a:srgbClr val="000000"/>
                </a:solidFill>
                <a:ea typeface="ＭＳ Ｐゴシック"/>
              </a:rPr>
              <a:t>compounds that attract water so strongly that they pull water vapor from humid air to become hydrated are called </a:t>
            </a:r>
            <a:r>
              <a:rPr lang="en-US" sz="2800" b="1" dirty="0" smtClean="0">
                <a:solidFill>
                  <a:srgbClr val="000000"/>
                </a:solidFill>
                <a:ea typeface="ＭＳ Ｐゴシック"/>
              </a:rPr>
              <a:t>hygroscopic</a:t>
            </a:r>
            <a:r>
              <a:rPr lang="en-US" sz="2800" dirty="0" smtClean="0">
                <a:solidFill>
                  <a:srgbClr val="000000"/>
                </a:solidFill>
                <a:ea typeface="ＭＳ Ｐゴシック"/>
              </a:rPr>
              <a:t> </a:t>
            </a:r>
            <a:endParaRPr lang="en-US" dirty="0">
              <a:ea typeface="ＭＳ Ｐゴシック" charset="0"/>
              <a:cs typeface="ＭＳ Ｐゴシック" charset="0"/>
            </a:endParaRPr>
          </a:p>
        </p:txBody>
      </p:sp>
    </p:spTree>
    <p:extLst>
      <p:ext uri="{BB962C8B-B14F-4D97-AF65-F5344CB8AC3E}">
        <p14:creationId xmlns:p14="http://schemas.microsoft.com/office/powerpoint/2010/main" val="332334374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008_09_03_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36" y="1557101"/>
            <a:ext cx="7206141" cy="391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989467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p>
            <a:r>
              <a:rPr lang="en-GB">
                <a:solidFill>
                  <a:srgbClr val="FFFFFF"/>
                </a:solidFill>
              </a:rPr>
              <a:t>© 2013 Pearson Education, Inc.</a:t>
            </a:r>
          </a:p>
        </p:txBody>
      </p:sp>
      <p:sp>
        <p:nvSpPr>
          <p:cNvPr id="11266" name="Rectangle 2"/>
          <p:cNvSpPr>
            <a:spLocks noGrp="1" noChangeArrowheads="1"/>
          </p:cNvSpPr>
          <p:nvPr>
            <p:ph type="title"/>
          </p:nvPr>
        </p:nvSpPr>
        <p:spPr>
          <a:xfrm>
            <a:off x="457200" y="838200"/>
            <a:ext cx="8229600" cy="1143000"/>
          </a:xfrm>
        </p:spPr>
        <p:txBody>
          <a:bodyPr/>
          <a:lstStyle/>
          <a:p>
            <a:pPr algn="l" eaLnBrk="1" hangingPunct="1">
              <a:spcAft>
                <a:spcPts val="1200"/>
              </a:spcAft>
            </a:pP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Arial" charset="0"/>
              </a:rPr>
              <a:t>Epsom salts is a common name of magnesium sulfate heptahydrate. What is the correct formula for magnesium sulfate heptahydrate?</a:t>
            </a:r>
            <a:endParaRPr lang="en-US" baseline="30000">
              <a:latin typeface="Arial" charset="0"/>
              <a:ea typeface="ＭＳ Ｐゴシック" charset="0"/>
              <a:cs typeface="Arial" charset="0"/>
            </a:endParaRPr>
          </a:p>
        </p:txBody>
      </p:sp>
      <p:sp>
        <p:nvSpPr>
          <p:cNvPr id="11267" name="Rectangle 3"/>
          <p:cNvSpPr>
            <a:spLocks noGrp="1" noChangeArrowheads="1"/>
          </p:cNvSpPr>
          <p:nvPr>
            <p:ph type="body" idx="1"/>
          </p:nvPr>
        </p:nvSpPr>
        <p:spPr>
          <a:xfrm>
            <a:off x="609600" y="3124200"/>
            <a:ext cx="6324600" cy="2286000"/>
          </a:xfrm>
        </p:spPr>
        <p:txBody>
          <a:bodyPr/>
          <a:lstStyle/>
          <a:p>
            <a:pPr eaLnBrk="1" hangingPunct="1">
              <a:buFont typeface="Arial" charset="0"/>
              <a:buAutoNum type="alphaLcPeriod"/>
            </a:pPr>
            <a:r>
              <a:rPr lang="en-US" sz="2800" dirty="0">
                <a:latin typeface="Arial" charset="0"/>
                <a:ea typeface="ＭＳ Ｐゴシック" charset="0"/>
                <a:cs typeface="Arial" charset="0"/>
              </a:rPr>
              <a:t>MgSO</a:t>
            </a:r>
            <a:r>
              <a:rPr lang="en-US" sz="2800" baseline="-25000" dirty="0">
                <a:latin typeface="Arial" charset="0"/>
                <a:ea typeface="ＭＳ Ｐゴシック" charset="0"/>
                <a:cs typeface="Arial" charset="0"/>
              </a:rPr>
              <a:t>3</a:t>
            </a:r>
            <a:r>
              <a:rPr lang="en-US" sz="2800" b="1" baseline="30000" dirty="0">
                <a:latin typeface="Arial" charset="0"/>
                <a:ea typeface="ＭＳ Ｐゴシック" charset="0"/>
                <a:cs typeface="Arial" charset="0"/>
              </a:rPr>
              <a:t>.</a:t>
            </a:r>
            <a:r>
              <a:rPr lang="en-US" sz="2800" baseline="30000" dirty="0">
                <a:latin typeface="Arial" charset="0"/>
                <a:ea typeface="ＭＳ Ｐゴシック" charset="0"/>
                <a:cs typeface="Arial" charset="0"/>
              </a:rPr>
              <a:t> </a:t>
            </a:r>
            <a:r>
              <a:rPr lang="en-US" sz="2800" dirty="0">
                <a:latin typeface="Arial" charset="0"/>
                <a:ea typeface="ＭＳ Ｐゴシック" charset="0"/>
                <a:cs typeface="Arial" charset="0"/>
              </a:rPr>
              <a:t>6 H</a:t>
            </a:r>
            <a:r>
              <a:rPr lang="en-US" sz="2800" baseline="-25000" dirty="0">
                <a:latin typeface="Arial" charset="0"/>
                <a:ea typeface="ＭＳ Ｐゴシック" charset="0"/>
                <a:cs typeface="Arial" charset="0"/>
              </a:rPr>
              <a:t>2</a:t>
            </a:r>
            <a:r>
              <a:rPr lang="en-US" sz="2800" dirty="0">
                <a:latin typeface="Arial" charset="0"/>
                <a:ea typeface="ＭＳ Ｐゴシック" charset="0"/>
                <a:cs typeface="Arial" charset="0"/>
              </a:rPr>
              <a:t>O</a:t>
            </a:r>
            <a:endParaRPr lang="en-US" sz="2800" baseline="-25000" dirty="0">
              <a:latin typeface="Arial" charset="0"/>
              <a:ea typeface="ＭＳ Ｐゴシック" charset="0"/>
              <a:cs typeface="Arial" charset="0"/>
            </a:endParaRPr>
          </a:p>
          <a:p>
            <a:pPr eaLnBrk="1" hangingPunct="1">
              <a:buFont typeface="Arial" charset="0"/>
              <a:buAutoNum type="alphaLcPeriod"/>
            </a:pPr>
            <a:r>
              <a:rPr lang="en-US" sz="2800" dirty="0">
                <a:latin typeface="Arial" charset="0"/>
                <a:ea typeface="ＭＳ Ｐゴシック" charset="0"/>
                <a:cs typeface="Arial" charset="0"/>
              </a:rPr>
              <a:t>MgSO</a:t>
            </a:r>
            <a:r>
              <a:rPr lang="en-US" sz="2800" baseline="-25000" dirty="0">
                <a:latin typeface="Arial" charset="0"/>
                <a:ea typeface="ＭＳ Ｐゴシック" charset="0"/>
                <a:cs typeface="Arial" charset="0"/>
              </a:rPr>
              <a:t>4</a:t>
            </a:r>
            <a:r>
              <a:rPr lang="en-US" sz="2800" b="1" baseline="30000" dirty="0">
                <a:latin typeface="Arial" charset="0"/>
                <a:ea typeface="ＭＳ Ｐゴシック" charset="0"/>
                <a:cs typeface="Arial" charset="0"/>
              </a:rPr>
              <a:t>. </a:t>
            </a:r>
            <a:r>
              <a:rPr lang="en-US" sz="2800" dirty="0">
                <a:latin typeface="Arial" charset="0"/>
                <a:ea typeface="ＭＳ Ｐゴシック" charset="0"/>
                <a:cs typeface="Arial" charset="0"/>
              </a:rPr>
              <a:t>6</a:t>
            </a:r>
            <a:r>
              <a:rPr lang="en-US" sz="2800" b="1" baseline="30000" dirty="0">
                <a:latin typeface="Arial" charset="0"/>
                <a:ea typeface="ＭＳ Ｐゴシック" charset="0"/>
                <a:cs typeface="Arial" charset="0"/>
              </a:rPr>
              <a:t> </a:t>
            </a:r>
            <a:r>
              <a:rPr lang="en-US" sz="2800" dirty="0">
                <a:latin typeface="Arial" charset="0"/>
                <a:ea typeface="ＭＳ Ｐゴシック" charset="0"/>
                <a:cs typeface="Arial" charset="0"/>
              </a:rPr>
              <a:t>H</a:t>
            </a:r>
            <a:r>
              <a:rPr lang="en-US" sz="2800" baseline="-25000" dirty="0">
                <a:latin typeface="Arial" charset="0"/>
                <a:ea typeface="ＭＳ Ｐゴシック" charset="0"/>
                <a:cs typeface="Arial" charset="0"/>
              </a:rPr>
              <a:t>2</a:t>
            </a:r>
            <a:r>
              <a:rPr lang="en-US" sz="2800" dirty="0">
                <a:latin typeface="Arial" charset="0"/>
                <a:ea typeface="ＭＳ Ｐゴシック" charset="0"/>
                <a:cs typeface="Arial" charset="0"/>
              </a:rPr>
              <a:t>O</a:t>
            </a:r>
            <a:endParaRPr lang="en-US" sz="2800" baseline="-25000" dirty="0">
              <a:latin typeface="Arial" charset="0"/>
              <a:ea typeface="ＭＳ Ｐゴシック" charset="0"/>
              <a:cs typeface="Arial" charset="0"/>
            </a:endParaRPr>
          </a:p>
          <a:p>
            <a:pPr eaLnBrk="1" hangingPunct="1">
              <a:buFont typeface="Arial" charset="0"/>
              <a:buAutoNum type="alphaLcPeriod"/>
            </a:pPr>
            <a:r>
              <a:rPr lang="en-US" sz="2800" dirty="0">
                <a:latin typeface="Arial" charset="0"/>
                <a:ea typeface="ＭＳ Ｐゴシック" charset="0"/>
                <a:cs typeface="Arial" charset="0"/>
              </a:rPr>
              <a:t>MgSO</a:t>
            </a:r>
            <a:r>
              <a:rPr lang="en-US" sz="2800" baseline="-25000" dirty="0">
                <a:latin typeface="Arial" charset="0"/>
                <a:ea typeface="ＭＳ Ｐゴシック" charset="0"/>
                <a:cs typeface="Arial" charset="0"/>
              </a:rPr>
              <a:t>3</a:t>
            </a:r>
            <a:r>
              <a:rPr lang="en-US" sz="2800" b="1" baseline="30000" dirty="0">
                <a:latin typeface="Arial" charset="0"/>
                <a:ea typeface="ＭＳ Ｐゴシック" charset="0"/>
                <a:cs typeface="Arial" charset="0"/>
              </a:rPr>
              <a:t>.</a:t>
            </a:r>
            <a:r>
              <a:rPr lang="en-US" sz="2800" baseline="30000" dirty="0">
                <a:latin typeface="Arial" charset="0"/>
                <a:ea typeface="ＭＳ Ｐゴシック" charset="0"/>
                <a:cs typeface="Arial" charset="0"/>
              </a:rPr>
              <a:t> </a:t>
            </a:r>
            <a:r>
              <a:rPr lang="en-US" sz="2800" dirty="0">
                <a:latin typeface="Arial" charset="0"/>
                <a:ea typeface="ＭＳ Ｐゴシック" charset="0"/>
                <a:cs typeface="Arial" charset="0"/>
              </a:rPr>
              <a:t>7 H</a:t>
            </a:r>
            <a:r>
              <a:rPr lang="en-US" sz="2800" baseline="-25000" dirty="0">
                <a:latin typeface="Arial" charset="0"/>
                <a:ea typeface="ＭＳ Ｐゴシック" charset="0"/>
                <a:cs typeface="Arial" charset="0"/>
              </a:rPr>
              <a:t>2</a:t>
            </a:r>
            <a:r>
              <a:rPr lang="en-US" sz="2800" dirty="0">
                <a:latin typeface="Arial" charset="0"/>
                <a:ea typeface="ＭＳ Ｐゴシック" charset="0"/>
                <a:cs typeface="Arial" charset="0"/>
              </a:rPr>
              <a:t>O</a:t>
            </a:r>
            <a:endParaRPr lang="en-US" sz="2800" baseline="-25000" dirty="0">
              <a:latin typeface="Arial" charset="0"/>
              <a:ea typeface="ＭＳ Ｐゴシック" charset="0"/>
              <a:cs typeface="Arial" charset="0"/>
            </a:endParaRPr>
          </a:p>
          <a:p>
            <a:pPr eaLnBrk="1" hangingPunct="1">
              <a:buFont typeface="Arial" charset="0"/>
              <a:buAutoNum type="alphaLcPeriod"/>
            </a:pPr>
            <a:r>
              <a:rPr lang="en-US" sz="2800" dirty="0">
                <a:latin typeface="Arial" charset="0"/>
                <a:ea typeface="ＭＳ Ｐゴシック" charset="0"/>
                <a:cs typeface="Arial" charset="0"/>
              </a:rPr>
              <a:t>MgSO</a:t>
            </a:r>
            <a:r>
              <a:rPr lang="en-US" sz="2800" baseline="-25000" dirty="0">
                <a:latin typeface="Arial" charset="0"/>
                <a:ea typeface="ＭＳ Ｐゴシック" charset="0"/>
                <a:cs typeface="Arial" charset="0"/>
              </a:rPr>
              <a:t>4</a:t>
            </a:r>
            <a:r>
              <a:rPr lang="en-US" sz="2800" b="1" baseline="30000" dirty="0">
                <a:latin typeface="Arial" charset="0"/>
                <a:ea typeface="ＭＳ Ｐゴシック" charset="0"/>
                <a:cs typeface="Arial" charset="0"/>
              </a:rPr>
              <a:t>. </a:t>
            </a:r>
            <a:r>
              <a:rPr lang="en-US" sz="2800" dirty="0">
                <a:latin typeface="Arial" charset="0"/>
                <a:ea typeface="ＭＳ Ｐゴシック" charset="0"/>
                <a:cs typeface="Arial" charset="0"/>
              </a:rPr>
              <a:t>7</a:t>
            </a:r>
            <a:r>
              <a:rPr lang="en-US" sz="2800" b="1" baseline="30000" dirty="0">
                <a:latin typeface="Arial" charset="0"/>
                <a:ea typeface="ＭＳ Ｐゴシック" charset="0"/>
                <a:cs typeface="Arial" charset="0"/>
              </a:rPr>
              <a:t> </a:t>
            </a:r>
            <a:r>
              <a:rPr lang="en-US" sz="2800" dirty="0">
                <a:latin typeface="Arial" charset="0"/>
                <a:ea typeface="ＭＳ Ｐゴシック" charset="0"/>
                <a:cs typeface="Arial" charset="0"/>
              </a:rPr>
              <a:t>H</a:t>
            </a:r>
            <a:r>
              <a:rPr lang="en-US" sz="2800" baseline="-25000" dirty="0">
                <a:latin typeface="Arial" charset="0"/>
                <a:ea typeface="ＭＳ Ｐゴシック" charset="0"/>
                <a:cs typeface="Arial" charset="0"/>
              </a:rPr>
              <a:t>2</a:t>
            </a:r>
            <a:r>
              <a:rPr lang="en-US" sz="2800" dirty="0">
                <a:latin typeface="Arial" charset="0"/>
                <a:ea typeface="ＭＳ Ｐゴシック" charset="0"/>
                <a:cs typeface="Arial" charset="0"/>
              </a:rPr>
              <a:t>O</a:t>
            </a:r>
            <a:endParaRPr lang="en-US" sz="2800" baseline="-25000" dirty="0">
              <a:latin typeface="Arial" charset="0"/>
              <a:ea typeface="ＭＳ Ｐゴシック" charset="0"/>
              <a:cs typeface="Arial" charset="0"/>
            </a:endParaRPr>
          </a:p>
        </p:txBody>
      </p:sp>
      <p:sp>
        <p:nvSpPr>
          <p:cNvPr id="5" name="Rectangle 5"/>
          <p:cNvSpPr>
            <a:spLocks noChangeArrowheads="1"/>
          </p:cNvSpPr>
          <p:nvPr/>
        </p:nvSpPr>
        <p:spPr bwMode="auto">
          <a:xfrm>
            <a:off x="609600" y="4738957"/>
            <a:ext cx="2960465"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427916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atin typeface="Arial" charset="0"/>
                <a:cs typeface="Times New Roman" charset="0"/>
              </a:rPr>
              <a:t>9.4 Solubility</a:t>
            </a:r>
          </a:p>
        </p:txBody>
      </p:sp>
      <p:pic>
        <p:nvPicPr>
          <p:cNvPr id="5" name="Picture 4" descr="figure_11_01"/>
          <p:cNvPicPr>
            <a:picLocks noChangeAspect="1" noChangeArrowheads="1"/>
          </p:cNvPicPr>
          <p:nvPr/>
        </p:nvPicPr>
        <p:blipFill>
          <a:blip r:embed="rId2" cstate="print"/>
          <a:srcRect/>
          <a:stretch>
            <a:fillRect/>
          </a:stretch>
        </p:blipFill>
        <p:spPr bwMode="auto">
          <a:xfrm>
            <a:off x="1160333" y="1666876"/>
            <a:ext cx="6873338" cy="4268788"/>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271255446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10814"/>
            <a:ext cx="8229600" cy="4015349"/>
          </a:xfrm>
        </p:spPr>
        <p:txBody>
          <a:bodyPr/>
          <a:lstStyle/>
          <a:p>
            <a:r>
              <a:rPr lang="en-US" dirty="0" smtClean="0"/>
              <a:t>Very little theory </a:t>
            </a:r>
          </a:p>
          <a:p>
            <a:r>
              <a:rPr lang="en-US" dirty="0" smtClean="0"/>
              <a:t>Mostly observation (phenomenology)</a:t>
            </a:r>
          </a:p>
          <a:p>
            <a:r>
              <a:rPr lang="en-US" dirty="0"/>
              <a:t>We will define </a:t>
            </a:r>
            <a:r>
              <a:rPr lang="en-US" dirty="0" smtClean="0"/>
              <a:t>useful terms </a:t>
            </a:r>
            <a:endParaRPr lang="en-US" dirty="0"/>
          </a:p>
          <a:p>
            <a:r>
              <a:rPr lang="en-US" dirty="0" smtClean="0"/>
              <a:t>We will measure and build tables out of data </a:t>
            </a:r>
          </a:p>
        </p:txBody>
      </p:sp>
    </p:spTree>
    <p:extLst>
      <p:ext uri="{BB962C8B-B14F-4D97-AF65-F5344CB8AC3E}">
        <p14:creationId xmlns:p14="http://schemas.microsoft.com/office/powerpoint/2010/main" val="154655525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841375" y="889001"/>
            <a:ext cx="7397750" cy="5554132"/>
          </a:xfrm>
        </p:spPr>
        <p:txBody>
          <a:bodyPr>
            <a:normAutofit/>
          </a:bodyPr>
          <a:lstStyle/>
          <a:p>
            <a:r>
              <a:rPr lang="en-US" sz="3000" b="1" dirty="0">
                <a:ea typeface="ＭＳ Ｐゴシック" charset="0"/>
                <a:cs typeface="ＭＳ Ｐゴシック" charset="0"/>
              </a:rPr>
              <a:t>Miscible:</a:t>
            </a:r>
            <a:r>
              <a:rPr lang="en-US" sz="3000" dirty="0">
                <a:ea typeface="ＭＳ Ｐゴシック" charset="0"/>
                <a:cs typeface="ＭＳ Ｐゴシック" charset="0"/>
              </a:rPr>
              <a:t> Mutually soluble in all </a:t>
            </a:r>
            <a:r>
              <a:rPr lang="en-US" sz="3000" dirty="0" smtClean="0">
                <a:ea typeface="ＭＳ Ｐゴシック" charset="0"/>
                <a:cs typeface="ＭＳ Ｐゴシック" charset="0"/>
              </a:rPr>
              <a:t>proportions </a:t>
            </a:r>
            <a:endParaRPr lang="en-US" sz="3000" dirty="0">
              <a:ea typeface="ＭＳ Ｐゴシック" charset="0"/>
              <a:cs typeface="ＭＳ Ｐゴシック" charset="0"/>
            </a:endParaRPr>
          </a:p>
          <a:p>
            <a:pPr lvl="1"/>
            <a:r>
              <a:rPr lang="en-US" sz="2600" dirty="0">
                <a:ea typeface="ＭＳ Ｐゴシック" charset="0"/>
              </a:rPr>
              <a:t>Ethyl </a:t>
            </a:r>
            <a:r>
              <a:rPr lang="en-US" sz="2600" dirty="0" smtClean="0">
                <a:ea typeface="ＭＳ Ｐゴシック" charset="0"/>
              </a:rPr>
              <a:t>and methyl alcohols </a:t>
            </a:r>
            <a:r>
              <a:rPr lang="en-US" sz="2600" dirty="0">
                <a:ea typeface="ＭＳ Ｐゴシック" charset="0"/>
              </a:rPr>
              <a:t>will continue to dissolve in water no matter how much </a:t>
            </a:r>
            <a:r>
              <a:rPr lang="en-US" sz="2600" dirty="0" smtClean="0">
                <a:ea typeface="ＭＳ Ｐゴシック" charset="0"/>
              </a:rPr>
              <a:t>are added </a:t>
            </a:r>
          </a:p>
          <a:p>
            <a:pPr lvl="1"/>
            <a:endParaRPr lang="en-US" sz="900" dirty="0">
              <a:ea typeface="ＭＳ Ｐゴシック" charset="0"/>
            </a:endParaRPr>
          </a:p>
          <a:p>
            <a:r>
              <a:rPr lang="en-US" sz="3000" dirty="0" smtClean="0">
                <a:ea typeface="ＭＳ Ｐゴシック" charset="0"/>
              </a:rPr>
              <a:t>But most </a:t>
            </a:r>
            <a:r>
              <a:rPr lang="en-US" sz="3000" dirty="0">
                <a:ea typeface="ＭＳ Ｐゴシック" charset="0"/>
              </a:rPr>
              <a:t>substances reach a solubility limit beyond which no more will dissolve in </a:t>
            </a:r>
            <a:r>
              <a:rPr lang="en-US" sz="3000" dirty="0" smtClean="0">
                <a:ea typeface="ＭＳ Ｐゴシック" charset="0"/>
              </a:rPr>
              <a:t>water </a:t>
            </a:r>
          </a:p>
          <a:p>
            <a:pPr lvl="1"/>
            <a:endParaRPr lang="en-US" sz="900" dirty="0">
              <a:ea typeface="ＭＳ Ｐゴシック" charset="0"/>
            </a:endParaRPr>
          </a:p>
          <a:p>
            <a:pPr>
              <a:buFont typeface="Arial" charset="0"/>
              <a:buChar char="•"/>
            </a:pPr>
            <a:r>
              <a:rPr lang="en-US" sz="3000" b="1" dirty="0">
                <a:cs typeface="Arial" charset="0"/>
              </a:rPr>
              <a:t>Solubility:</a:t>
            </a:r>
            <a:r>
              <a:rPr lang="en-US" sz="3000" dirty="0">
                <a:cs typeface="Arial" charset="0"/>
              </a:rPr>
              <a:t> The maximum amount of a substance that will dissolve in a given amount of solvent at a specified </a:t>
            </a:r>
            <a:r>
              <a:rPr lang="en-US" sz="3000" dirty="0" smtClean="0">
                <a:cs typeface="Arial" charset="0"/>
              </a:rPr>
              <a:t>temperature </a:t>
            </a:r>
            <a:endParaRPr lang="en-US" sz="3000" dirty="0">
              <a:cs typeface="Arial" charset="0"/>
            </a:endParaRPr>
          </a:p>
        </p:txBody>
      </p:sp>
    </p:spTree>
    <p:extLst>
      <p:ext uri="{BB962C8B-B14F-4D97-AF65-F5344CB8AC3E}">
        <p14:creationId xmlns:p14="http://schemas.microsoft.com/office/powerpoint/2010/main" val="644305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3" end="3"/>
                                            </p:txEl>
                                          </p:spTgt>
                                        </p:tgtEl>
                                        <p:attrNameLst>
                                          <p:attrName>style.visibility</p:attrName>
                                        </p:attrNameLst>
                                      </p:cBhvr>
                                      <p:to>
                                        <p:strVal val="visible"/>
                                      </p:to>
                                    </p:set>
                                    <p:anim calcmode="lin" valueType="num">
                                      <p:cBhvr additive="base">
                                        <p:cTn id="7"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915">
                                            <p:txEl>
                                              <p:pRg st="5" end="5"/>
                                            </p:txEl>
                                          </p:spTgt>
                                        </p:tgtEl>
                                        <p:attrNameLst>
                                          <p:attrName>style.visibility</p:attrName>
                                        </p:attrNameLst>
                                      </p:cBhvr>
                                      <p:to>
                                        <p:strVal val="visible"/>
                                      </p:to>
                                    </p:set>
                                    <p:anim calcmode="lin" valueType="num">
                                      <p:cBhvr additive="base">
                                        <p:cTn id="11"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Solubility in water</a:t>
            </a:r>
            <a:endParaRPr lang="en-US" dirty="0"/>
          </a:p>
        </p:txBody>
      </p:sp>
      <p:sp>
        <p:nvSpPr>
          <p:cNvPr id="3" name="Content Placeholder 2"/>
          <p:cNvSpPr>
            <a:spLocks noGrp="1"/>
          </p:cNvSpPr>
          <p:nvPr>
            <p:ph idx="1"/>
          </p:nvPr>
        </p:nvSpPr>
        <p:spPr>
          <a:xfrm>
            <a:off x="457201" y="1600200"/>
            <a:ext cx="4257674" cy="4525963"/>
          </a:xfrm>
        </p:spPr>
        <p:txBody>
          <a:bodyPr>
            <a:normAutofit/>
          </a:bodyPr>
          <a:lstStyle/>
          <a:p>
            <a:r>
              <a:rPr lang="en-US" sz="2800" dirty="0">
                <a:cs typeface="Arial" charset="0"/>
              </a:rPr>
              <a:t>Only 9.6 g of sodium hydrogen carbonate (baking soda) will dissolve in 100 mL of water at 20 °C, for instance </a:t>
            </a:r>
          </a:p>
          <a:p>
            <a:r>
              <a:rPr lang="en-US" sz="2800" dirty="0">
                <a:cs typeface="Arial" charset="0"/>
              </a:rPr>
              <a:t>but 204 g of sucrose will dissolve under the same conditions </a:t>
            </a:r>
            <a:endParaRPr lang="en-US" sz="2800" dirty="0"/>
          </a:p>
        </p:txBody>
      </p:sp>
      <p:pic>
        <p:nvPicPr>
          <p:cNvPr id="5" name="Picture 4"/>
          <p:cNvPicPr>
            <a:picLocks noChangeAspect="1"/>
          </p:cNvPicPr>
          <p:nvPr/>
        </p:nvPicPr>
        <p:blipFill>
          <a:blip r:embed="rId2"/>
          <a:stretch>
            <a:fillRect/>
          </a:stretch>
        </p:blipFill>
        <p:spPr>
          <a:xfrm>
            <a:off x="5579698" y="2000250"/>
            <a:ext cx="2385678" cy="3413124"/>
          </a:xfrm>
          <a:prstGeom prst="rect">
            <a:avLst/>
          </a:prstGeom>
        </p:spPr>
      </p:pic>
    </p:spTree>
    <p:extLst>
      <p:ext uri="{BB962C8B-B14F-4D97-AF65-F5344CB8AC3E}">
        <p14:creationId xmlns:p14="http://schemas.microsoft.com/office/powerpoint/2010/main" val="369307036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457200" y="5205943"/>
            <a:ext cx="8229600" cy="695325"/>
          </a:xfrm>
        </p:spPr>
        <p:txBody>
          <a:bodyPr/>
          <a:lstStyle/>
          <a:p>
            <a:r>
              <a:rPr lang="en-US" sz="2600" dirty="0">
                <a:ea typeface="ＭＳ Ｐゴシック" charset="0"/>
                <a:cs typeface="ＭＳ Ｐゴシック" charset="0"/>
              </a:rPr>
              <a:t>A saturated solution is in a state of dynamic equilibrium:</a:t>
            </a:r>
          </a:p>
        </p:txBody>
      </p:sp>
      <p:pic>
        <p:nvPicPr>
          <p:cNvPr id="399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3759199"/>
            <a:ext cx="5980642" cy="120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457200" y="601134"/>
            <a:ext cx="8229600" cy="2768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smtClean="0">
                <a:ea typeface="ＭＳ Ｐゴシック" charset="0"/>
                <a:cs typeface="ＭＳ Ｐゴシック" charset="0"/>
              </a:rPr>
              <a:t>Saturated solution:</a:t>
            </a:r>
            <a:r>
              <a:rPr lang="en-US" sz="2800" dirty="0" smtClean="0">
                <a:ea typeface="ＭＳ Ｐゴシック" charset="0"/>
                <a:cs typeface="ＭＳ Ｐゴシック" charset="0"/>
              </a:rPr>
              <a:t> Contains the </a:t>
            </a:r>
            <a:r>
              <a:rPr lang="en-US" sz="2800" u="sng" dirty="0" smtClean="0">
                <a:ea typeface="ＭＳ Ｐゴシック" charset="0"/>
                <a:cs typeface="ＭＳ Ｐゴシック" charset="0"/>
              </a:rPr>
              <a:t>maximum</a:t>
            </a:r>
            <a:r>
              <a:rPr lang="en-US" sz="2800" dirty="0" smtClean="0">
                <a:ea typeface="ＭＳ Ｐゴシック" charset="0"/>
                <a:cs typeface="ＭＳ Ｐゴシック" charset="0"/>
              </a:rPr>
              <a:t> amount of dissolved solute </a:t>
            </a:r>
            <a:r>
              <a:rPr lang="en-US" sz="2800" u="sng" dirty="0" smtClean="0">
                <a:ea typeface="ＭＳ Ｐゴシック" charset="0"/>
                <a:cs typeface="ＭＳ Ｐゴシック" charset="0"/>
              </a:rPr>
              <a:t>at equilibrium </a:t>
            </a:r>
          </a:p>
          <a:p>
            <a:pPr lvl="1"/>
            <a:r>
              <a:rPr lang="en-US" sz="2600" dirty="0" smtClean="0">
                <a:ea typeface="ＭＳ Ｐゴシック" charset="0"/>
              </a:rPr>
              <a:t>No more than 35.8 g of </a:t>
            </a:r>
            <a:r>
              <a:rPr lang="en-US" sz="2600" dirty="0" err="1" smtClean="0">
                <a:ea typeface="ＭＳ Ｐゴシック" charset="0"/>
              </a:rPr>
              <a:t>NaCl</a:t>
            </a:r>
            <a:r>
              <a:rPr lang="en-US" sz="2600" dirty="0" smtClean="0">
                <a:ea typeface="ＭＳ Ｐゴシック" charset="0"/>
              </a:rPr>
              <a:t> will dissolve in 100 mL of water at 20 °C </a:t>
            </a:r>
          </a:p>
          <a:p>
            <a:pPr lvl="1"/>
            <a:r>
              <a:rPr lang="en-US" sz="2600" dirty="0" smtClean="0">
                <a:ea typeface="ＭＳ Ｐゴシック" charset="0"/>
              </a:rPr>
              <a:t>Any amount above this limit    sinks to the bottom of the container as a solid </a:t>
            </a:r>
            <a:endParaRPr lang="en-US" sz="2600" dirty="0"/>
          </a:p>
        </p:txBody>
      </p:sp>
    </p:spTree>
    <p:extLst>
      <p:ext uri="{BB962C8B-B14F-4D97-AF65-F5344CB8AC3E}">
        <p14:creationId xmlns:p14="http://schemas.microsoft.com/office/powerpoint/2010/main" val="261733763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r>
              <a:rPr lang="en-US">
                <a:latin typeface="Arial" charset="0"/>
                <a:cs typeface="Times New Roman" charset="0"/>
              </a:rPr>
              <a:t>9.5 The Effect of Temperature on Solubility</a:t>
            </a:r>
          </a:p>
        </p:txBody>
      </p:sp>
      <p:pic>
        <p:nvPicPr>
          <p:cNvPr id="4096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0750" y="3151188"/>
            <a:ext cx="39751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3343275"/>
            <a:ext cx="413385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83825" y="2145136"/>
            <a:ext cx="3912850" cy="584776"/>
          </a:xfrm>
          <a:prstGeom prst="rect">
            <a:avLst/>
          </a:prstGeom>
          <a:noFill/>
        </p:spPr>
        <p:txBody>
          <a:bodyPr wrap="none" rtlCol="0">
            <a:spAutoFit/>
          </a:bodyPr>
          <a:lstStyle/>
          <a:p>
            <a:r>
              <a:rPr lang="en-US" sz="3200" dirty="0" smtClean="0"/>
              <a:t>More phenomenology</a:t>
            </a:r>
            <a:endParaRPr lang="en-US" sz="3200" dirty="0"/>
          </a:p>
        </p:txBody>
      </p:sp>
    </p:spTree>
    <p:extLst>
      <p:ext uri="{BB962C8B-B14F-4D97-AF65-F5344CB8AC3E}">
        <p14:creationId xmlns:p14="http://schemas.microsoft.com/office/powerpoint/2010/main" val="19415764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280988" y="931863"/>
            <a:ext cx="8229600" cy="5108575"/>
          </a:xfrm>
        </p:spPr>
        <p:txBody>
          <a:bodyPr>
            <a:normAutofit lnSpcReduction="10000"/>
          </a:bodyPr>
          <a:lstStyle/>
          <a:p>
            <a:pPr marL="457200" indent="-457200">
              <a:buFontTx/>
              <a:buAutoNum type="arabicPeriod" startAt="4"/>
            </a:pPr>
            <a:r>
              <a:rPr lang="en-US" sz="2700" b="1" dirty="0">
                <a:ea typeface="ＭＳ Ｐゴシック" charset="0"/>
                <a:cs typeface="ＭＳ Ｐゴシック" charset="0"/>
              </a:rPr>
              <a:t>What is an electrolyte?</a:t>
            </a:r>
            <a:r>
              <a:rPr lang="en-US" sz="2700" dirty="0">
                <a:ea typeface="ＭＳ Ｐゴシック" charset="0"/>
                <a:cs typeface="ＭＳ Ｐゴシック" charset="0"/>
              </a:rPr>
              <a:t> </a:t>
            </a:r>
          </a:p>
          <a:p>
            <a:pPr marL="457200" indent="-457200">
              <a:buFontTx/>
              <a:buNone/>
            </a:pPr>
            <a:r>
              <a:rPr lang="en-US" sz="2700" dirty="0">
                <a:ea typeface="ＭＳ Ｐゴシック" charset="0"/>
                <a:cs typeface="ＭＳ Ｐゴシック" charset="0"/>
              </a:rPr>
              <a:t>	Be able to recognize strong and weak electrolytes and nonelectrolytes, and express electrolyte concentrations.</a:t>
            </a:r>
          </a:p>
          <a:p>
            <a:pPr marL="457200" indent="-457200" eaLnBrk="1" hangingPunct="1">
              <a:lnSpc>
                <a:spcPct val="90000"/>
              </a:lnSpc>
              <a:buFontTx/>
              <a:buAutoNum type="arabicPeriod" startAt="5"/>
            </a:pPr>
            <a:r>
              <a:rPr lang="en-US" sz="2700" b="1" dirty="0">
                <a:ea typeface="ＭＳ Ｐゴシック" charset="0"/>
                <a:cs typeface="ＭＳ Ｐゴシック" charset="0"/>
              </a:rPr>
              <a:t>How do solutions differ from pure solvents in their behavior?</a:t>
            </a:r>
            <a:r>
              <a:rPr lang="en-US" sz="2700" dirty="0">
                <a:ea typeface="ＭＳ Ｐゴシック" charset="0"/>
                <a:cs typeface="ＭＳ Ｐゴシック" charset="0"/>
              </a:rPr>
              <a:t> </a:t>
            </a:r>
          </a:p>
          <a:p>
            <a:pPr marL="457200" indent="-457200" eaLnBrk="1" hangingPunct="1">
              <a:lnSpc>
                <a:spcPct val="90000"/>
              </a:lnSpc>
              <a:buFontTx/>
              <a:buNone/>
            </a:pPr>
            <a:r>
              <a:rPr lang="en-US" sz="2700" dirty="0">
                <a:solidFill>
                  <a:srgbClr val="000000"/>
                </a:solidFill>
                <a:ea typeface="ＭＳ Ｐゴシック" charset="0"/>
                <a:cs typeface="Times New Roman" charset="0"/>
              </a:rPr>
              <a:t>	</a:t>
            </a:r>
            <a:r>
              <a:rPr lang="en-US" sz="2700" dirty="0">
                <a:ea typeface="ＭＳ Ｐゴシック" charset="0"/>
                <a:cs typeface="ＭＳ Ｐゴシック" charset="0"/>
              </a:rPr>
              <a:t>Be able to explain vapor-pressure lowering, boiling-point elevation, and freezing-point depression for solutions. </a:t>
            </a:r>
          </a:p>
          <a:p>
            <a:pPr marL="457200" indent="-457200" eaLnBrk="1" hangingPunct="1">
              <a:lnSpc>
                <a:spcPct val="90000"/>
              </a:lnSpc>
              <a:buFontTx/>
              <a:buNone/>
            </a:pPr>
            <a:r>
              <a:rPr lang="en-US" sz="2700" b="1" dirty="0">
                <a:solidFill>
                  <a:srgbClr val="000000"/>
                </a:solidFill>
                <a:ea typeface="ＭＳ Ｐゴシック" charset="0"/>
                <a:cs typeface="Times New Roman" charset="0"/>
              </a:rPr>
              <a:t>6.	</a:t>
            </a:r>
            <a:r>
              <a:rPr lang="en-US" sz="2700" b="1" dirty="0">
                <a:ea typeface="ＭＳ Ｐゴシック" charset="0"/>
                <a:cs typeface="ＭＳ Ｐゴシック" charset="0"/>
              </a:rPr>
              <a:t>What is osmosis?</a:t>
            </a:r>
            <a:r>
              <a:rPr lang="en-US" sz="2700" dirty="0">
                <a:ea typeface="ＭＳ Ｐゴシック" charset="0"/>
                <a:cs typeface="ＭＳ Ｐゴシック" charset="0"/>
              </a:rPr>
              <a:t> </a:t>
            </a:r>
            <a:endParaRPr lang="en-US" sz="2700" b="1" dirty="0">
              <a:ea typeface="ＭＳ Ｐゴシック" charset="0"/>
              <a:cs typeface="Times New Roman" charset="0"/>
            </a:endParaRPr>
          </a:p>
          <a:p>
            <a:pPr marL="457200" indent="-457200" eaLnBrk="1" hangingPunct="1">
              <a:lnSpc>
                <a:spcPct val="90000"/>
              </a:lnSpc>
              <a:buFontTx/>
              <a:buNone/>
            </a:pPr>
            <a:r>
              <a:rPr lang="en-US" sz="2700" dirty="0">
                <a:ea typeface="ＭＳ Ｐゴシック" charset="0"/>
                <a:cs typeface="ＭＳ Ｐゴシック" charset="0"/>
              </a:rPr>
              <a:t>	Be able to describe osmosis and some of its applications.</a:t>
            </a:r>
          </a:p>
        </p:txBody>
      </p:sp>
    </p:spTree>
    <p:extLst>
      <p:ext uri="{BB962C8B-B14F-4D97-AF65-F5344CB8AC3E}">
        <p14:creationId xmlns:p14="http://schemas.microsoft.com/office/powerpoint/2010/main" val="347204406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365125" y="343222"/>
            <a:ext cx="8229600" cy="3192201"/>
          </a:xfrm>
        </p:spPr>
        <p:txBody>
          <a:bodyPr>
            <a:noAutofit/>
          </a:bodyPr>
          <a:lstStyle/>
          <a:p>
            <a:r>
              <a:rPr lang="en-US" sz="2800" dirty="0">
                <a:ea typeface="ＭＳ Ｐゴシック" charset="0"/>
                <a:cs typeface="ＭＳ Ｐゴシック" charset="0"/>
              </a:rPr>
              <a:t>Temperature often has a dramatic effect on </a:t>
            </a:r>
            <a:r>
              <a:rPr lang="en-US" sz="2800" dirty="0" smtClean="0">
                <a:ea typeface="ＭＳ Ｐゴシック" charset="0"/>
                <a:cs typeface="ＭＳ Ｐゴシック" charset="0"/>
              </a:rPr>
              <a:t>solubility, </a:t>
            </a:r>
            <a:r>
              <a:rPr lang="en-US" sz="2800" dirty="0">
                <a:ea typeface="ＭＳ Ｐゴシック" charset="0"/>
                <a:cs typeface="ＭＳ Ｐゴシック" charset="0"/>
              </a:rPr>
              <a:t>but is </a:t>
            </a:r>
            <a:r>
              <a:rPr lang="en-US" sz="2800" dirty="0" smtClean="0">
                <a:ea typeface="ＭＳ Ｐゴシック" charset="0"/>
                <a:cs typeface="ＭＳ Ｐゴシック" charset="0"/>
              </a:rPr>
              <a:t>very unpredictable </a:t>
            </a:r>
            <a:endParaRPr lang="en-US" sz="2800" dirty="0">
              <a:ea typeface="ＭＳ Ｐゴシック" charset="0"/>
              <a:cs typeface="ＭＳ Ｐゴシック" charset="0"/>
            </a:endParaRPr>
          </a:p>
          <a:p>
            <a:r>
              <a:rPr lang="en-US" sz="2800" dirty="0" smtClean="0">
                <a:ea typeface="ＭＳ Ｐゴシック" charset="0"/>
                <a:cs typeface="ＭＳ Ｐゴシック" charset="0"/>
              </a:rPr>
              <a:t>In Intro, most </a:t>
            </a:r>
            <a:r>
              <a:rPr lang="en-US" sz="2800" b="1" dirty="0" smtClean="0">
                <a:ea typeface="ＭＳ Ｐゴシック" charset="0"/>
                <a:cs typeface="ＭＳ Ｐゴシック" charset="0"/>
              </a:rPr>
              <a:t>solids</a:t>
            </a:r>
            <a:r>
              <a:rPr lang="en-US" sz="2800" dirty="0" smtClean="0">
                <a:ea typeface="ＭＳ Ｐゴシック" charset="0"/>
                <a:cs typeface="ＭＳ Ｐゴシック" charset="0"/>
              </a:rPr>
              <a:t> </a:t>
            </a:r>
            <a:r>
              <a:rPr lang="en-US" sz="2800" dirty="0">
                <a:ea typeface="ＭＳ Ｐゴシック" charset="0"/>
                <a:cs typeface="ＭＳ Ｐゴシック" charset="0"/>
              </a:rPr>
              <a:t>become more soluble as temperature rises, while the solubility of </a:t>
            </a:r>
            <a:r>
              <a:rPr lang="en-US" sz="2800" b="1" dirty="0">
                <a:ea typeface="ＭＳ Ｐゴシック" charset="0"/>
                <a:cs typeface="ＭＳ Ｐゴシック" charset="0"/>
              </a:rPr>
              <a:t>gases</a:t>
            </a:r>
            <a:r>
              <a:rPr lang="en-US" sz="2800" dirty="0">
                <a:ea typeface="ＭＳ Ｐゴシック" charset="0"/>
                <a:cs typeface="ＭＳ Ｐゴシック" charset="0"/>
              </a:rPr>
              <a:t> </a:t>
            </a:r>
            <a:r>
              <a:rPr lang="en-US" sz="2800" dirty="0" smtClean="0">
                <a:ea typeface="ＭＳ Ｐゴシック" charset="0"/>
                <a:cs typeface="ＭＳ Ｐゴシック" charset="0"/>
              </a:rPr>
              <a:t>always </a:t>
            </a:r>
            <a:r>
              <a:rPr lang="en-US" sz="2800" u="sng" dirty="0" smtClean="0">
                <a:ea typeface="ＭＳ Ｐゴシック" charset="0"/>
                <a:cs typeface="ＭＳ Ｐゴシック" charset="0"/>
              </a:rPr>
              <a:t>decreases </a:t>
            </a:r>
          </a:p>
          <a:p>
            <a:pPr lvl="1"/>
            <a:r>
              <a:rPr lang="en-US" sz="2600" dirty="0" smtClean="0">
                <a:ea typeface="ＭＳ Ｐゴシック" charset="0"/>
                <a:cs typeface="ＭＳ Ｐゴシック" charset="0"/>
              </a:rPr>
              <a:t>but check out </a:t>
            </a:r>
            <a:r>
              <a:rPr lang="en-US" sz="2600" dirty="0" err="1" smtClean="0">
                <a:ea typeface="ＭＳ Ｐゴシック" charset="0"/>
                <a:cs typeface="ＭＳ Ｐゴシック" charset="0"/>
              </a:rPr>
              <a:t>NaCl</a:t>
            </a:r>
            <a:r>
              <a:rPr lang="en-US" sz="2600" dirty="0" smtClean="0">
                <a:ea typeface="ＭＳ Ｐゴシック" charset="0"/>
                <a:cs typeface="ＭＳ Ｐゴシック" charset="0"/>
              </a:rPr>
              <a:t>  and Ce</a:t>
            </a:r>
            <a:r>
              <a:rPr lang="en-US" sz="2600" baseline="-25000" dirty="0" smtClean="0">
                <a:ea typeface="ＭＳ Ｐゴシック" charset="0"/>
                <a:cs typeface="ＭＳ Ｐゴシック" charset="0"/>
              </a:rPr>
              <a:t>2</a:t>
            </a:r>
            <a:r>
              <a:rPr lang="en-US" sz="2600" dirty="0" smtClean="0">
                <a:ea typeface="ＭＳ Ｐゴシック" charset="0"/>
                <a:cs typeface="ＭＳ Ｐゴシック" charset="0"/>
              </a:rPr>
              <a:t>(SO</a:t>
            </a:r>
            <a:r>
              <a:rPr lang="en-US" sz="2600" baseline="-25000" dirty="0" smtClean="0">
                <a:ea typeface="ＭＳ Ｐゴシック" charset="0"/>
                <a:cs typeface="ＭＳ Ｐゴシック" charset="0"/>
              </a:rPr>
              <a:t>4</a:t>
            </a:r>
            <a:r>
              <a:rPr lang="en-US" sz="2600" dirty="0" smtClean="0">
                <a:ea typeface="ＭＳ Ｐゴシック" charset="0"/>
                <a:cs typeface="ＭＳ Ｐゴシック" charset="0"/>
              </a:rPr>
              <a:t>)</a:t>
            </a:r>
            <a:r>
              <a:rPr lang="en-US" sz="2600" baseline="-25000" dirty="0" smtClean="0">
                <a:ea typeface="ＭＳ Ｐゴシック" charset="0"/>
                <a:cs typeface="ＭＳ Ｐゴシック" charset="0"/>
              </a:rPr>
              <a:t>3</a:t>
            </a:r>
            <a:endParaRPr lang="en-US" sz="2600" baseline="-25000" dirty="0">
              <a:ea typeface="ＭＳ Ｐゴシック" charset="0"/>
              <a:cs typeface="ＭＳ Ｐゴシック" charset="0"/>
            </a:endParaRPr>
          </a:p>
        </p:txBody>
      </p:sp>
      <p:pic>
        <p:nvPicPr>
          <p:cNvPr id="4096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85724" y="3355656"/>
            <a:ext cx="3720125" cy="298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558" y="3535423"/>
            <a:ext cx="3868692" cy="280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4142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365125" y="1352669"/>
            <a:ext cx="4778375" cy="4648081"/>
          </a:xfrm>
        </p:spPr>
        <p:txBody>
          <a:bodyPr>
            <a:normAutofit/>
          </a:bodyPr>
          <a:lstStyle/>
          <a:p>
            <a:r>
              <a:rPr lang="en-US" sz="2800" dirty="0" smtClean="0">
                <a:ea typeface="ＭＳ Ｐゴシック" charset="0"/>
                <a:cs typeface="ＭＳ Ｐゴシック" charset="0"/>
              </a:rPr>
              <a:t>Those solids </a:t>
            </a:r>
            <a:r>
              <a:rPr lang="en-US" sz="2800" dirty="0">
                <a:ea typeface="ＭＳ Ｐゴシック" charset="0"/>
                <a:cs typeface="ＭＳ Ｐゴシック" charset="0"/>
              </a:rPr>
              <a:t>that </a:t>
            </a:r>
            <a:r>
              <a:rPr lang="en-US" sz="2800" dirty="0" smtClean="0">
                <a:ea typeface="ＭＳ Ｐゴシック" charset="0"/>
                <a:cs typeface="ＭＳ Ｐゴシック" charset="0"/>
              </a:rPr>
              <a:t>are substantially </a:t>
            </a:r>
            <a:r>
              <a:rPr lang="en-US" sz="2800" u="sng" dirty="0">
                <a:ea typeface="ＭＳ Ｐゴシック" charset="0"/>
                <a:cs typeface="ＭＳ Ｐゴシック" charset="0"/>
              </a:rPr>
              <a:t>more soluble at high </a:t>
            </a:r>
            <a:r>
              <a:rPr lang="en-US" sz="2800" u="sng" dirty="0" smtClean="0">
                <a:ea typeface="ＭＳ Ｐゴシック" charset="0"/>
                <a:cs typeface="ＭＳ Ｐゴシック" charset="0"/>
              </a:rPr>
              <a:t>temperature</a:t>
            </a:r>
            <a:r>
              <a:rPr lang="en-US" sz="2800" dirty="0" smtClean="0">
                <a:ea typeface="ＭＳ Ｐゴシック" charset="0"/>
                <a:cs typeface="ＭＳ Ｐゴシック" charset="0"/>
              </a:rPr>
              <a:t> than </a:t>
            </a:r>
            <a:r>
              <a:rPr lang="en-US" sz="2800" dirty="0">
                <a:ea typeface="ＭＳ Ｐゴシック" charset="0"/>
                <a:cs typeface="ＭＳ Ｐゴシック" charset="0"/>
              </a:rPr>
              <a:t>at low temperature can form </a:t>
            </a:r>
            <a:r>
              <a:rPr lang="en-US" sz="2800" b="1" dirty="0">
                <a:ea typeface="ＭＳ Ｐゴシック" charset="0"/>
                <a:cs typeface="ＭＳ Ｐゴシック" charset="0"/>
              </a:rPr>
              <a:t>supersaturated </a:t>
            </a:r>
            <a:r>
              <a:rPr lang="en-US" sz="2800" b="1" dirty="0" smtClean="0">
                <a:ea typeface="ＭＳ Ｐゴシック" charset="0"/>
                <a:cs typeface="ＭＳ Ｐゴシック" charset="0"/>
              </a:rPr>
              <a:t>solutions</a:t>
            </a:r>
            <a:r>
              <a:rPr lang="en-US" sz="2800" dirty="0" smtClean="0">
                <a:ea typeface="ＭＳ Ｐゴシック" charset="0"/>
                <a:cs typeface="ＭＳ Ｐゴシック" charset="0"/>
              </a:rPr>
              <a:t> </a:t>
            </a:r>
            <a:endParaRPr lang="en-US" sz="2800" dirty="0">
              <a:ea typeface="ＭＳ Ｐゴシック" charset="0"/>
              <a:cs typeface="ＭＳ Ｐゴシック" charset="0"/>
            </a:endParaRPr>
          </a:p>
          <a:p>
            <a:r>
              <a:rPr lang="en-US" sz="2800" dirty="0" smtClean="0">
                <a:ea typeface="ＭＳ Ｐゴシック" charset="0"/>
                <a:cs typeface="ＭＳ Ｐゴシック" charset="0"/>
              </a:rPr>
              <a:t>Once cooled, these solutions are </a:t>
            </a:r>
            <a:r>
              <a:rPr lang="en-US" sz="2800" dirty="0">
                <a:ea typeface="ＭＳ Ｐゴシック" charset="0"/>
                <a:cs typeface="ＭＳ Ｐゴシック" charset="0"/>
              </a:rPr>
              <a:t>unstable </a:t>
            </a:r>
            <a:endParaRPr lang="en-US" sz="2800" dirty="0" smtClean="0">
              <a:ea typeface="ＭＳ Ｐゴシック" charset="0"/>
              <a:cs typeface="ＭＳ Ｐゴシック" charset="0"/>
            </a:endParaRPr>
          </a:p>
          <a:p>
            <a:pPr lvl="1"/>
            <a:r>
              <a:rPr lang="en-US" dirty="0" smtClean="0">
                <a:ea typeface="ＭＳ Ｐゴシック" charset="0"/>
                <a:cs typeface="ＭＳ Ｐゴシック" charset="0"/>
              </a:rPr>
              <a:t>and precipitate with dramatic effect when disturbed </a:t>
            </a:r>
            <a:endParaRPr lang="en-US" dirty="0">
              <a:ea typeface="ＭＳ Ｐゴシック" charset="0"/>
              <a:cs typeface="ＭＳ Ｐゴシック" charset="0"/>
            </a:endParaRPr>
          </a:p>
        </p:txBody>
      </p:sp>
      <p:pic>
        <p:nvPicPr>
          <p:cNvPr id="4198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29581" y="1891567"/>
            <a:ext cx="2776219" cy="329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27250" y="412750"/>
            <a:ext cx="4849555" cy="646331"/>
          </a:xfrm>
          <a:prstGeom prst="rect">
            <a:avLst/>
          </a:prstGeom>
          <a:noFill/>
        </p:spPr>
        <p:txBody>
          <a:bodyPr wrap="none" rtlCol="0">
            <a:spAutoFit/>
          </a:bodyPr>
          <a:lstStyle/>
          <a:p>
            <a:r>
              <a:rPr lang="en-US" sz="3600" dirty="0"/>
              <a:t>supersaturated solutions </a:t>
            </a:r>
          </a:p>
        </p:txBody>
      </p:sp>
    </p:spTree>
    <p:extLst>
      <p:ext uri="{BB962C8B-B14F-4D97-AF65-F5344CB8AC3E}">
        <p14:creationId xmlns:p14="http://schemas.microsoft.com/office/powerpoint/2010/main" val="372541377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282668"/>
            <a:ext cx="4949388" cy="4525963"/>
          </a:xfrm>
        </p:spPr>
        <p:txBody>
          <a:bodyPr>
            <a:noAutofit/>
          </a:bodyPr>
          <a:lstStyle/>
          <a:p>
            <a:r>
              <a:rPr lang="en-US" sz="2800" dirty="0" smtClean="0"/>
              <a:t>Addition of heat always decreases the solubility of gases in Intro </a:t>
            </a:r>
            <a:r>
              <a:rPr lang="en-US" sz="2800" dirty="0" err="1" smtClean="0"/>
              <a:t>Chem</a:t>
            </a:r>
            <a:endParaRPr lang="en-US" sz="2800" dirty="0" smtClean="0"/>
          </a:p>
          <a:p>
            <a:r>
              <a:rPr lang="en-US" sz="2800" dirty="0" smtClean="0"/>
              <a:t>So as water temperature increases </a:t>
            </a:r>
          </a:p>
          <a:p>
            <a:pPr lvl="1"/>
            <a:r>
              <a:rPr lang="en-US" dirty="0" smtClean="0"/>
              <a:t>the concentration of gases like oxygen decrease </a:t>
            </a:r>
          </a:p>
          <a:p>
            <a:pPr lvl="1"/>
            <a:r>
              <a:rPr lang="en-US" dirty="0" smtClean="0"/>
              <a:t>killing fish that cannot tolerate low oxygen levels </a:t>
            </a:r>
          </a:p>
          <a:p>
            <a:endParaRPr lang="en-US" sz="3600" dirty="0"/>
          </a:p>
        </p:txBody>
      </p:sp>
      <p:pic>
        <p:nvPicPr>
          <p:cNvPr id="8" name="Picture 6" descr="un_11_07"/>
          <p:cNvPicPr>
            <a:picLocks noChangeAspect="1" noChangeArrowheads="1"/>
          </p:cNvPicPr>
          <p:nvPr/>
        </p:nvPicPr>
        <p:blipFill>
          <a:blip r:embed="rId2" cstate="print"/>
          <a:srcRect/>
          <a:stretch>
            <a:fillRect/>
          </a:stretch>
        </p:blipFill>
        <p:spPr bwMode="auto">
          <a:xfrm>
            <a:off x="5804274" y="1812633"/>
            <a:ext cx="2454729" cy="3352800"/>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76504121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Pop quiz</a:t>
            </a:r>
            <a:endParaRPr lang="en-US" dirty="0"/>
          </a:p>
        </p:txBody>
      </p:sp>
      <p:sp>
        <p:nvSpPr>
          <p:cNvPr id="3" name="Content Placeholder 2"/>
          <p:cNvSpPr>
            <a:spLocks noGrp="1"/>
          </p:cNvSpPr>
          <p:nvPr>
            <p:ph idx="1"/>
          </p:nvPr>
        </p:nvSpPr>
        <p:spPr>
          <a:xfrm>
            <a:off x="533400" y="2057400"/>
            <a:ext cx="3352800" cy="3763963"/>
          </a:xfrm>
        </p:spPr>
        <p:txBody>
          <a:bodyPr/>
          <a:lstStyle/>
          <a:p>
            <a:r>
              <a:rPr lang="en-US" dirty="0" smtClean="0"/>
              <a:t>Heating a can of pop before opening will reduce fizzing:</a:t>
            </a:r>
          </a:p>
          <a:p>
            <a:r>
              <a:rPr lang="en-US" dirty="0" smtClean="0"/>
              <a:t> T or F </a:t>
            </a:r>
            <a:endParaRPr lang="en-US" dirty="0"/>
          </a:p>
        </p:txBody>
      </p:sp>
      <p:pic>
        <p:nvPicPr>
          <p:cNvPr id="4" name="Picture 5" descr="12_12[1]"/>
          <p:cNvPicPr>
            <a:picLocks noChangeAspect="1" noChangeArrowheads="1"/>
          </p:cNvPicPr>
          <p:nvPr/>
        </p:nvPicPr>
        <p:blipFill>
          <a:blip r:embed="rId2" cstate="print"/>
          <a:srcRect/>
          <a:stretch>
            <a:fillRect/>
          </a:stretch>
        </p:blipFill>
        <p:spPr bwMode="auto">
          <a:xfrm>
            <a:off x="4191000" y="2133600"/>
            <a:ext cx="3987800" cy="2914161"/>
          </a:xfrm>
          <a:prstGeom prst="rect">
            <a:avLst/>
          </a:prstGeom>
          <a:noFill/>
        </p:spPr>
      </p:pic>
    </p:spTree>
    <p:extLst>
      <p:ext uri="{BB962C8B-B14F-4D97-AF65-F5344CB8AC3E}">
        <p14:creationId xmlns:p14="http://schemas.microsoft.com/office/powerpoint/2010/main" val="214591777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480"/>
            <a:ext cx="8229600" cy="604800"/>
          </a:xfrm>
        </p:spPr>
        <p:txBody>
          <a:bodyPr>
            <a:noAutofit/>
          </a:bodyPr>
          <a:lstStyle/>
          <a:p>
            <a:r>
              <a:rPr lang="en-US" sz="4000" dirty="0" smtClean="0"/>
              <a:t>Worked example 9.2</a:t>
            </a:r>
            <a:endParaRPr lang="en-US" sz="4000" dirty="0"/>
          </a:p>
        </p:txBody>
      </p:sp>
      <p:sp>
        <p:nvSpPr>
          <p:cNvPr id="3" name="Content Placeholder 2"/>
          <p:cNvSpPr>
            <a:spLocks noGrp="1"/>
          </p:cNvSpPr>
          <p:nvPr>
            <p:ph idx="1"/>
          </p:nvPr>
        </p:nvSpPr>
        <p:spPr>
          <a:xfrm>
            <a:off x="457200" y="1339199"/>
            <a:ext cx="8229600" cy="2471041"/>
          </a:xfrm>
        </p:spPr>
        <p:txBody>
          <a:bodyPr>
            <a:normAutofit/>
          </a:bodyPr>
          <a:lstStyle/>
          <a:p>
            <a:r>
              <a:rPr lang="en-US" dirty="0">
                <a:solidFill>
                  <a:srgbClr val="000000"/>
                </a:solidFill>
              </a:rPr>
              <a:t>From the following graph of solubility versus temperature for </a:t>
            </a:r>
            <a:r>
              <a:rPr lang="en-US" dirty="0" smtClean="0">
                <a:solidFill>
                  <a:srgbClr val="000000"/>
                </a:solidFill>
              </a:rPr>
              <a:t>O</a:t>
            </a:r>
            <a:r>
              <a:rPr lang="en-US" baseline="-25000" dirty="0" smtClean="0">
                <a:solidFill>
                  <a:srgbClr val="000000"/>
                </a:solidFill>
              </a:rPr>
              <a:t>2</a:t>
            </a:r>
            <a:r>
              <a:rPr lang="en-US" dirty="0" smtClean="0">
                <a:solidFill>
                  <a:srgbClr val="000000"/>
                </a:solidFill>
              </a:rPr>
              <a:t>: </a:t>
            </a:r>
          </a:p>
          <a:p>
            <a:pPr lvl="1"/>
            <a:r>
              <a:rPr lang="en-US" dirty="0">
                <a:solidFill>
                  <a:srgbClr val="000000"/>
                </a:solidFill>
              </a:rPr>
              <a:t>E</a:t>
            </a:r>
            <a:r>
              <a:rPr lang="en-US" dirty="0" smtClean="0">
                <a:solidFill>
                  <a:srgbClr val="000000"/>
                </a:solidFill>
              </a:rPr>
              <a:t>stimate </a:t>
            </a:r>
            <a:r>
              <a:rPr lang="en-US" dirty="0">
                <a:solidFill>
                  <a:srgbClr val="000000"/>
                </a:solidFill>
              </a:rPr>
              <a:t>the </a:t>
            </a:r>
            <a:r>
              <a:rPr lang="en-US" dirty="0" smtClean="0">
                <a:solidFill>
                  <a:srgbClr val="000000"/>
                </a:solidFill>
              </a:rPr>
              <a:t>concentrations </a:t>
            </a:r>
            <a:r>
              <a:rPr lang="en-US" dirty="0">
                <a:solidFill>
                  <a:srgbClr val="000000"/>
                </a:solidFill>
              </a:rPr>
              <a:t>of oxygen </a:t>
            </a:r>
            <a:r>
              <a:rPr lang="en-US" dirty="0" smtClean="0">
                <a:solidFill>
                  <a:srgbClr val="000000"/>
                </a:solidFill>
              </a:rPr>
              <a:t>dissolved in </a:t>
            </a:r>
            <a:r>
              <a:rPr lang="en-US" dirty="0">
                <a:solidFill>
                  <a:srgbClr val="000000"/>
                </a:solidFill>
              </a:rPr>
              <a:t>water at </a:t>
            </a:r>
            <a:r>
              <a:rPr lang="en-US" dirty="0" smtClean="0">
                <a:solidFill>
                  <a:srgbClr val="000000"/>
                </a:solidFill>
              </a:rPr>
              <a:t>25</a:t>
            </a:r>
            <a:r>
              <a:rPr lang="en-US" altLang="ja-JP" dirty="0" smtClean="0">
                <a:solidFill>
                  <a:srgbClr val="000000"/>
                </a:solidFill>
                <a:ea typeface="ＭＳ 明朝" charset="0"/>
                <a:cs typeface="ＭＳ 明朝" charset="0"/>
              </a:rPr>
              <a:t>°</a:t>
            </a:r>
            <a:r>
              <a:rPr lang="en-US" dirty="0">
                <a:solidFill>
                  <a:srgbClr val="000000"/>
                </a:solidFill>
              </a:rPr>
              <a:t>C and at </a:t>
            </a:r>
            <a:r>
              <a:rPr lang="en-US" dirty="0" smtClean="0">
                <a:solidFill>
                  <a:srgbClr val="000000"/>
                </a:solidFill>
              </a:rPr>
              <a:t>35</a:t>
            </a:r>
            <a:r>
              <a:rPr lang="en-US" altLang="ja-JP" dirty="0" smtClean="0">
                <a:solidFill>
                  <a:srgbClr val="000000"/>
                </a:solidFill>
                <a:ea typeface="ＭＳ 明朝" charset="0"/>
                <a:cs typeface="ＭＳ 明朝" charset="0"/>
              </a:rPr>
              <a:t>°</a:t>
            </a:r>
            <a:r>
              <a:rPr lang="en-US" dirty="0" smtClean="0">
                <a:solidFill>
                  <a:srgbClr val="000000"/>
                </a:solidFill>
              </a:rPr>
              <a:t>C</a:t>
            </a:r>
            <a:r>
              <a:rPr lang="en-US" dirty="0">
                <a:solidFill>
                  <a:srgbClr val="000000"/>
                </a:solidFill>
              </a:rPr>
              <a:t> </a:t>
            </a:r>
            <a:endParaRPr lang="en-US" dirty="0" smtClean="0">
              <a:solidFill>
                <a:srgbClr val="000000"/>
              </a:solidFill>
            </a:endParaRPr>
          </a:p>
        </p:txBody>
      </p:sp>
      <p:pic>
        <p:nvPicPr>
          <p:cNvPr id="4" name="Picture 15" descr="H:\48456 McMurry GOB IRDVD\Working Files 48456\Worked Examples\Component\ch09\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100" y="3922561"/>
            <a:ext cx="4253879" cy="244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39763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8480"/>
            <a:ext cx="8229600" cy="3101761"/>
          </a:xfrm>
        </p:spPr>
        <p:txBody>
          <a:bodyPr>
            <a:normAutofit/>
          </a:bodyPr>
          <a:lstStyle/>
          <a:p>
            <a:pPr defTabSz="914400" eaLnBrk="0" fontAlgn="base" hangingPunct="0">
              <a:spcBef>
                <a:spcPct val="50000"/>
              </a:spcBef>
              <a:spcAft>
                <a:spcPct val="0"/>
              </a:spcAft>
            </a:pPr>
            <a:r>
              <a:rPr lang="en-US" dirty="0">
                <a:solidFill>
                  <a:srgbClr val="000000"/>
                </a:solidFill>
                <a:latin typeface="Calibri (Body)"/>
                <a:cs typeface="Calibri (Body)"/>
              </a:rPr>
              <a:t>From the graph we estimate that the solubility of O</a:t>
            </a:r>
            <a:r>
              <a:rPr lang="en-US" baseline="-25000" dirty="0">
                <a:solidFill>
                  <a:srgbClr val="000000"/>
                </a:solidFill>
                <a:latin typeface="Calibri (Body)"/>
                <a:cs typeface="Calibri (Body)"/>
              </a:rPr>
              <a:t>2</a:t>
            </a:r>
            <a:r>
              <a:rPr lang="en-US" dirty="0">
                <a:solidFill>
                  <a:srgbClr val="000000"/>
                </a:solidFill>
                <a:latin typeface="Calibri (Body)"/>
                <a:cs typeface="Calibri (Body)"/>
              </a:rPr>
              <a:t> </a:t>
            </a:r>
            <a:endParaRPr lang="en-US" dirty="0" smtClean="0">
              <a:solidFill>
                <a:srgbClr val="000000"/>
              </a:solidFill>
              <a:latin typeface="Calibri (Body)"/>
              <a:cs typeface="Calibri (Body)"/>
            </a:endParaRPr>
          </a:p>
          <a:p>
            <a:pPr lvl="1" defTabSz="914400" eaLnBrk="0" fontAlgn="base" hangingPunct="0">
              <a:spcBef>
                <a:spcPct val="50000"/>
              </a:spcBef>
              <a:spcAft>
                <a:spcPct val="0"/>
              </a:spcAft>
            </a:pPr>
            <a:r>
              <a:rPr lang="en-US" dirty="0" smtClean="0">
                <a:solidFill>
                  <a:srgbClr val="000000"/>
                </a:solidFill>
                <a:latin typeface="Calibri (Body)"/>
                <a:cs typeface="Calibri (Body)"/>
              </a:rPr>
              <a:t>at </a:t>
            </a:r>
            <a:r>
              <a:rPr lang="en-US" dirty="0">
                <a:solidFill>
                  <a:srgbClr val="000000"/>
                </a:solidFill>
                <a:latin typeface="Calibri (Body)"/>
                <a:cs typeface="Calibri (Body)"/>
              </a:rPr>
              <a:t>25 </a:t>
            </a:r>
            <a:r>
              <a:rPr lang="en-US" altLang="ja-JP" dirty="0">
                <a:solidFill>
                  <a:srgbClr val="000000"/>
                </a:solidFill>
                <a:latin typeface="Calibri (Body)"/>
                <a:ea typeface="ＭＳ 明朝" charset="0"/>
                <a:cs typeface="Calibri (Body)"/>
              </a:rPr>
              <a:t>°</a:t>
            </a:r>
            <a:r>
              <a:rPr lang="en-US" dirty="0">
                <a:solidFill>
                  <a:srgbClr val="000000"/>
                </a:solidFill>
                <a:latin typeface="Calibri (Body)"/>
                <a:cs typeface="Calibri (Body)"/>
              </a:rPr>
              <a:t>C is approximately 8.3 mg/L </a:t>
            </a:r>
            <a:endParaRPr lang="en-US" dirty="0" smtClean="0">
              <a:solidFill>
                <a:srgbClr val="000000"/>
              </a:solidFill>
              <a:latin typeface="Calibri (Body)"/>
              <a:cs typeface="Calibri (Body)"/>
            </a:endParaRPr>
          </a:p>
          <a:p>
            <a:pPr lvl="1" defTabSz="914400" eaLnBrk="0" fontAlgn="base" hangingPunct="0">
              <a:spcBef>
                <a:spcPct val="50000"/>
              </a:spcBef>
              <a:spcAft>
                <a:spcPct val="0"/>
              </a:spcAft>
            </a:pPr>
            <a:r>
              <a:rPr lang="en-US" dirty="0" smtClean="0">
                <a:solidFill>
                  <a:srgbClr val="000000"/>
                </a:solidFill>
                <a:latin typeface="Calibri (Body)"/>
                <a:cs typeface="Calibri (Body)"/>
              </a:rPr>
              <a:t>at </a:t>
            </a:r>
            <a:r>
              <a:rPr lang="en-US" dirty="0">
                <a:solidFill>
                  <a:srgbClr val="000000"/>
                </a:solidFill>
                <a:latin typeface="Calibri (Body)"/>
                <a:cs typeface="Calibri (Body)"/>
              </a:rPr>
              <a:t>35 </a:t>
            </a:r>
            <a:r>
              <a:rPr lang="en-US" altLang="ja-JP" dirty="0">
                <a:solidFill>
                  <a:srgbClr val="000000"/>
                </a:solidFill>
                <a:latin typeface="Calibri (Body)"/>
                <a:ea typeface="ＭＳ 明朝" charset="0"/>
                <a:cs typeface="Calibri (Body)"/>
              </a:rPr>
              <a:t>°</a:t>
            </a:r>
            <a:r>
              <a:rPr lang="en-US" dirty="0">
                <a:solidFill>
                  <a:srgbClr val="000000"/>
                </a:solidFill>
                <a:latin typeface="Calibri (Body)"/>
                <a:cs typeface="Calibri (Body)"/>
              </a:rPr>
              <a:t>C is 7.0 mg/</a:t>
            </a:r>
            <a:r>
              <a:rPr lang="en-US" dirty="0" smtClean="0">
                <a:solidFill>
                  <a:srgbClr val="000000"/>
                </a:solidFill>
                <a:latin typeface="Calibri (Body)"/>
                <a:cs typeface="Calibri (Body)"/>
              </a:rPr>
              <a:t>L</a:t>
            </a:r>
            <a:r>
              <a:rPr lang="en-US" dirty="0">
                <a:solidFill>
                  <a:srgbClr val="000000"/>
                </a:solidFill>
                <a:latin typeface="Calibri (Body)"/>
                <a:cs typeface="Calibri (Body)"/>
              </a:rPr>
              <a:t> </a:t>
            </a:r>
          </a:p>
        </p:txBody>
      </p:sp>
      <p:pic>
        <p:nvPicPr>
          <p:cNvPr id="4" name="Picture 15" descr="H:\48456 McMurry GOB IRDVD\Working Files 48456\Worked Examples\Component\ch09\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100" y="3922561"/>
            <a:ext cx="4253879" cy="244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79853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8480"/>
            <a:ext cx="8229600" cy="3101761"/>
          </a:xfrm>
        </p:spPr>
        <p:txBody>
          <a:bodyPr/>
          <a:lstStyle/>
          <a:p>
            <a:r>
              <a:rPr lang="en-US" dirty="0" smtClean="0">
                <a:solidFill>
                  <a:srgbClr val="000000"/>
                </a:solidFill>
              </a:rPr>
              <a:t>By </a:t>
            </a:r>
            <a:r>
              <a:rPr lang="en-US" dirty="0">
                <a:solidFill>
                  <a:srgbClr val="000000"/>
                </a:solidFill>
              </a:rPr>
              <a:t>what percentage does the concentration of O</a:t>
            </a:r>
            <a:r>
              <a:rPr lang="en-US" baseline="-25000" dirty="0">
                <a:solidFill>
                  <a:srgbClr val="000000"/>
                </a:solidFill>
              </a:rPr>
              <a:t>2</a:t>
            </a:r>
            <a:r>
              <a:rPr lang="en-US" dirty="0">
                <a:solidFill>
                  <a:srgbClr val="000000"/>
                </a:solidFill>
              </a:rPr>
              <a:t> </a:t>
            </a:r>
            <a:r>
              <a:rPr lang="en-US" dirty="0" smtClean="0">
                <a:solidFill>
                  <a:srgbClr val="000000"/>
                </a:solidFill>
              </a:rPr>
              <a:t>change as the temperature rises to 35</a:t>
            </a:r>
            <a:r>
              <a:rPr lang="en-US" baseline="30000" dirty="0" smtClean="0">
                <a:solidFill>
                  <a:srgbClr val="000000"/>
                </a:solidFill>
              </a:rPr>
              <a:t>o</a:t>
            </a:r>
            <a:r>
              <a:rPr lang="en-US" dirty="0" smtClean="0">
                <a:solidFill>
                  <a:srgbClr val="000000"/>
                </a:solidFill>
              </a:rPr>
              <a:t>C? </a:t>
            </a:r>
            <a:endParaRPr lang="en-US" dirty="0"/>
          </a:p>
        </p:txBody>
      </p:sp>
      <p:pic>
        <p:nvPicPr>
          <p:cNvPr id="4" name="Picture 15" descr="H:\48456 McMurry GOB IRDVD\Working Files 48456\Worked Examples\Component\ch09\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100" y="3922561"/>
            <a:ext cx="4253879" cy="244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H:\48456 McMurry GOB IRDVD\Working Files 48456\Worked Examples\Component\ch09\9-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748" y="2581671"/>
            <a:ext cx="6463981" cy="80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64483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8480"/>
            <a:ext cx="8229600" cy="3101761"/>
          </a:xfrm>
        </p:spPr>
        <p:txBody>
          <a:bodyPr>
            <a:normAutofit/>
          </a:bodyPr>
          <a:lstStyle/>
          <a:p>
            <a:pPr defTabSz="914400" eaLnBrk="0" fontAlgn="base" hangingPunct="0">
              <a:spcBef>
                <a:spcPct val="50000"/>
              </a:spcBef>
              <a:spcAft>
                <a:spcPct val="0"/>
              </a:spcAft>
            </a:pPr>
            <a:r>
              <a:rPr lang="en-US" dirty="0">
                <a:solidFill>
                  <a:srgbClr val="000000"/>
                </a:solidFill>
              </a:rPr>
              <a:t>From the graph we estimate that the solubility of O</a:t>
            </a:r>
            <a:r>
              <a:rPr lang="en-US" baseline="-25000" dirty="0">
                <a:solidFill>
                  <a:srgbClr val="000000"/>
                </a:solidFill>
              </a:rPr>
              <a:t>2</a:t>
            </a:r>
            <a:r>
              <a:rPr lang="en-US" dirty="0">
                <a:solidFill>
                  <a:srgbClr val="000000"/>
                </a:solidFill>
              </a:rPr>
              <a:t> </a:t>
            </a:r>
            <a:endParaRPr lang="en-US" dirty="0" smtClean="0">
              <a:solidFill>
                <a:srgbClr val="000000"/>
              </a:solidFill>
            </a:endParaRPr>
          </a:p>
          <a:p>
            <a:pPr lvl="1" defTabSz="914400" eaLnBrk="0" fontAlgn="base" hangingPunct="0">
              <a:spcBef>
                <a:spcPct val="50000"/>
              </a:spcBef>
              <a:spcAft>
                <a:spcPct val="0"/>
              </a:spcAft>
            </a:pPr>
            <a:r>
              <a:rPr lang="en-US" dirty="0" smtClean="0">
                <a:solidFill>
                  <a:srgbClr val="000000"/>
                </a:solidFill>
              </a:rPr>
              <a:t>at </a:t>
            </a:r>
            <a:r>
              <a:rPr lang="en-US" dirty="0">
                <a:solidFill>
                  <a:srgbClr val="000000"/>
                </a:solidFill>
              </a:rPr>
              <a:t>25 </a:t>
            </a:r>
            <a:r>
              <a:rPr lang="en-US" altLang="ja-JP" dirty="0">
                <a:solidFill>
                  <a:srgbClr val="000000"/>
                </a:solidFill>
                <a:ea typeface="ＭＳ 明朝" charset="0"/>
                <a:cs typeface="ＭＳ 明朝" charset="0"/>
              </a:rPr>
              <a:t>°</a:t>
            </a:r>
            <a:r>
              <a:rPr lang="en-US" dirty="0">
                <a:solidFill>
                  <a:srgbClr val="000000"/>
                </a:solidFill>
              </a:rPr>
              <a:t>C is approximately 8.3 mg/L </a:t>
            </a:r>
            <a:endParaRPr lang="en-US" dirty="0" smtClean="0">
              <a:solidFill>
                <a:srgbClr val="000000"/>
              </a:solidFill>
            </a:endParaRPr>
          </a:p>
          <a:p>
            <a:pPr lvl="1" defTabSz="914400" eaLnBrk="0" fontAlgn="base" hangingPunct="0">
              <a:spcBef>
                <a:spcPct val="50000"/>
              </a:spcBef>
              <a:spcAft>
                <a:spcPct val="0"/>
              </a:spcAft>
            </a:pPr>
            <a:r>
              <a:rPr lang="en-US" dirty="0">
                <a:solidFill>
                  <a:srgbClr val="000000"/>
                </a:solidFill>
              </a:rPr>
              <a:t> </a:t>
            </a:r>
            <a:r>
              <a:rPr lang="en-US" dirty="0" smtClean="0">
                <a:solidFill>
                  <a:srgbClr val="000000"/>
                </a:solidFill>
              </a:rPr>
              <a:t>at </a:t>
            </a:r>
            <a:r>
              <a:rPr lang="en-US" dirty="0">
                <a:solidFill>
                  <a:srgbClr val="000000"/>
                </a:solidFill>
              </a:rPr>
              <a:t>35 </a:t>
            </a:r>
            <a:r>
              <a:rPr lang="en-US" altLang="ja-JP" dirty="0">
                <a:solidFill>
                  <a:srgbClr val="000000"/>
                </a:solidFill>
                <a:ea typeface="ＭＳ 明朝" charset="0"/>
                <a:cs typeface="ＭＳ 明朝" charset="0"/>
              </a:rPr>
              <a:t>°</a:t>
            </a:r>
            <a:r>
              <a:rPr lang="en-US" dirty="0">
                <a:solidFill>
                  <a:srgbClr val="000000"/>
                </a:solidFill>
              </a:rPr>
              <a:t>C is 7.0 mg/</a:t>
            </a:r>
            <a:r>
              <a:rPr lang="en-US" dirty="0" smtClean="0">
                <a:solidFill>
                  <a:srgbClr val="000000"/>
                </a:solidFill>
              </a:rPr>
              <a:t>L</a:t>
            </a:r>
            <a:r>
              <a:rPr lang="en-US" dirty="0">
                <a:solidFill>
                  <a:srgbClr val="000000"/>
                </a:solidFill>
              </a:rPr>
              <a:t> </a:t>
            </a:r>
          </a:p>
        </p:txBody>
      </p:sp>
      <p:pic>
        <p:nvPicPr>
          <p:cNvPr id="5" name="Picture 14" descr="H:\48456 McMurry GOB IRDVD\Working Files 48456\Worked Examples\Component\ch09\9-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213" y="5033761"/>
            <a:ext cx="5529115" cy="11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H:\48456 McMurry GOB IRDVD\Working Files 48456\Worked Examples\Component\ch09\9-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601" y="3560331"/>
            <a:ext cx="6463981" cy="80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129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2125"/>
            <a:ext cx="8229600" cy="4364038"/>
          </a:xfrm>
        </p:spPr>
        <p:txBody>
          <a:bodyPr>
            <a:normAutofit/>
          </a:bodyPr>
          <a:lstStyle/>
          <a:p>
            <a:pPr marL="0" indent="0" algn="ctr">
              <a:buNone/>
            </a:pPr>
            <a:r>
              <a:rPr lang="en-US" sz="4000" dirty="0" smtClean="0"/>
              <a:t>This has enormous </a:t>
            </a:r>
            <a:r>
              <a:rPr lang="en-US" sz="4000" dirty="0" err="1" smtClean="0"/>
              <a:t>climactical</a:t>
            </a:r>
            <a:r>
              <a:rPr lang="en-US" sz="4000" dirty="0" smtClean="0"/>
              <a:t> impact! </a:t>
            </a:r>
            <a:endParaRPr lang="en-US" sz="4000" dirty="0"/>
          </a:p>
        </p:txBody>
      </p:sp>
    </p:spTree>
    <p:extLst>
      <p:ext uri="{BB962C8B-B14F-4D97-AF65-F5344CB8AC3E}">
        <p14:creationId xmlns:p14="http://schemas.microsoft.com/office/powerpoint/2010/main" val="111711692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331338"/>
            <a:ext cx="9144000" cy="1187293"/>
          </a:xfrm>
        </p:spPr>
        <p:txBody>
          <a:bodyPr>
            <a:noAutofit/>
          </a:bodyPr>
          <a:lstStyle/>
          <a:p>
            <a:r>
              <a:rPr lang="en-US" sz="3600" dirty="0">
                <a:latin typeface="Arial" charset="0"/>
                <a:cs typeface="Times New Roman" charset="0"/>
              </a:rPr>
              <a:t>9.6 The Effect of Pressure on Solubility: Henry</a:t>
            </a:r>
            <a:r>
              <a:rPr lang="ja-JP" altLang="en-US" sz="3600" dirty="0">
                <a:latin typeface="Arial" charset="0"/>
                <a:cs typeface="Times New Roman" charset="0"/>
              </a:rPr>
              <a:t>’</a:t>
            </a:r>
            <a:r>
              <a:rPr lang="en-US" sz="3600" dirty="0">
                <a:latin typeface="Arial" charset="0"/>
                <a:cs typeface="Times New Roman" charset="0"/>
              </a:rPr>
              <a:t>s Law</a:t>
            </a:r>
          </a:p>
        </p:txBody>
      </p:sp>
      <p:pic>
        <p:nvPicPr>
          <p:cNvPr id="4" name="Picture 3" descr="Figure-5"/>
          <p:cNvPicPr>
            <a:picLocks noChangeAspect="1" noChangeArrowheads="1"/>
          </p:cNvPicPr>
          <p:nvPr/>
        </p:nvPicPr>
        <p:blipFill>
          <a:blip r:embed="rId2" cstate="print"/>
          <a:srcRect/>
          <a:stretch>
            <a:fillRect/>
          </a:stretch>
        </p:blipFill>
        <p:spPr bwMode="auto">
          <a:xfrm>
            <a:off x="2318599" y="3108975"/>
            <a:ext cx="4191000" cy="1744368"/>
          </a:xfrm>
          <a:prstGeom prst="rect">
            <a:avLst/>
          </a:prstGeom>
          <a:noFill/>
          <a:ln w="12700">
            <a:solidFill>
              <a:srgbClr val="000000"/>
            </a:solidFill>
            <a:miter lim="800000"/>
            <a:headEnd/>
            <a:tailEnd/>
          </a:ln>
        </p:spPr>
      </p:pic>
      <p:sp>
        <p:nvSpPr>
          <p:cNvPr id="2" name="TextBox 1"/>
          <p:cNvSpPr txBox="1"/>
          <p:nvPr/>
        </p:nvSpPr>
        <p:spPr>
          <a:xfrm>
            <a:off x="740518" y="5294242"/>
            <a:ext cx="7780069" cy="523220"/>
          </a:xfrm>
          <a:prstGeom prst="rect">
            <a:avLst/>
          </a:prstGeom>
          <a:noFill/>
        </p:spPr>
        <p:txBody>
          <a:bodyPr wrap="none" rtlCol="0">
            <a:spAutoFit/>
          </a:bodyPr>
          <a:lstStyle/>
          <a:p>
            <a:r>
              <a:rPr lang="en-US" sz="2800" dirty="0" smtClean="0"/>
              <a:t>Increasing pressure increases concentration of a gas </a:t>
            </a:r>
            <a:endParaRPr lang="en-US" sz="2800" dirty="0"/>
          </a:p>
        </p:txBody>
      </p:sp>
    </p:spTree>
    <p:extLst>
      <p:ext uri="{BB962C8B-B14F-4D97-AF65-F5344CB8AC3E}">
        <p14:creationId xmlns:p14="http://schemas.microsoft.com/office/powerpoint/2010/main" val="9999817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atin typeface="Arial" charset="0"/>
                <a:cs typeface="Times New Roman" charset="0"/>
              </a:rPr>
              <a:t>9.1 Mixtures and Solutions</a:t>
            </a:r>
          </a:p>
        </p:txBody>
      </p:sp>
      <p:pic>
        <p:nvPicPr>
          <p:cNvPr id="31747" name="Picture 1"/>
          <p:cNvPicPr>
            <a:picLocks noChangeAspect="1"/>
          </p:cNvPicPr>
          <p:nvPr/>
        </p:nvPicPr>
        <p:blipFill>
          <a:blip r:embed="rId2">
            <a:extLst>
              <a:ext uri="{28A0092B-C50C-407E-A947-70E740481C1C}">
                <a14:useLocalDpi xmlns:a14="http://schemas.microsoft.com/office/drawing/2010/main" val="0"/>
              </a:ext>
            </a:extLst>
          </a:blip>
          <a:srcRect b="2528"/>
          <a:stretch>
            <a:fillRect/>
          </a:stretch>
        </p:blipFill>
        <p:spPr bwMode="auto">
          <a:xfrm>
            <a:off x="2291608" y="1819529"/>
            <a:ext cx="5064715" cy="437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730151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331788" y="604800"/>
            <a:ext cx="8229600" cy="1904852"/>
          </a:xfrm>
        </p:spPr>
        <p:txBody>
          <a:bodyPr>
            <a:noAutofit/>
          </a:bodyPr>
          <a:lstStyle/>
          <a:p>
            <a:r>
              <a:rPr lang="en-US" sz="2800" dirty="0" smtClean="0">
                <a:ea typeface="ＭＳ Ｐゴシック" charset="0"/>
                <a:cs typeface="ＭＳ Ｐゴシック" charset="0"/>
              </a:rPr>
              <a:t>Pressure has no effect on the solubility of solids or liquids in water – because they are not </a:t>
            </a:r>
            <a:r>
              <a:rPr lang="en-US" sz="2800" u="sng" dirty="0" smtClean="0">
                <a:ea typeface="ＭＳ Ｐゴシック" charset="0"/>
                <a:cs typeface="ＭＳ Ｐゴシック" charset="0"/>
              </a:rPr>
              <a:t>compressible</a:t>
            </a:r>
          </a:p>
          <a:p>
            <a:r>
              <a:rPr lang="en-US" sz="2800" dirty="0" smtClean="0">
                <a:ea typeface="ＭＳ Ｐゴシック" charset="0"/>
                <a:cs typeface="ＭＳ Ｐゴシック" charset="0"/>
              </a:rPr>
              <a:t>But pressure </a:t>
            </a:r>
            <a:r>
              <a:rPr lang="en-US" sz="2800" dirty="0">
                <a:ea typeface="ＭＳ Ｐゴシック" charset="0"/>
                <a:cs typeface="ＭＳ Ｐゴシック" charset="0"/>
              </a:rPr>
              <a:t>has a </a:t>
            </a:r>
            <a:r>
              <a:rPr lang="en-US" sz="2800" dirty="0" smtClean="0">
                <a:ea typeface="ＭＳ Ｐゴシック" charset="0"/>
                <a:cs typeface="ＭＳ Ｐゴシック" charset="0"/>
              </a:rPr>
              <a:t>powerful effect </a:t>
            </a:r>
            <a:r>
              <a:rPr lang="en-US" sz="2800" dirty="0">
                <a:ea typeface="ＭＳ Ｐゴシック" charset="0"/>
                <a:cs typeface="ＭＳ Ｐゴシック" charset="0"/>
              </a:rPr>
              <a:t>on the solubility </a:t>
            </a:r>
            <a:r>
              <a:rPr lang="en-US" sz="2800" dirty="0" smtClean="0">
                <a:ea typeface="ＭＳ Ｐゴシック" charset="0"/>
                <a:cs typeface="ＭＳ Ｐゴシック" charset="0"/>
              </a:rPr>
              <a:t>of gases </a:t>
            </a:r>
            <a:endParaRPr lang="en-US" sz="2800" dirty="0">
              <a:ea typeface="ＭＳ Ｐゴシック" charset="0"/>
              <a:cs typeface="ＭＳ Ｐゴシック" charset="0"/>
            </a:endParaRPr>
          </a:p>
        </p:txBody>
      </p:sp>
      <p:sp>
        <p:nvSpPr>
          <p:cNvPr id="43012" name="Content Placeholder 2"/>
          <p:cNvSpPr txBox="1">
            <a:spLocks/>
          </p:cNvSpPr>
          <p:nvPr/>
        </p:nvSpPr>
        <p:spPr bwMode="auto">
          <a:xfrm>
            <a:off x="514913" y="4799013"/>
            <a:ext cx="805823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0000"/>
              </a:spcBef>
              <a:buFontTx/>
              <a:buChar char="•"/>
            </a:pPr>
            <a:r>
              <a:rPr lang="en-US" sz="2800" b="1" dirty="0" smtClean="0">
                <a:latin typeface="+mn-lt"/>
                <a:cs typeface="Arial" charset="0"/>
              </a:rPr>
              <a:t>Henry’s </a:t>
            </a:r>
            <a:r>
              <a:rPr lang="en-US" sz="2800" b="1" dirty="0">
                <a:latin typeface="+mn-lt"/>
                <a:cs typeface="Arial" charset="0"/>
              </a:rPr>
              <a:t>law:</a:t>
            </a:r>
            <a:r>
              <a:rPr lang="en-US" sz="2800" dirty="0">
                <a:latin typeface="+mn-lt"/>
                <a:cs typeface="Arial" charset="0"/>
              </a:rPr>
              <a:t> The solubility of a gas is directly proportional to the partial pressure of the </a:t>
            </a:r>
            <a:r>
              <a:rPr lang="en-US" sz="2800" dirty="0" smtClean="0">
                <a:latin typeface="+mn-lt"/>
                <a:cs typeface="Arial" charset="0"/>
              </a:rPr>
              <a:t>gas – if </a:t>
            </a:r>
            <a:r>
              <a:rPr lang="en-US" sz="2800" dirty="0">
                <a:latin typeface="+mn-lt"/>
                <a:cs typeface="Arial" charset="0"/>
              </a:rPr>
              <a:t>the temperature is </a:t>
            </a:r>
            <a:r>
              <a:rPr lang="en-US" sz="2800" dirty="0" smtClean="0">
                <a:latin typeface="+mn-lt"/>
                <a:cs typeface="Arial" charset="0"/>
              </a:rPr>
              <a:t>held constant </a:t>
            </a:r>
            <a:endParaRPr lang="en-US" sz="2800" dirty="0">
              <a:latin typeface="+mn-lt"/>
              <a:cs typeface="Arial" charset="0"/>
            </a:endParaRPr>
          </a:p>
        </p:txBody>
      </p:sp>
      <p:pic>
        <p:nvPicPr>
          <p:cNvPr id="430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5471" y="2509652"/>
            <a:ext cx="4439451" cy="206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39736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p>
            <a:pPr>
              <a:defRPr/>
            </a:pPr>
            <a:fld id="{6409D341-B24A-49DD-8A54-1D0E8CD96C24}" type="slidenum">
              <a:rPr lang="en-US"/>
              <a:pPr>
                <a:defRPr/>
              </a:pPr>
              <a:t>51</a:t>
            </a:fld>
            <a:endParaRPr lang="en-US"/>
          </a:p>
        </p:txBody>
      </p:sp>
      <p:sp>
        <p:nvSpPr>
          <p:cNvPr id="325634" name="Rectangle 2"/>
          <p:cNvSpPr>
            <a:spLocks noGrp="1" noChangeArrowheads="1"/>
          </p:cNvSpPr>
          <p:nvPr>
            <p:ph type="title"/>
          </p:nvPr>
        </p:nvSpPr>
        <p:spPr>
          <a:xfrm>
            <a:off x="457200" y="274638"/>
            <a:ext cx="8229600" cy="792162"/>
          </a:xfrm>
        </p:spPr>
        <p:txBody>
          <a:bodyPr>
            <a:normAutofit/>
          </a:bodyPr>
          <a:lstStyle/>
          <a:p>
            <a:pPr eaLnBrk="1" hangingPunct="1">
              <a:spcBef>
                <a:spcPct val="20000"/>
              </a:spcBef>
            </a:pPr>
            <a:r>
              <a:rPr lang="en-US" sz="4000" dirty="0" smtClean="0"/>
              <a:t>A Gaseous Solute</a:t>
            </a:r>
          </a:p>
        </p:txBody>
      </p:sp>
      <p:sp>
        <p:nvSpPr>
          <p:cNvPr id="45061" name="Rectangle 3"/>
          <p:cNvSpPr>
            <a:spLocks noChangeArrowheads="1"/>
          </p:cNvSpPr>
          <p:nvPr/>
        </p:nvSpPr>
        <p:spPr bwMode="auto">
          <a:xfrm>
            <a:off x="0" y="3271838"/>
            <a:ext cx="9144000" cy="0"/>
          </a:xfrm>
          <a:prstGeom prst="rect">
            <a:avLst/>
          </a:prstGeom>
          <a:noFill/>
          <a:ln w="9525">
            <a:noFill/>
            <a:miter lim="800000"/>
            <a:headEnd/>
            <a:tailEnd/>
          </a:ln>
        </p:spPr>
        <p:txBody>
          <a:bodyPr wrap="none" anchor="ctr">
            <a:spAutoFit/>
          </a:bodyPr>
          <a:lstStyle/>
          <a:p>
            <a:endParaRPr lang="en-US"/>
          </a:p>
        </p:txBody>
      </p:sp>
      <p:pic>
        <p:nvPicPr>
          <p:cNvPr id="45062" name="Picture 4" descr="ch11_14"/>
          <p:cNvPicPr>
            <a:picLocks noChangeAspect="1" noChangeArrowheads="1"/>
          </p:cNvPicPr>
          <p:nvPr/>
        </p:nvPicPr>
        <p:blipFill>
          <a:blip r:embed="rId3" cstate="print"/>
          <a:srcRect/>
          <a:stretch>
            <a:fillRect/>
          </a:stretch>
        </p:blipFill>
        <p:spPr bwMode="auto">
          <a:xfrm>
            <a:off x="2514600" y="1447800"/>
            <a:ext cx="4114800" cy="2218022"/>
          </a:xfrm>
          <a:prstGeom prst="rect">
            <a:avLst/>
          </a:prstGeom>
          <a:noFill/>
          <a:ln w="12699">
            <a:solidFill>
              <a:srgbClr val="000000"/>
            </a:solidFill>
            <a:miter lim="800000"/>
            <a:headEnd/>
            <a:tailEnd/>
          </a:ln>
        </p:spPr>
      </p:pic>
      <p:sp>
        <p:nvSpPr>
          <p:cNvPr id="7" name="Content Placeholder 2"/>
          <p:cNvSpPr>
            <a:spLocks noGrp="1"/>
          </p:cNvSpPr>
          <p:nvPr>
            <p:ph idx="1"/>
          </p:nvPr>
        </p:nvSpPr>
        <p:spPr>
          <a:xfrm>
            <a:off x="457200" y="3962400"/>
            <a:ext cx="8229600" cy="1981200"/>
          </a:xfrm>
        </p:spPr>
        <p:txBody>
          <a:bodyPr>
            <a:normAutofit/>
          </a:bodyPr>
          <a:lstStyle/>
          <a:p>
            <a:r>
              <a:rPr lang="en-US" sz="2800" dirty="0" smtClean="0"/>
              <a:t>Increasing pressure on the gas increases the  concentration of the gas right </a:t>
            </a:r>
            <a:r>
              <a:rPr lang="en-US" sz="2800" dirty="0" smtClean="0">
                <a:solidFill>
                  <a:srgbClr val="FF0000"/>
                </a:solidFill>
              </a:rPr>
              <a:t>above</a:t>
            </a:r>
            <a:r>
              <a:rPr lang="en-US" sz="2800" dirty="0" smtClean="0"/>
              <a:t> the liquid</a:t>
            </a:r>
          </a:p>
          <a:p>
            <a:r>
              <a:rPr lang="en-US" sz="2800" dirty="0" smtClean="0"/>
              <a:t>This in turn, is what increases the concentration of the gas </a:t>
            </a:r>
            <a:r>
              <a:rPr lang="en-US" sz="2800" dirty="0" smtClean="0">
                <a:solidFill>
                  <a:srgbClr val="FF0000"/>
                </a:solidFill>
              </a:rPr>
              <a:t>within </a:t>
            </a:r>
            <a:r>
              <a:rPr lang="en-US" sz="2800" dirty="0" smtClean="0"/>
              <a:t>the liquid </a:t>
            </a:r>
            <a:endParaRPr lang="en-US" sz="2800" dirty="0"/>
          </a:p>
        </p:txBody>
      </p:sp>
    </p:spTree>
    <p:extLst>
      <p:ext uri="{BB962C8B-B14F-4D97-AF65-F5344CB8AC3E}">
        <p14:creationId xmlns:p14="http://schemas.microsoft.com/office/powerpoint/2010/main" val="3052594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331788" y="701675"/>
            <a:ext cx="8229600" cy="1076325"/>
          </a:xfrm>
        </p:spPr>
        <p:txBody>
          <a:bodyPr>
            <a:normAutofit/>
          </a:bodyPr>
          <a:lstStyle/>
          <a:p>
            <a:r>
              <a:rPr lang="en-US" sz="2800" dirty="0" smtClean="0">
                <a:ea typeface="ＭＳ Ｐゴシック" charset="0"/>
                <a:cs typeface="ＭＳ Ｐゴシック" charset="0"/>
              </a:rPr>
              <a:t>Henry’s </a:t>
            </a:r>
            <a:r>
              <a:rPr lang="en-US" sz="2800" dirty="0">
                <a:ea typeface="ＭＳ Ｐゴシック" charset="0"/>
                <a:cs typeface="ＭＳ Ｐゴシック" charset="0"/>
              </a:rPr>
              <a:t>law can </a:t>
            </a:r>
            <a:r>
              <a:rPr lang="en-US" sz="2800" dirty="0" smtClean="0">
                <a:ea typeface="ＭＳ Ｐゴシック" charset="0"/>
                <a:cs typeface="ＭＳ Ｐゴシック" charset="0"/>
              </a:rPr>
              <a:t>also be </a:t>
            </a:r>
            <a:r>
              <a:rPr lang="en-US" sz="2800" dirty="0">
                <a:ea typeface="ＭＳ Ｐゴシック" charset="0"/>
                <a:cs typeface="ＭＳ Ｐゴシック" charset="0"/>
              </a:rPr>
              <a:t>explained using Le </a:t>
            </a:r>
            <a:r>
              <a:rPr lang="en-US" sz="2800" dirty="0" err="1">
                <a:ea typeface="ＭＳ Ｐゴシック" charset="0"/>
                <a:cs typeface="ＭＳ Ｐゴシック" charset="0"/>
              </a:rPr>
              <a:t>Châtelier</a:t>
            </a:r>
            <a:r>
              <a:rPr lang="ja-JP" altLang="en-US" sz="2800" dirty="0">
                <a:ea typeface="ＭＳ Ｐゴシック" charset="0"/>
                <a:cs typeface="ＭＳ Ｐゴシック" charset="0"/>
              </a:rPr>
              <a:t>’</a:t>
            </a:r>
            <a:r>
              <a:rPr lang="en-US" sz="2800" dirty="0">
                <a:ea typeface="ＭＳ Ｐゴシック" charset="0"/>
                <a:cs typeface="ＭＳ Ｐゴシック" charset="0"/>
              </a:rPr>
              <a:t>s </a:t>
            </a:r>
            <a:r>
              <a:rPr lang="en-US" sz="2800" dirty="0" smtClean="0">
                <a:ea typeface="ＭＳ Ｐゴシック" charset="0"/>
                <a:cs typeface="ＭＳ Ｐゴシック" charset="0"/>
              </a:rPr>
              <a:t>principle </a:t>
            </a:r>
            <a:endParaRPr lang="en-US" sz="2800" dirty="0">
              <a:ea typeface="ＭＳ Ｐゴシック" charset="0"/>
              <a:cs typeface="ＭＳ Ｐゴシック" charset="0"/>
            </a:endParaRPr>
          </a:p>
        </p:txBody>
      </p:sp>
      <p:sp>
        <p:nvSpPr>
          <p:cNvPr id="44036" name="Rectangle 4"/>
          <p:cNvSpPr>
            <a:spLocks noGrp="1" noChangeArrowheads="1"/>
          </p:cNvSpPr>
          <p:nvPr>
            <p:ph type="body" idx="4294967295"/>
          </p:nvPr>
        </p:nvSpPr>
        <p:spPr>
          <a:xfrm>
            <a:off x="327025" y="3415058"/>
            <a:ext cx="8229600" cy="3050830"/>
          </a:xfrm>
          <a:noFill/>
        </p:spPr>
        <p:txBody>
          <a:bodyPr>
            <a:normAutofit/>
          </a:bodyPr>
          <a:lstStyle/>
          <a:p>
            <a:pPr lvl="1"/>
            <a:r>
              <a:rPr lang="en-US" dirty="0">
                <a:ea typeface="ＭＳ Ｐゴシック" charset="0"/>
              </a:rPr>
              <a:t>When the system is stressed by increasing the pressure of the gas, more gas molecules go into solution to relieve </a:t>
            </a:r>
            <a:r>
              <a:rPr lang="en-US" dirty="0" smtClean="0">
                <a:ea typeface="ＭＳ Ｐゴシック" charset="0"/>
              </a:rPr>
              <a:t>the increased pressure  </a:t>
            </a:r>
            <a:endParaRPr lang="en-US" dirty="0">
              <a:ea typeface="ＭＳ Ｐゴシック" charset="0"/>
            </a:endParaRPr>
          </a:p>
          <a:p>
            <a:pPr lvl="1"/>
            <a:r>
              <a:rPr lang="en-US" dirty="0">
                <a:ea typeface="ＭＳ Ｐゴシック" charset="0"/>
              </a:rPr>
              <a:t>When the pressure of the gas is decreased, more gas molecules come out of solution to relieve the </a:t>
            </a:r>
            <a:r>
              <a:rPr lang="en-US" dirty="0" smtClean="0">
                <a:ea typeface="ＭＳ Ｐゴシック" charset="0"/>
              </a:rPr>
              <a:t>decrease </a:t>
            </a:r>
            <a:endParaRPr lang="en-US" dirty="0">
              <a:ea typeface="ＭＳ Ｐゴシック" charset="0"/>
            </a:endParaRPr>
          </a:p>
          <a:p>
            <a:pPr lvl="4"/>
            <a:endParaRPr lang="en-US" sz="2400" dirty="0">
              <a:latin typeface="Arial" charset="0"/>
              <a:ea typeface="ＭＳ Ｐゴシック" charset="0"/>
            </a:endParaRPr>
          </a:p>
        </p:txBody>
      </p:sp>
      <p:pic>
        <p:nvPicPr>
          <p:cNvPr id="4403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2105025"/>
            <a:ext cx="6067425"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08161" y="55344"/>
            <a:ext cx="5262979" cy="646331"/>
          </a:xfrm>
          <a:prstGeom prst="rect">
            <a:avLst/>
          </a:prstGeom>
          <a:noFill/>
        </p:spPr>
        <p:txBody>
          <a:bodyPr wrap="none" rtlCol="0">
            <a:spAutoFit/>
          </a:bodyPr>
          <a:lstStyle/>
          <a:p>
            <a:r>
              <a:rPr lang="en-US" sz="3600" dirty="0" smtClean="0"/>
              <a:t>An exercise for the student</a:t>
            </a:r>
            <a:endParaRPr lang="en-US" sz="3600" dirty="0"/>
          </a:p>
        </p:txBody>
      </p:sp>
    </p:spTree>
    <p:extLst>
      <p:ext uri="{BB962C8B-B14F-4D97-AF65-F5344CB8AC3E}">
        <p14:creationId xmlns:p14="http://schemas.microsoft.com/office/powerpoint/2010/main" val="29562824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pPr>
              <a:defRPr/>
            </a:pPr>
            <a:fld id="{CE8F03D0-3998-4592-A2D7-DC156BF5C182}" type="slidenum">
              <a:rPr lang="en-US"/>
              <a:pPr>
                <a:defRPr/>
              </a:pPr>
              <a:t>53</a:t>
            </a:fld>
            <a:endParaRPr lang="en-US"/>
          </a:p>
        </p:txBody>
      </p:sp>
      <p:sp>
        <p:nvSpPr>
          <p:cNvPr id="236546" name="Rectangle 2"/>
          <p:cNvSpPr>
            <a:spLocks noGrp="1" noChangeArrowheads="1"/>
          </p:cNvSpPr>
          <p:nvPr>
            <p:ph type="body" idx="1"/>
          </p:nvPr>
        </p:nvSpPr>
        <p:spPr>
          <a:xfrm>
            <a:off x="533400" y="3716006"/>
            <a:ext cx="7848600" cy="2640344"/>
          </a:xfrm>
        </p:spPr>
        <p:txBody>
          <a:bodyPr>
            <a:normAutofit/>
          </a:bodyPr>
          <a:lstStyle/>
          <a:p>
            <a:pPr marL="533400" indent="-533400" eaLnBrk="1" hangingPunct="1"/>
            <a:r>
              <a:rPr lang="en-US" sz="2800" dirty="0" smtClean="0"/>
              <a:t>For a mixture of </a:t>
            </a:r>
            <a:r>
              <a:rPr lang="en-US" sz="2800" dirty="0" smtClean="0">
                <a:solidFill>
                  <a:srgbClr val="C00000"/>
                </a:solidFill>
              </a:rPr>
              <a:t>ideal</a:t>
            </a:r>
            <a:r>
              <a:rPr lang="en-US" sz="2800" dirty="0" smtClean="0"/>
              <a:t> gases in a container </a:t>
            </a:r>
          </a:p>
          <a:p>
            <a:pPr marL="533400" indent="-533400" eaLnBrk="1" hangingPunct="1">
              <a:buFontTx/>
              <a:buNone/>
            </a:pPr>
            <a:r>
              <a:rPr lang="en-US" sz="2400" dirty="0" smtClean="0"/>
              <a:t>		</a:t>
            </a:r>
            <a:r>
              <a:rPr lang="en-US" sz="2800" i="1" dirty="0" err="1" smtClean="0">
                <a:solidFill>
                  <a:srgbClr val="0000FF"/>
                </a:solidFill>
              </a:rPr>
              <a:t>P</a:t>
            </a:r>
            <a:r>
              <a:rPr lang="en-US" sz="2800" i="1" baseline="-25000" dirty="0" err="1" smtClean="0">
                <a:solidFill>
                  <a:srgbClr val="0000FF"/>
                </a:solidFill>
              </a:rPr>
              <a:t>Total</a:t>
            </a:r>
            <a:r>
              <a:rPr lang="en-US" sz="2800" i="1" dirty="0" smtClean="0">
                <a:solidFill>
                  <a:srgbClr val="0000FF"/>
                </a:solidFill>
              </a:rPr>
              <a:t>  =  P</a:t>
            </a:r>
            <a:r>
              <a:rPr lang="en-US" sz="2800" i="1" baseline="-25000" dirty="0" smtClean="0">
                <a:solidFill>
                  <a:srgbClr val="0000FF"/>
                </a:solidFill>
              </a:rPr>
              <a:t>1</a:t>
            </a:r>
            <a:r>
              <a:rPr lang="en-US" sz="2800" i="1" dirty="0" smtClean="0">
                <a:solidFill>
                  <a:srgbClr val="0000FF"/>
                </a:solidFill>
              </a:rPr>
              <a:t> + P</a:t>
            </a:r>
            <a:r>
              <a:rPr lang="en-US" sz="2800" i="1" baseline="-25000" dirty="0" smtClean="0">
                <a:solidFill>
                  <a:srgbClr val="0000FF"/>
                </a:solidFill>
              </a:rPr>
              <a:t>2</a:t>
            </a:r>
            <a:r>
              <a:rPr lang="en-US" sz="2800" i="1" dirty="0" smtClean="0">
                <a:solidFill>
                  <a:srgbClr val="0000FF"/>
                </a:solidFill>
              </a:rPr>
              <a:t> + P</a:t>
            </a:r>
            <a:r>
              <a:rPr lang="en-US" sz="2800" i="1" baseline="-25000" dirty="0" smtClean="0">
                <a:solidFill>
                  <a:srgbClr val="0000FF"/>
                </a:solidFill>
              </a:rPr>
              <a:t>3</a:t>
            </a:r>
            <a:r>
              <a:rPr lang="en-US" sz="2800" i="1" dirty="0" smtClean="0">
                <a:solidFill>
                  <a:srgbClr val="0000FF"/>
                </a:solidFill>
              </a:rPr>
              <a:t> + . . . </a:t>
            </a:r>
          </a:p>
          <a:p>
            <a:pPr marL="533400" indent="-533400" eaLnBrk="1" hangingPunct="1"/>
            <a:endParaRPr lang="en-US" sz="700" dirty="0" smtClean="0"/>
          </a:p>
          <a:p>
            <a:pPr marL="533400" indent="-533400" eaLnBrk="1" hangingPunct="1"/>
            <a:r>
              <a:rPr lang="en-US" sz="2800" dirty="0" smtClean="0"/>
              <a:t>The total pressure exerted is the sum of the pressures that each gas would exert if it were alone</a:t>
            </a:r>
            <a:endParaRPr lang="en-US" dirty="0" smtClean="0"/>
          </a:p>
        </p:txBody>
      </p:sp>
      <p:sp>
        <p:nvSpPr>
          <p:cNvPr id="76805"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680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7" name="Picture 6"/>
          <p:cNvPicPr>
            <a:picLocks noChangeAspect="1"/>
          </p:cNvPicPr>
          <p:nvPr/>
        </p:nvPicPr>
        <p:blipFill>
          <a:blip r:embed="rId3"/>
          <a:stretch>
            <a:fillRect/>
          </a:stretch>
        </p:blipFill>
        <p:spPr>
          <a:xfrm>
            <a:off x="2209800" y="1460263"/>
            <a:ext cx="4318000" cy="1879600"/>
          </a:xfrm>
          <a:prstGeom prst="rect">
            <a:avLst/>
          </a:prstGeom>
        </p:spPr>
      </p:pic>
      <p:sp>
        <p:nvSpPr>
          <p:cNvPr id="2" name="TextBox 1"/>
          <p:cNvSpPr txBox="1"/>
          <p:nvPr/>
        </p:nvSpPr>
        <p:spPr>
          <a:xfrm>
            <a:off x="2383376" y="533921"/>
            <a:ext cx="4741202" cy="584776"/>
          </a:xfrm>
          <a:prstGeom prst="rect">
            <a:avLst/>
          </a:prstGeom>
          <a:noFill/>
        </p:spPr>
        <p:txBody>
          <a:bodyPr wrap="none" rtlCol="0">
            <a:spAutoFit/>
          </a:bodyPr>
          <a:lstStyle/>
          <a:p>
            <a:r>
              <a:rPr lang="en-US" sz="3200" dirty="0" smtClean="0"/>
              <a:t>Remember partial pressure</a:t>
            </a:r>
            <a:endParaRPr lang="en-US" sz="3200" dirty="0"/>
          </a:p>
        </p:txBody>
      </p:sp>
    </p:spTree>
    <p:extLst>
      <p:ext uri="{BB962C8B-B14F-4D97-AF65-F5344CB8AC3E}">
        <p14:creationId xmlns:p14="http://schemas.microsoft.com/office/powerpoint/2010/main" val="374933733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pPr>
              <a:defRPr/>
            </a:pPr>
            <a:fld id="{CE8F03D0-3998-4592-A2D7-DC156BF5C182}" type="slidenum">
              <a:rPr lang="en-US"/>
              <a:pPr>
                <a:defRPr/>
              </a:pPr>
              <a:t>54</a:t>
            </a:fld>
            <a:endParaRPr lang="en-US"/>
          </a:p>
        </p:txBody>
      </p:sp>
      <p:sp>
        <p:nvSpPr>
          <p:cNvPr id="76805"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680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 name="TextBox 1"/>
          <p:cNvSpPr txBox="1"/>
          <p:nvPr/>
        </p:nvSpPr>
        <p:spPr>
          <a:xfrm>
            <a:off x="2383376" y="533921"/>
            <a:ext cx="4741202" cy="584776"/>
          </a:xfrm>
          <a:prstGeom prst="rect">
            <a:avLst/>
          </a:prstGeom>
          <a:noFill/>
        </p:spPr>
        <p:txBody>
          <a:bodyPr wrap="none" rtlCol="0">
            <a:spAutoFit/>
          </a:bodyPr>
          <a:lstStyle/>
          <a:p>
            <a:r>
              <a:rPr lang="en-US" sz="3200" dirty="0" smtClean="0"/>
              <a:t>Remember partial pressure</a:t>
            </a:r>
            <a:endParaRPr lang="en-US" sz="3200" dirty="0"/>
          </a:p>
        </p:txBody>
      </p:sp>
      <p:pic>
        <p:nvPicPr>
          <p:cNvPr id="9" name="Picture 8" descr="Figure-5"/>
          <p:cNvPicPr>
            <a:picLocks noChangeAspect="1" noChangeArrowheads="1"/>
          </p:cNvPicPr>
          <p:nvPr/>
        </p:nvPicPr>
        <p:blipFill>
          <a:blip r:embed="rId3" cstate="print"/>
          <a:srcRect/>
          <a:stretch>
            <a:fillRect/>
          </a:stretch>
        </p:blipFill>
        <p:spPr bwMode="auto">
          <a:xfrm>
            <a:off x="508000" y="2475940"/>
            <a:ext cx="8142942" cy="2831378"/>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275189973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p>
            <a:pPr>
              <a:defRPr/>
            </a:pPr>
            <a:fld id="{DEB45491-8890-479B-BBE1-67E5728D953B}" type="slidenum">
              <a:rPr lang="en-US"/>
              <a:pPr>
                <a:defRPr/>
              </a:pPr>
              <a:t>55</a:t>
            </a:fld>
            <a:endParaRPr lang="en-US" dirty="0"/>
          </a:p>
        </p:txBody>
      </p:sp>
      <p:sp>
        <p:nvSpPr>
          <p:cNvPr id="323587" name="Rectangle 3"/>
          <p:cNvSpPr>
            <a:spLocks noGrp="1" noChangeArrowheads="1"/>
          </p:cNvSpPr>
          <p:nvPr>
            <p:ph type="body" idx="1"/>
          </p:nvPr>
        </p:nvSpPr>
        <p:spPr>
          <a:xfrm>
            <a:off x="457200" y="921004"/>
            <a:ext cx="8229600" cy="4570545"/>
          </a:xfrm>
        </p:spPr>
        <p:txBody>
          <a:bodyPr>
            <a:normAutofit/>
          </a:bodyPr>
          <a:lstStyle/>
          <a:p>
            <a:pPr marL="465138" indent="-465138" eaLnBrk="1" hangingPunct="1"/>
            <a:r>
              <a:rPr lang="en-US" dirty="0" smtClean="0"/>
              <a:t>Henry’s law:	</a:t>
            </a:r>
            <a:r>
              <a:rPr lang="en-US" i="1" dirty="0" err="1" smtClean="0">
                <a:solidFill>
                  <a:srgbClr val="0000FF"/>
                </a:solidFill>
              </a:rPr>
              <a:t>C</a:t>
            </a:r>
            <a:r>
              <a:rPr lang="en-US" i="1" baseline="-25000" dirty="0" err="1" smtClean="0">
                <a:solidFill>
                  <a:srgbClr val="0000FF"/>
                </a:solidFill>
              </a:rPr>
              <a:t>gas</a:t>
            </a:r>
            <a:r>
              <a:rPr lang="en-US" i="1" baseline="-25000" dirty="0" smtClean="0">
                <a:solidFill>
                  <a:srgbClr val="0000FF"/>
                </a:solidFill>
              </a:rPr>
              <a:t> in solution</a:t>
            </a:r>
            <a:r>
              <a:rPr lang="en-US" dirty="0" smtClean="0">
                <a:solidFill>
                  <a:srgbClr val="0000FF"/>
                </a:solidFill>
              </a:rPr>
              <a:t> = </a:t>
            </a:r>
            <a:r>
              <a:rPr lang="en-US" i="1" dirty="0" err="1" smtClean="0">
                <a:solidFill>
                  <a:srgbClr val="0000FF"/>
                </a:solidFill>
              </a:rPr>
              <a:t>kP</a:t>
            </a:r>
            <a:r>
              <a:rPr lang="en-US" i="1" dirty="0" smtClean="0">
                <a:solidFill>
                  <a:srgbClr val="0000FF"/>
                </a:solidFill>
              </a:rPr>
              <a:t> </a:t>
            </a:r>
            <a:r>
              <a:rPr lang="en-US" sz="2000" dirty="0" smtClean="0"/>
              <a:t>		</a:t>
            </a:r>
          </a:p>
          <a:p>
            <a:pPr marL="465138" indent="-465138" eaLnBrk="1" hangingPunct="1">
              <a:buFontTx/>
              <a:buNone/>
            </a:pPr>
            <a:endParaRPr lang="en-US" sz="800" i="1" dirty="0" smtClean="0"/>
          </a:p>
          <a:p>
            <a:pPr marL="465138" indent="-465138" eaLnBrk="1" hangingPunct="1">
              <a:buFontTx/>
              <a:buNone/>
            </a:pPr>
            <a:r>
              <a:rPr lang="en-US" sz="2000" i="1" dirty="0" smtClean="0"/>
              <a:t>		</a:t>
            </a:r>
            <a:r>
              <a:rPr lang="en-US" sz="2800" i="1" dirty="0" smtClean="0"/>
              <a:t>C</a:t>
            </a:r>
            <a:r>
              <a:rPr lang="en-US" sz="2800" dirty="0" smtClean="0"/>
              <a:t>  =  concentration of dissolved gas in solution</a:t>
            </a:r>
          </a:p>
          <a:p>
            <a:pPr marL="465138" indent="-465138" eaLnBrk="1" hangingPunct="1">
              <a:buFontTx/>
              <a:buNone/>
            </a:pPr>
            <a:r>
              <a:rPr lang="en-US" sz="2800" dirty="0" smtClean="0"/>
              <a:t>		</a:t>
            </a:r>
            <a:r>
              <a:rPr lang="en-US" sz="2800" i="1" dirty="0" smtClean="0"/>
              <a:t>k</a:t>
            </a:r>
            <a:r>
              <a:rPr lang="en-US" sz="2800" dirty="0" smtClean="0"/>
              <a:t>  = </a:t>
            </a:r>
            <a:r>
              <a:rPr lang="en-US" sz="2800" dirty="0"/>
              <a:t> </a:t>
            </a:r>
            <a:r>
              <a:rPr lang="en-US" sz="2800" dirty="0" smtClean="0"/>
              <a:t>constant (find in tables) for a </a:t>
            </a:r>
            <a:r>
              <a:rPr lang="en-US" sz="2800" u="sng" dirty="0" smtClean="0"/>
              <a:t>solution</a:t>
            </a:r>
          </a:p>
          <a:p>
            <a:pPr marL="465138" indent="-465138" eaLnBrk="1" hangingPunct="1">
              <a:buFontTx/>
              <a:buNone/>
            </a:pPr>
            <a:r>
              <a:rPr lang="en-US" sz="2800" dirty="0" smtClean="0"/>
              <a:t>		</a:t>
            </a:r>
            <a:r>
              <a:rPr lang="en-US" sz="2800" i="1" dirty="0" smtClean="0"/>
              <a:t>P</a:t>
            </a:r>
            <a:r>
              <a:rPr lang="en-US" sz="2800" dirty="0" smtClean="0"/>
              <a:t>  =</a:t>
            </a:r>
            <a:r>
              <a:rPr lang="en-US" sz="2800" dirty="0"/>
              <a:t> </a:t>
            </a:r>
            <a:r>
              <a:rPr lang="en-US" sz="2800" dirty="0" smtClean="0"/>
              <a:t> </a:t>
            </a:r>
            <a:r>
              <a:rPr lang="en-US" sz="2800" u="sng" dirty="0" smtClean="0"/>
              <a:t>partial</a:t>
            </a:r>
            <a:r>
              <a:rPr lang="en-US" sz="2800" dirty="0" smtClean="0"/>
              <a:t> pressure of gas solute above the solution</a:t>
            </a:r>
            <a:endParaRPr lang="en-US" sz="1000" dirty="0" smtClean="0"/>
          </a:p>
          <a:p>
            <a:pPr marL="465138" indent="-465138" eaLnBrk="1" hangingPunct="1"/>
            <a:endParaRPr lang="en-US" sz="2800" dirty="0" smtClean="0"/>
          </a:p>
          <a:p>
            <a:pPr marL="465138" indent="-465138" eaLnBrk="1" hangingPunct="1"/>
            <a:r>
              <a:rPr lang="en-US" sz="2800" dirty="0" smtClean="0"/>
              <a:t>Amount of gas dissolved in a solution is directly proportional to the partial pressure of the gas above the solution. </a:t>
            </a:r>
          </a:p>
          <a:p>
            <a:pPr marL="465138" indent="-465138" eaLnBrk="1" hangingPunct="1"/>
            <a:endParaRPr lang="en-US" sz="1600" dirty="0" smtClean="0"/>
          </a:p>
        </p:txBody>
      </p:sp>
    </p:spTree>
    <p:extLst>
      <p:ext uri="{BB962C8B-B14F-4D97-AF65-F5344CB8AC3E}">
        <p14:creationId xmlns:p14="http://schemas.microsoft.com/office/powerpoint/2010/main" val="4093791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3587">
                                            <p:txEl>
                                              <p:pRg st="6" end="6"/>
                                            </p:txEl>
                                          </p:spTgt>
                                        </p:tgtEl>
                                        <p:attrNameLst>
                                          <p:attrName>style.visibility</p:attrName>
                                        </p:attrNameLst>
                                      </p:cBhvr>
                                      <p:to>
                                        <p:strVal val="visible"/>
                                      </p:to>
                                    </p:set>
                                    <p:anim calcmode="lin" valueType="num">
                                      <p:cBhvr additive="base">
                                        <p:cTn id="7" dur="500" fill="hold"/>
                                        <p:tgtEl>
                                          <p:spTgt spid="323587">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35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Content Placeholder 2"/>
          <p:cNvSpPr txBox="1">
            <a:spLocks/>
          </p:cNvSpPr>
          <p:nvPr/>
        </p:nvSpPr>
        <p:spPr bwMode="auto">
          <a:xfrm>
            <a:off x="517525" y="1854562"/>
            <a:ext cx="82296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0000"/>
              </a:spcBef>
              <a:buFontTx/>
              <a:buChar char="•"/>
            </a:pPr>
            <a:r>
              <a:rPr lang="en-US" sz="3000" dirty="0" smtClean="0">
                <a:latin typeface="+mn-lt"/>
                <a:cs typeface="Arial" charset="0"/>
              </a:rPr>
              <a:t>So partial </a:t>
            </a:r>
            <a:r>
              <a:rPr lang="en-US" sz="3000" dirty="0">
                <a:latin typeface="+mn-lt"/>
                <a:cs typeface="Arial" charset="0"/>
              </a:rPr>
              <a:t>pressure can be used to </a:t>
            </a:r>
            <a:r>
              <a:rPr lang="en-US" sz="3000" dirty="0" smtClean="0">
                <a:latin typeface="+mn-lt"/>
                <a:cs typeface="Arial" charset="0"/>
              </a:rPr>
              <a:t>determine the </a:t>
            </a:r>
            <a:r>
              <a:rPr lang="en-US" sz="3000" dirty="0">
                <a:latin typeface="+mn-lt"/>
                <a:cs typeface="Arial" charset="0"/>
              </a:rPr>
              <a:t>concentration </a:t>
            </a:r>
            <a:r>
              <a:rPr lang="en-US" sz="3000" dirty="0" smtClean="0">
                <a:latin typeface="+mn-lt"/>
                <a:cs typeface="Arial" charset="0"/>
              </a:rPr>
              <a:t>of </a:t>
            </a:r>
            <a:r>
              <a:rPr lang="en-US" sz="3000" dirty="0">
                <a:latin typeface="+mn-lt"/>
                <a:cs typeface="Arial" charset="0"/>
              </a:rPr>
              <a:t>gas </a:t>
            </a:r>
            <a:r>
              <a:rPr lang="en-US" sz="3000" b="1" i="1" dirty="0" smtClean="0">
                <a:latin typeface="+mn-lt"/>
                <a:cs typeface="Arial" charset="0"/>
              </a:rPr>
              <a:t>in</a:t>
            </a:r>
            <a:r>
              <a:rPr lang="en-US" sz="3000" dirty="0" smtClean="0">
                <a:latin typeface="+mn-lt"/>
                <a:cs typeface="Arial" charset="0"/>
              </a:rPr>
              <a:t> a solution </a:t>
            </a:r>
            <a:endParaRPr lang="en-US" sz="3000" dirty="0">
              <a:latin typeface="+mn-lt"/>
              <a:cs typeface="Arial" charset="0"/>
            </a:endParaRPr>
          </a:p>
          <a:p>
            <a:pPr>
              <a:spcBef>
                <a:spcPct val="20000"/>
              </a:spcBef>
              <a:buFontTx/>
              <a:buChar char="•"/>
            </a:pPr>
            <a:r>
              <a:rPr lang="en-US" sz="3000" dirty="0">
                <a:latin typeface="+mn-lt"/>
                <a:cs typeface="Arial" charset="0"/>
              </a:rPr>
              <a:t>If the partial pressure of a gas over a solution changes while the temperature is constant, the new solubility of the gas can be found easily: </a:t>
            </a:r>
          </a:p>
        </p:txBody>
      </p:sp>
      <p:graphicFrame>
        <p:nvGraphicFramePr>
          <p:cNvPr id="45059" name="Object 3"/>
          <p:cNvGraphicFramePr>
            <a:graphicFrameLocks noChangeAspect="1"/>
          </p:cNvGraphicFramePr>
          <p:nvPr>
            <p:extLst>
              <p:ext uri="{D42A27DB-BD31-4B8C-83A1-F6EECF244321}">
                <p14:modId xmlns:p14="http://schemas.microsoft.com/office/powerpoint/2010/main" val="639869403"/>
              </p:ext>
            </p:extLst>
          </p:nvPr>
        </p:nvGraphicFramePr>
        <p:xfrm>
          <a:off x="5050631" y="4910528"/>
          <a:ext cx="1566863" cy="1208088"/>
        </p:xfrm>
        <a:graphic>
          <a:graphicData uri="http://schemas.openxmlformats.org/presentationml/2006/ole">
            <mc:AlternateContent xmlns:mc="http://schemas.openxmlformats.org/markup-compatibility/2006">
              <mc:Choice xmlns:v="urn:schemas-microsoft-com:vml" Requires="v">
                <p:oleObj spid="_x0000_s20088" name="Equation" r:id="rId3" imgW="560388" imgH="433388" progId="Equation.3">
                  <p:embed/>
                </p:oleObj>
              </mc:Choice>
              <mc:Fallback>
                <p:oleObj name="Equation" r:id="rId3" imgW="560388" imgH="43338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0631" y="4910528"/>
                        <a:ext cx="1566863" cy="120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647035943"/>
              </p:ext>
            </p:extLst>
          </p:nvPr>
        </p:nvGraphicFramePr>
        <p:xfrm>
          <a:off x="4043683" y="625757"/>
          <a:ext cx="962684" cy="851262"/>
        </p:xfrm>
        <a:graphic>
          <a:graphicData uri="http://schemas.openxmlformats.org/presentationml/2006/ole">
            <mc:AlternateContent xmlns:mc="http://schemas.openxmlformats.org/markup-compatibility/2006">
              <mc:Choice xmlns:v="urn:schemas-microsoft-com:vml" Requires="v">
                <p:oleObj spid="_x0000_s20089" name="Document" r:id="rId6" imgW="5486400" imgH="4851400" progId="Word.Document.12">
                  <p:embed/>
                </p:oleObj>
              </mc:Choice>
              <mc:Fallback>
                <p:oleObj name="Document" r:id="rId6" imgW="5486400" imgH="4851400" progId="Word.Document.12">
                  <p:embed/>
                  <p:pic>
                    <p:nvPicPr>
                      <p:cNvPr id="0" name=""/>
                      <p:cNvPicPr/>
                      <p:nvPr/>
                    </p:nvPicPr>
                    <p:blipFill>
                      <a:blip r:embed="rId7"/>
                      <a:stretch>
                        <a:fillRect/>
                      </a:stretch>
                    </p:blipFill>
                    <p:spPr>
                      <a:xfrm>
                        <a:off x="4043683" y="625757"/>
                        <a:ext cx="962684" cy="851262"/>
                      </a:xfrm>
                      <a:prstGeom prst="rect">
                        <a:avLst/>
                      </a:prstGeom>
                    </p:spPr>
                  </p:pic>
                </p:oleObj>
              </mc:Fallback>
            </mc:AlternateContent>
          </a:graphicData>
        </a:graphic>
      </p:graphicFrame>
    </p:spTree>
    <p:extLst>
      <p:ext uri="{BB962C8B-B14F-4D97-AF65-F5344CB8AC3E}">
        <p14:creationId xmlns:p14="http://schemas.microsoft.com/office/powerpoint/2010/main" val="259556643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p:cNvSpPr>
            <a:spLocks noGrp="1" noChangeArrowheads="1"/>
          </p:cNvSpPr>
          <p:nvPr>
            <p:ph type="ftr" sz="quarter" idx="10"/>
          </p:nvPr>
        </p:nvSpPr>
        <p:spPr>
          <a:ln/>
        </p:spPr>
        <p:txBody>
          <a:bodyPr/>
          <a:lstStyle/>
          <a:p>
            <a:r>
              <a:rPr lang="en-GB">
                <a:solidFill>
                  <a:srgbClr val="FFFFFF"/>
                </a:solidFill>
              </a:rPr>
              <a:t>© 2013 Pearson Education, Inc.</a:t>
            </a:r>
          </a:p>
        </p:txBody>
      </p:sp>
      <p:sp>
        <p:nvSpPr>
          <p:cNvPr id="17410" name="Rectangle 2"/>
          <p:cNvSpPr>
            <a:spLocks noGrp="1" noChangeArrowheads="1"/>
          </p:cNvSpPr>
          <p:nvPr>
            <p:ph type="title"/>
          </p:nvPr>
        </p:nvSpPr>
        <p:spPr>
          <a:xfrm>
            <a:off x="381000" y="914400"/>
            <a:ext cx="8229600" cy="1143000"/>
          </a:xfrm>
        </p:spPr>
        <p:txBody>
          <a:bodyPr/>
          <a:lstStyle/>
          <a:p>
            <a:pPr algn="l" eaLnBrk="1" hangingPunct="1">
              <a:spcAft>
                <a:spcPts val="1200"/>
              </a:spcAft>
            </a:pP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Arial" charset="0"/>
              </a:rPr>
              <a:t>An increase in which of the following will result in an increase in the solubility of oxygen in water?</a:t>
            </a:r>
            <a:endParaRPr lang="en-US" baseline="30000">
              <a:latin typeface="Arial" charset="0"/>
              <a:ea typeface="ＭＳ Ｐゴシック" charset="0"/>
              <a:cs typeface="Arial" charset="0"/>
            </a:endParaRPr>
          </a:p>
        </p:txBody>
      </p:sp>
      <p:sp>
        <p:nvSpPr>
          <p:cNvPr id="17411" name="Rectangle 3"/>
          <p:cNvSpPr>
            <a:spLocks noGrp="1" noChangeArrowheads="1"/>
          </p:cNvSpPr>
          <p:nvPr>
            <p:ph type="body" idx="1"/>
          </p:nvPr>
        </p:nvSpPr>
        <p:spPr>
          <a:xfrm>
            <a:off x="304800" y="2667000"/>
            <a:ext cx="5562600" cy="2286000"/>
          </a:xfrm>
        </p:spPr>
        <p:txBody>
          <a:bodyPr/>
          <a:lstStyle/>
          <a:p>
            <a:pPr eaLnBrk="1" hangingPunct="1">
              <a:buFont typeface="Arial" charset="0"/>
              <a:buAutoNum type="alphaLcPeriod"/>
            </a:pPr>
            <a:r>
              <a:rPr lang="en-US" sz="2600" dirty="0">
                <a:latin typeface="Arial" charset="0"/>
                <a:ea typeface="ＭＳ Ｐゴシック" charset="0"/>
                <a:cs typeface="Arial" charset="0"/>
              </a:rPr>
              <a:t>Partial pressure of oxygen over the solution</a:t>
            </a:r>
            <a:endParaRPr lang="en-US" sz="2600" baseline="-25000" dirty="0">
              <a:latin typeface="Arial" charset="0"/>
              <a:ea typeface="ＭＳ Ｐゴシック" charset="0"/>
              <a:cs typeface="Arial" charset="0"/>
            </a:endParaRPr>
          </a:p>
          <a:p>
            <a:pPr eaLnBrk="1" hangingPunct="1">
              <a:buFont typeface="Arial" charset="0"/>
              <a:buAutoNum type="alphaLcPeriod"/>
            </a:pPr>
            <a:r>
              <a:rPr lang="en-US" sz="2600" dirty="0">
                <a:latin typeface="Arial" charset="0"/>
                <a:ea typeface="ＭＳ Ｐゴシック" charset="0"/>
                <a:cs typeface="Arial" charset="0"/>
              </a:rPr>
              <a:t>Temperature</a:t>
            </a:r>
            <a:endParaRPr lang="en-US" sz="2600" baseline="-25000" dirty="0">
              <a:latin typeface="Arial" charset="0"/>
              <a:ea typeface="ＭＳ Ｐゴシック" charset="0"/>
              <a:cs typeface="Arial" charset="0"/>
            </a:endParaRPr>
          </a:p>
          <a:p>
            <a:pPr eaLnBrk="1" hangingPunct="1">
              <a:buFont typeface="Arial" charset="0"/>
              <a:buAutoNum type="alphaLcPeriod"/>
            </a:pPr>
            <a:r>
              <a:rPr lang="en-US" sz="2600" dirty="0">
                <a:latin typeface="Arial" charset="0"/>
                <a:ea typeface="ＭＳ Ｐゴシック" charset="0"/>
                <a:cs typeface="Arial" charset="0"/>
              </a:rPr>
              <a:t>Total pressure over the solution by the addition of heliu</a:t>
            </a:r>
            <a:r>
              <a:rPr lang="en-US" sz="2800" dirty="0">
                <a:latin typeface="Arial" charset="0"/>
                <a:ea typeface="ＭＳ Ｐゴシック" charset="0"/>
                <a:cs typeface="Arial" charset="0"/>
              </a:rPr>
              <a:t>m</a:t>
            </a:r>
            <a:endParaRPr lang="en-US" sz="2800" baseline="-25000" dirty="0">
              <a:latin typeface="Arial" charset="0"/>
              <a:ea typeface="ＭＳ Ｐゴシック" charset="0"/>
              <a:cs typeface="Arial" charset="0"/>
            </a:endParaRPr>
          </a:p>
          <a:p>
            <a:pPr eaLnBrk="1" hangingPunct="1">
              <a:buFont typeface="Arial" charset="0"/>
              <a:buAutoNum type="alphaLcPeriod"/>
            </a:pPr>
            <a:r>
              <a:rPr lang="en-US" sz="2600" dirty="0">
                <a:latin typeface="Arial" charset="0"/>
                <a:ea typeface="ＭＳ Ｐゴシック" charset="0"/>
                <a:cs typeface="Arial" charset="0"/>
              </a:rPr>
              <a:t>Volume of water</a:t>
            </a:r>
            <a:endParaRPr lang="en-US" sz="2600" baseline="-25000" dirty="0">
              <a:latin typeface="Arial" charset="0"/>
              <a:ea typeface="ＭＳ Ｐゴシック" charset="0"/>
              <a:cs typeface="Arial" charset="0"/>
            </a:endParaRPr>
          </a:p>
        </p:txBody>
      </p:sp>
      <p:pic>
        <p:nvPicPr>
          <p:cNvPr id="1741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6275" y="2816225"/>
            <a:ext cx="31591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04800" y="2667000"/>
            <a:ext cx="5322888" cy="88206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056997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598"/>
            <a:ext cx="8229600" cy="606642"/>
          </a:xfrm>
        </p:spPr>
        <p:txBody>
          <a:bodyPr>
            <a:normAutofit/>
          </a:bodyPr>
          <a:lstStyle/>
          <a:p>
            <a:r>
              <a:rPr lang="en-US" sz="3200" dirty="0" smtClean="0"/>
              <a:t>Worked example 9.3</a:t>
            </a:r>
            <a:endParaRPr lang="en-US" sz="3200" dirty="0"/>
          </a:p>
        </p:txBody>
      </p:sp>
      <p:sp>
        <p:nvSpPr>
          <p:cNvPr id="3" name="Content Placeholder 2"/>
          <p:cNvSpPr>
            <a:spLocks noGrp="1"/>
          </p:cNvSpPr>
          <p:nvPr>
            <p:ph idx="1"/>
          </p:nvPr>
        </p:nvSpPr>
        <p:spPr>
          <a:xfrm>
            <a:off x="457200" y="1002240"/>
            <a:ext cx="8229600" cy="5175359"/>
          </a:xfrm>
        </p:spPr>
        <p:txBody>
          <a:bodyPr>
            <a:normAutofit/>
          </a:bodyPr>
          <a:lstStyle/>
          <a:p>
            <a:r>
              <a:rPr lang="en-US" sz="2800" dirty="0">
                <a:solidFill>
                  <a:srgbClr val="000000"/>
                </a:solidFill>
              </a:rPr>
              <a:t>At a partial pressure of oxygen in the atmosphere of 159 mmHg, the solubility of oxygen in blood is 0.44 g/100 </a:t>
            </a:r>
            <a:r>
              <a:rPr lang="en-US" sz="2800" dirty="0" err="1">
                <a:solidFill>
                  <a:srgbClr val="000000"/>
                </a:solidFill>
              </a:rPr>
              <a:t>mL.</a:t>
            </a:r>
            <a:r>
              <a:rPr lang="en-US" sz="2800" dirty="0">
                <a:solidFill>
                  <a:srgbClr val="000000"/>
                </a:solidFill>
              </a:rPr>
              <a:t> </a:t>
            </a:r>
            <a:endParaRPr lang="en-US" sz="2800" dirty="0" smtClean="0">
              <a:solidFill>
                <a:srgbClr val="000000"/>
              </a:solidFill>
            </a:endParaRPr>
          </a:p>
          <a:p>
            <a:r>
              <a:rPr lang="en-US" sz="2800" dirty="0" smtClean="0">
                <a:solidFill>
                  <a:srgbClr val="000000"/>
                </a:solidFill>
              </a:rPr>
              <a:t>What </a:t>
            </a:r>
            <a:r>
              <a:rPr lang="en-US" sz="2800" dirty="0">
                <a:solidFill>
                  <a:srgbClr val="000000"/>
                </a:solidFill>
              </a:rPr>
              <a:t>is the solubility of oxygen in blood at 11,000 </a:t>
            </a:r>
            <a:r>
              <a:rPr lang="en-US" sz="2800" dirty="0" err="1">
                <a:solidFill>
                  <a:srgbClr val="000000"/>
                </a:solidFill>
              </a:rPr>
              <a:t>ft</a:t>
            </a:r>
            <a:r>
              <a:rPr lang="en-US" sz="2800" dirty="0">
                <a:solidFill>
                  <a:srgbClr val="000000"/>
                </a:solidFill>
              </a:rPr>
              <a:t>, where the partial pressure of O</a:t>
            </a:r>
            <a:r>
              <a:rPr lang="en-US" sz="2800" baseline="-25000" dirty="0">
                <a:solidFill>
                  <a:srgbClr val="000000"/>
                </a:solidFill>
              </a:rPr>
              <a:t>2</a:t>
            </a:r>
            <a:r>
              <a:rPr lang="en-US" sz="2800" dirty="0">
                <a:solidFill>
                  <a:srgbClr val="000000"/>
                </a:solidFill>
              </a:rPr>
              <a:t> is 56 mmHg</a:t>
            </a:r>
            <a:r>
              <a:rPr lang="en-US" sz="2800" dirty="0" smtClean="0">
                <a:solidFill>
                  <a:srgbClr val="000000"/>
                </a:solidFill>
              </a:rPr>
              <a:t>?</a:t>
            </a:r>
          </a:p>
          <a:p>
            <a:endParaRPr lang="en-US" sz="1100" dirty="0" smtClean="0">
              <a:solidFill>
                <a:srgbClr val="000000"/>
              </a:solidFill>
            </a:endParaRPr>
          </a:p>
          <a:p>
            <a:r>
              <a:rPr lang="en-US" sz="2800" dirty="0" smtClean="0">
                <a:solidFill>
                  <a:srgbClr val="000000"/>
                </a:solidFill>
              </a:rPr>
              <a:t>According </a:t>
            </a:r>
            <a:r>
              <a:rPr lang="en-US" sz="2800" dirty="0">
                <a:solidFill>
                  <a:srgbClr val="000000"/>
                </a:solidFill>
              </a:rPr>
              <a:t>to Henry</a:t>
            </a:r>
            <a:r>
              <a:rPr lang="ja-JP" altLang="en-US" sz="2800" dirty="0">
                <a:solidFill>
                  <a:srgbClr val="000000"/>
                </a:solidFill>
              </a:rPr>
              <a:t>’</a:t>
            </a:r>
            <a:r>
              <a:rPr lang="en-US" sz="2800" dirty="0">
                <a:solidFill>
                  <a:srgbClr val="000000"/>
                </a:solidFill>
              </a:rPr>
              <a:t>s law, the solubility of the gas divided by its pressure is constant</a:t>
            </a:r>
            <a:r>
              <a:rPr lang="en-US" sz="2800" dirty="0" smtClean="0">
                <a:solidFill>
                  <a:srgbClr val="000000"/>
                </a:solidFill>
              </a:rPr>
              <a:t>:</a:t>
            </a:r>
          </a:p>
          <a:p>
            <a:endParaRPr lang="en-US" sz="1200" dirty="0" smtClean="0">
              <a:solidFill>
                <a:srgbClr val="000000"/>
              </a:solidFill>
            </a:endParaRPr>
          </a:p>
          <a:p>
            <a:r>
              <a:rPr lang="en-US" sz="2800" dirty="0" smtClean="0">
                <a:solidFill>
                  <a:srgbClr val="000000"/>
                </a:solidFill>
              </a:rPr>
              <a:t>Of </a:t>
            </a:r>
            <a:r>
              <a:rPr lang="en-US" sz="2800" dirty="0">
                <a:solidFill>
                  <a:srgbClr val="000000"/>
                </a:solidFill>
              </a:rPr>
              <a:t>the four variables in this equation, we know </a:t>
            </a:r>
            <a:r>
              <a:rPr lang="en-US" sz="2800" i="1" dirty="0">
                <a:solidFill>
                  <a:srgbClr val="000000"/>
                </a:solidFill>
              </a:rPr>
              <a:t>P</a:t>
            </a:r>
            <a:r>
              <a:rPr lang="en-US" sz="2800" baseline="-25000" dirty="0">
                <a:solidFill>
                  <a:srgbClr val="000000"/>
                </a:solidFill>
              </a:rPr>
              <a:t>1</a:t>
            </a:r>
            <a:r>
              <a:rPr lang="en-US" sz="2800" dirty="0">
                <a:solidFill>
                  <a:srgbClr val="000000"/>
                </a:solidFill>
              </a:rPr>
              <a:t>, </a:t>
            </a:r>
            <a:r>
              <a:rPr lang="en-US" sz="2800" i="1" dirty="0">
                <a:solidFill>
                  <a:srgbClr val="000000"/>
                </a:solidFill>
              </a:rPr>
              <a:t>C</a:t>
            </a:r>
            <a:r>
              <a:rPr lang="en-US" sz="2800" baseline="-25000" dirty="0">
                <a:solidFill>
                  <a:srgbClr val="000000"/>
                </a:solidFill>
              </a:rPr>
              <a:t>1</a:t>
            </a:r>
            <a:r>
              <a:rPr lang="en-US" sz="2800" dirty="0">
                <a:solidFill>
                  <a:srgbClr val="000000"/>
                </a:solidFill>
              </a:rPr>
              <a:t>, and </a:t>
            </a:r>
            <a:r>
              <a:rPr lang="en-US" sz="2800" i="1" dirty="0">
                <a:solidFill>
                  <a:srgbClr val="000000"/>
                </a:solidFill>
              </a:rPr>
              <a:t>P</a:t>
            </a:r>
            <a:r>
              <a:rPr lang="en-US" sz="2800" baseline="-25000" dirty="0">
                <a:solidFill>
                  <a:srgbClr val="000000"/>
                </a:solidFill>
              </a:rPr>
              <a:t>2</a:t>
            </a:r>
            <a:r>
              <a:rPr lang="en-US" sz="2800" dirty="0">
                <a:solidFill>
                  <a:srgbClr val="000000"/>
                </a:solidFill>
              </a:rPr>
              <a:t>, </a:t>
            </a:r>
            <a:r>
              <a:rPr lang="en-US" sz="2800" dirty="0" smtClean="0">
                <a:solidFill>
                  <a:srgbClr val="000000"/>
                </a:solidFill>
              </a:rPr>
              <a:t>so we </a:t>
            </a:r>
            <a:r>
              <a:rPr lang="en-US" sz="2800" dirty="0">
                <a:solidFill>
                  <a:srgbClr val="000000"/>
                </a:solidFill>
              </a:rPr>
              <a:t>need to find </a:t>
            </a:r>
            <a:r>
              <a:rPr lang="en-US" sz="2800" i="1" dirty="0" smtClean="0">
                <a:solidFill>
                  <a:srgbClr val="000000"/>
                </a:solidFill>
              </a:rPr>
              <a:t>C</a:t>
            </a:r>
            <a:r>
              <a:rPr lang="en-US" sz="2800" baseline="-25000" dirty="0" smtClean="0">
                <a:solidFill>
                  <a:srgbClr val="000000"/>
                </a:solidFill>
              </a:rPr>
              <a:t>2</a:t>
            </a:r>
            <a:r>
              <a:rPr lang="en-US" sz="2800" dirty="0" smtClean="0">
                <a:solidFill>
                  <a:srgbClr val="000000"/>
                </a:solidFill>
              </a:rPr>
              <a:t> </a:t>
            </a:r>
            <a:endParaRPr lang="en-US" sz="2800" dirty="0">
              <a:solidFill>
                <a:srgbClr val="000000"/>
              </a:solidFill>
            </a:endParaRPr>
          </a:p>
          <a:p>
            <a:endParaRPr lang="en-US" sz="2800" dirty="0">
              <a:solidFill>
                <a:srgbClr val="000000"/>
              </a:solidFill>
            </a:endParaRPr>
          </a:p>
          <a:p>
            <a:endParaRPr lang="en-US" sz="2800" dirty="0">
              <a:solidFill>
                <a:srgbClr val="000000"/>
              </a:solidFill>
            </a:endParaRPr>
          </a:p>
          <a:p>
            <a:endParaRPr lang="en-US" sz="2800" dirty="0"/>
          </a:p>
        </p:txBody>
      </p:sp>
      <p:pic>
        <p:nvPicPr>
          <p:cNvPr id="6" name="Picture 5"/>
          <p:cNvPicPr>
            <a:picLocks noChangeAspect="1"/>
          </p:cNvPicPr>
          <p:nvPr/>
        </p:nvPicPr>
        <p:blipFill>
          <a:blip r:embed="rId2"/>
          <a:stretch>
            <a:fillRect/>
          </a:stretch>
        </p:blipFill>
        <p:spPr>
          <a:xfrm>
            <a:off x="6161697" y="4026820"/>
            <a:ext cx="965200" cy="571500"/>
          </a:xfrm>
          <a:prstGeom prst="rect">
            <a:avLst/>
          </a:prstGeom>
        </p:spPr>
      </p:pic>
    </p:spTree>
    <p:extLst>
      <p:ext uri="{BB962C8B-B14F-4D97-AF65-F5344CB8AC3E}">
        <p14:creationId xmlns:p14="http://schemas.microsoft.com/office/powerpoint/2010/main" val="26628419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3660"/>
            <a:ext cx="8229600" cy="2323278"/>
          </a:xfrm>
        </p:spPr>
        <p:txBody>
          <a:bodyPr>
            <a:normAutofit/>
          </a:bodyPr>
          <a:lstStyle/>
          <a:p>
            <a:pPr defTabSz="914400" eaLnBrk="0" fontAlgn="base" hangingPunct="0">
              <a:spcBef>
                <a:spcPct val="50000"/>
              </a:spcBef>
              <a:spcAft>
                <a:spcPct val="0"/>
              </a:spcAft>
            </a:pPr>
            <a:r>
              <a:rPr lang="en-US" sz="2400" i="1" dirty="0">
                <a:solidFill>
                  <a:srgbClr val="000000"/>
                </a:solidFill>
                <a:latin typeface="Times New Roman" charset="0"/>
                <a:ea typeface="ＭＳ Ｐゴシック" charset="0"/>
                <a:cs typeface="ＭＳ Ｐゴシック" charset="0"/>
              </a:rPr>
              <a:t>P</a:t>
            </a:r>
            <a:r>
              <a:rPr lang="en-US" sz="2400" baseline="-25000" dirty="0">
                <a:solidFill>
                  <a:srgbClr val="000000"/>
                </a:solidFill>
                <a:latin typeface="Times New Roman" charset="0"/>
                <a:ea typeface="ＭＳ Ｐゴシック" charset="0"/>
                <a:cs typeface="ＭＳ Ｐゴシック" charset="0"/>
              </a:rPr>
              <a:t>1</a:t>
            </a:r>
            <a:r>
              <a:rPr lang="en-US" sz="2400" dirty="0">
                <a:solidFill>
                  <a:srgbClr val="000000"/>
                </a:solidFill>
                <a:latin typeface="Times New Roman" charset="0"/>
                <a:ea typeface="ＭＳ Ｐゴシック" charset="0"/>
                <a:cs typeface="ＭＳ Ｐゴシック" charset="0"/>
              </a:rPr>
              <a:t> = 159 </a:t>
            </a:r>
            <a:r>
              <a:rPr lang="en-US" sz="2400" dirty="0" smtClean="0">
                <a:solidFill>
                  <a:srgbClr val="000000"/>
                </a:solidFill>
                <a:latin typeface="Times New Roman" charset="0"/>
                <a:ea typeface="ＭＳ Ｐゴシック" charset="0"/>
                <a:cs typeface="ＭＳ Ｐゴシック" charset="0"/>
              </a:rPr>
              <a:t>mm Hg</a:t>
            </a:r>
            <a:endParaRPr lang="en-US" sz="2400" dirty="0">
              <a:solidFill>
                <a:srgbClr val="000000"/>
              </a:solidFill>
              <a:latin typeface="Times New Roman" charset="0"/>
              <a:ea typeface="ＭＳ Ｐゴシック" charset="0"/>
              <a:cs typeface="ＭＳ Ｐゴシック" charset="0"/>
            </a:endParaRPr>
          </a:p>
          <a:p>
            <a:pPr defTabSz="914400" eaLnBrk="0" fontAlgn="base" hangingPunct="0">
              <a:spcBef>
                <a:spcPct val="50000"/>
              </a:spcBef>
              <a:spcAft>
                <a:spcPct val="0"/>
              </a:spcAft>
            </a:pPr>
            <a:r>
              <a:rPr lang="en-US" sz="2400" i="1" dirty="0">
                <a:solidFill>
                  <a:srgbClr val="000000"/>
                </a:solidFill>
                <a:latin typeface="Times New Roman" charset="0"/>
                <a:ea typeface="ＭＳ Ｐゴシック" charset="0"/>
                <a:cs typeface="ＭＳ Ｐゴシック" charset="0"/>
              </a:rPr>
              <a:t>C</a:t>
            </a:r>
            <a:r>
              <a:rPr lang="en-US" sz="2400" baseline="-25000" dirty="0">
                <a:solidFill>
                  <a:srgbClr val="000000"/>
                </a:solidFill>
                <a:latin typeface="Times New Roman" charset="0"/>
                <a:ea typeface="ＭＳ Ｐゴシック" charset="0"/>
                <a:cs typeface="ＭＳ Ｐゴシック" charset="0"/>
              </a:rPr>
              <a:t>1</a:t>
            </a:r>
            <a:r>
              <a:rPr lang="en-US" sz="2400" dirty="0">
                <a:solidFill>
                  <a:srgbClr val="000000"/>
                </a:solidFill>
                <a:latin typeface="Times New Roman" charset="0"/>
                <a:ea typeface="ＭＳ Ｐゴシック" charset="0"/>
                <a:cs typeface="ＭＳ Ｐゴシック" charset="0"/>
              </a:rPr>
              <a:t> = 0.44 g/100 mL</a:t>
            </a:r>
          </a:p>
          <a:p>
            <a:pPr defTabSz="914400" eaLnBrk="0" fontAlgn="base" hangingPunct="0">
              <a:spcBef>
                <a:spcPct val="50000"/>
              </a:spcBef>
              <a:spcAft>
                <a:spcPct val="0"/>
              </a:spcAft>
            </a:pPr>
            <a:r>
              <a:rPr lang="en-US" sz="2400" i="1" dirty="0">
                <a:solidFill>
                  <a:srgbClr val="000000"/>
                </a:solidFill>
                <a:latin typeface="Times New Roman" charset="0"/>
                <a:ea typeface="ＭＳ Ｐゴシック" charset="0"/>
                <a:cs typeface="ＭＳ Ｐゴシック" charset="0"/>
              </a:rPr>
              <a:t>P</a:t>
            </a:r>
            <a:r>
              <a:rPr lang="en-US" sz="2400" baseline="-25000" dirty="0">
                <a:solidFill>
                  <a:srgbClr val="000000"/>
                </a:solidFill>
                <a:latin typeface="Times New Roman" charset="0"/>
                <a:ea typeface="ＭＳ Ｐゴシック" charset="0"/>
                <a:cs typeface="ＭＳ Ｐゴシック" charset="0"/>
              </a:rPr>
              <a:t>2</a:t>
            </a:r>
            <a:r>
              <a:rPr lang="en-US" sz="2400" dirty="0">
                <a:solidFill>
                  <a:srgbClr val="000000"/>
                </a:solidFill>
                <a:latin typeface="Times New Roman" charset="0"/>
                <a:ea typeface="ＭＳ Ｐゴシック" charset="0"/>
                <a:cs typeface="ＭＳ Ｐゴシック" charset="0"/>
              </a:rPr>
              <a:t> = 56 </a:t>
            </a:r>
            <a:r>
              <a:rPr lang="en-US" sz="2400" dirty="0" smtClean="0">
                <a:solidFill>
                  <a:srgbClr val="000000"/>
                </a:solidFill>
                <a:latin typeface="Times New Roman" charset="0"/>
                <a:ea typeface="ＭＳ Ｐゴシック" charset="0"/>
                <a:cs typeface="ＭＳ Ｐゴシック" charset="0"/>
              </a:rPr>
              <a:t>mm Hg </a:t>
            </a:r>
          </a:p>
          <a:p>
            <a:pPr defTabSz="914400" eaLnBrk="0" fontAlgn="base" hangingPunct="0">
              <a:spcBef>
                <a:spcPct val="50000"/>
              </a:spcBef>
              <a:spcAft>
                <a:spcPct val="0"/>
              </a:spcAft>
            </a:pPr>
            <a:r>
              <a:rPr lang="en-US" sz="2400" i="1" dirty="0" smtClean="0">
                <a:solidFill>
                  <a:srgbClr val="000000"/>
                </a:solidFill>
                <a:latin typeface="Times New Roman" charset="0"/>
                <a:ea typeface="ＭＳ Ｐゴシック" charset="0"/>
                <a:cs typeface="ＭＳ Ｐゴシック" charset="0"/>
              </a:rPr>
              <a:t>C</a:t>
            </a:r>
            <a:r>
              <a:rPr lang="en-US" sz="2400" baseline="-25000" dirty="0" smtClean="0">
                <a:solidFill>
                  <a:srgbClr val="000000"/>
                </a:solidFill>
                <a:latin typeface="Times New Roman" charset="0"/>
                <a:ea typeface="ＭＳ Ｐゴシック" charset="0"/>
                <a:cs typeface="ＭＳ Ｐゴシック" charset="0"/>
              </a:rPr>
              <a:t>2</a:t>
            </a:r>
            <a:r>
              <a:rPr lang="en-US" sz="2400" dirty="0" smtClean="0">
                <a:solidFill>
                  <a:srgbClr val="000000"/>
                </a:solidFill>
                <a:latin typeface="Times New Roman" charset="0"/>
                <a:ea typeface="ＭＳ Ｐゴシック" charset="0"/>
                <a:cs typeface="ＭＳ Ｐゴシック" charset="0"/>
              </a:rPr>
              <a:t> = ?</a:t>
            </a:r>
            <a:endParaRPr lang="en-US" sz="2400" dirty="0">
              <a:solidFill>
                <a:srgbClr val="000000"/>
              </a:solidFill>
              <a:latin typeface="Times New Roman" charset="0"/>
              <a:ea typeface="ＭＳ Ｐゴシック" charset="0"/>
              <a:cs typeface="ＭＳ Ｐゴシック" charset="0"/>
            </a:endParaRPr>
          </a:p>
          <a:p>
            <a:endParaRPr lang="en-US" sz="2400" dirty="0" smtClean="0"/>
          </a:p>
          <a:p>
            <a:endParaRPr lang="en-US" sz="2400" dirty="0"/>
          </a:p>
        </p:txBody>
      </p:sp>
      <p:pic>
        <p:nvPicPr>
          <p:cNvPr id="4" name="Picture 14" descr="H:\48456 McMurry GOB IRDVD\Working Files 48456\Worked Examples\Component\ch09\9-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936" y="893291"/>
            <a:ext cx="3113907" cy="73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H:\48456 McMurry GOB IRDVD\Working Files 48456\Worked Examples\Component\ch09\9-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356" y="4651661"/>
            <a:ext cx="7541183" cy="78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292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65125" y="803275"/>
            <a:ext cx="8229600" cy="5210175"/>
          </a:xfrm>
        </p:spPr>
        <p:txBody>
          <a:bodyPr>
            <a:normAutofit/>
          </a:bodyPr>
          <a:lstStyle/>
          <a:p>
            <a:r>
              <a:rPr lang="en-US" sz="2800" b="1" dirty="0">
                <a:ea typeface="ＭＳ Ｐゴシック" charset="0"/>
                <a:cs typeface="ＭＳ Ｐゴシック" charset="0"/>
              </a:rPr>
              <a:t>Heterogeneous mixtures</a:t>
            </a:r>
            <a:r>
              <a:rPr lang="en-US" sz="2800" dirty="0">
                <a:ea typeface="ＭＳ Ｐゴシック" charset="0"/>
                <a:cs typeface="ＭＳ Ｐゴシック" charset="0"/>
              </a:rPr>
              <a:t> are those in which the mixing is not uniform and have regions of different </a:t>
            </a:r>
            <a:r>
              <a:rPr lang="en-US" sz="2800" dirty="0" smtClean="0">
                <a:ea typeface="ＭＳ Ｐゴシック" charset="0"/>
                <a:cs typeface="ＭＳ Ｐゴシック" charset="0"/>
              </a:rPr>
              <a:t>composition</a:t>
            </a:r>
            <a:r>
              <a:rPr lang="en-US" sz="2800" dirty="0">
                <a:ea typeface="ＭＳ Ｐゴシック" charset="0"/>
                <a:cs typeface="ＭＳ Ｐゴシック" charset="0"/>
              </a:rPr>
              <a:t> </a:t>
            </a:r>
          </a:p>
          <a:p>
            <a:r>
              <a:rPr lang="en-US" sz="2800" b="1" dirty="0">
                <a:ea typeface="ＭＳ Ｐゴシック" charset="0"/>
                <a:cs typeface="ＭＳ Ｐゴシック" charset="0"/>
              </a:rPr>
              <a:t>Homogeneous mixtures</a:t>
            </a:r>
            <a:r>
              <a:rPr lang="en-US" sz="2800" dirty="0">
                <a:ea typeface="ＭＳ Ｐゴシック" charset="0"/>
                <a:cs typeface="ＭＳ Ｐゴシック" charset="0"/>
              </a:rPr>
              <a:t> are those in which the mixing </a:t>
            </a:r>
            <a:r>
              <a:rPr lang="en-US" sz="2800" i="1" dirty="0">
                <a:ea typeface="ＭＳ Ｐゴシック" charset="0"/>
                <a:cs typeface="ＭＳ Ｐゴシック" charset="0"/>
              </a:rPr>
              <a:t>is</a:t>
            </a:r>
            <a:r>
              <a:rPr lang="en-US" sz="2800" dirty="0">
                <a:ea typeface="ＭＳ Ｐゴシック" charset="0"/>
                <a:cs typeface="ＭＳ Ｐゴシック" charset="0"/>
              </a:rPr>
              <a:t> </a:t>
            </a:r>
            <a:r>
              <a:rPr lang="en-US" sz="2800" dirty="0" smtClean="0">
                <a:ea typeface="ＭＳ Ｐゴシック" charset="0"/>
                <a:cs typeface="ＭＳ Ｐゴシック" charset="0"/>
              </a:rPr>
              <a:t>uniform   </a:t>
            </a:r>
            <a:r>
              <a:rPr lang="en-US" sz="2800" dirty="0">
                <a:ea typeface="ＭＳ Ｐゴシック" charset="0"/>
                <a:cs typeface="ＭＳ Ｐゴシック" charset="0"/>
              </a:rPr>
              <a:t>and have the same composition </a:t>
            </a:r>
            <a:r>
              <a:rPr lang="en-US" sz="2800" dirty="0" smtClean="0">
                <a:ea typeface="ＭＳ Ｐゴシック" charset="0"/>
                <a:cs typeface="ＭＳ Ｐゴシック" charset="0"/>
              </a:rPr>
              <a:t>throughout </a:t>
            </a:r>
            <a:endParaRPr lang="en-US" sz="2800" dirty="0">
              <a:ea typeface="ＭＳ Ｐゴシック" charset="0"/>
              <a:cs typeface="ＭＳ Ｐゴシック" charset="0"/>
            </a:endParaRPr>
          </a:p>
          <a:p>
            <a:pPr lvl="1"/>
            <a:r>
              <a:rPr lang="en-US" sz="2400" b="1" dirty="0">
                <a:ea typeface="ＭＳ Ｐゴシック" charset="0"/>
              </a:rPr>
              <a:t>Solutions</a:t>
            </a:r>
            <a:r>
              <a:rPr lang="en-US" sz="2400" dirty="0">
                <a:ea typeface="ＭＳ Ｐゴシック" charset="0"/>
              </a:rPr>
              <a:t> are homogeneous mixtures that contain particles the size of a typical ion or small </a:t>
            </a:r>
            <a:r>
              <a:rPr lang="en-US" sz="2400" dirty="0" smtClean="0">
                <a:ea typeface="ＭＳ Ｐゴシック" charset="0"/>
              </a:rPr>
              <a:t>molecule </a:t>
            </a:r>
            <a:endParaRPr lang="en-US" sz="2400" dirty="0">
              <a:ea typeface="ＭＳ Ｐゴシック" charset="0"/>
            </a:endParaRPr>
          </a:p>
          <a:p>
            <a:pPr lvl="1"/>
            <a:r>
              <a:rPr lang="en-US" sz="2400" b="1" dirty="0">
                <a:ea typeface="ＭＳ Ｐゴシック" charset="0"/>
              </a:rPr>
              <a:t>Colloids</a:t>
            </a:r>
            <a:r>
              <a:rPr lang="en-US" sz="2400" dirty="0">
                <a:ea typeface="ＭＳ Ｐゴシック" charset="0"/>
              </a:rPr>
              <a:t> are homogeneous mixtures that contain particles ranging in diameter from 2 to 500 </a:t>
            </a:r>
            <a:r>
              <a:rPr lang="en-US" sz="2400" dirty="0" smtClean="0">
                <a:ea typeface="ＭＳ Ｐゴシック" charset="0"/>
              </a:rPr>
              <a:t>nm </a:t>
            </a:r>
          </a:p>
          <a:p>
            <a:pPr lvl="2"/>
            <a:r>
              <a:rPr lang="en-US" dirty="0" smtClean="0">
                <a:ea typeface="ＭＳ Ｐゴシック" charset="0"/>
              </a:rPr>
              <a:t>so they scatter (reflect) light </a:t>
            </a:r>
            <a:endParaRPr lang="en-US" dirty="0">
              <a:ea typeface="ＭＳ Ｐゴシック" charset="0"/>
            </a:endParaRPr>
          </a:p>
        </p:txBody>
      </p:sp>
    </p:spTree>
    <p:extLst>
      <p:ext uri="{BB962C8B-B14F-4D97-AF65-F5344CB8AC3E}">
        <p14:creationId xmlns:p14="http://schemas.microsoft.com/office/powerpoint/2010/main" val="168428968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atin typeface="Arial" charset="0"/>
                <a:cs typeface="Times New Roman" charset="0"/>
              </a:rPr>
              <a:t>9.7 Units of Concentration</a:t>
            </a:r>
          </a:p>
        </p:txBody>
      </p:sp>
      <p:pic>
        <p:nvPicPr>
          <p:cNvPr id="4710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57350"/>
            <a:ext cx="85344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71478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Experiment 23: Concentration of a Sodium Chloride Solution </a:t>
            </a:r>
          </a:p>
          <a:p>
            <a:endParaRPr lang="en-US" dirty="0"/>
          </a:p>
          <a:p>
            <a:r>
              <a:rPr lang="en-US" dirty="0" smtClean="0"/>
              <a:t>This lab covers in detail most of </a:t>
            </a:r>
            <a:r>
              <a:rPr lang="en-US" smtClean="0"/>
              <a:t>this section.</a:t>
            </a:r>
            <a:endParaRPr lang="en-US"/>
          </a:p>
        </p:txBody>
      </p:sp>
    </p:spTree>
    <p:extLst>
      <p:ext uri="{BB962C8B-B14F-4D97-AF65-F5344CB8AC3E}">
        <p14:creationId xmlns:p14="http://schemas.microsoft.com/office/powerpoint/2010/main" val="86081785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Content Placeholder 2"/>
          <p:cNvSpPr>
            <a:spLocks noGrp="1"/>
          </p:cNvSpPr>
          <p:nvPr>
            <p:ph idx="1"/>
          </p:nvPr>
        </p:nvSpPr>
        <p:spPr>
          <a:xfrm>
            <a:off x="344488" y="1252646"/>
            <a:ext cx="8229600" cy="1305454"/>
          </a:xfrm>
        </p:spPr>
        <p:txBody>
          <a:bodyPr>
            <a:noAutofit/>
          </a:bodyPr>
          <a:lstStyle/>
          <a:p>
            <a:r>
              <a:rPr lang="en-US" sz="2800" dirty="0" smtClean="0">
                <a:ea typeface="ＭＳ Ｐゴシック" charset="0"/>
              </a:rPr>
              <a:t>1) For </a:t>
            </a:r>
            <a:r>
              <a:rPr lang="en-US" sz="2800" dirty="0">
                <a:ea typeface="ＭＳ Ｐゴシック" charset="0"/>
              </a:rPr>
              <a:t>solid </a:t>
            </a:r>
            <a:r>
              <a:rPr lang="en-US" sz="2800" dirty="0" smtClean="0">
                <a:ea typeface="ＭＳ Ｐゴシック" charset="0"/>
              </a:rPr>
              <a:t>solutions</a:t>
            </a:r>
            <a:r>
              <a:rPr lang="en-US" sz="2800" dirty="0">
                <a:ea typeface="ＭＳ Ｐゴシック" charset="0"/>
              </a:rPr>
              <a:t> </a:t>
            </a:r>
            <a:r>
              <a:rPr lang="en-US" sz="2800" dirty="0" smtClean="0">
                <a:ea typeface="ＭＳ Ｐゴシック" charset="0"/>
              </a:rPr>
              <a:t>(</a:t>
            </a:r>
            <a:r>
              <a:rPr lang="en-US" sz="2800" dirty="0" err="1" smtClean="0">
                <a:ea typeface="ＭＳ Ｐゴシック" charset="0"/>
              </a:rPr>
              <a:t>eg</a:t>
            </a:r>
            <a:r>
              <a:rPr lang="en-US" sz="2800" dirty="0" smtClean="0">
                <a:ea typeface="ＭＳ Ｐゴシック" charset="0"/>
              </a:rPr>
              <a:t>, brass) concentrations </a:t>
            </a:r>
            <a:r>
              <a:rPr lang="en-US" sz="2800" dirty="0">
                <a:ea typeface="ＭＳ Ｐゴシック" charset="0"/>
              </a:rPr>
              <a:t>are typically expressed as </a:t>
            </a:r>
            <a:r>
              <a:rPr lang="en-US" sz="2800" b="1" dirty="0">
                <a:ea typeface="ＭＳ Ｐゴシック" charset="0"/>
              </a:rPr>
              <a:t>mass/mass percent concentration, (m/m)%</a:t>
            </a:r>
            <a:r>
              <a:rPr lang="en-US" sz="2800" dirty="0">
                <a:ea typeface="ＭＳ Ｐゴシック" charset="0"/>
              </a:rPr>
              <a:t>:</a:t>
            </a:r>
          </a:p>
        </p:txBody>
      </p:sp>
      <p:graphicFrame>
        <p:nvGraphicFramePr>
          <p:cNvPr id="48130" name="Object 2"/>
          <p:cNvGraphicFramePr>
            <a:graphicFrameLocks noChangeAspect="1"/>
          </p:cNvGraphicFramePr>
          <p:nvPr>
            <p:extLst>
              <p:ext uri="{D42A27DB-BD31-4B8C-83A1-F6EECF244321}">
                <p14:modId xmlns:p14="http://schemas.microsoft.com/office/powerpoint/2010/main" val="2113654628"/>
              </p:ext>
            </p:extLst>
          </p:nvPr>
        </p:nvGraphicFramePr>
        <p:xfrm>
          <a:off x="344488" y="2711452"/>
          <a:ext cx="8462182" cy="949201"/>
        </p:xfrm>
        <a:graphic>
          <a:graphicData uri="http://schemas.openxmlformats.org/presentationml/2006/ole">
            <mc:AlternateContent xmlns:mc="http://schemas.openxmlformats.org/markup-compatibility/2006">
              <mc:Choice xmlns:v="urn:schemas-microsoft-com:vml" Requires="v">
                <p:oleObj spid="_x0000_s23162" name="Equation" r:id="rId3" imgW="3735388" imgH="420688" progId="Equation.3">
                  <p:embed/>
                </p:oleObj>
              </mc:Choice>
              <mc:Fallback>
                <p:oleObj name="Equation" r:id="rId3" imgW="3735388" imgH="42068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2711452"/>
                        <a:ext cx="8462182" cy="949201"/>
                      </a:xfrm>
                      <a:prstGeom prst="rect">
                        <a:avLst/>
                      </a:prstGeom>
                      <a:noFill/>
                      <a:ln>
                        <a:noFill/>
                      </a:ln>
                      <a:effectLst/>
                      <a:extLst/>
                    </p:spPr>
                  </p:pic>
                </p:oleObj>
              </mc:Fallback>
            </mc:AlternateContent>
          </a:graphicData>
        </a:graphic>
      </p:graphicFrame>
      <p:sp>
        <p:nvSpPr>
          <p:cNvPr id="48134" name="Content Placeholder 2"/>
          <p:cNvSpPr txBox="1">
            <a:spLocks/>
          </p:cNvSpPr>
          <p:nvPr/>
        </p:nvSpPr>
        <p:spPr bwMode="auto">
          <a:xfrm>
            <a:off x="344488" y="3917950"/>
            <a:ext cx="84621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4161750" indent="-24161750"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457200" lvl="1" indent="0">
              <a:spcBef>
                <a:spcPct val="20000"/>
              </a:spcBef>
            </a:pPr>
            <a:r>
              <a:rPr lang="en-US" sz="2800" dirty="0" smtClean="0">
                <a:latin typeface="+mn-lt"/>
                <a:cs typeface="Arial" charset="0"/>
              </a:rPr>
              <a:t>2) For </a:t>
            </a:r>
            <a:r>
              <a:rPr lang="en-US" sz="2800" dirty="0">
                <a:latin typeface="+mn-lt"/>
                <a:cs typeface="Arial" charset="0"/>
              </a:rPr>
              <a:t>liquid solutions, concentrations are expressed as </a:t>
            </a:r>
            <a:r>
              <a:rPr lang="en-US" sz="2800" b="1" dirty="0">
                <a:latin typeface="+mn-lt"/>
                <a:cs typeface="Arial" charset="0"/>
              </a:rPr>
              <a:t>volume/volume percent concentration, (v/v)</a:t>
            </a:r>
            <a:r>
              <a:rPr lang="en-US" sz="2800" b="1" dirty="0" smtClean="0">
                <a:latin typeface="+mn-lt"/>
                <a:cs typeface="Arial" charset="0"/>
              </a:rPr>
              <a:t>%</a:t>
            </a:r>
            <a:r>
              <a:rPr lang="en-US" sz="2800" b="1" dirty="0">
                <a:latin typeface="+mn-lt"/>
                <a:cs typeface="Arial" charset="0"/>
              </a:rPr>
              <a:t>:</a:t>
            </a:r>
            <a:r>
              <a:rPr lang="en-US" sz="2800" b="1" dirty="0" smtClean="0">
                <a:latin typeface="+mn-lt"/>
                <a:cs typeface="Arial" charset="0"/>
              </a:rPr>
              <a:t> </a:t>
            </a:r>
            <a:endParaRPr lang="en-US" sz="2800" dirty="0">
              <a:latin typeface="+mn-lt"/>
              <a:cs typeface="Arial" charset="0"/>
            </a:endParaRPr>
          </a:p>
        </p:txBody>
      </p:sp>
      <p:graphicFrame>
        <p:nvGraphicFramePr>
          <p:cNvPr id="48131" name="Object 3"/>
          <p:cNvGraphicFramePr>
            <a:graphicFrameLocks noChangeAspect="1"/>
          </p:cNvGraphicFramePr>
          <p:nvPr>
            <p:extLst>
              <p:ext uri="{D42A27DB-BD31-4B8C-83A1-F6EECF244321}">
                <p14:modId xmlns:p14="http://schemas.microsoft.com/office/powerpoint/2010/main" val="2682897144"/>
              </p:ext>
            </p:extLst>
          </p:nvPr>
        </p:nvGraphicFramePr>
        <p:xfrm>
          <a:off x="120146" y="5335588"/>
          <a:ext cx="8868996" cy="945370"/>
        </p:xfrm>
        <a:graphic>
          <a:graphicData uri="http://schemas.openxmlformats.org/presentationml/2006/ole">
            <mc:AlternateContent xmlns:mc="http://schemas.openxmlformats.org/markup-compatibility/2006">
              <mc:Choice xmlns:v="urn:schemas-microsoft-com:vml" Requires="v">
                <p:oleObj spid="_x0000_s23163" name="Equation" r:id="rId5" imgW="3938588" imgH="420688" progId="Equation.3">
                  <p:embed/>
                </p:oleObj>
              </mc:Choice>
              <mc:Fallback>
                <p:oleObj name="Equation" r:id="rId5" imgW="3938588" imgH="42068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146" y="5335588"/>
                        <a:ext cx="8868996" cy="945370"/>
                      </a:xfrm>
                      <a:prstGeom prst="rect">
                        <a:avLst/>
                      </a:prstGeom>
                      <a:noFill/>
                      <a:ln>
                        <a:noFill/>
                      </a:ln>
                      <a:effectLst/>
                      <a:extLst/>
                    </p:spPr>
                  </p:pic>
                </p:oleObj>
              </mc:Fallback>
            </mc:AlternateContent>
          </a:graphicData>
        </a:graphic>
      </p:graphicFrame>
      <p:sp>
        <p:nvSpPr>
          <p:cNvPr id="3" name="TextBox 2"/>
          <p:cNvSpPr txBox="1"/>
          <p:nvPr/>
        </p:nvSpPr>
        <p:spPr>
          <a:xfrm>
            <a:off x="2819400" y="338666"/>
            <a:ext cx="4181153" cy="584776"/>
          </a:xfrm>
          <a:prstGeom prst="rect">
            <a:avLst/>
          </a:prstGeom>
          <a:noFill/>
        </p:spPr>
        <p:txBody>
          <a:bodyPr wrap="none" rtlCol="0">
            <a:spAutoFit/>
          </a:bodyPr>
          <a:lstStyle/>
          <a:p>
            <a:r>
              <a:rPr lang="en-US" sz="3200" b="1" dirty="0">
                <a:ea typeface="ＭＳ Ｐゴシック" charset="0"/>
                <a:cs typeface="ＭＳ Ｐゴシック" charset="0"/>
              </a:rPr>
              <a:t>Percent Concentrations</a:t>
            </a:r>
            <a:endParaRPr lang="en-US" sz="3200" dirty="0">
              <a:ea typeface="ＭＳ Ｐゴシック" charset="0"/>
              <a:cs typeface="ＭＳ Ｐゴシック" charset="0"/>
            </a:endParaRPr>
          </a:p>
        </p:txBody>
      </p:sp>
    </p:spTree>
    <p:extLst>
      <p:ext uri="{BB962C8B-B14F-4D97-AF65-F5344CB8AC3E}">
        <p14:creationId xmlns:p14="http://schemas.microsoft.com/office/powerpoint/2010/main" val="127623972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p:cNvSpPr>
            <a:spLocks noGrp="1" noChangeArrowheads="1"/>
          </p:cNvSpPr>
          <p:nvPr>
            <p:ph type="ftr" sz="quarter" idx="10"/>
          </p:nvPr>
        </p:nvSpPr>
        <p:spPr>
          <a:ln/>
        </p:spPr>
        <p:txBody>
          <a:bodyPr/>
          <a:lstStyle/>
          <a:p>
            <a:r>
              <a:rPr lang="en-GB">
                <a:solidFill>
                  <a:srgbClr val="FFFFFF"/>
                </a:solidFill>
              </a:rPr>
              <a:t>© 2013 Pearson Education, Inc.</a:t>
            </a:r>
          </a:p>
        </p:txBody>
      </p:sp>
      <p:sp>
        <p:nvSpPr>
          <p:cNvPr id="21506" name="Rectangle 2"/>
          <p:cNvSpPr>
            <a:spLocks noGrp="1" noChangeArrowheads="1"/>
          </p:cNvSpPr>
          <p:nvPr>
            <p:ph type="title"/>
          </p:nvPr>
        </p:nvSpPr>
        <p:spPr>
          <a:xfrm>
            <a:off x="381000" y="914400"/>
            <a:ext cx="8229600" cy="1143000"/>
          </a:xfrm>
        </p:spPr>
        <p:txBody>
          <a:bodyPr/>
          <a:lstStyle/>
          <a:p>
            <a:pPr algn="l" eaLnBrk="1" hangingPunct="1">
              <a:spcAft>
                <a:spcPts val="1200"/>
              </a:spcAft>
            </a:pP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Arial" charset="0"/>
              </a:rPr>
              <a:t>What is the mass percent of glucose in a solution that contains 25 g of water and 4.2 g of glucose?</a:t>
            </a:r>
            <a:endParaRPr lang="en-US" baseline="30000">
              <a:latin typeface="Arial" charset="0"/>
              <a:ea typeface="ＭＳ Ｐゴシック" charset="0"/>
              <a:cs typeface="Arial" charset="0"/>
            </a:endParaRPr>
          </a:p>
        </p:txBody>
      </p:sp>
      <p:sp>
        <p:nvSpPr>
          <p:cNvPr id="21507" name="Rectangle 3"/>
          <p:cNvSpPr>
            <a:spLocks noGrp="1" noChangeArrowheads="1"/>
          </p:cNvSpPr>
          <p:nvPr>
            <p:ph type="body" idx="1"/>
          </p:nvPr>
        </p:nvSpPr>
        <p:spPr>
          <a:xfrm>
            <a:off x="304800" y="2667000"/>
            <a:ext cx="5562600" cy="2286000"/>
          </a:xfrm>
        </p:spPr>
        <p:txBody>
          <a:bodyPr/>
          <a:lstStyle/>
          <a:p>
            <a:pPr eaLnBrk="1" hangingPunct="1">
              <a:buFont typeface="Arial" charset="0"/>
              <a:buAutoNum type="alphaLcPeriod"/>
            </a:pPr>
            <a:r>
              <a:rPr lang="en-US" sz="2800">
                <a:latin typeface="Arial" charset="0"/>
                <a:ea typeface="ＭＳ Ｐゴシック" charset="0"/>
                <a:cs typeface="Arial" charset="0"/>
              </a:rPr>
              <a:t>16.8%</a:t>
            </a:r>
            <a:endParaRPr lang="en-US" sz="2800" baseline="-25000">
              <a:latin typeface="Arial" charset="0"/>
              <a:ea typeface="ＭＳ Ｐゴシック" charset="0"/>
              <a:cs typeface="Arial" charset="0"/>
            </a:endParaRPr>
          </a:p>
          <a:p>
            <a:pPr eaLnBrk="1" hangingPunct="1">
              <a:buFont typeface="Arial" charset="0"/>
              <a:buAutoNum type="alphaLcPeriod"/>
            </a:pPr>
            <a:r>
              <a:rPr lang="en-US" sz="2800">
                <a:latin typeface="Arial" charset="0"/>
                <a:ea typeface="ＭＳ Ｐゴシック" charset="0"/>
                <a:cs typeface="Arial" charset="0"/>
              </a:rPr>
              <a:t>17%</a:t>
            </a:r>
            <a:endParaRPr lang="en-US" sz="2800" baseline="-25000">
              <a:latin typeface="Arial" charset="0"/>
              <a:ea typeface="ＭＳ Ｐゴシック" charset="0"/>
              <a:cs typeface="Arial" charset="0"/>
            </a:endParaRPr>
          </a:p>
          <a:p>
            <a:pPr eaLnBrk="1" hangingPunct="1">
              <a:buFont typeface="Arial" charset="0"/>
              <a:buAutoNum type="alphaLcPeriod"/>
            </a:pPr>
            <a:r>
              <a:rPr lang="en-US" sz="2800">
                <a:latin typeface="Arial" charset="0"/>
                <a:ea typeface="ＭＳ Ｐゴシック" charset="0"/>
                <a:cs typeface="Arial" charset="0"/>
              </a:rPr>
              <a:t>14.4%</a:t>
            </a:r>
            <a:endParaRPr lang="en-US" sz="2800" baseline="-25000">
              <a:latin typeface="Arial" charset="0"/>
              <a:ea typeface="ＭＳ Ｐゴシック" charset="0"/>
              <a:cs typeface="Arial" charset="0"/>
            </a:endParaRPr>
          </a:p>
          <a:p>
            <a:pPr eaLnBrk="1" hangingPunct="1">
              <a:buFont typeface="Arial" charset="0"/>
              <a:buAutoNum type="alphaLcPeriod"/>
            </a:pPr>
            <a:r>
              <a:rPr lang="en-US" sz="2800">
                <a:latin typeface="Arial" charset="0"/>
                <a:ea typeface="ＭＳ Ｐゴシック" charset="0"/>
                <a:cs typeface="Arial" charset="0"/>
              </a:rPr>
              <a:t>85.6%</a:t>
            </a:r>
            <a:endParaRPr lang="en-US" sz="2800" baseline="-25000">
              <a:latin typeface="Arial" charset="0"/>
              <a:ea typeface="ＭＳ Ｐゴシック" charset="0"/>
              <a:cs typeface="Arial" charset="0"/>
            </a:endParaRPr>
          </a:p>
        </p:txBody>
      </p:sp>
      <p:sp>
        <p:nvSpPr>
          <p:cNvPr id="21508" name="TextBox 1"/>
          <p:cNvSpPr txBox="1">
            <a:spLocks noChangeArrowheads="1"/>
          </p:cNvSpPr>
          <p:nvPr/>
        </p:nvSpPr>
        <p:spPr bwMode="auto">
          <a:xfrm>
            <a:off x="6172200" y="35052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a:solidFill>
                <a:srgbClr val="000000"/>
              </a:solidFill>
            </a:endParaRPr>
          </a:p>
        </p:txBody>
      </p:sp>
      <p:sp>
        <p:nvSpPr>
          <p:cNvPr id="6" name="Rectangle 5"/>
          <p:cNvSpPr>
            <a:spLocks noChangeArrowheads="1"/>
          </p:cNvSpPr>
          <p:nvPr/>
        </p:nvSpPr>
        <p:spPr bwMode="auto">
          <a:xfrm>
            <a:off x="228601" y="3720742"/>
            <a:ext cx="1839128"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900608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p:cNvSpPr>
            <a:spLocks noGrp="1" noChangeArrowheads="1"/>
          </p:cNvSpPr>
          <p:nvPr>
            <p:ph type="ftr" sz="quarter" idx="10"/>
          </p:nvPr>
        </p:nvSpPr>
        <p:spPr>
          <a:ln/>
        </p:spPr>
        <p:txBody>
          <a:bodyPr/>
          <a:lstStyle/>
          <a:p>
            <a:r>
              <a:rPr lang="en-GB">
                <a:solidFill>
                  <a:srgbClr val="FFFFFF"/>
                </a:solidFill>
              </a:rPr>
              <a:t>© 2013 Pearson Education, Inc.</a:t>
            </a:r>
          </a:p>
        </p:txBody>
      </p:sp>
      <p:sp>
        <p:nvSpPr>
          <p:cNvPr id="23554" name="Rectangle 2"/>
          <p:cNvSpPr>
            <a:spLocks noGrp="1" noChangeArrowheads="1"/>
          </p:cNvSpPr>
          <p:nvPr>
            <p:ph type="title"/>
          </p:nvPr>
        </p:nvSpPr>
        <p:spPr>
          <a:xfrm>
            <a:off x="381000" y="914400"/>
            <a:ext cx="8229600" cy="1143000"/>
          </a:xfrm>
        </p:spPr>
        <p:txBody>
          <a:bodyPr/>
          <a:lstStyle/>
          <a:p>
            <a:pPr algn="l" eaLnBrk="1" hangingPunct="1">
              <a:spcAft>
                <a:spcPts val="1200"/>
              </a:spcAft>
            </a:pPr>
            <a:r>
              <a:rPr lang="en-US">
                <a:latin typeface="Arial" charset="0"/>
                <a:ea typeface="ＭＳ Ｐゴシック" charset="0"/>
                <a:cs typeface="ＭＳ Ｐゴシック" charset="0"/>
              </a:rPr>
              <a:t>How many milliliters of methanol are needed to prepare 250 mL of a 3.5% (v/v) solution?</a:t>
            </a:r>
            <a:endParaRPr lang="en-US" baseline="30000">
              <a:latin typeface="Arial" charset="0"/>
              <a:ea typeface="ＭＳ Ｐゴシック" charset="0"/>
              <a:cs typeface="Arial" charset="0"/>
            </a:endParaRPr>
          </a:p>
        </p:txBody>
      </p:sp>
      <p:sp>
        <p:nvSpPr>
          <p:cNvPr id="23555" name="Rectangle 3"/>
          <p:cNvSpPr>
            <a:spLocks noGrp="1" noChangeArrowheads="1"/>
          </p:cNvSpPr>
          <p:nvPr>
            <p:ph type="body" idx="1"/>
          </p:nvPr>
        </p:nvSpPr>
        <p:spPr>
          <a:xfrm>
            <a:off x="304800" y="2667000"/>
            <a:ext cx="5562600" cy="2286000"/>
          </a:xfrm>
        </p:spPr>
        <p:txBody>
          <a:bodyPr/>
          <a:lstStyle/>
          <a:p>
            <a:pPr eaLnBrk="1" hangingPunct="1">
              <a:buFont typeface="Arial" charset="0"/>
              <a:buAutoNum type="alphaLcPeriod"/>
            </a:pPr>
            <a:r>
              <a:rPr lang="en-US" sz="2800">
                <a:latin typeface="Arial" charset="0"/>
                <a:ea typeface="ＭＳ Ｐゴシック" charset="0"/>
                <a:cs typeface="Arial" charset="0"/>
              </a:rPr>
              <a:t>83 mL</a:t>
            </a:r>
            <a:endParaRPr lang="en-US" sz="2800" baseline="-25000">
              <a:latin typeface="Arial" charset="0"/>
              <a:ea typeface="ＭＳ Ｐゴシック" charset="0"/>
              <a:cs typeface="Arial" charset="0"/>
            </a:endParaRPr>
          </a:p>
          <a:p>
            <a:pPr eaLnBrk="1" hangingPunct="1">
              <a:buFont typeface="Arial" charset="0"/>
              <a:buAutoNum type="alphaLcPeriod"/>
            </a:pPr>
            <a:r>
              <a:rPr lang="en-US" sz="2800">
                <a:latin typeface="Arial" charset="0"/>
                <a:ea typeface="ＭＳ Ｐゴシック" charset="0"/>
                <a:cs typeface="Arial" charset="0"/>
              </a:rPr>
              <a:t>8.3 mL</a:t>
            </a:r>
            <a:endParaRPr lang="en-US" sz="2800" baseline="-25000">
              <a:latin typeface="Arial" charset="0"/>
              <a:ea typeface="ＭＳ Ｐゴシック" charset="0"/>
              <a:cs typeface="Arial" charset="0"/>
            </a:endParaRPr>
          </a:p>
          <a:p>
            <a:pPr eaLnBrk="1" hangingPunct="1">
              <a:buFont typeface="Arial" charset="0"/>
              <a:buAutoNum type="alphaLcPeriod"/>
            </a:pPr>
            <a:r>
              <a:rPr lang="en-US" sz="2800">
                <a:latin typeface="Arial" charset="0"/>
                <a:ea typeface="ＭＳ Ｐゴシック" charset="0"/>
                <a:cs typeface="Arial" charset="0"/>
              </a:rPr>
              <a:t>88 mL</a:t>
            </a:r>
            <a:endParaRPr lang="en-US" sz="2800" baseline="-25000">
              <a:latin typeface="Arial" charset="0"/>
              <a:ea typeface="ＭＳ Ｐゴシック" charset="0"/>
              <a:cs typeface="Arial" charset="0"/>
            </a:endParaRPr>
          </a:p>
          <a:p>
            <a:pPr eaLnBrk="1" hangingPunct="1">
              <a:buFont typeface="Arial" charset="0"/>
              <a:buAutoNum type="alphaLcPeriod"/>
            </a:pPr>
            <a:r>
              <a:rPr lang="en-US" sz="2800">
                <a:latin typeface="Arial" charset="0"/>
                <a:ea typeface="ＭＳ Ｐゴシック" charset="0"/>
                <a:cs typeface="Arial" charset="0"/>
              </a:rPr>
              <a:t>8.8 mL</a:t>
            </a:r>
            <a:endParaRPr lang="en-US" sz="2800" baseline="-25000">
              <a:latin typeface="Arial" charset="0"/>
              <a:ea typeface="ＭＳ Ｐゴシック" charset="0"/>
              <a:cs typeface="Arial" charset="0"/>
            </a:endParaRPr>
          </a:p>
        </p:txBody>
      </p:sp>
      <p:sp>
        <p:nvSpPr>
          <p:cNvPr id="23556" name="TextBox 1"/>
          <p:cNvSpPr txBox="1">
            <a:spLocks noChangeArrowheads="1"/>
          </p:cNvSpPr>
          <p:nvPr/>
        </p:nvSpPr>
        <p:spPr bwMode="auto">
          <a:xfrm>
            <a:off x="6172200" y="35052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a:solidFill>
                <a:srgbClr val="000000"/>
              </a:solidFill>
            </a:endParaRPr>
          </a:p>
        </p:txBody>
      </p:sp>
      <p:sp>
        <p:nvSpPr>
          <p:cNvPr id="6" name="Rectangle 5"/>
          <p:cNvSpPr>
            <a:spLocks noChangeArrowheads="1"/>
          </p:cNvSpPr>
          <p:nvPr/>
        </p:nvSpPr>
        <p:spPr bwMode="auto">
          <a:xfrm>
            <a:off x="304801" y="4251927"/>
            <a:ext cx="1779210"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515389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6828"/>
          </a:xfrm>
        </p:spPr>
        <p:txBody>
          <a:bodyPr>
            <a:normAutofit fontScale="90000"/>
          </a:bodyPr>
          <a:lstStyle/>
          <a:p>
            <a:r>
              <a:rPr lang="en-US" b="1" dirty="0" smtClean="0">
                <a:ea typeface="ＭＳ Ｐゴシック" charset="0"/>
              </a:rPr>
              <a:t>volume/</a:t>
            </a:r>
            <a:r>
              <a:rPr lang="en-US" b="1" dirty="0">
                <a:ea typeface="ＭＳ Ｐゴシック" charset="0"/>
              </a:rPr>
              <a:t>volume </a:t>
            </a:r>
            <a:r>
              <a:rPr lang="en-US" b="1" dirty="0" smtClean="0">
                <a:ea typeface="ＭＳ Ｐゴシック" charset="0"/>
              </a:rPr>
              <a:t/>
            </a:r>
            <a:br>
              <a:rPr lang="en-US" b="1" dirty="0" smtClean="0">
                <a:ea typeface="ＭＳ Ｐゴシック" charset="0"/>
              </a:rPr>
            </a:br>
            <a:r>
              <a:rPr lang="en-US" b="1" dirty="0" smtClean="0">
                <a:ea typeface="ＭＳ Ｐゴシック" charset="0"/>
              </a:rPr>
              <a:t>percent </a:t>
            </a:r>
            <a:r>
              <a:rPr lang="en-US" b="1" dirty="0">
                <a:ea typeface="ＭＳ Ｐゴシック" charset="0"/>
              </a:rPr>
              <a:t>concentration</a:t>
            </a:r>
            <a:endParaRPr lang="en-US" dirty="0"/>
          </a:p>
        </p:txBody>
      </p:sp>
      <p:pic>
        <p:nvPicPr>
          <p:cNvPr id="5" name="Picture 4" descr="Figure-4"/>
          <p:cNvPicPr>
            <a:picLocks noChangeAspect="1" noChangeArrowheads="1"/>
          </p:cNvPicPr>
          <p:nvPr/>
        </p:nvPicPr>
        <p:blipFill>
          <a:blip r:embed="rId2" cstate="print"/>
          <a:srcRect/>
          <a:stretch>
            <a:fillRect/>
          </a:stretch>
        </p:blipFill>
        <p:spPr bwMode="auto">
          <a:xfrm>
            <a:off x="2317311" y="1848825"/>
            <a:ext cx="4184781" cy="4379827"/>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260526630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Content Placeholder 2"/>
          <p:cNvSpPr>
            <a:spLocks noGrp="1"/>
          </p:cNvSpPr>
          <p:nvPr>
            <p:ph idx="1"/>
          </p:nvPr>
        </p:nvSpPr>
        <p:spPr>
          <a:xfrm>
            <a:off x="347663" y="1660373"/>
            <a:ext cx="8229600" cy="1851083"/>
          </a:xfrm>
        </p:spPr>
        <p:txBody>
          <a:bodyPr>
            <a:normAutofit lnSpcReduction="10000"/>
          </a:bodyPr>
          <a:lstStyle/>
          <a:p>
            <a:r>
              <a:rPr lang="en-US" dirty="0" smtClean="0">
                <a:ea typeface="ＭＳ Ｐゴシック" charset="0"/>
              </a:rPr>
              <a:t>3) A </a:t>
            </a:r>
            <a:r>
              <a:rPr lang="en-US" dirty="0">
                <a:ea typeface="ＭＳ Ｐゴシック" charset="0"/>
              </a:rPr>
              <a:t>third </a:t>
            </a:r>
            <a:r>
              <a:rPr lang="en-US" dirty="0" smtClean="0">
                <a:ea typeface="ＭＳ Ｐゴシック" charset="0"/>
              </a:rPr>
              <a:t>‘percent’ method </a:t>
            </a:r>
            <a:r>
              <a:rPr lang="en-US" dirty="0">
                <a:ea typeface="ＭＳ Ｐゴシック" charset="0"/>
              </a:rPr>
              <a:t>is to give the number of grams of solute as a percentage of the number of </a:t>
            </a:r>
            <a:r>
              <a:rPr lang="en-US" dirty="0" smtClean="0">
                <a:ea typeface="ＭＳ Ｐゴシック" charset="0"/>
              </a:rPr>
              <a:t>milliliters </a:t>
            </a:r>
          </a:p>
          <a:p>
            <a:pPr lvl="1"/>
            <a:r>
              <a:rPr lang="en-US" sz="2400" dirty="0" smtClean="0">
                <a:ea typeface="ＭＳ Ｐゴシック" charset="0"/>
              </a:rPr>
              <a:t>This </a:t>
            </a:r>
            <a:r>
              <a:rPr lang="en-US" sz="2400" dirty="0">
                <a:ea typeface="ＭＳ Ｐゴシック" charset="0"/>
              </a:rPr>
              <a:t>is </a:t>
            </a:r>
            <a:r>
              <a:rPr lang="en-US" sz="2400" b="1" dirty="0">
                <a:ea typeface="ＭＳ Ｐゴシック" charset="0"/>
              </a:rPr>
              <a:t>mass/volume percent concentration, (m/v)%</a:t>
            </a:r>
            <a:r>
              <a:rPr lang="en-US" sz="2400" dirty="0">
                <a:ea typeface="ＭＳ Ｐゴシック" charset="0"/>
              </a:rPr>
              <a:t>:</a:t>
            </a:r>
          </a:p>
        </p:txBody>
      </p:sp>
      <p:graphicFrame>
        <p:nvGraphicFramePr>
          <p:cNvPr id="49154" name="Object 2"/>
          <p:cNvGraphicFramePr>
            <a:graphicFrameLocks noChangeAspect="1"/>
          </p:cNvGraphicFramePr>
          <p:nvPr>
            <p:extLst>
              <p:ext uri="{D42A27DB-BD31-4B8C-83A1-F6EECF244321}">
                <p14:modId xmlns:p14="http://schemas.microsoft.com/office/powerpoint/2010/main" val="4113451063"/>
              </p:ext>
            </p:extLst>
          </p:nvPr>
        </p:nvGraphicFramePr>
        <p:xfrm>
          <a:off x="0" y="3957909"/>
          <a:ext cx="9144000" cy="961906"/>
        </p:xfrm>
        <a:graphic>
          <a:graphicData uri="http://schemas.openxmlformats.org/presentationml/2006/ole">
            <mc:AlternateContent xmlns:mc="http://schemas.openxmlformats.org/markup-compatibility/2006">
              <mc:Choice xmlns:v="urn:schemas-microsoft-com:vml" Requires="v">
                <p:oleObj spid="_x0000_s23887" name="Equation" r:id="rId3" imgW="3989388" imgH="420688" progId="Equation.3">
                  <p:embed/>
                </p:oleObj>
              </mc:Choice>
              <mc:Fallback>
                <p:oleObj name="Equation" r:id="rId3" imgW="3989388" imgH="42068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57909"/>
                        <a:ext cx="9144000" cy="961906"/>
                      </a:xfrm>
                      <a:prstGeom prst="rect">
                        <a:avLst/>
                      </a:prstGeom>
                      <a:noFill/>
                      <a:ln>
                        <a:noFill/>
                      </a:ln>
                      <a:effectLst/>
                      <a:extLst/>
                    </p:spPr>
                  </p:pic>
                </p:oleObj>
              </mc:Fallback>
            </mc:AlternateContent>
          </a:graphicData>
        </a:graphic>
      </p:graphicFrame>
      <p:sp>
        <p:nvSpPr>
          <p:cNvPr id="5" name="TextBox 4"/>
          <p:cNvSpPr txBox="1"/>
          <p:nvPr/>
        </p:nvSpPr>
        <p:spPr>
          <a:xfrm>
            <a:off x="2819400" y="338666"/>
            <a:ext cx="4181153" cy="584776"/>
          </a:xfrm>
          <a:prstGeom prst="rect">
            <a:avLst/>
          </a:prstGeom>
          <a:noFill/>
        </p:spPr>
        <p:txBody>
          <a:bodyPr wrap="none" rtlCol="0">
            <a:spAutoFit/>
          </a:bodyPr>
          <a:lstStyle/>
          <a:p>
            <a:r>
              <a:rPr lang="en-US" sz="3200" b="1" dirty="0">
                <a:ea typeface="ＭＳ Ｐゴシック" charset="0"/>
                <a:cs typeface="ＭＳ Ｐゴシック" charset="0"/>
              </a:rPr>
              <a:t>Percent Concentrations</a:t>
            </a:r>
            <a:endParaRPr lang="en-US" sz="3200" dirty="0">
              <a:ea typeface="ＭＳ Ｐゴシック" charset="0"/>
              <a:cs typeface="ＭＳ Ｐゴシック" charset="0"/>
            </a:endParaRPr>
          </a:p>
        </p:txBody>
      </p:sp>
    </p:spTree>
    <p:extLst>
      <p:ext uri="{BB962C8B-B14F-4D97-AF65-F5344CB8AC3E}">
        <p14:creationId xmlns:p14="http://schemas.microsoft.com/office/powerpoint/2010/main" val="248509033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a typeface="ＭＳ Ｐゴシック" charset="0"/>
              </a:rPr>
              <a:t>mass/volume percent concentration</a:t>
            </a:r>
            <a:endParaRPr lang="en-US" dirty="0"/>
          </a:p>
        </p:txBody>
      </p:sp>
      <p:sp>
        <p:nvSpPr>
          <p:cNvPr id="3" name="Content Placeholder 2"/>
          <p:cNvSpPr>
            <a:spLocks noGrp="1"/>
          </p:cNvSpPr>
          <p:nvPr>
            <p:ph idx="1"/>
          </p:nvPr>
        </p:nvSpPr>
        <p:spPr>
          <a:xfrm>
            <a:off x="457200" y="1518631"/>
            <a:ext cx="8686800" cy="2250335"/>
          </a:xfrm>
        </p:spPr>
        <p:txBody>
          <a:bodyPr>
            <a:normAutofit/>
          </a:bodyPr>
          <a:lstStyle/>
          <a:p>
            <a:r>
              <a:rPr lang="en-US" sz="2800" dirty="0" smtClean="0"/>
              <a:t>12.0 grams of sucrose are added to a volumetric flask.</a:t>
            </a:r>
          </a:p>
          <a:p>
            <a:r>
              <a:rPr lang="en-US" sz="2800" dirty="0" smtClean="0"/>
              <a:t>Enough water is added to bring the final dissolved volume to 500 </a:t>
            </a:r>
            <a:r>
              <a:rPr lang="en-US" sz="2800" dirty="0" err="1" smtClean="0"/>
              <a:t>mL.</a:t>
            </a:r>
            <a:endParaRPr lang="en-US" sz="2800" dirty="0" smtClean="0"/>
          </a:p>
          <a:p>
            <a:endParaRPr lang="en-US" sz="800" dirty="0"/>
          </a:p>
          <a:p>
            <a:r>
              <a:rPr lang="en-US" sz="2800" dirty="0" smtClean="0">
                <a:solidFill>
                  <a:srgbClr val="FF0000"/>
                </a:solidFill>
              </a:rPr>
              <a:t>What is the </a:t>
            </a:r>
            <a:r>
              <a:rPr lang="en-US" sz="2800" b="1" dirty="0">
                <a:solidFill>
                  <a:srgbClr val="FF0000"/>
                </a:solidFill>
                <a:ea typeface="ＭＳ Ｐゴシック" charset="0"/>
              </a:rPr>
              <a:t>mass/volume percent </a:t>
            </a:r>
            <a:r>
              <a:rPr lang="en-US" sz="2800" b="1" dirty="0" smtClean="0">
                <a:solidFill>
                  <a:srgbClr val="FF0000"/>
                </a:solidFill>
                <a:ea typeface="ＭＳ Ｐゴシック" charset="0"/>
              </a:rPr>
              <a:t>concentration?</a:t>
            </a:r>
            <a:endParaRPr lang="en-US" sz="2800" dirty="0">
              <a:solidFill>
                <a:srgbClr val="FF0000"/>
              </a:solidFill>
            </a:endParaRPr>
          </a:p>
        </p:txBody>
      </p:sp>
      <p:pic>
        <p:nvPicPr>
          <p:cNvPr id="6" name="Picture 3" descr="023_09_06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097" y="4099073"/>
            <a:ext cx="5107802" cy="230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5318998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a typeface="ＭＳ Ｐゴシック" charset="0"/>
              </a:rPr>
              <a:t>The procedure</a:t>
            </a:r>
            <a:endParaRPr lang="en-US" dirty="0"/>
          </a:p>
        </p:txBody>
      </p:sp>
      <p:sp>
        <p:nvSpPr>
          <p:cNvPr id="3" name="Content Placeholder 2"/>
          <p:cNvSpPr>
            <a:spLocks noGrp="1"/>
          </p:cNvSpPr>
          <p:nvPr>
            <p:ph idx="1"/>
          </p:nvPr>
        </p:nvSpPr>
        <p:spPr>
          <a:xfrm>
            <a:off x="457200" y="1518631"/>
            <a:ext cx="8686800" cy="2250335"/>
          </a:xfrm>
        </p:spPr>
        <p:txBody>
          <a:bodyPr>
            <a:normAutofit/>
          </a:bodyPr>
          <a:lstStyle/>
          <a:p>
            <a:r>
              <a:rPr lang="en-US" sz="2800" dirty="0"/>
              <a:t>The appropriate amount of solute is weighed and placed in a volumetric flask </a:t>
            </a:r>
          </a:p>
          <a:p>
            <a:r>
              <a:rPr lang="en-US" sz="2800" dirty="0"/>
              <a:t>Enough solvent is then added to dissolve the solute </a:t>
            </a:r>
          </a:p>
          <a:p>
            <a:r>
              <a:rPr lang="en-US" sz="2800" dirty="0" smtClean="0"/>
              <a:t>Additional </a:t>
            </a:r>
            <a:r>
              <a:rPr lang="en-US" sz="2800" dirty="0"/>
              <a:t>solvent is then added to reach final volume </a:t>
            </a:r>
          </a:p>
          <a:p>
            <a:endParaRPr lang="en-US" sz="2800" dirty="0"/>
          </a:p>
        </p:txBody>
      </p:sp>
      <p:pic>
        <p:nvPicPr>
          <p:cNvPr id="6" name="Picture 3" descr="023_09_06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097" y="4099073"/>
            <a:ext cx="5107802" cy="230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4689666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Content Placeholder 2"/>
          <p:cNvSpPr>
            <a:spLocks noGrp="1"/>
          </p:cNvSpPr>
          <p:nvPr>
            <p:ph idx="1"/>
          </p:nvPr>
        </p:nvSpPr>
        <p:spPr>
          <a:xfrm>
            <a:off x="347663" y="817941"/>
            <a:ext cx="8229600" cy="3449379"/>
          </a:xfrm>
        </p:spPr>
        <p:txBody>
          <a:bodyPr>
            <a:noAutofit/>
          </a:bodyPr>
          <a:lstStyle/>
          <a:p>
            <a:r>
              <a:rPr lang="en-US" sz="2800" b="1" dirty="0">
                <a:ea typeface="ＭＳ Ｐゴシック" charset="0"/>
                <a:cs typeface="ＭＳ Ｐゴシック" charset="0"/>
              </a:rPr>
              <a:t>Parts per Million (ppm) or Parts per Billion (ppb)</a:t>
            </a:r>
          </a:p>
          <a:p>
            <a:pPr lvl="1"/>
            <a:r>
              <a:rPr lang="en-US" sz="2700" dirty="0">
                <a:ea typeface="ＭＳ Ｐゴシック" charset="0"/>
                <a:cs typeface="ＭＳ Ｐゴシック" charset="0"/>
              </a:rPr>
              <a:t>When concentrations are very small, as often occurs in dealing with trace amounts of pollutants or contaminants, it is more convenient to use </a:t>
            </a:r>
            <a:r>
              <a:rPr lang="en-US" sz="2700" b="1" dirty="0">
                <a:ea typeface="ＭＳ Ｐゴシック" charset="0"/>
                <a:cs typeface="ＭＳ Ｐゴシック" charset="0"/>
              </a:rPr>
              <a:t>parts per million (ppm)</a:t>
            </a:r>
            <a:r>
              <a:rPr lang="en-US" sz="2700" dirty="0">
                <a:ea typeface="ＭＳ Ｐゴシック" charset="0"/>
                <a:cs typeface="ＭＳ Ｐゴシック" charset="0"/>
              </a:rPr>
              <a:t> or </a:t>
            </a:r>
            <a:r>
              <a:rPr lang="en-US" sz="2700" b="1" dirty="0">
                <a:ea typeface="ＭＳ Ｐゴシック" charset="0"/>
                <a:cs typeface="ＭＳ Ｐゴシック" charset="0"/>
              </a:rPr>
              <a:t>parts per billion (ppb</a:t>
            </a:r>
            <a:r>
              <a:rPr lang="en-US" sz="2700" b="1" dirty="0" smtClean="0">
                <a:ea typeface="ＭＳ Ｐゴシック" charset="0"/>
                <a:cs typeface="ＭＳ Ｐゴシック" charset="0"/>
              </a:rPr>
              <a:t>)</a:t>
            </a:r>
            <a:r>
              <a:rPr lang="en-US" sz="2700" dirty="0" smtClean="0">
                <a:ea typeface="ＭＳ Ｐゴシック" charset="0"/>
                <a:cs typeface="ＭＳ Ｐゴシック" charset="0"/>
              </a:rPr>
              <a:t> </a:t>
            </a:r>
          </a:p>
          <a:p>
            <a:pPr lvl="1"/>
            <a:r>
              <a:rPr lang="en-US" sz="2700" dirty="0" smtClean="0">
                <a:ea typeface="ＭＳ Ｐゴシック" charset="0"/>
                <a:cs typeface="ＭＳ Ｐゴシック" charset="0"/>
              </a:rPr>
              <a:t>The </a:t>
            </a:r>
            <a:r>
              <a:rPr lang="ja-JP" altLang="en-US" sz="2700" dirty="0">
                <a:ea typeface="ＭＳ Ｐゴシック" charset="0"/>
                <a:cs typeface="ＭＳ Ｐゴシック" charset="0"/>
              </a:rPr>
              <a:t>“</a:t>
            </a:r>
            <a:r>
              <a:rPr lang="en-US" sz="2700" dirty="0">
                <a:ea typeface="ＭＳ Ｐゴシック" charset="0"/>
                <a:cs typeface="ＭＳ Ｐゴシック" charset="0"/>
              </a:rPr>
              <a:t>parts</a:t>
            </a:r>
            <a:r>
              <a:rPr lang="ja-JP" altLang="en-US" sz="2700" dirty="0">
                <a:ea typeface="ＭＳ Ｐゴシック" charset="0"/>
                <a:cs typeface="ＭＳ Ｐゴシック" charset="0"/>
              </a:rPr>
              <a:t>”</a:t>
            </a:r>
            <a:r>
              <a:rPr lang="en-US" sz="2700" dirty="0">
                <a:ea typeface="ＭＳ Ｐゴシック" charset="0"/>
                <a:cs typeface="ＭＳ Ｐゴシック" charset="0"/>
              </a:rPr>
              <a:t> can be </a:t>
            </a:r>
            <a:r>
              <a:rPr lang="en-US" sz="2700" dirty="0" smtClean="0">
                <a:ea typeface="ＭＳ Ｐゴシック" charset="0"/>
                <a:cs typeface="ＭＳ Ｐゴシック" charset="0"/>
              </a:rPr>
              <a:t>in </a:t>
            </a:r>
            <a:r>
              <a:rPr lang="en-US" sz="2700" dirty="0">
                <a:ea typeface="ＭＳ Ｐゴシック" charset="0"/>
                <a:cs typeface="ＭＳ Ｐゴシック" charset="0"/>
              </a:rPr>
              <a:t>any unit of either mass or volume as long as the units of both solute and solvent are the same</a:t>
            </a:r>
            <a:r>
              <a:rPr lang="en-US" sz="2700" dirty="0" smtClean="0">
                <a:ea typeface="ＭＳ Ｐゴシック" charset="0"/>
                <a:cs typeface="ＭＳ Ｐゴシック" charset="0"/>
              </a:rPr>
              <a:t>: </a:t>
            </a:r>
            <a:endParaRPr lang="en-US" sz="2700" dirty="0">
              <a:ea typeface="ＭＳ Ｐゴシック" charset="0"/>
              <a:cs typeface="ＭＳ Ｐゴシック" charset="0"/>
            </a:endParaRPr>
          </a:p>
        </p:txBody>
      </p:sp>
      <p:graphicFrame>
        <p:nvGraphicFramePr>
          <p:cNvPr id="50178" name="Object 2"/>
          <p:cNvGraphicFramePr>
            <a:graphicFrameLocks noChangeAspect="1"/>
          </p:cNvGraphicFramePr>
          <p:nvPr>
            <p:extLst>
              <p:ext uri="{D42A27DB-BD31-4B8C-83A1-F6EECF244321}">
                <p14:modId xmlns:p14="http://schemas.microsoft.com/office/powerpoint/2010/main" val="1109062125"/>
              </p:ext>
            </p:extLst>
          </p:nvPr>
        </p:nvGraphicFramePr>
        <p:xfrm>
          <a:off x="509588" y="4547482"/>
          <a:ext cx="8067675" cy="1906587"/>
        </p:xfrm>
        <a:graphic>
          <a:graphicData uri="http://schemas.openxmlformats.org/presentationml/2006/ole">
            <mc:AlternateContent xmlns:mc="http://schemas.openxmlformats.org/markup-compatibility/2006">
              <mc:Choice xmlns:v="urn:schemas-microsoft-com:vml" Requires="v">
                <p:oleObj spid="_x0000_s24909" name="Equation" r:id="rId3" imgW="4624388" imgH="1093788" progId="Equation.3">
                  <p:embed/>
                </p:oleObj>
              </mc:Choice>
              <mc:Fallback>
                <p:oleObj name="Equation" r:id="rId3" imgW="4624388" imgH="109378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8" y="4547482"/>
                        <a:ext cx="8067675" cy="1906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 name="TextBox 1"/>
          <p:cNvSpPr txBox="1"/>
          <p:nvPr/>
        </p:nvSpPr>
        <p:spPr>
          <a:xfrm>
            <a:off x="1939506" y="154450"/>
            <a:ext cx="5262979" cy="646331"/>
          </a:xfrm>
          <a:prstGeom prst="rect">
            <a:avLst/>
          </a:prstGeom>
          <a:noFill/>
        </p:spPr>
        <p:txBody>
          <a:bodyPr wrap="none" rtlCol="0">
            <a:spAutoFit/>
          </a:bodyPr>
          <a:lstStyle/>
          <a:p>
            <a:r>
              <a:rPr lang="en-US" sz="3600" u="sng" dirty="0" smtClean="0"/>
              <a:t>An exercise for the student</a:t>
            </a:r>
            <a:endParaRPr lang="en-US" sz="3600" u="sng" dirty="0"/>
          </a:p>
        </p:txBody>
      </p:sp>
    </p:spTree>
    <p:extLst>
      <p:ext uri="{BB962C8B-B14F-4D97-AF65-F5344CB8AC3E}">
        <p14:creationId xmlns:p14="http://schemas.microsoft.com/office/powerpoint/2010/main" val="15526906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r>
              <a:rPr lang="en-US"/>
              <a:t>Tro, Chemistry: A Molecular Approach</a:t>
            </a:r>
          </a:p>
        </p:txBody>
      </p:sp>
      <p:sp>
        <p:nvSpPr>
          <p:cNvPr id="4" name="Slide Number Placeholder 2"/>
          <p:cNvSpPr>
            <a:spLocks noGrp="1"/>
          </p:cNvSpPr>
          <p:nvPr>
            <p:ph type="sldNum" sz="quarter" idx="11"/>
          </p:nvPr>
        </p:nvSpPr>
        <p:spPr/>
        <p:txBody>
          <a:bodyPr/>
          <a:lstStyle/>
          <a:p>
            <a:fld id="{4B5E7D71-DAEC-4C18-B59A-8F95707C30AC}" type="slidenum">
              <a:rPr lang="en-US"/>
              <a:pPr/>
              <a:t>7</a:t>
            </a:fld>
            <a:endParaRPr lang="en-US"/>
          </a:p>
        </p:txBody>
      </p:sp>
      <p:pic>
        <p:nvPicPr>
          <p:cNvPr id="117764" name="Picture 4" descr="12_24[1]"/>
          <p:cNvPicPr>
            <a:picLocks noChangeAspect="1" noChangeArrowheads="1"/>
          </p:cNvPicPr>
          <p:nvPr/>
        </p:nvPicPr>
        <p:blipFill>
          <a:blip r:embed="rId3" cstate="print"/>
          <a:srcRect/>
          <a:stretch>
            <a:fillRect/>
          </a:stretch>
        </p:blipFill>
        <p:spPr bwMode="auto">
          <a:xfrm>
            <a:off x="660400" y="976313"/>
            <a:ext cx="7721600" cy="4613275"/>
          </a:xfrm>
          <a:prstGeom prst="rect">
            <a:avLst/>
          </a:prstGeom>
          <a:noFill/>
        </p:spPr>
      </p:pic>
    </p:spTree>
    <p:extLst>
      <p:ext uri="{BB962C8B-B14F-4D97-AF65-F5344CB8AC3E}">
        <p14:creationId xmlns:p14="http://schemas.microsoft.com/office/powerpoint/2010/main" val="65172759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Content Placeholder 2"/>
          <p:cNvSpPr>
            <a:spLocks noGrp="1"/>
          </p:cNvSpPr>
          <p:nvPr>
            <p:ph idx="1"/>
          </p:nvPr>
        </p:nvSpPr>
        <p:spPr>
          <a:xfrm>
            <a:off x="553629" y="2707854"/>
            <a:ext cx="8229600" cy="2842052"/>
          </a:xfrm>
        </p:spPr>
        <p:txBody>
          <a:bodyPr>
            <a:noAutofit/>
          </a:bodyPr>
          <a:lstStyle/>
          <a:p>
            <a:r>
              <a:rPr lang="it-IT" sz="3600" b="1" dirty="0">
                <a:ea typeface="ＭＳ Ｐゴシック" charset="0"/>
                <a:cs typeface="ＭＳ Ｐゴシック" charset="0"/>
              </a:rPr>
              <a:t>Mole/Volume </a:t>
            </a:r>
            <a:r>
              <a:rPr lang="it-IT" sz="3600" b="1" dirty="0" err="1">
                <a:ea typeface="ＭＳ Ｐゴシック" charset="0"/>
                <a:cs typeface="ＭＳ Ｐゴシック" charset="0"/>
              </a:rPr>
              <a:t>Concentration</a:t>
            </a:r>
            <a:r>
              <a:rPr lang="it-IT" sz="3600" b="1" dirty="0">
                <a:ea typeface="ＭＳ Ｐゴシック" charset="0"/>
                <a:cs typeface="ＭＳ Ｐゴシック" charset="0"/>
              </a:rPr>
              <a:t>: </a:t>
            </a:r>
            <a:endParaRPr lang="it-IT" sz="3600" b="1" dirty="0" smtClean="0">
              <a:ea typeface="ＭＳ Ｐゴシック" charset="0"/>
              <a:cs typeface="ＭＳ Ｐゴシック" charset="0"/>
            </a:endParaRPr>
          </a:p>
          <a:p>
            <a:pPr lvl="1"/>
            <a:r>
              <a:rPr lang="en-US" sz="3200" dirty="0" smtClean="0">
                <a:ea typeface="ＭＳ Ｐゴシック" charset="0"/>
                <a:cs typeface="ＭＳ Ｐゴシック" charset="0"/>
              </a:rPr>
              <a:t>The </a:t>
            </a:r>
            <a:r>
              <a:rPr lang="en-US" sz="3200" dirty="0">
                <a:solidFill>
                  <a:srgbClr val="FF0000"/>
                </a:solidFill>
                <a:ea typeface="ＭＳ Ｐゴシック" charset="0"/>
                <a:cs typeface="ＭＳ Ｐゴシック" charset="0"/>
              </a:rPr>
              <a:t>most generally useful </a:t>
            </a:r>
            <a:r>
              <a:rPr lang="en-US" sz="3200" dirty="0" smtClean="0">
                <a:ea typeface="ＭＳ Ｐゴシック" charset="0"/>
                <a:cs typeface="ＭＳ Ｐゴシック" charset="0"/>
              </a:rPr>
              <a:t>way of </a:t>
            </a:r>
            <a:r>
              <a:rPr lang="en-US" sz="3200" dirty="0">
                <a:ea typeface="ＭＳ Ｐゴシック" charset="0"/>
                <a:cs typeface="ＭＳ Ｐゴシック" charset="0"/>
              </a:rPr>
              <a:t>expressing concentration in the laboratory is </a:t>
            </a:r>
            <a:r>
              <a:rPr lang="en-US" sz="3200" b="1" dirty="0">
                <a:ea typeface="ＭＳ Ｐゴシック" charset="0"/>
                <a:cs typeface="ＭＳ Ｐゴシック" charset="0"/>
              </a:rPr>
              <a:t>molarity (M)</a:t>
            </a:r>
            <a:r>
              <a:rPr lang="en-US" sz="3200" dirty="0">
                <a:ea typeface="ＭＳ Ｐゴシック" charset="0"/>
                <a:cs typeface="ＭＳ Ｐゴシック" charset="0"/>
              </a:rPr>
              <a:t>, the number of moles of solute dissolved per liter of </a:t>
            </a:r>
            <a:r>
              <a:rPr lang="en-US" sz="3200" dirty="0" smtClean="0">
                <a:ea typeface="ＭＳ Ｐゴシック" charset="0"/>
                <a:cs typeface="ＭＳ Ｐゴシック" charset="0"/>
              </a:rPr>
              <a:t>solution </a:t>
            </a:r>
            <a:endParaRPr lang="en-US" sz="3200" dirty="0">
              <a:ea typeface="ＭＳ Ｐゴシック" charset="0"/>
              <a:cs typeface="ＭＳ Ｐゴシック" charset="0"/>
            </a:endParaRPr>
          </a:p>
        </p:txBody>
      </p:sp>
      <p:graphicFrame>
        <p:nvGraphicFramePr>
          <p:cNvPr id="5" name="Object 2"/>
          <p:cNvGraphicFramePr>
            <a:graphicFrameLocks noChangeAspect="1"/>
          </p:cNvGraphicFramePr>
          <p:nvPr>
            <p:extLst>
              <p:ext uri="{D42A27DB-BD31-4B8C-83A1-F6EECF244321}">
                <p14:modId xmlns:p14="http://schemas.microsoft.com/office/powerpoint/2010/main" val="1394163759"/>
              </p:ext>
            </p:extLst>
          </p:nvPr>
        </p:nvGraphicFramePr>
        <p:xfrm>
          <a:off x="507414" y="575877"/>
          <a:ext cx="8275815" cy="1425955"/>
        </p:xfrm>
        <a:graphic>
          <a:graphicData uri="http://schemas.openxmlformats.org/presentationml/2006/ole">
            <mc:AlternateContent xmlns:mc="http://schemas.openxmlformats.org/markup-compatibility/2006">
              <mc:Choice xmlns:v="urn:schemas-microsoft-com:vml" Requires="v">
                <p:oleObj spid="_x0000_s25934" name="Equation" r:id="rId3" imgW="2287588" imgH="395288" progId="Equation.3">
                  <p:embed/>
                </p:oleObj>
              </mc:Choice>
              <mc:Fallback>
                <p:oleObj name="Equation" r:id="rId3" imgW="2287588" imgH="39528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414" y="575877"/>
                        <a:ext cx="8275815" cy="142595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37922090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p:cNvGraphicFramePr>
            <a:graphicFrameLocks noChangeAspect="1"/>
          </p:cNvGraphicFramePr>
          <p:nvPr>
            <p:extLst>
              <p:ext uri="{D42A27DB-BD31-4B8C-83A1-F6EECF244321}">
                <p14:modId xmlns:p14="http://schemas.microsoft.com/office/powerpoint/2010/main" val="316988712"/>
              </p:ext>
            </p:extLst>
          </p:nvPr>
        </p:nvGraphicFramePr>
        <p:xfrm>
          <a:off x="1669181" y="700129"/>
          <a:ext cx="5817008" cy="1002293"/>
        </p:xfrm>
        <a:graphic>
          <a:graphicData uri="http://schemas.openxmlformats.org/presentationml/2006/ole">
            <mc:AlternateContent xmlns:mc="http://schemas.openxmlformats.org/markup-compatibility/2006">
              <mc:Choice xmlns:v="urn:schemas-microsoft-com:vml" Requires="v">
                <p:oleObj spid="_x0000_s1280" name="Equation" r:id="rId3" imgW="2287588" imgH="395288" progId="Equation.3">
                  <p:embed/>
                </p:oleObj>
              </mc:Choice>
              <mc:Fallback>
                <p:oleObj name="Equation" r:id="rId3" imgW="2287588" imgH="39528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9181" y="700129"/>
                        <a:ext cx="5817008" cy="1002293"/>
                      </a:xfrm>
                      <a:prstGeom prst="rect">
                        <a:avLst/>
                      </a:prstGeom>
                      <a:noFill/>
                      <a:ln>
                        <a:noFill/>
                      </a:ln>
                      <a:effectLst/>
                      <a:extLst/>
                    </p:spPr>
                  </p:pic>
                </p:oleObj>
              </mc:Fallback>
            </mc:AlternateContent>
          </a:graphicData>
        </a:graphic>
      </p:graphicFrame>
      <p:sp>
        <p:nvSpPr>
          <p:cNvPr id="7" name="Content Placeholder 2"/>
          <p:cNvSpPr txBox="1">
            <a:spLocks/>
          </p:cNvSpPr>
          <p:nvPr/>
        </p:nvSpPr>
        <p:spPr>
          <a:xfrm>
            <a:off x="457200" y="2454036"/>
            <a:ext cx="8229600" cy="39470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Definition: A solution of a given molarity is prepared by dissolving the solute in enough solvent to give a final solution volume of 1.00 L </a:t>
            </a:r>
          </a:p>
          <a:p>
            <a:pPr lvl="1"/>
            <a:r>
              <a:rPr lang="en-US" sz="2400" dirty="0" smtClean="0"/>
              <a:t>not by dissolving it in an initial volume of 1.00 L </a:t>
            </a:r>
          </a:p>
          <a:p>
            <a:pPr lvl="1"/>
            <a:endParaRPr lang="en-US" sz="900" dirty="0" smtClean="0"/>
          </a:p>
          <a:p>
            <a:r>
              <a:rPr lang="en-US" sz="2800" dirty="0" smtClean="0"/>
              <a:t>Important: Molarity can be used as a conversion factor to relate the volume of a solution to the moles of solute it contains – we will do a couple of these </a:t>
            </a:r>
          </a:p>
          <a:p>
            <a:endParaRPr lang="en-US" sz="3600" dirty="0"/>
          </a:p>
        </p:txBody>
      </p:sp>
    </p:spTree>
    <p:extLst>
      <p:ext uri="{BB962C8B-B14F-4D97-AF65-F5344CB8AC3E}">
        <p14:creationId xmlns:p14="http://schemas.microsoft.com/office/powerpoint/2010/main" val="135823813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0909"/>
            <a:ext cx="8229600" cy="2372547"/>
          </a:xfrm>
        </p:spPr>
        <p:txBody>
          <a:bodyPr>
            <a:normAutofit fontScale="92500"/>
          </a:bodyPr>
          <a:lstStyle/>
          <a:p>
            <a:r>
              <a:rPr lang="en-US" sz="2800" dirty="0"/>
              <a:t>M</a:t>
            </a:r>
            <a:r>
              <a:rPr lang="en-US" sz="2800" dirty="0" smtClean="0"/>
              <a:t>oles of solute needed for a one liter solution are converted into grams </a:t>
            </a:r>
          </a:p>
          <a:p>
            <a:r>
              <a:rPr lang="en-US" sz="2800" dirty="0" smtClean="0"/>
              <a:t>Here, the weighed solute is added to a 1 liter </a:t>
            </a:r>
            <a:r>
              <a:rPr lang="en-US" sz="2800" i="1" dirty="0" smtClean="0"/>
              <a:t>volumetric</a:t>
            </a:r>
          </a:p>
          <a:p>
            <a:r>
              <a:rPr lang="en-US" sz="2800" dirty="0" smtClean="0"/>
              <a:t>Enough solvent is added to dissolve with swirling</a:t>
            </a:r>
          </a:p>
          <a:p>
            <a:r>
              <a:rPr lang="en-US" sz="2800" dirty="0" smtClean="0"/>
              <a:t>The volumetric is carefully diluted to 1 liter with solvent</a:t>
            </a:r>
            <a:endParaRPr lang="en-US" sz="2800" dirty="0"/>
          </a:p>
        </p:txBody>
      </p:sp>
      <p:pic>
        <p:nvPicPr>
          <p:cNvPr id="5" name="Picture 3" descr="023_09_06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317" y="3160963"/>
            <a:ext cx="7154988" cy="32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4275289" y="189244"/>
            <a:ext cx="488535" cy="461665"/>
          </a:xfrm>
          <a:prstGeom prst="rect">
            <a:avLst/>
          </a:prstGeom>
          <a:noFill/>
        </p:spPr>
        <p:txBody>
          <a:bodyPr wrap="none" rtlCol="0">
            <a:spAutoFit/>
          </a:bodyPr>
          <a:lstStyle/>
          <a:p>
            <a:r>
              <a:rPr lang="en-US" sz="2400" dirty="0" err="1" smtClean="0"/>
              <a:t>fyi</a:t>
            </a:r>
            <a:endParaRPr lang="en-US" sz="2400" dirty="0"/>
          </a:p>
        </p:txBody>
      </p:sp>
    </p:spTree>
    <p:extLst>
      <p:ext uri="{BB962C8B-B14F-4D97-AF65-F5344CB8AC3E}">
        <p14:creationId xmlns:p14="http://schemas.microsoft.com/office/powerpoint/2010/main" val="111866645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rgbClr val="3366FF"/>
                </a:solidFill>
                <a:latin typeface="Arial" charset="0"/>
                <a:ea typeface="ＭＳ Ｐゴシック" charset="0"/>
                <a:cs typeface="ＭＳ Ｐゴシック" charset="0"/>
              </a:rPr>
              <a:t>Worked Example 9.10 </a:t>
            </a:r>
            <a:r>
              <a:rPr lang="en-US" sz="2800" b="1" dirty="0">
                <a:solidFill>
                  <a:srgbClr val="4C4BE5"/>
                </a:solidFill>
                <a:latin typeface="Arial" charset="0"/>
                <a:ea typeface="ＭＳ Ｐゴシック" charset="0"/>
                <a:cs typeface="ＭＳ Ｐゴシック" charset="0"/>
              </a:rPr>
              <a:t> </a:t>
            </a:r>
            <a:r>
              <a:rPr lang="en-US" sz="2800" dirty="0">
                <a:solidFill>
                  <a:srgbClr val="000000"/>
                </a:solidFill>
                <a:latin typeface="Arial" charset="0"/>
                <a:ea typeface="ＭＳ Ｐゴシック" charset="0"/>
                <a:cs typeface="ＭＳ Ｐゴシック" charset="0"/>
              </a:rPr>
              <a:t>Molarity as Conversion Factor: Molarity to </a:t>
            </a:r>
            <a:r>
              <a:rPr lang="en-US" sz="2800" dirty="0" smtClean="0">
                <a:solidFill>
                  <a:srgbClr val="000000"/>
                </a:solidFill>
                <a:latin typeface="Arial" charset="0"/>
                <a:ea typeface="ＭＳ Ｐゴシック" charset="0"/>
                <a:cs typeface="ＭＳ Ｐゴシック" charset="0"/>
              </a:rPr>
              <a:t>Mass</a:t>
            </a:r>
            <a:endParaRPr lang="en-US" sz="2800" dirty="0"/>
          </a:p>
        </p:txBody>
      </p:sp>
      <p:sp>
        <p:nvSpPr>
          <p:cNvPr id="3" name="Content Placeholder 2"/>
          <p:cNvSpPr>
            <a:spLocks noGrp="1"/>
          </p:cNvSpPr>
          <p:nvPr>
            <p:ph idx="1"/>
          </p:nvPr>
        </p:nvSpPr>
        <p:spPr>
          <a:xfrm>
            <a:off x="457200" y="1600201"/>
            <a:ext cx="8229600" cy="2621428"/>
          </a:xfrm>
        </p:spPr>
        <p:txBody>
          <a:bodyPr/>
          <a:lstStyle/>
          <a:p>
            <a:r>
              <a:rPr lang="en-US" dirty="0">
                <a:solidFill>
                  <a:srgbClr val="000000"/>
                </a:solidFill>
              </a:rPr>
              <a:t>A blood concentration of 0.065 M ethyl alcohol (</a:t>
            </a:r>
            <a:r>
              <a:rPr lang="en-US" dirty="0" err="1">
                <a:solidFill>
                  <a:srgbClr val="000000"/>
                </a:solidFill>
              </a:rPr>
              <a:t>EtOH</a:t>
            </a:r>
            <a:r>
              <a:rPr lang="en-US" dirty="0">
                <a:solidFill>
                  <a:srgbClr val="000000"/>
                </a:solidFill>
              </a:rPr>
              <a:t>) is sufficient to </a:t>
            </a:r>
            <a:r>
              <a:rPr lang="en-US" dirty="0" smtClean="0">
                <a:solidFill>
                  <a:srgbClr val="000000"/>
                </a:solidFill>
              </a:rPr>
              <a:t>induce coma </a:t>
            </a:r>
          </a:p>
          <a:p>
            <a:pPr lvl="1"/>
            <a:r>
              <a:rPr lang="en-US" dirty="0" smtClean="0">
                <a:solidFill>
                  <a:srgbClr val="000000"/>
                </a:solidFill>
              </a:rPr>
              <a:t>what would be the </a:t>
            </a:r>
            <a:r>
              <a:rPr lang="en-US" dirty="0">
                <a:solidFill>
                  <a:srgbClr val="000000"/>
                </a:solidFill>
              </a:rPr>
              <a:t>total mass of alcohol </a:t>
            </a:r>
            <a:r>
              <a:rPr lang="en-US" dirty="0" smtClean="0">
                <a:solidFill>
                  <a:srgbClr val="000000"/>
                </a:solidFill>
              </a:rPr>
              <a:t>(grams</a:t>
            </a:r>
            <a:r>
              <a:rPr lang="en-US" dirty="0">
                <a:solidFill>
                  <a:srgbClr val="000000"/>
                </a:solidFill>
              </a:rPr>
              <a:t>) </a:t>
            </a:r>
            <a:r>
              <a:rPr lang="en-US" dirty="0" smtClean="0">
                <a:solidFill>
                  <a:srgbClr val="000000"/>
                </a:solidFill>
              </a:rPr>
              <a:t>in 5.6 L of blood (male adult)? </a:t>
            </a:r>
          </a:p>
          <a:p>
            <a:pPr lvl="1"/>
            <a:r>
              <a:rPr lang="en-US" dirty="0" smtClean="0">
                <a:solidFill>
                  <a:srgbClr val="000000"/>
                </a:solidFill>
              </a:rPr>
              <a:t>The </a:t>
            </a:r>
            <a:r>
              <a:rPr lang="en-US" dirty="0">
                <a:solidFill>
                  <a:srgbClr val="000000"/>
                </a:solidFill>
              </a:rPr>
              <a:t>molar mass of ethyl alcohol is 46.0 g/</a:t>
            </a:r>
            <a:r>
              <a:rPr lang="en-US" dirty="0" err="1" smtClean="0">
                <a:solidFill>
                  <a:srgbClr val="000000"/>
                </a:solidFill>
              </a:rPr>
              <a:t>mol</a:t>
            </a:r>
            <a:r>
              <a:rPr lang="en-US" dirty="0" smtClean="0">
                <a:solidFill>
                  <a:srgbClr val="000000"/>
                </a:solidFill>
              </a:rPr>
              <a:t> </a:t>
            </a:r>
            <a:endParaRPr lang="en-US" dirty="0"/>
          </a:p>
        </p:txBody>
      </p:sp>
      <p:pic>
        <p:nvPicPr>
          <p:cNvPr id="4" name="Picture 2" descr="H:\48456 McMurry GOB IRDVD\Working Files 48456\Worked Examples\Component\ch09\9-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461" y="4452987"/>
            <a:ext cx="5691957" cy="182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28159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Line 6"/>
          <p:cNvSpPr>
            <a:spLocks noChangeShapeType="1"/>
          </p:cNvSpPr>
          <p:nvPr/>
        </p:nvSpPr>
        <p:spPr bwMode="auto">
          <a:xfrm>
            <a:off x="304800" y="304800"/>
            <a:ext cx="0" cy="510540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43013" name="Line 8"/>
          <p:cNvSpPr>
            <a:spLocks noChangeShapeType="1"/>
          </p:cNvSpPr>
          <p:nvPr/>
        </p:nvSpPr>
        <p:spPr bwMode="auto">
          <a:xfrm>
            <a:off x="304800" y="304800"/>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43014" name="Line 9"/>
          <p:cNvSpPr>
            <a:spLocks noChangeShapeType="1"/>
          </p:cNvSpPr>
          <p:nvPr/>
        </p:nvSpPr>
        <p:spPr bwMode="auto">
          <a:xfrm>
            <a:off x="295275" y="5410200"/>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pic>
        <p:nvPicPr>
          <p:cNvPr id="16394" name="Picture 2" descr="H:\48456 McMurry GOB IRDVD\Working Files 48456\Worked Examples\Component\ch09\9-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178" y="806571"/>
            <a:ext cx="6534897" cy="209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3" descr="H:\48456 McMurry GOB IRDVD\Working Files 48456\Worked Examples\Component\ch09\9-1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352" y="3543621"/>
            <a:ext cx="7363507" cy="188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14271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362"/>
          </a:xfrm>
        </p:spPr>
        <p:txBody>
          <a:bodyPr>
            <a:noAutofit/>
          </a:bodyPr>
          <a:lstStyle/>
          <a:p>
            <a:r>
              <a:rPr lang="en-US" sz="4000" dirty="0" smtClean="0">
                <a:solidFill>
                  <a:srgbClr val="000000"/>
                </a:solidFill>
                <a:latin typeface="Arial" charset="0"/>
                <a:ea typeface="ＭＳ Ｐゴシック" charset="0"/>
                <a:cs typeface="ＭＳ Ｐゴシック" charset="0"/>
              </a:rPr>
              <a:t>An exercise for the student</a:t>
            </a:r>
            <a:endParaRPr lang="en-US" sz="4000" dirty="0">
              <a:solidFill>
                <a:srgbClr val="000000"/>
              </a:solidFill>
            </a:endParaRPr>
          </a:p>
        </p:txBody>
      </p:sp>
      <p:sp>
        <p:nvSpPr>
          <p:cNvPr id="3" name="Content Placeholder 2"/>
          <p:cNvSpPr>
            <a:spLocks noGrp="1"/>
          </p:cNvSpPr>
          <p:nvPr>
            <p:ph idx="1"/>
          </p:nvPr>
        </p:nvSpPr>
        <p:spPr>
          <a:xfrm>
            <a:off x="457200" y="1405468"/>
            <a:ext cx="8229600" cy="2253052"/>
          </a:xfrm>
        </p:spPr>
        <p:txBody>
          <a:bodyPr>
            <a:normAutofit/>
          </a:bodyPr>
          <a:lstStyle/>
          <a:p>
            <a:r>
              <a:rPr lang="en-US" sz="2800" dirty="0">
                <a:solidFill>
                  <a:srgbClr val="000000"/>
                </a:solidFill>
              </a:rPr>
              <a:t>G</a:t>
            </a:r>
            <a:r>
              <a:rPr lang="en-US" sz="2800" dirty="0" smtClean="0">
                <a:solidFill>
                  <a:srgbClr val="000000"/>
                </a:solidFill>
              </a:rPr>
              <a:t>astric </a:t>
            </a:r>
            <a:r>
              <a:rPr lang="en-US" sz="2800" dirty="0">
                <a:solidFill>
                  <a:srgbClr val="000000"/>
                </a:solidFill>
              </a:rPr>
              <a:t>juice that is about 0.1 M in </a:t>
            </a:r>
            <a:r>
              <a:rPr lang="en-US" sz="2800" dirty="0" err="1">
                <a:solidFill>
                  <a:srgbClr val="000000"/>
                </a:solidFill>
              </a:rPr>
              <a:t>HCl</a:t>
            </a:r>
            <a:r>
              <a:rPr lang="en-US" sz="2800" dirty="0">
                <a:solidFill>
                  <a:srgbClr val="000000"/>
                </a:solidFill>
              </a:rPr>
              <a:t> </a:t>
            </a:r>
            <a:endParaRPr lang="en-US" sz="2800" dirty="0" smtClean="0">
              <a:solidFill>
                <a:srgbClr val="000000"/>
              </a:solidFill>
            </a:endParaRPr>
          </a:p>
          <a:p>
            <a:pPr lvl="1"/>
            <a:r>
              <a:rPr lang="en-US" sz="2400" dirty="0" smtClean="0">
                <a:solidFill>
                  <a:srgbClr val="000000"/>
                </a:solidFill>
              </a:rPr>
              <a:t>How </a:t>
            </a:r>
            <a:r>
              <a:rPr lang="en-US" sz="2400" dirty="0">
                <a:solidFill>
                  <a:srgbClr val="000000"/>
                </a:solidFill>
              </a:rPr>
              <a:t>many </a:t>
            </a:r>
            <a:r>
              <a:rPr lang="en-US" sz="2400" dirty="0" err="1" smtClean="0">
                <a:solidFill>
                  <a:srgbClr val="000000"/>
                </a:solidFill>
              </a:rPr>
              <a:t>mLs</a:t>
            </a:r>
            <a:r>
              <a:rPr lang="en-US" sz="2400" dirty="0" smtClean="0">
                <a:solidFill>
                  <a:srgbClr val="000000"/>
                </a:solidFill>
              </a:rPr>
              <a:t> of </a:t>
            </a:r>
            <a:r>
              <a:rPr lang="en-US" sz="2400" dirty="0">
                <a:solidFill>
                  <a:srgbClr val="000000"/>
                </a:solidFill>
              </a:rPr>
              <a:t>gastric juice will react completely with an antacid </a:t>
            </a:r>
            <a:r>
              <a:rPr lang="en-US" sz="2400" dirty="0" smtClean="0">
                <a:solidFill>
                  <a:srgbClr val="000000"/>
                </a:solidFill>
              </a:rPr>
              <a:t>containing 500 </a:t>
            </a:r>
            <a:r>
              <a:rPr lang="en-US" sz="2400" dirty="0">
                <a:solidFill>
                  <a:srgbClr val="000000"/>
                </a:solidFill>
              </a:rPr>
              <a:t>mg of magnesium hydroxide? </a:t>
            </a:r>
            <a:endParaRPr lang="en-US" sz="2400" dirty="0" smtClean="0">
              <a:solidFill>
                <a:srgbClr val="000000"/>
              </a:solidFill>
            </a:endParaRPr>
          </a:p>
          <a:p>
            <a:pPr lvl="1"/>
            <a:r>
              <a:rPr lang="en-US" sz="2400" dirty="0" smtClean="0">
                <a:solidFill>
                  <a:srgbClr val="000000"/>
                </a:solidFill>
              </a:rPr>
              <a:t>The </a:t>
            </a:r>
            <a:r>
              <a:rPr lang="en-US" sz="2400" dirty="0">
                <a:solidFill>
                  <a:srgbClr val="000000"/>
                </a:solidFill>
              </a:rPr>
              <a:t>molar mass of Mg(OH)</a:t>
            </a:r>
            <a:r>
              <a:rPr lang="en-US" sz="2400" baseline="-25000" dirty="0">
                <a:solidFill>
                  <a:srgbClr val="000000"/>
                </a:solidFill>
              </a:rPr>
              <a:t>2</a:t>
            </a:r>
            <a:r>
              <a:rPr lang="en-US" sz="2400" dirty="0">
                <a:solidFill>
                  <a:srgbClr val="000000"/>
                </a:solidFill>
              </a:rPr>
              <a:t> is 58.3 g/</a:t>
            </a:r>
            <a:r>
              <a:rPr lang="en-US" sz="2400" dirty="0" err="1">
                <a:solidFill>
                  <a:srgbClr val="000000"/>
                </a:solidFill>
              </a:rPr>
              <a:t>mol</a:t>
            </a:r>
            <a:r>
              <a:rPr lang="en-US" sz="2400" dirty="0">
                <a:solidFill>
                  <a:srgbClr val="000000"/>
                </a:solidFill>
              </a:rPr>
              <a:t>, and the balanced equation </a:t>
            </a:r>
            <a:r>
              <a:rPr lang="en-US" sz="2400" dirty="0" smtClean="0">
                <a:solidFill>
                  <a:srgbClr val="000000"/>
                </a:solidFill>
              </a:rPr>
              <a:t>is </a:t>
            </a:r>
            <a:endParaRPr lang="en-US" sz="2400" dirty="0"/>
          </a:p>
        </p:txBody>
      </p:sp>
      <p:pic>
        <p:nvPicPr>
          <p:cNvPr id="4" name="Picture 2" descr="H:\48456 McMurry GOB IRDVD\Working Files 48456\Worked Examples\Component\ch09\9-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93" y="3864120"/>
            <a:ext cx="8240007" cy="37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H:\48456 McMurry GOB IRDVD\Working Files 48456\Worked Examples\Component\ch09\9-1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00" y="4597312"/>
            <a:ext cx="7203812" cy="168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32591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7"/>
          <p:cNvSpPr txBox="1">
            <a:spLocks noChangeArrowheads="1"/>
          </p:cNvSpPr>
          <p:nvPr/>
        </p:nvSpPr>
        <p:spPr bwMode="auto">
          <a:xfrm>
            <a:off x="2008161" y="343222"/>
            <a:ext cx="584758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50000"/>
              </a:spcBef>
              <a:spcAft>
                <a:spcPct val="0"/>
              </a:spcAft>
              <a:defRPr sz="1600">
                <a:solidFill>
                  <a:schemeClr val="tx1"/>
                </a:solidFill>
                <a:latin typeface="Times New Roman" charset="0"/>
                <a:ea typeface="ＭＳ Ｐゴシック" charset="0"/>
              </a:defRPr>
            </a:lvl6pPr>
            <a:lvl7pPr marL="914400" eaLnBrk="0" fontAlgn="base" hangingPunct="0">
              <a:spcBef>
                <a:spcPct val="50000"/>
              </a:spcBef>
              <a:spcAft>
                <a:spcPct val="0"/>
              </a:spcAft>
              <a:defRPr sz="1600">
                <a:solidFill>
                  <a:schemeClr val="tx1"/>
                </a:solidFill>
                <a:latin typeface="Times New Roman" charset="0"/>
                <a:ea typeface="ＭＳ Ｐゴシック" charset="0"/>
              </a:defRPr>
            </a:lvl7pPr>
            <a:lvl8pPr marL="1371600" eaLnBrk="0" fontAlgn="base" hangingPunct="0">
              <a:spcBef>
                <a:spcPct val="50000"/>
              </a:spcBef>
              <a:spcAft>
                <a:spcPct val="0"/>
              </a:spcAft>
              <a:defRPr sz="1600">
                <a:solidFill>
                  <a:schemeClr val="tx1"/>
                </a:solidFill>
                <a:latin typeface="Times New Roman" charset="0"/>
                <a:ea typeface="ＭＳ Ｐゴシック" charset="0"/>
              </a:defRPr>
            </a:lvl8pPr>
            <a:lvl9pPr marL="1828800" eaLnBrk="0" fontAlgn="base" hangingPunct="0">
              <a:spcBef>
                <a:spcPct val="50000"/>
              </a:spcBef>
              <a:spcAft>
                <a:spcPct val="0"/>
              </a:spcAft>
              <a:defRPr sz="1600">
                <a:solidFill>
                  <a:schemeClr val="tx1"/>
                </a:solidFill>
                <a:latin typeface="Times New Roman" charset="0"/>
                <a:ea typeface="ＭＳ Ｐゴシック" charset="0"/>
              </a:defRPr>
            </a:lvl9pPr>
          </a:lstStyle>
          <a:p>
            <a:pPr marL="342900" indent="-342900" defTabSz="914400" eaLnBrk="0" fontAlgn="base" hangingPunct="0">
              <a:spcBef>
                <a:spcPct val="50000"/>
              </a:spcBef>
              <a:spcAft>
                <a:spcPct val="0"/>
              </a:spcAft>
              <a:buFont typeface="Arial"/>
              <a:buChar char="•"/>
            </a:pPr>
            <a:r>
              <a:rPr lang="en-US" sz="2800" dirty="0" err="1" smtClean="0">
                <a:solidFill>
                  <a:srgbClr val="000000"/>
                </a:solidFill>
              </a:rPr>
              <a:t>HCl</a:t>
            </a:r>
            <a:r>
              <a:rPr lang="en-US" sz="2800" dirty="0" smtClean="0">
                <a:solidFill>
                  <a:srgbClr val="000000"/>
                </a:solidFill>
              </a:rPr>
              <a:t> = 0.1 M</a:t>
            </a:r>
          </a:p>
          <a:p>
            <a:pPr marL="342900" indent="-342900" defTabSz="914400" eaLnBrk="0" fontAlgn="base" hangingPunct="0">
              <a:spcBef>
                <a:spcPct val="50000"/>
              </a:spcBef>
              <a:spcAft>
                <a:spcPct val="0"/>
              </a:spcAft>
              <a:buFont typeface="Arial"/>
              <a:buChar char="•"/>
            </a:pPr>
            <a:r>
              <a:rPr lang="en-US" sz="2800" dirty="0" smtClean="0">
                <a:solidFill>
                  <a:srgbClr val="000000"/>
                </a:solidFill>
              </a:rPr>
              <a:t>500 g of </a:t>
            </a:r>
            <a:r>
              <a:rPr lang="en-US" sz="2800" dirty="0" err="1" smtClean="0">
                <a:solidFill>
                  <a:srgbClr val="000000"/>
                </a:solidFill>
              </a:rPr>
              <a:t>MgOH</a:t>
            </a:r>
            <a:r>
              <a:rPr lang="en-US" sz="2800" dirty="0" smtClean="0">
                <a:solidFill>
                  <a:srgbClr val="000000"/>
                </a:solidFill>
              </a:rPr>
              <a:t>)</a:t>
            </a:r>
            <a:r>
              <a:rPr lang="en-US" sz="2800" baseline="-25000" dirty="0" smtClean="0">
                <a:solidFill>
                  <a:srgbClr val="000000"/>
                </a:solidFill>
              </a:rPr>
              <a:t>2</a:t>
            </a:r>
            <a:r>
              <a:rPr lang="en-US" sz="2800" dirty="0" smtClean="0">
                <a:solidFill>
                  <a:srgbClr val="000000"/>
                </a:solidFill>
              </a:rPr>
              <a:t>  @ 53.8 g/</a:t>
            </a:r>
            <a:r>
              <a:rPr lang="en-US" sz="2800" dirty="0" err="1" smtClean="0">
                <a:solidFill>
                  <a:srgbClr val="000000"/>
                </a:solidFill>
              </a:rPr>
              <a:t>mol</a:t>
            </a:r>
            <a:endParaRPr lang="en-US" sz="2800" dirty="0">
              <a:solidFill>
                <a:srgbClr val="000000"/>
              </a:solidFill>
            </a:endParaRPr>
          </a:p>
        </p:txBody>
      </p:sp>
      <p:pic>
        <p:nvPicPr>
          <p:cNvPr id="45066" name="Picture 2" descr="H:\48456 McMurry GOB IRDVD\Working Files 48456\Worked Examples\Component\ch09\9-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34" y="1887898"/>
            <a:ext cx="8929452" cy="40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3" descr="H:\48456 McMurry GOB IRDVD\Working Files 48456\Worked Examples\Component\ch09\9-1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1529" y="2625648"/>
            <a:ext cx="6064541" cy="141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4" descr="H:\48456 McMurry GOB IRDVD\Working Files 48456\Worked Examples\Component\ch09\9-1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34" y="4393238"/>
            <a:ext cx="8687071" cy="146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994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20"/>
                                        </p:tgtEl>
                                        <p:attrNameLst>
                                          <p:attrName>style.visibility</p:attrName>
                                        </p:attrNameLst>
                                      </p:cBhvr>
                                      <p:to>
                                        <p:strVal val="visible"/>
                                      </p:to>
                                    </p:set>
                                    <p:anim calcmode="lin" valueType="num">
                                      <p:cBhvr additive="base">
                                        <p:cTn id="7" dur="500" fill="hold"/>
                                        <p:tgtEl>
                                          <p:spTgt spid="17420"/>
                                        </p:tgtEl>
                                        <p:attrNameLst>
                                          <p:attrName>ppt_x</p:attrName>
                                        </p:attrNameLst>
                                      </p:cBhvr>
                                      <p:tavLst>
                                        <p:tav tm="0">
                                          <p:val>
                                            <p:strVal val="#ppt_x"/>
                                          </p:val>
                                        </p:tav>
                                        <p:tav tm="100000">
                                          <p:val>
                                            <p:strVal val="#ppt_x"/>
                                          </p:val>
                                        </p:tav>
                                      </p:tavLst>
                                    </p:anim>
                                    <p:anim calcmode="lin" valueType="num">
                                      <p:cBhvr additive="base">
                                        <p:cTn id="8" dur="500" fill="hold"/>
                                        <p:tgtEl>
                                          <p:spTgt spid="174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p:nvPr>
        </p:nvSpPr>
        <p:spPr/>
        <p:txBody>
          <a:bodyPr/>
          <a:lstStyle/>
          <a:p>
            <a:r>
              <a:rPr lang="en-US">
                <a:latin typeface="Arial" charset="0"/>
                <a:cs typeface="Times New Roman" charset="0"/>
              </a:rPr>
              <a:t>9.8 Dilution</a:t>
            </a:r>
          </a:p>
        </p:txBody>
      </p:sp>
      <p:graphicFrame>
        <p:nvGraphicFramePr>
          <p:cNvPr id="6" name="Object 2"/>
          <p:cNvGraphicFramePr>
            <a:graphicFrameLocks noChangeAspect="1"/>
          </p:cNvGraphicFramePr>
          <p:nvPr>
            <p:extLst>
              <p:ext uri="{D42A27DB-BD31-4B8C-83A1-F6EECF244321}">
                <p14:modId xmlns:p14="http://schemas.microsoft.com/office/powerpoint/2010/main" val="35325922"/>
              </p:ext>
            </p:extLst>
          </p:nvPr>
        </p:nvGraphicFramePr>
        <p:xfrm>
          <a:off x="1369219" y="4961163"/>
          <a:ext cx="3205162" cy="731838"/>
        </p:xfrm>
        <a:graphic>
          <a:graphicData uri="http://schemas.openxmlformats.org/presentationml/2006/ole">
            <mc:AlternateContent xmlns:mc="http://schemas.openxmlformats.org/markup-compatibility/2006">
              <mc:Choice xmlns:v="urn:schemas-microsoft-com:vml" Requires="v">
                <p:oleObj spid="_x0000_s26958" name="Equation" r:id="rId3" imgW="890588" imgH="204788" progId="Equation.3">
                  <p:embed/>
                </p:oleObj>
              </mc:Choice>
              <mc:Fallback>
                <p:oleObj name="Equation" r:id="rId3" imgW="890588" imgH="20478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9219" y="4961163"/>
                        <a:ext cx="3205162" cy="73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4"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991641"/>
            <a:ext cx="3289300" cy="2463800"/>
          </a:xfrm>
          <a:prstGeom prst="rect">
            <a:avLst/>
          </a:prstGeom>
          <a:noFill/>
          <a:ln>
            <a:noFill/>
          </a:ln>
        </p:spPr>
      </p:pic>
      <p:sp>
        <p:nvSpPr>
          <p:cNvPr id="2" name="TextBox 1"/>
          <p:cNvSpPr txBox="1"/>
          <p:nvPr/>
        </p:nvSpPr>
        <p:spPr>
          <a:xfrm>
            <a:off x="5355097" y="5029808"/>
            <a:ext cx="2981305" cy="1077218"/>
          </a:xfrm>
          <a:prstGeom prst="rect">
            <a:avLst/>
          </a:prstGeom>
          <a:noFill/>
        </p:spPr>
        <p:txBody>
          <a:bodyPr wrap="none" rtlCol="0">
            <a:spAutoFit/>
          </a:bodyPr>
          <a:lstStyle/>
          <a:p>
            <a:r>
              <a:rPr lang="en-US" sz="3200" dirty="0"/>
              <a:t>c</a:t>
            </a:r>
            <a:r>
              <a:rPr lang="en-US" sz="3200" dirty="0" smtClean="0"/>
              <a:t> = concentrated</a:t>
            </a:r>
          </a:p>
          <a:p>
            <a:r>
              <a:rPr lang="en-US" sz="3200" dirty="0" smtClean="0"/>
              <a:t>d = diluted </a:t>
            </a:r>
            <a:endParaRPr lang="en-US" sz="3200" dirty="0"/>
          </a:p>
        </p:txBody>
      </p:sp>
    </p:spTree>
    <p:extLst>
      <p:ext uri="{BB962C8B-B14F-4D97-AF65-F5344CB8AC3E}">
        <p14:creationId xmlns:p14="http://schemas.microsoft.com/office/powerpoint/2010/main" val="80465682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Content Placeholder 2"/>
          <p:cNvSpPr>
            <a:spLocks noGrp="1"/>
          </p:cNvSpPr>
          <p:nvPr>
            <p:ph idx="1"/>
          </p:nvPr>
        </p:nvSpPr>
        <p:spPr>
          <a:xfrm>
            <a:off x="365125" y="1006475"/>
            <a:ext cx="8229600" cy="4430713"/>
          </a:xfrm>
        </p:spPr>
        <p:txBody>
          <a:bodyPr>
            <a:normAutofit/>
          </a:bodyPr>
          <a:lstStyle/>
          <a:p>
            <a:r>
              <a:rPr lang="en-US" sz="2800" dirty="0">
                <a:ea typeface="ＭＳ Ｐゴシック" charset="0"/>
                <a:cs typeface="ＭＳ Ｐゴシック" charset="0"/>
              </a:rPr>
              <a:t>Many solutions are stored in high concentrations and then prepared for </a:t>
            </a:r>
            <a:r>
              <a:rPr lang="en-US" sz="2800" dirty="0" smtClean="0">
                <a:ea typeface="ＭＳ Ｐゴシック" charset="0"/>
                <a:cs typeface="ＭＳ Ｐゴシック" charset="0"/>
              </a:rPr>
              <a:t>later use </a:t>
            </a:r>
            <a:r>
              <a:rPr lang="en-US" sz="2800" dirty="0">
                <a:ea typeface="ＭＳ Ｐゴシック" charset="0"/>
                <a:cs typeface="ＭＳ Ｐゴシック" charset="0"/>
              </a:rPr>
              <a:t>by </a:t>
            </a:r>
            <a:r>
              <a:rPr lang="en-US" sz="2800" i="1" dirty="0" smtClean="0">
                <a:ea typeface="ＭＳ Ｐゴシック" charset="0"/>
                <a:cs typeface="ＭＳ Ｐゴシック" charset="0"/>
              </a:rPr>
              <a:t>dilution</a:t>
            </a:r>
            <a:r>
              <a:rPr lang="en-US" sz="2800" dirty="0" smtClean="0">
                <a:ea typeface="ＭＳ Ｐゴシック" charset="0"/>
                <a:cs typeface="ＭＳ Ｐゴシック" charset="0"/>
              </a:rPr>
              <a:t> </a:t>
            </a:r>
            <a:endParaRPr lang="en-US" sz="2800" dirty="0">
              <a:ea typeface="ＭＳ Ｐゴシック" charset="0"/>
              <a:cs typeface="ＭＳ Ｐゴシック" charset="0"/>
            </a:endParaRPr>
          </a:p>
          <a:p>
            <a:r>
              <a:rPr lang="en-US" sz="2800" dirty="0">
                <a:ea typeface="ＭＳ Ｐゴシック" charset="0"/>
                <a:cs typeface="ＭＳ Ｐゴシック" charset="0"/>
              </a:rPr>
              <a:t>The amount of </a:t>
            </a:r>
            <a:r>
              <a:rPr lang="en-US" sz="2800" i="1" dirty="0">
                <a:ea typeface="ＭＳ Ｐゴシック" charset="0"/>
                <a:cs typeface="ＭＳ Ｐゴシック" charset="0"/>
              </a:rPr>
              <a:t>solute</a:t>
            </a:r>
            <a:r>
              <a:rPr lang="en-US" sz="2800" dirty="0">
                <a:ea typeface="ＭＳ Ｐゴシック" charset="0"/>
                <a:cs typeface="ＭＳ Ｐゴシック" charset="0"/>
              </a:rPr>
              <a:t> remains constant; only the </a:t>
            </a:r>
            <a:r>
              <a:rPr lang="en-US" sz="2800" i="1" dirty="0">
                <a:ea typeface="ＭＳ Ｐゴシック" charset="0"/>
                <a:cs typeface="ＭＳ Ｐゴシック" charset="0"/>
              </a:rPr>
              <a:t>volume</a:t>
            </a:r>
            <a:r>
              <a:rPr lang="en-US" sz="2800" dirty="0">
                <a:ea typeface="ＭＳ Ｐゴシック" charset="0"/>
                <a:cs typeface="ＭＳ Ｐゴシック" charset="0"/>
              </a:rPr>
              <a:t> is changed by adding more </a:t>
            </a:r>
            <a:r>
              <a:rPr lang="en-US" sz="2800" dirty="0" smtClean="0">
                <a:ea typeface="ＭＳ Ｐゴシック" charset="0"/>
                <a:cs typeface="ＭＳ Ｐゴシック" charset="0"/>
              </a:rPr>
              <a:t>solvent </a:t>
            </a:r>
            <a:endParaRPr lang="en-US" sz="2800" dirty="0">
              <a:ea typeface="ＭＳ Ｐゴシック" charset="0"/>
              <a:cs typeface="ＭＳ Ｐゴシック" charset="0"/>
            </a:endParaRPr>
          </a:p>
          <a:p>
            <a:r>
              <a:rPr lang="en-US" sz="2800" u="sng" dirty="0">
                <a:ea typeface="ＭＳ Ｐゴシック" charset="0"/>
                <a:cs typeface="ＭＳ Ｐゴシック" charset="0"/>
              </a:rPr>
              <a:t>Because the number of moles remains constant</a:t>
            </a:r>
            <a:r>
              <a:rPr lang="en-US" sz="2800" dirty="0">
                <a:ea typeface="ＭＳ Ｐゴシック" charset="0"/>
                <a:cs typeface="ＭＳ Ｐゴシック" charset="0"/>
              </a:rPr>
              <a:t>, we can set up the following </a:t>
            </a:r>
            <a:r>
              <a:rPr lang="en-US" sz="2800" b="1" dirty="0" smtClean="0">
                <a:ea typeface="ＭＳ Ｐゴシック" charset="0"/>
                <a:cs typeface="ＭＳ Ｐゴシック" charset="0"/>
              </a:rPr>
              <a:t>dilution equation </a:t>
            </a:r>
            <a:r>
              <a:rPr lang="en-US" sz="2800" dirty="0" smtClean="0">
                <a:ea typeface="ＭＳ Ｐゴシック" charset="0"/>
                <a:cs typeface="ＭＳ Ｐゴシック" charset="0"/>
              </a:rPr>
              <a:t>for </a:t>
            </a:r>
            <a:r>
              <a:rPr lang="en-US" sz="2800" b="1" dirty="0" smtClean="0">
                <a:ea typeface="ＭＳ Ｐゴシック" charset="0"/>
                <a:cs typeface="ＭＳ Ｐゴシック" charset="0"/>
              </a:rPr>
              <a:t>Molarity</a:t>
            </a:r>
            <a:r>
              <a:rPr lang="en-US" sz="2800" dirty="0" smtClean="0">
                <a:ea typeface="ＭＳ Ｐゴシック" charset="0"/>
                <a:cs typeface="ＭＳ Ｐゴシック" charset="0"/>
              </a:rPr>
              <a:t>: </a:t>
            </a:r>
            <a:endParaRPr lang="en-US" sz="2800" dirty="0">
              <a:ea typeface="ＭＳ Ｐゴシック" charset="0"/>
              <a:cs typeface="ＭＳ Ｐゴシック" charset="0"/>
            </a:endParaRPr>
          </a:p>
        </p:txBody>
      </p:sp>
      <p:graphicFrame>
        <p:nvGraphicFramePr>
          <p:cNvPr id="52226" name="Object 2"/>
          <p:cNvGraphicFramePr>
            <a:graphicFrameLocks noChangeAspect="1"/>
          </p:cNvGraphicFramePr>
          <p:nvPr>
            <p:extLst>
              <p:ext uri="{D42A27DB-BD31-4B8C-83A1-F6EECF244321}">
                <p14:modId xmlns:p14="http://schemas.microsoft.com/office/powerpoint/2010/main" val="830061143"/>
              </p:ext>
            </p:extLst>
          </p:nvPr>
        </p:nvGraphicFramePr>
        <p:xfrm>
          <a:off x="2877034" y="4523174"/>
          <a:ext cx="3205162" cy="731838"/>
        </p:xfrm>
        <a:graphic>
          <a:graphicData uri="http://schemas.openxmlformats.org/presentationml/2006/ole">
            <mc:AlternateContent xmlns:mc="http://schemas.openxmlformats.org/markup-compatibility/2006">
              <mc:Choice xmlns:v="urn:schemas-microsoft-com:vml" Requires="v">
                <p:oleObj spid="_x0000_s240962" name="Equation" r:id="rId3" imgW="890588" imgH="204788" progId="Equation.3">
                  <p:embed/>
                </p:oleObj>
              </mc:Choice>
              <mc:Fallback>
                <p:oleObj name="Equation" r:id="rId3" imgW="890588" imgH="20478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034" y="4523174"/>
                        <a:ext cx="3205162" cy="73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919378162"/>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Content Placeholder 2"/>
          <p:cNvSpPr>
            <a:spLocks noGrp="1"/>
          </p:cNvSpPr>
          <p:nvPr>
            <p:ph idx="1"/>
          </p:nvPr>
        </p:nvSpPr>
        <p:spPr>
          <a:xfrm>
            <a:off x="365125" y="781031"/>
            <a:ext cx="8229600" cy="1570037"/>
          </a:xfrm>
        </p:spPr>
        <p:txBody>
          <a:bodyPr>
            <a:normAutofit/>
          </a:bodyPr>
          <a:lstStyle/>
          <a:p>
            <a:r>
              <a:rPr lang="en-US" sz="2800" dirty="0">
                <a:ea typeface="ＭＳ Ｐゴシック" charset="0"/>
                <a:cs typeface="ＭＳ Ｐゴシック" charset="0"/>
              </a:rPr>
              <a:t>This equation can be rewritten to solve </a:t>
            </a:r>
            <a:r>
              <a:rPr lang="en-US" sz="2800" dirty="0" smtClean="0">
                <a:ea typeface="ＭＳ Ｐゴシック" charset="0"/>
                <a:cs typeface="ＭＳ Ｐゴシック" charset="0"/>
              </a:rPr>
              <a:t>for </a:t>
            </a:r>
            <a:r>
              <a:rPr lang="en-US" sz="2800" dirty="0">
                <a:ea typeface="ＭＳ Ｐゴシック" charset="0"/>
                <a:cs typeface="ＭＳ Ｐゴシック" charset="0"/>
              </a:rPr>
              <a:t>the concentration of the solution after dilution: </a:t>
            </a:r>
          </a:p>
        </p:txBody>
      </p:sp>
      <p:graphicFrame>
        <p:nvGraphicFramePr>
          <p:cNvPr id="53250" name="Object 2"/>
          <p:cNvGraphicFramePr>
            <a:graphicFrameLocks noChangeAspect="1"/>
          </p:cNvGraphicFramePr>
          <p:nvPr>
            <p:extLst>
              <p:ext uri="{D42A27DB-BD31-4B8C-83A1-F6EECF244321}">
                <p14:modId xmlns:p14="http://schemas.microsoft.com/office/powerpoint/2010/main" val="2070557808"/>
              </p:ext>
            </p:extLst>
          </p:nvPr>
        </p:nvGraphicFramePr>
        <p:xfrm>
          <a:off x="2818000" y="2126467"/>
          <a:ext cx="3111500" cy="1370012"/>
        </p:xfrm>
        <a:graphic>
          <a:graphicData uri="http://schemas.openxmlformats.org/presentationml/2006/ole">
            <mc:AlternateContent xmlns:mc="http://schemas.openxmlformats.org/markup-compatibility/2006">
              <mc:Choice xmlns:v="urn:schemas-microsoft-com:vml" Requires="v">
                <p:oleObj spid="_x0000_s27981" name="Equation" r:id="rId3" imgW="979488" imgH="433388" progId="Equation.3">
                  <p:embed/>
                </p:oleObj>
              </mc:Choice>
              <mc:Fallback>
                <p:oleObj name="Equation" r:id="rId3" imgW="979488" imgH="43338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8000" y="2126467"/>
                        <a:ext cx="3111500" cy="1370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3253" name="Content Placeholder 2"/>
          <p:cNvSpPr txBox="1">
            <a:spLocks/>
          </p:cNvSpPr>
          <p:nvPr/>
        </p:nvSpPr>
        <p:spPr bwMode="auto">
          <a:xfrm>
            <a:off x="365125" y="3917950"/>
            <a:ext cx="8229600"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0000"/>
              </a:spcBef>
              <a:buFontTx/>
              <a:buChar char="•"/>
            </a:pPr>
            <a:r>
              <a:rPr lang="en-US" sz="2800" b="1" dirty="0">
                <a:latin typeface="+mn-lt"/>
                <a:cs typeface="Arial" charset="0"/>
              </a:rPr>
              <a:t>Dilution factor</a:t>
            </a:r>
            <a:r>
              <a:rPr lang="en-US" sz="2800" dirty="0">
                <a:latin typeface="+mn-lt"/>
                <a:cs typeface="Arial" charset="0"/>
              </a:rPr>
              <a:t> is the ratio of the initial and final solution volumes </a:t>
            </a:r>
            <a:r>
              <a:rPr lang="en-US" sz="2800" i="1" dirty="0" err="1">
                <a:latin typeface="+mn-lt"/>
                <a:cs typeface="Arial" charset="0"/>
              </a:rPr>
              <a:t>V</a:t>
            </a:r>
            <a:r>
              <a:rPr lang="en-US" sz="2800" i="1" baseline="-25000" dirty="0" err="1">
                <a:latin typeface="+mn-lt"/>
                <a:cs typeface="Arial" charset="0"/>
              </a:rPr>
              <a:t>c</a:t>
            </a:r>
            <a:r>
              <a:rPr lang="en-US" sz="2800" i="1" baseline="-25000" dirty="0">
                <a:latin typeface="+mn-lt"/>
                <a:cs typeface="Arial" charset="0"/>
              </a:rPr>
              <a:t> </a:t>
            </a:r>
            <a:r>
              <a:rPr lang="en-US" sz="2800" i="1" dirty="0">
                <a:latin typeface="+mn-lt"/>
                <a:cs typeface="Arial" charset="0"/>
              </a:rPr>
              <a:t>/ </a:t>
            </a:r>
            <a:r>
              <a:rPr lang="en-US" sz="2800" i="1" dirty="0" err="1" smtClean="0">
                <a:latin typeface="+mn-lt"/>
                <a:cs typeface="Arial" charset="0"/>
              </a:rPr>
              <a:t>V</a:t>
            </a:r>
            <a:r>
              <a:rPr lang="en-US" sz="2800" i="1" baseline="-25000" dirty="0" err="1" smtClean="0">
                <a:latin typeface="+mn-lt"/>
                <a:cs typeface="Arial" charset="0"/>
              </a:rPr>
              <a:t>d</a:t>
            </a:r>
            <a:r>
              <a:rPr lang="en-US" sz="2800" dirty="0" smtClean="0">
                <a:latin typeface="+mn-lt"/>
                <a:cs typeface="Arial" charset="0"/>
              </a:rPr>
              <a:t> </a:t>
            </a:r>
            <a:endParaRPr lang="en-US" sz="2800" dirty="0">
              <a:latin typeface="+mn-lt"/>
              <a:cs typeface="Arial" charset="0"/>
            </a:endParaRPr>
          </a:p>
          <a:p>
            <a:pPr>
              <a:spcBef>
                <a:spcPct val="20000"/>
              </a:spcBef>
              <a:buFontTx/>
              <a:buChar char="•"/>
            </a:pPr>
            <a:r>
              <a:rPr lang="en-US" sz="2800" dirty="0">
                <a:solidFill>
                  <a:srgbClr val="FF0000"/>
                </a:solidFill>
                <a:latin typeface="+mn-lt"/>
                <a:cs typeface="Arial" charset="0"/>
              </a:rPr>
              <a:t>The dilution equation can be generalized to </a:t>
            </a:r>
            <a:r>
              <a:rPr lang="en-US" sz="2800" dirty="0" smtClean="0">
                <a:solidFill>
                  <a:srgbClr val="FF0000"/>
                </a:solidFill>
                <a:latin typeface="+mn-lt"/>
                <a:cs typeface="Arial" charset="0"/>
              </a:rPr>
              <a:t>all other </a:t>
            </a:r>
            <a:r>
              <a:rPr lang="en-US" sz="2800" dirty="0">
                <a:solidFill>
                  <a:srgbClr val="FF0000"/>
                </a:solidFill>
                <a:latin typeface="+mn-lt"/>
                <a:cs typeface="Arial" charset="0"/>
              </a:rPr>
              <a:t>concentration units: </a:t>
            </a:r>
            <a:r>
              <a:rPr lang="en-US" sz="2800" dirty="0" err="1">
                <a:solidFill>
                  <a:srgbClr val="FF0000"/>
                </a:solidFill>
                <a:latin typeface="+mn-lt"/>
                <a:cs typeface="Arial" charset="0"/>
              </a:rPr>
              <a:t>C</a:t>
            </a:r>
            <a:r>
              <a:rPr lang="en-US" sz="2800" baseline="-25000" dirty="0" err="1">
                <a:solidFill>
                  <a:srgbClr val="FF0000"/>
                </a:solidFill>
                <a:latin typeface="+mn-lt"/>
                <a:cs typeface="Arial" charset="0"/>
              </a:rPr>
              <a:t>c</a:t>
            </a:r>
            <a:r>
              <a:rPr lang="en-US" sz="2800" dirty="0" err="1">
                <a:solidFill>
                  <a:srgbClr val="FF0000"/>
                </a:solidFill>
                <a:latin typeface="+mn-lt"/>
                <a:cs typeface="Arial" charset="0"/>
              </a:rPr>
              <a:t>V</a:t>
            </a:r>
            <a:r>
              <a:rPr lang="en-US" sz="2800" baseline="-25000" dirty="0" err="1">
                <a:solidFill>
                  <a:srgbClr val="FF0000"/>
                </a:solidFill>
                <a:latin typeface="+mn-lt"/>
                <a:cs typeface="Arial" charset="0"/>
              </a:rPr>
              <a:t>c</a:t>
            </a:r>
            <a:r>
              <a:rPr lang="en-US" sz="2800" dirty="0">
                <a:solidFill>
                  <a:srgbClr val="FF0000"/>
                </a:solidFill>
                <a:latin typeface="+mn-lt"/>
                <a:cs typeface="Arial" charset="0"/>
              </a:rPr>
              <a:t> = </a:t>
            </a:r>
            <a:r>
              <a:rPr lang="en-US" sz="2800" dirty="0" err="1" smtClean="0">
                <a:solidFill>
                  <a:srgbClr val="FF0000"/>
                </a:solidFill>
                <a:latin typeface="+mn-lt"/>
                <a:cs typeface="Arial" charset="0"/>
              </a:rPr>
              <a:t>C</a:t>
            </a:r>
            <a:r>
              <a:rPr lang="en-US" sz="2800" baseline="-25000" dirty="0" err="1" smtClean="0">
                <a:solidFill>
                  <a:srgbClr val="FF0000"/>
                </a:solidFill>
                <a:latin typeface="+mn-lt"/>
                <a:cs typeface="Arial" charset="0"/>
              </a:rPr>
              <a:t>d</a:t>
            </a:r>
            <a:r>
              <a:rPr lang="en-US" sz="2800" dirty="0" err="1" smtClean="0">
                <a:solidFill>
                  <a:srgbClr val="FF0000"/>
                </a:solidFill>
                <a:latin typeface="+mn-lt"/>
                <a:cs typeface="Arial" charset="0"/>
              </a:rPr>
              <a:t>V</a:t>
            </a:r>
            <a:r>
              <a:rPr lang="en-US" sz="2800" baseline="-25000" dirty="0" err="1" smtClean="0">
                <a:solidFill>
                  <a:srgbClr val="FF0000"/>
                </a:solidFill>
                <a:latin typeface="+mn-lt"/>
                <a:cs typeface="Arial" charset="0"/>
              </a:rPr>
              <a:t>d</a:t>
            </a:r>
            <a:r>
              <a:rPr lang="en-US" sz="2800" dirty="0" smtClean="0">
                <a:solidFill>
                  <a:srgbClr val="FF0000"/>
                </a:solidFill>
                <a:latin typeface="+mn-lt"/>
                <a:cs typeface="Arial" charset="0"/>
              </a:rPr>
              <a:t> </a:t>
            </a:r>
            <a:endParaRPr lang="en-US" sz="2800" dirty="0">
              <a:solidFill>
                <a:srgbClr val="FF0000"/>
              </a:solidFill>
              <a:latin typeface="+mn-lt"/>
              <a:cs typeface="Arial" charset="0"/>
            </a:endParaRPr>
          </a:p>
        </p:txBody>
      </p:sp>
    </p:spTree>
    <p:extLst>
      <p:ext uri="{BB962C8B-B14F-4D97-AF65-F5344CB8AC3E}">
        <p14:creationId xmlns:p14="http://schemas.microsoft.com/office/powerpoint/2010/main" val="35163472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5386" y="1103175"/>
            <a:ext cx="6017830" cy="248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004_09_02_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386" y="3588216"/>
            <a:ext cx="6017830" cy="247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4106333" y="254000"/>
            <a:ext cx="539180" cy="523220"/>
          </a:xfrm>
          <a:prstGeom prst="rect">
            <a:avLst/>
          </a:prstGeom>
          <a:noFill/>
        </p:spPr>
        <p:txBody>
          <a:bodyPr wrap="none" rtlCol="0">
            <a:spAutoFit/>
          </a:bodyPr>
          <a:lstStyle/>
          <a:p>
            <a:r>
              <a:rPr lang="en-US" sz="2800" dirty="0" err="1" smtClean="0"/>
              <a:t>fyi</a:t>
            </a:r>
            <a:endParaRPr lang="en-US" sz="2800" dirty="0"/>
          </a:p>
        </p:txBody>
      </p:sp>
    </p:spTree>
    <p:extLst>
      <p:ext uri="{BB962C8B-B14F-4D97-AF65-F5344CB8AC3E}">
        <p14:creationId xmlns:p14="http://schemas.microsoft.com/office/powerpoint/2010/main" val="197164560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ftr" sz="quarter" idx="10"/>
          </p:nvPr>
        </p:nvSpPr>
        <p:spPr>
          <a:ln/>
        </p:spPr>
        <p:txBody>
          <a:bodyPr/>
          <a:lstStyle/>
          <a:p>
            <a:r>
              <a:rPr lang="en-GB">
                <a:solidFill>
                  <a:srgbClr val="FFFFFF"/>
                </a:solidFill>
              </a:rPr>
              <a:t>© 2013 Pearson Education, Inc.</a:t>
            </a:r>
          </a:p>
        </p:txBody>
      </p:sp>
      <p:sp>
        <p:nvSpPr>
          <p:cNvPr id="27650" name="Rectangle 2"/>
          <p:cNvSpPr>
            <a:spLocks noGrp="1" noChangeArrowheads="1"/>
          </p:cNvSpPr>
          <p:nvPr>
            <p:ph type="title"/>
          </p:nvPr>
        </p:nvSpPr>
        <p:spPr>
          <a:xfrm>
            <a:off x="381000" y="914400"/>
            <a:ext cx="8229600" cy="1143000"/>
          </a:xfrm>
        </p:spPr>
        <p:txBody>
          <a:bodyPr/>
          <a:lstStyle/>
          <a:p>
            <a:pPr algn="l" eaLnBrk="1" hangingPunct="1">
              <a:spcAft>
                <a:spcPts val="1200"/>
              </a:spcAft>
            </a:pP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Arial" charset="0"/>
              </a:rPr>
              <a:t>A beaker containing 90 mL of 0.1 M sucrose is represented by drawing (a). Which of the drawings represents the solution that results when 30 mL is withdrawn from (a) and then is diluted by a factor of three?</a:t>
            </a:r>
            <a:endParaRPr lang="en-US" baseline="30000">
              <a:latin typeface="Arial" charset="0"/>
              <a:ea typeface="ＭＳ Ｐゴシック" charset="0"/>
              <a:cs typeface="Arial" charset="0"/>
            </a:endParaRPr>
          </a:p>
        </p:txBody>
      </p:sp>
      <p:sp>
        <p:nvSpPr>
          <p:cNvPr id="27651" name="Rectangle 3"/>
          <p:cNvSpPr>
            <a:spLocks noGrp="1" noChangeArrowheads="1"/>
          </p:cNvSpPr>
          <p:nvPr>
            <p:ph type="body" idx="1"/>
          </p:nvPr>
        </p:nvSpPr>
        <p:spPr>
          <a:xfrm>
            <a:off x="609600" y="3429000"/>
            <a:ext cx="3352800" cy="2286000"/>
          </a:xfrm>
        </p:spPr>
        <p:txBody>
          <a:bodyPr/>
          <a:lstStyle/>
          <a:p>
            <a:pPr eaLnBrk="1" hangingPunct="1">
              <a:lnSpc>
                <a:spcPct val="90000"/>
              </a:lnSpc>
              <a:buFont typeface="Arial" charset="0"/>
              <a:buAutoNum type="alphaLcPeriod"/>
            </a:pPr>
            <a:r>
              <a:rPr lang="en-US" sz="2800" dirty="0">
                <a:latin typeface="Arial" charset="0"/>
                <a:ea typeface="ＭＳ Ｐゴシック" charset="0"/>
                <a:cs typeface="Arial" charset="0"/>
              </a:rPr>
              <a:t>Drawing (a)</a:t>
            </a:r>
          </a:p>
          <a:p>
            <a:pPr eaLnBrk="1" hangingPunct="1">
              <a:lnSpc>
                <a:spcPct val="90000"/>
              </a:lnSpc>
              <a:buFont typeface="Arial" charset="0"/>
              <a:buAutoNum type="alphaLcPeriod"/>
            </a:pPr>
            <a:r>
              <a:rPr lang="en-US" sz="2800" dirty="0">
                <a:latin typeface="Arial" charset="0"/>
                <a:ea typeface="ＭＳ Ｐゴシック" charset="0"/>
                <a:cs typeface="Arial" charset="0"/>
              </a:rPr>
              <a:t>Drawing (b)</a:t>
            </a:r>
          </a:p>
          <a:p>
            <a:pPr eaLnBrk="1" hangingPunct="1">
              <a:lnSpc>
                <a:spcPct val="90000"/>
              </a:lnSpc>
              <a:buFont typeface="Arial" charset="0"/>
              <a:buAutoNum type="alphaLcPeriod"/>
            </a:pPr>
            <a:r>
              <a:rPr lang="en-US" sz="2800" dirty="0">
                <a:latin typeface="Arial" charset="0"/>
                <a:ea typeface="ＭＳ Ｐゴシック" charset="0"/>
                <a:cs typeface="Arial" charset="0"/>
              </a:rPr>
              <a:t>Drawing (c)</a:t>
            </a:r>
          </a:p>
          <a:p>
            <a:pPr eaLnBrk="1" hangingPunct="1">
              <a:lnSpc>
                <a:spcPct val="90000"/>
              </a:lnSpc>
              <a:buFont typeface="Arial" charset="0"/>
              <a:buAutoNum type="alphaLcPeriod"/>
            </a:pPr>
            <a:r>
              <a:rPr lang="en-US" sz="2800" dirty="0">
                <a:latin typeface="Arial" charset="0"/>
                <a:ea typeface="ＭＳ Ｐゴシック" charset="0"/>
                <a:cs typeface="Arial" charset="0"/>
              </a:rPr>
              <a:t>Drawing (d)</a:t>
            </a:r>
          </a:p>
        </p:txBody>
      </p:sp>
      <p:sp>
        <p:nvSpPr>
          <p:cNvPr id="27652" name="TextBox 1"/>
          <p:cNvSpPr txBox="1">
            <a:spLocks noChangeArrowheads="1"/>
          </p:cNvSpPr>
          <p:nvPr/>
        </p:nvSpPr>
        <p:spPr bwMode="auto">
          <a:xfrm>
            <a:off x="7924800" y="32766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a:solidFill>
                <a:srgbClr val="000000"/>
              </a:solidFill>
            </a:endParaRPr>
          </a:p>
        </p:txBody>
      </p:sp>
      <p:pic>
        <p:nvPicPr>
          <p:cNvPr id="276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644900"/>
            <a:ext cx="53340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606425" y="4410677"/>
            <a:ext cx="2616199"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252883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p:cNvSpPr>
            <a:spLocks noGrp="1" noChangeArrowheads="1"/>
          </p:cNvSpPr>
          <p:nvPr>
            <p:ph type="ftr" sz="quarter" idx="10"/>
          </p:nvPr>
        </p:nvSpPr>
        <p:spPr>
          <a:ln/>
        </p:spPr>
        <p:txBody>
          <a:bodyPr/>
          <a:lstStyle/>
          <a:p>
            <a:r>
              <a:rPr lang="en-GB">
                <a:solidFill>
                  <a:srgbClr val="FFFFFF"/>
                </a:solidFill>
              </a:rPr>
              <a:t>© 2013 Pearson Education, Inc.</a:t>
            </a:r>
          </a:p>
        </p:txBody>
      </p:sp>
      <p:sp>
        <p:nvSpPr>
          <p:cNvPr id="29698" name="Rectangle 2"/>
          <p:cNvSpPr>
            <a:spLocks noGrp="1" noChangeArrowheads="1"/>
          </p:cNvSpPr>
          <p:nvPr>
            <p:ph type="title"/>
          </p:nvPr>
        </p:nvSpPr>
        <p:spPr>
          <a:xfrm>
            <a:off x="381000" y="914400"/>
            <a:ext cx="8229600" cy="1143000"/>
          </a:xfrm>
        </p:spPr>
        <p:txBody>
          <a:bodyPr/>
          <a:lstStyle/>
          <a:p>
            <a:pPr algn="l" eaLnBrk="1" hangingPunct="1">
              <a:spcAft>
                <a:spcPts val="1200"/>
              </a:spcAft>
            </a:pP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Arial" charset="0"/>
              </a:rPr>
              <a:t>Concentrated ammonia solution is available in a 16.0 M solution. What volume must be used to prepare 750.0 mL of a 2.0 M solution?</a:t>
            </a:r>
            <a:endParaRPr lang="en-US" baseline="30000">
              <a:latin typeface="Arial" charset="0"/>
              <a:ea typeface="ＭＳ Ｐゴシック" charset="0"/>
              <a:cs typeface="Arial" charset="0"/>
            </a:endParaRPr>
          </a:p>
        </p:txBody>
      </p:sp>
      <p:sp>
        <p:nvSpPr>
          <p:cNvPr id="29699" name="Rectangle 3"/>
          <p:cNvSpPr>
            <a:spLocks noGrp="1" noChangeArrowheads="1"/>
          </p:cNvSpPr>
          <p:nvPr>
            <p:ph type="body" idx="1"/>
          </p:nvPr>
        </p:nvSpPr>
        <p:spPr>
          <a:xfrm>
            <a:off x="609600" y="3429000"/>
            <a:ext cx="3352800" cy="2286000"/>
          </a:xfrm>
        </p:spPr>
        <p:txBody>
          <a:bodyPr/>
          <a:lstStyle/>
          <a:p>
            <a:pPr eaLnBrk="1" hangingPunct="1">
              <a:lnSpc>
                <a:spcPct val="90000"/>
              </a:lnSpc>
              <a:buFont typeface="Arial" charset="0"/>
              <a:buAutoNum type="alphaLcPeriod"/>
            </a:pPr>
            <a:r>
              <a:rPr lang="en-US" sz="2800">
                <a:latin typeface="Arial" charset="0"/>
                <a:ea typeface="ＭＳ Ｐゴシック" charset="0"/>
                <a:cs typeface="Arial" charset="0"/>
              </a:rPr>
              <a:t>94 mL</a:t>
            </a:r>
          </a:p>
          <a:p>
            <a:pPr eaLnBrk="1" hangingPunct="1">
              <a:lnSpc>
                <a:spcPct val="90000"/>
              </a:lnSpc>
              <a:buFont typeface="Arial" charset="0"/>
              <a:buAutoNum type="alphaLcPeriod"/>
            </a:pPr>
            <a:r>
              <a:rPr lang="en-US" sz="2800">
                <a:latin typeface="Arial" charset="0"/>
                <a:ea typeface="ＭＳ Ｐゴシック" charset="0"/>
                <a:cs typeface="Arial" charset="0"/>
              </a:rPr>
              <a:t>43 mL</a:t>
            </a:r>
          </a:p>
          <a:p>
            <a:pPr eaLnBrk="1" hangingPunct="1">
              <a:lnSpc>
                <a:spcPct val="90000"/>
              </a:lnSpc>
              <a:buFont typeface="Arial" charset="0"/>
              <a:buAutoNum type="alphaLcPeriod"/>
            </a:pPr>
            <a:r>
              <a:rPr lang="en-US" sz="2800">
                <a:latin typeface="Arial" charset="0"/>
                <a:ea typeface="ＭＳ Ｐゴシック" charset="0"/>
                <a:cs typeface="Arial" charset="0"/>
              </a:rPr>
              <a:t>9.4 mL</a:t>
            </a:r>
          </a:p>
          <a:p>
            <a:pPr eaLnBrk="1" hangingPunct="1">
              <a:lnSpc>
                <a:spcPct val="90000"/>
              </a:lnSpc>
              <a:buFont typeface="Arial" charset="0"/>
              <a:buAutoNum type="alphaLcPeriod"/>
            </a:pPr>
            <a:r>
              <a:rPr lang="en-US" sz="2800">
                <a:latin typeface="Arial" charset="0"/>
                <a:ea typeface="ＭＳ Ｐゴシック" charset="0"/>
                <a:cs typeface="Arial" charset="0"/>
              </a:rPr>
              <a:t>4.3 mL</a:t>
            </a:r>
          </a:p>
        </p:txBody>
      </p:sp>
      <p:sp>
        <p:nvSpPr>
          <p:cNvPr id="29700" name="TextBox 1"/>
          <p:cNvSpPr txBox="1">
            <a:spLocks noChangeArrowheads="1"/>
          </p:cNvSpPr>
          <p:nvPr/>
        </p:nvSpPr>
        <p:spPr bwMode="auto">
          <a:xfrm>
            <a:off x="7924800" y="32766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a:solidFill>
                <a:srgbClr val="000000"/>
              </a:solidFill>
            </a:endParaRPr>
          </a:p>
        </p:txBody>
      </p:sp>
      <p:sp>
        <p:nvSpPr>
          <p:cNvPr id="6" name="Rectangle 5"/>
          <p:cNvSpPr>
            <a:spLocks noChangeArrowheads="1"/>
          </p:cNvSpPr>
          <p:nvPr/>
        </p:nvSpPr>
        <p:spPr bwMode="auto">
          <a:xfrm>
            <a:off x="381000" y="3458177"/>
            <a:ext cx="2616199"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64919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the previous example, how much pure water must be added to finally reach the desired volume of 750 </a:t>
            </a:r>
            <a:r>
              <a:rPr lang="en-US" dirty="0" err="1" smtClean="0"/>
              <a:t>mL.</a:t>
            </a:r>
            <a:r>
              <a:rPr lang="en-US" dirty="0" smtClean="0"/>
              <a:t> </a:t>
            </a:r>
            <a:endParaRPr lang="en-US" dirty="0"/>
          </a:p>
        </p:txBody>
      </p:sp>
    </p:spTree>
    <p:extLst>
      <p:ext uri="{BB962C8B-B14F-4D97-AF65-F5344CB8AC3E}">
        <p14:creationId xmlns:p14="http://schemas.microsoft.com/office/powerpoint/2010/main" val="4082081874"/>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atin typeface="Arial" charset="0"/>
                <a:cs typeface="Times New Roman" charset="0"/>
              </a:rPr>
              <a:t>9.9 Ions in Solution: Electrolytes</a:t>
            </a: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5618" y="4171287"/>
            <a:ext cx="4628408" cy="220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216375"/>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382588" y="308899"/>
            <a:ext cx="8452528" cy="3321805"/>
          </a:xfrm>
        </p:spPr>
        <p:txBody>
          <a:bodyPr>
            <a:noAutofit/>
          </a:bodyPr>
          <a:lstStyle/>
          <a:p>
            <a:r>
              <a:rPr lang="en-US" sz="3000" dirty="0">
                <a:ea typeface="ＭＳ Ｐゴシック" charset="0"/>
                <a:cs typeface="ＭＳ Ｐゴシック" charset="0"/>
              </a:rPr>
              <a:t>Ionic </a:t>
            </a:r>
            <a:r>
              <a:rPr lang="en-US" sz="3000" dirty="0" smtClean="0">
                <a:ea typeface="ＭＳ Ｐゴシック" charset="0"/>
                <a:cs typeface="ＭＳ Ｐゴシック" charset="0"/>
              </a:rPr>
              <a:t>compounds, such as </a:t>
            </a:r>
            <a:r>
              <a:rPr lang="en-US" sz="3000" dirty="0" err="1" smtClean="0">
                <a:ea typeface="ＭＳ Ｐゴシック" charset="0"/>
                <a:cs typeface="ＭＳ Ｐゴシック" charset="0"/>
              </a:rPr>
              <a:t>NaCl</a:t>
            </a:r>
            <a:r>
              <a:rPr lang="en-US" sz="3000" dirty="0" smtClean="0">
                <a:ea typeface="ＭＳ Ｐゴシック" charset="0"/>
                <a:cs typeface="ＭＳ Ｐゴシック" charset="0"/>
              </a:rPr>
              <a:t>, </a:t>
            </a:r>
            <a:r>
              <a:rPr lang="en-US" sz="3000" dirty="0">
                <a:ea typeface="ＭＳ Ｐゴシック" charset="0"/>
                <a:cs typeface="ＭＳ Ｐゴシック" charset="0"/>
              </a:rPr>
              <a:t>in aqueous </a:t>
            </a:r>
            <a:r>
              <a:rPr lang="en-US" sz="3000" dirty="0" smtClean="0">
                <a:ea typeface="ＭＳ Ｐゴシック" charset="0"/>
                <a:cs typeface="ＭＳ Ｐゴシック" charset="0"/>
              </a:rPr>
              <a:t>solutions conduct electricity when they dissolve </a:t>
            </a:r>
            <a:endParaRPr lang="en-US" sz="3000" dirty="0">
              <a:ea typeface="ＭＳ Ｐゴシック" charset="0"/>
              <a:cs typeface="ＭＳ Ｐゴシック" charset="0"/>
            </a:endParaRPr>
          </a:p>
          <a:p>
            <a:r>
              <a:rPr lang="en-US" sz="3000" dirty="0" smtClean="0">
                <a:ea typeface="ＭＳ Ｐゴシック" charset="0"/>
                <a:cs typeface="ＭＳ Ｐゴシック" charset="0"/>
              </a:rPr>
              <a:t>An electric current results because </a:t>
            </a:r>
          </a:p>
          <a:p>
            <a:pPr lvl="1"/>
            <a:r>
              <a:rPr lang="en-US" dirty="0" smtClean="0">
                <a:ea typeface="ＭＳ Ｐゴシック" charset="0"/>
                <a:cs typeface="ＭＳ Ｐゴシック" charset="0"/>
              </a:rPr>
              <a:t>negatively </a:t>
            </a:r>
            <a:r>
              <a:rPr lang="en-US" dirty="0">
                <a:ea typeface="ＭＳ Ｐゴシック" charset="0"/>
                <a:cs typeface="ＭＳ Ｐゴシック" charset="0"/>
              </a:rPr>
              <a:t>charged </a:t>
            </a:r>
            <a:r>
              <a:rPr lang="en-US" dirty="0" err="1">
                <a:ea typeface="ＭＳ Ｐゴシック" charset="0"/>
                <a:cs typeface="ＭＳ Ｐゴシック" charset="0"/>
              </a:rPr>
              <a:t>Cl</a:t>
            </a:r>
            <a:r>
              <a:rPr lang="en-US" baseline="30000" dirty="0">
                <a:ea typeface="ＭＳ Ｐゴシック" charset="0"/>
                <a:cs typeface="ＭＳ Ｐゴシック" charset="0"/>
              </a:rPr>
              <a:t>– </a:t>
            </a:r>
            <a:r>
              <a:rPr lang="en-US" dirty="0">
                <a:ea typeface="ＭＳ Ｐゴシック" charset="0"/>
                <a:cs typeface="ＭＳ Ｐゴシック" charset="0"/>
              </a:rPr>
              <a:t>anions </a:t>
            </a:r>
            <a:r>
              <a:rPr lang="en-US" dirty="0" smtClean="0">
                <a:ea typeface="ＭＳ Ｐゴシック" charset="0"/>
                <a:cs typeface="ＭＳ Ｐゴシック" charset="0"/>
              </a:rPr>
              <a:t>can migrate </a:t>
            </a:r>
            <a:r>
              <a:rPr lang="en-US" dirty="0">
                <a:ea typeface="ＭＳ Ｐゴシック" charset="0"/>
                <a:cs typeface="ＭＳ Ｐゴシック" charset="0"/>
              </a:rPr>
              <a:t>through the </a:t>
            </a:r>
            <a:r>
              <a:rPr lang="en-US" dirty="0" smtClean="0">
                <a:ea typeface="ＭＳ Ｐゴシック" charset="0"/>
                <a:cs typeface="ＭＳ Ｐゴシック" charset="0"/>
              </a:rPr>
              <a:t>solution    </a:t>
            </a:r>
            <a:r>
              <a:rPr lang="en-US" dirty="0">
                <a:ea typeface="ＭＳ Ｐゴシック" charset="0"/>
                <a:cs typeface="ＭＳ Ｐゴシック" charset="0"/>
              </a:rPr>
              <a:t>toward the positive terminal of the power </a:t>
            </a:r>
            <a:r>
              <a:rPr lang="en-US" dirty="0" smtClean="0">
                <a:ea typeface="ＭＳ Ｐゴシック" charset="0"/>
                <a:cs typeface="ＭＳ Ｐゴシック" charset="0"/>
              </a:rPr>
              <a:t>source </a:t>
            </a:r>
          </a:p>
          <a:p>
            <a:pPr lvl="1"/>
            <a:r>
              <a:rPr lang="en-US" dirty="0" smtClean="0">
                <a:ea typeface="ＭＳ Ｐゴシック" charset="0"/>
                <a:cs typeface="ＭＳ Ｐゴシック" charset="0"/>
              </a:rPr>
              <a:t>whereas Na</a:t>
            </a:r>
            <a:r>
              <a:rPr lang="en-US" baseline="30000" dirty="0" smtClean="0">
                <a:ea typeface="ＭＳ Ｐゴシック" charset="0"/>
                <a:cs typeface="ＭＳ Ｐゴシック" charset="0"/>
              </a:rPr>
              <a:t>+</a:t>
            </a:r>
            <a:r>
              <a:rPr lang="en-US" dirty="0" smtClean="0">
                <a:ea typeface="ＭＳ Ｐゴシック" charset="0"/>
                <a:cs typeface="ＭＳ Ｐゴシック" charset="0"/>
              </a:rPr>
              <a:t> </a:t>
            </a:r>
            <a:r>
              <a:rPr lang="en-US" dirty="0" err="1" smtClean="0">
                <a:ea typeface="ＭＳ Ｐゴシック" charset="0"/>
                <a:cs typeface="ＭＳ Ｐゴシック" charset="0"/>
              </a:rPr>
              <a:t>cations</a:t>
            </a:r>
            <a:r>
              <a:rPr lang="en-US" dirty="0" smtClean="0">
                <a:ea typeface="ＭＳ Ｐゴシック" charset="0"/>
                <a:cs typeface="ＭＳ Ｐゴシック" charset="0"/>
              </a:rPr>
              <a:t> migrate    </a:t>
            </a:r>
            <a:r>
              <a:rPr lang="en-US" dirty="0">
                <a:ea typeface="ＭＳ Ｐゴシック" charset="0"/>
                <a:cs typeface="ＭＳ Ｐゴシック" charset="0"/>
              </a:rPr>
              <a:t>toward the negative </a:t>
            </a:r>
            <a:r>
              <a:rPr lang="en-US" dirty="0" smtClean="0">
                <a:ea typeface="ＭＳ Ｐゴシック" charset="0"/>
                <a:cs typeface="ＭＳ Ｐゴシック" charset="0"/>
              </a:rPr>
              <a:t>terminal</a:t>
            </a:r>
            <a:r>
              <a:rPr lang="en-US" dirty="0">
                <a:ea typeface="ＭＳ Ｐゴシック" charset="0"/>
                <a:cs typeface="ＭＳ Ｐゴシック" charset="0"/>
              </a:rPr>
              <a:t> </a:t>
            </a:r>
          </a:p>
        </p:txBody>
      </p:sp>
      <p:pic>
        <p:nvPicPr>
          <p:cNvPr id="5427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5618" y="4171287"/>
            <a:ext cx="4628408" cy="220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663609"/>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382588" y="869950"/>
            <a:ext cx="8229600" cy="5218380"/>
          </a:xfrm>
        </p:spPr>
        <p:txBody>
          <a:bodyPr>
            <a:normAutofit fontScale="85000" lnSpcReduction="20000"/>
          </a:bodyPr>
          <a:lstStyle/>
          <a:p>
            <a:pPr>
              <a:buSzPts val="3200"/>
            </a:pPr>
            <a:r>
              <a:rPr lang="en-US" b="1" dirty="0">
                <a:solidFill>
                  <a:srgbClr val="000000"/>
                </a:solidFill>
                <a:ea typeface="ＭＳ Ｐゴシック"/>
              </a:rPr>
              <a:t>Strong electrolytes</a:t>
            </a:r>
            <a:r>
              <a:rPr lang="en-US" dirty="0">
                <a:solidFill>
                  <a:srgbClr val="000000"/>
                </a:solidFill>
                <a:ea typeface="ＭＳ Ｐゴシック"/>
              </a:rPr>
              <a:t> are substances that ionize completely when dissolved in </a:t>
            </a:r>
            <a:r>
              <a:rPr lang="en-US" dirty="0" smtClean="0">
                <a:solidFill>
                  <a:srgbClr val="000000"/>
                </a:solidFill>
                <a:ea typeface="ＭＳ Ｐゴシック"/>
              </a:rPr>
              <a:t>water</a:t>
            </a:r>
          </a:p>
          <a:p>
            <a:pPr lvl="1">
              <a:buSzPts val="3200"/>
            </a:pPr>
            <a:r>
              <a:rPr lang="en-US" dirty="0" err="1" smtClean="0">
                <a:solidFill>
                  <a:srgbClr val="000000"/>
                </a:solidFill>
                <a:ea typeface="ＭＳ Ｐゴシック"/>
              </a:rPr>
              <a:t>NaCl</a:t>
            </a:r>
            <a:r>
              <a:rPr lang="en-US" dirty="0" smtClean="0">
                <a:solidFill>
                  <a:srgbClr val="000000"/>
                </a:solidFill>
                <a:ea typeface="ＭＳ Ｐゴシック"/>
              </a:rPr>
              <a:t>, </a:t>
            </a:r>
            <a:r>
              <a:rPr lang="en-US" dirty="0" err="1" smtClean="0">
                <a:solidFill>
                  <a:srgbClr val="000000"/>
                </a:solidFill>
                <a:ea typeface="ＭＳ Ｐゴシック"/>
              </a:rPr>
              <a:t>HCl</a:t>
            </a:r>
            <a:endParaRPr lang="en-US" dirty="0">
              <a:solidFill>
                <a:srgbClr val="000000"/>
              </a:solidFill>
              <a:ea typeface="ＭＳ Ｐゴシック"/>
            </a:endParaRPr>
          </a:p>
          <a:p>
            <a:endParaRPr lang="en-US" dirty="0">
              <a:solidFill>
                <a:srgbClr val="000000"/>
              </a:solidFill>
              <a:ea typeface="ＭＳ Ｐゴシック"/>
            </a:endParaRPr>
          </a:p>
          <a:p>
            <a:pPr>
              <a:buSzPts val="3200"/>
            </a:pPr>
            <a:r>
              <a:rPr lang="en-US" b="1" dirty="0">
                <a:solidFill>
                  <a:srgbClr val="000000"/>
                </a:solidFill>
                <a:ea typeface="ＭＳ Ｐゴシック"/>
              </a:rPr>
              <a:t>Weak electrolytes</a:t>
            </a:r>
            <a:r>
              <a:rPr lang="en-US" dirty="0">
                <a:solidFill>
                  <a:srgbClr val="000000"/>
                </a:solidFill>
                <a:ea typeface="ＭＳ Ｐゴシック"/>
              </a:rPr>
              <a:t> are substances that are only partly ionized in </a:t>
            </a:r>
            <a:r>
              <a:rPr lang="en-US" dirty="0" smtClean="0">
                <a:solidFill>
                  <a:srgbClr val="000000"/>
                </a:solidFill>
                <a:ea typeface="ＭＳ Ｐゴシック"/>
              </a:rPr>
              <a:t>water </a:t>
            </a:r>
          </a:p>
          <a:p>
            <a:pPr lvl="1">
              <a:buSzPts val="3200"/>
            </a:pPr>
            <a:r>
              <a:rPr lang="en-US" dirty="0" smtClean="0">
                <a:solidFill>
                  <a:srgbClr val="000000"/>
                </a:solidFill>
                <a:ea typeface="ＭＳ Ｐゴシック"/>
              </a:rPr>
              <a:t>CH</a:t>
            </a:r>
            <a:r>
              <a:rPr lang="en-US" baseline="-25000" dirty="0" smtClean="0">
                <a:solidFill>
                  <a:srgbClr val="000000"/>
                </a:solidFill>
                <a:ea typeface="ＭＳ Ｐゴシック"/>
              </a:rPr>
              <a:t>3</a:t>
            </a:r>
            <a:r>
              <a:rPr lang="en-US" dirty="0" smtClean="0">
                <a:solidFill>
                  <a:srgbClr val="000000"/>
                </a:solidFill>
                <a:ea typeface="ＭＳ Ｐゴシック"/>
              </a:rPr>
              <a:t>CO</a:t>
            </a:r>
            <a:r>
              <a:rPr lang="en-US" baseline="-25000" dirty="0" smtClean="0">
                <a:solidFill>
                  <a:srgbClr val="000000"/>
                </a:solidFill>
                <a:ea typeface="ＭＳ Ｐゴシック"/>
              </a:rPr>
              <a:t>2</a:t>
            </a:r>
            <a:r>
              <a:rPr lang="en-US" dirty="0" smtClean="0">
                <a:solidFill>
                  <a:srgbClr val="000000"/>
                </a:solidFill>
                <a:ea typeface="ＭＳ Ｐゴシック"/>
              </a:rPr>
              <a:t>H (acetic acid)</a:t>
            </a:r>
          </a:p>
          <a:p>
            <a:pPr lvl="1">
              <a:buSzPts val="3200"/>
            </a:pPr>
            <a:endParaRPr lang="en-US" dirty="0" smtClean="0">
              <a:solidFill>
                <a:srgbClr val="000000"/>
              </a:solidFill>
              <a:ea typeface="ＭＳ Ｐゴシック"/>
            </a:endParaRPr>
          </a:p>
          <a:p>
            <a:pPr lvl="1">
              <a:buSzPts val="3200"/>
            </a:pPr>
            <a:r>
              <a:rPr lang="en-US" dirty="0" smtClean="0">
                <a:solidFill>
                  <a:srgbClr val="000000"/>
                </a:solidFill>
                <a:ea typeface="ＭＳ Ｐゴシック"/>
              </a:rPr>
              <a:t> </a:t>
            </a:r>
            <a:endParaRPr lang="en-US" dirty="0">
              <a:solidFill>
                <a:srgbClr val="000000"/>
              </a:solidFill>
              <a:ea typeface="ＭＳ Ｐゴシック"/>
            </a:endParaRPr>
          </a:p>
          <a:p>
            <a:endParaRPr lang="en-US" dirty="0">
              <a:solidFill>
                <a:srgbClr val="000000"/>
              </a:solidFill>
              <a:ea typeface="ＭＳ Ｐゴシック"/>
            </a:endParaRPr>
          </a:p>
          <a:p>
            <a:pPr>
              <a:buSzPts val="3200"/>
            </a:pPr>
            <a:r>
              <a:rPr lang="en-US" b="1" dirty="0">
                <a:solidFill>
                  <a:srgbClr val="000000"/>
                </a:solidFill>
                <a:ea typeface="ＭＳ Ｐゴシック"/>
              </a:rPr>
              <a:t>Nonelectrolytes</a:t>
            </a:r>
            <a:r>
              <a:rPr lang="en-US" dirty="0">
                <a:solidFill>
                  <a:srgbClr val="000000"/>
                </a:solidFill>
                <a:ea typeface="ＭＳ Ｐゴシック"/>
              </a:rPr>
              <a:t> are substances that do not produce ions when dissolved in </a:t>
            </a:r>
            <a:r>
              <a:rPr lang="en-US" dirty="0" smtClean="0">
                <a:solidFill>
                  <a:srgbClr val="000000"/>
                </a:solidFill>
                <a:ea typeface="ＭＳ Ｐゴシック"/>
              </a:rPr>
              <a:t>water</a:t>
            </a:r>
            <a:r>
              <a:rPr lang="en-US" dirty="0">
                <a:solidFill>
                  <a:srgbClr val="000000"/>
                </a:solidFill>
                <a:ea typeface="ＭＳ Ｐゴシック"/>
              </a:rPr>
              <a:t> </a:t>
            </a:r>
            <a:endParaRPr lang="en-US" dirty="0" smtClean="0">
              <a:solidFill>
                <a:srgbClr val="000000"/>
              </a:solidFill>
              <a:ea typeface="ＭＳ Ｐゴシック"/>
            </a:endParaRPr>
          </a:p>
          <a:p>
            <a:pPr lvl="1">
              <a:buSzPts val="3200"/>
            </a:pPr>
            <a:r>
              <a:rPr lang="en-US" dirty="0" smtClean="0">
                <a:solidFill>
                  <a:srgbClr val="000000"/>
                </a:solidFill>
                <a:ea typeface="ＭＳ Ｐゴシック"/>
              </a:rPr>
              <a:t>C</a:t>
            </a:r>
            <a:r>
              <a:rPr lang="en-US" baseline="-25000" dirty="0" smtClean="0">
                <a:solidFill>
                  <a:srgbClr val="000000"/>
                </a:solidFill>
                <a:ea typeface="ＭＳ Ｐゴシック"/>
              </a:rPr>
              <a:t>6</a:t>
            </a:r>
            <a:r>
              <a:rPr lang="en-US" dirty="0" smtClean="0">
                <a:solidFill>
                  <a:srgbClr val="000000"/>
                </a:solidFill>
                <a:ea typeface="ＭＳ Ｐゴシック"/>
              </a:rPr>
              <a:t>H</a:t>
            </a:r>
            <a:r>
              <a:rPr lang="en-US" baseline="-25000" dirty="0" smtClean="0">
                <a:solidFill>
                  <a:srgbClr val="000000"/>
                </a:solidFill>
                <a:ea typeface="ＭＳ Ｐゴシック"/>
              </a:rPr>
              <a:t>12</a:t>
            </a:r>
            <a:r>
              <a:rPr lang="en-US" dirty="0" smtClean="0">
                <a:solidFill>
                  <a:srgbClr val="000000"/>
                </a:solidFill>
                <a:ea typeface="ＭＳ Ｐゴシック"/>
              </a:rPr>
              <a:t>O</a:t>
            </a:r>
            <a:r>
              <a:rPr lang="en-US" baseline="-25000" dirty="0" smtClean="0">
                <a:solidFill>
                  <a:srgbClr val="000000"/>
                </a:solidFill>
                <a:ea typeface="ＭＳ Ｐゴシック"/>
              </a:rPr>
              <a:t>6</a:t>
            </a:r>
            <a:r>
              <a:rPr lang="en-US" dirty="0" smtClean="0">
                <a:solidFill>
                  <a:srgbClr val="000000"/>
                </a:solidFill>
                <a:ea typeface="ＭＳ Ｐゴシック"/>
              </a:rPr>
              <a:t> (Glucose) </a:t>
            </a:r>
          </a:p>
          <a:p>
            <a:pPr lvl="1">
              <a:buSzPts val="3200"/>
            </a:pPr>
            <a:endParaRPr lang="en-US" dirty="0">
              <a:solidFill>
                <a:srgbClr val="000000"/>
              </a:solidFill>
              <a:ea typeface="ＭＳ Ｐゴシック"/>
            </a:endParaRPr>
          </a:p>
          <a:p>
            <a:endParaRPr lang="en-US" dirty="0">
              <a:ea typeface="ＭＳ Ｐゴシック" charset="0"/>
              <a:cs typeface="ＭＳ Ｐゴシック" charset="0"/>
            </a:endParaRPr>
          </a:p>
        </p:txBody>
      </p:sp>
      <p:pic>
        <p:nvPicPr>
          <p:cNvPr id="3" name="Picture 2"/>
          <p:cNvPicPr>
            <a:picLocks noChangeAspect="1"/>
          </p:cNvPicPr>
          <p:nvPr/>
        </p:nvPicPr>
        <p:blipFill>
          <a:blip r:embed="rId2"/>
          <a:stretch>
            <a:fillRect/>
          </a:stretch>
        </p:blipFill>
        <p:spPr>
          <a:xfrm>
            <a:off x="1311461" y="3630909"/>
            <a:ext cx="3601496" cy="882487"/>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088438" y="5148327"/>
            <a:ext cx="1210863" cy="1278310"/>
          </a:xfrm>
          <a:prstGeom prst="rect">
            <a:avLst/>
          </a:prstGeom>
          <a:noFill/>
          <a:ln>
            <a:noFill/>
          </a:ln>
        </p:spPr>
      </p:pic>
    </p:spTree>
    <p:extLst>
      <p:ext uri="{BB962C8B-B14F-4D97-AF65-F5344CB8AC3E}">
        <p14:creationId xmlns:p14="http://schemas.microsoft.com/office/powerpoint/2010/main" val="300200239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normAutofit/>
          </a:bodyPr>
          <a:lstStyle/>
          <a:p>
            <a:pPr>
              <a:spcBef>
                <a:spcPct val="20000"/>
              </a:spcBef>
            </a:pPr>
            <a:r>
              <a:rPr lang="en-US" sz="3600" dirty="0" smtClean="0"/>
              <a:t>Electrical </a:t>
            </a:r>
            <a:r>
              <a:rPr lang="en-US" sz="3600" dirty="0"/>
              <a:t>c</a:t>
            </a:r>
            <a:r>
              <a:rPr lang="en-US" sz="3600" dirty="0" smtClean="0"/>
              <a:t>onductivity </a:t>
            </a:r>
            <a:r>
              <a:rPr lang="en-US" sz="3600" dirty="0"/>
              <a:t>of </a:t>
            </a:r>
            <a:r>
              <a:rPr lang="en-US" sz="3600" dirty="0" smtClean="0"/>
              <a:t>aqueous </a:t>
            </a:r>
            <a:r>
              <a:rPr lang="en-US" sz="3600" dirty="0"/>
              <a:t>s</a:t>
            </a:r>
            <a:r>
              <a:rPr lang="en-US" sz="3600" dirty="0" smtClean="0"/>
              <a:t>olutions</a:t>
            </a:r>
            <a:endParaRPr lang="en-US" sz="3600" dirty="0"/>
          </a:p>
        </p:txBody>
      </p:sp>
      <p:pic>
        <p:nvPicPr>
          <p:cNvPr id="734211" name="Picture 3" descr="Fig-4"/>
          <p:cNvPicPr>
            <a:picLocks noChangeAspect="1" noChangeArrowheads="1"/>
          </p:cNvPicPr>
          <p:nvPr/>
        </p:nvPicPr>
        <p:blipFill>
          <a:blip r:embed="rId3" cstate="print"/>
          <a:srcRect/>
          <a:stretch>
            <a:fillRect/>
          </a:stretch>
        </p:blipFill>
        <p:spPr bwMode="auto">
          <a:xfrm>
            <a:off x="2247900" y="1600200"/>
            <a:ext cx="4648200" cy="4246563"/>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28986939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ftr" sz="quarter" idx="10"/>
          </p:nvPr>
        </p:nvSpPr>
        <p:spPr>
          <a:ln/>
        </p:spPr>
        <p:txBody>
          <a:bodyPr/>
          <a:lstStyle/>
          <a:p>
            <a:r>
              <a:rPr lang="en-GB">
                <a:solidFill>
                  <a:srgbClr val="FFFFFF"/>
                </a:solidFill>
              </a:rPr>
              <a:t>© 2013 Pearson Education, Inc.</a:t>
            </a:r>
          </a:p>
        </p:txBody>
      </p:sp>
      <p:sp>
        <p:nvSpPr>
          <p:cNvPr id="31746" name="Rectangle 2"/>
          <p:cNvSpPr>
            <a:spLocks noGrp="1" noChangeArrowheads="1"/>
          </p:cNvSpPr>
          <p:nvPr>
            <p:ph type="title"/>
          </p:nvPr>
        </p:nvSpPr>
        <p:spPr>
          <a:xfrm>
            <a:off x="381000" y="1219200"/>
            <a:ext cx="8534400" cy="838200"/>
          </a:xfrm>
        </p:spPr>
        <p:txBody>
          <a:bodyPr/>
          <a:lstStyle/>
          <a:p>
            <a:pPr algn="l" eaLnBrk="1" hangingPunct="1">
              <a:spcAft>
                <a:spcPts val="1200"/>
              </a:spcAft>
            </a:pP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sz="2800">
                <a:latin typeface="Arial" charset="0"/>
                <a:ea typeface="ＭＳ Ｐゴシック" charset="0"/>
                <a:cs typeface="Arial" charset="0"/>
              </a:rPr>
              <a:t>The light bulb in the apparatus below glows either brightly, dimly, or remains unlit depending what kind of solution is in the beaker. Which of the following aqueous solutions is in the Figure (b) apparatus?</a:t>
            </a:r>
            <a:endParaRPr lang="en-US" sz="2800" baseline="30000">
              <a:latin typeface="Arial" charset="0"/>
              <a:ea typeface="ＭＳ Ｐゴシック" charset="0"/>
              <a:cs typeface="Arial" charset="0"/>
            </a:endParaRPr>
          </a:p>
        </p:txBody>
      </p:sp>
      <p:sp>
        <p:nvSpPr>
          <p:cNvPr id="31747" name="Rectangle 3"/>
          <p:cNvSpPr>
            <a:spLocks noGrp="1" noChangeArrowheads="1"/>
          </p:cNvSpPr>
          <p:nvPr>
            <p:ph type="body" idx="1"/>
          </p:nvPr>
        </p:nvSpPr>
        <p:spPr>
          <a:xfrm>
            <a:off x="609600" y="3429000"/>
            <a:ext cx="5105400" cy="2286000"/>
          </a:xfrm>
        </p:spPr>
        <p:txBody>
          <a:bodyPr/>
          <a:lstStyle/>
          <a:p>
            <a:pPr eaLnBrk="1" hangingPunct="1">
              <a:lnSpc>
                <a:spcPct val="90000"/>
              </a:lnSpc>
              <a:buFont typeface="Arial" charset="0"/>
              <a:buAutoNum type="alphaLcPeriod"/>
            </a:pPr>
            <a:r>
              <a:rPr lang="en-US" sz="2600">
                <a:latin typeface="Arial" charset="0"/>
                <a:ea typeface="ＭＳ Ｐゴシック" charset="0"/>
                <a:cs typeface="Arial" charset="0"/>
              </a:rPr>
              <a:t>1.5 mol CaCl</a:t>
            </a:r>
            <a:r>
              <a:rPr lang="en-US" sz="2600" baseline="-25000">
                <a:latin typeface="Arial" charset="0"/>
                <a:ea typeface="ＭＳ Ｐゴシック" charset="0"/>
                <a:cs typeface="Arial" charset="0"/>
              </a:rPr>
              <a:t>2</a:t>
            </a:r>
            <a:r>
              <a:rPr lang="en-US" sz="2600">
                <a:latin typeface="Arial" charset="0"/>
                <a:ea typeface="ＭＳ Ｐゴシック" charset="0"/>
                <a:cs typeface="Arial" charset="0"/>
              </a:rPr>
              <a:t>/kg solution</a:t>
            </a:r>
          </a:p>
          <a:p>
            <a:pPr eaLnBrk="1" hangingPunct="1">
              <a:lnSpc>
                <a:spcPct val="90000"/>
              </a:lnSpc>
              <a:buFont typeface="Arial" charset="0"/>
              <a:buAutoNum type="alphaLcPeriod"/>
            </a:pPr>
            <a:r>
              <a:rPr lang="en-US" sz="2600">
                <a:latin typeface="Arial" charset="0"/>
                <a:ea typeface="ＭＳ Ｐゴシック" charset="0"/>
                <a:cs typeface="Arial" charset="0"/>
              </a:rPr>
              <a:t>2.0 mol AgCl/kg solution</a:t>
            </a:r>
          </a:p>
          <a:p>
            <a:pPr eaLnBrk="1" hangingPunct="1">
              <a:lnSpc>
                <a:spcPct val="90000"/>
              </a:lnSpc>
              <a:buFont typeface="Arial" charset="0"/>
              <a:buAutoNum type="alphaLcPeriod"/>
            </a:pPr>
            <a:r>
              <a:rPr lang="en-US" sz="2600">
                <a:latin typeface="Arial" charset="0"/>
                <a:ea typeface="ＭＳ Ｐゴシック" charset="0"/>
                <a:cs typeface="Arial" charset="0"/>
              </a:rPr>
              <a:t>3.0 mol glucose/kg solution</a:t>
            </a:r>
          </a:p>
          <a:p>
            <a:pPr eaLnBrk="1" hangingPunct="1">
              <a:lnSpc>
                <a:spcPct val="90000"/>
              </a:lnSpc>
              <a:buFont typeface="Arial" charset="0"/>
              <a:buAutoNum type="alphaLcPeriod"/>
            </a:pPr>
            <a:r>
              <a:rPr lang="en-US" sz="2600">
                <a:latin typeface="Arial" charset="0"/>
                <a:ea typeface="ＭＳ Ｐゴシック" charset="0"/>
                <a:cs typeface="Arial" charset="0"/>
              </a:rPr>
              <a:t>4.0 mol methyl alcohol/kg solution</a:t>
            </a:r>
            <a:endParaRPr lang="en-US" sz="2800">
              <a:latin typeface="Times" charset="0"/>
              <a:ea typeface="ＭＳ Ｐゴシック" charset="0"/>
              <a:cs typeface="ＭＳ Ｐゴシック" charset="0"/>
            </a:endParaRPr>
          </a:p>
        </p:txBody>
      </p:sp>
      <p:sp>
        <p:nvSpPr>
          <p:cNvPr id="31748" name="TextBox 1"/>
          <p:cNvSpPr txBox="1">
            <a:spLocks noChangeArrowheads="1"/>
          </p:cNvSpPr>
          <p:nvPr/>
        </p:nvSpPr>
        <p:spPr bwMode="auto">
          <a:xfrm>
            <a:off x="7924800" y="32766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a:solidFill>
                <a:srgbClr val="000000"/>
              </a:solidFill>
            </a:endParaRPr>
          </a:p>
        </p:txBody>
      </p:sp>
      <p:pic>
        <p:nvPicPr>
          <p:cNvPr id="3174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505200"/>
            <a:ext cx="35814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495300" y="3473450"/>
            <a:ext cx="4473575"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968526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atin typeface="Arial" charset="0"/>
                <a:cs typeface="Times New Roman" charset="0"/>
              </a:rPr>
              <a:t>9.10 Electrolytes in Body Fluids</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734" y="1647464"/>
            <a:ext cx="7440116" cy="434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136933"/>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mélange of electrolytes</a:t>
            </a:r>
            <a:endParaRPr lang="en-US" dirty="0"/>
          </a:p>
        </p:txBody>
      </p:sp>
      <p:sp>
        <p:nvSpPr>
          <p:cNvPr id="3" name="Content Placeholder 2"/>
          <p:cNvSpPr>
            <a:spLocks noGrp="1"/>
          </p:cNvSpPr>
          <p:nvPr>
            <p:ph idx="1"/>
          </p:nvPr>
        </p:nvSpPr>
        <p:spPr>
          <a:xfrm>
            <a:off x="457200" y="1600200"/>
            <a:ext cx="8229600" cy="4903853"/>
          </a:xfrm>
        </p:spPr>
        <p:txBody>
          <a:bodyPr>
            <a:normAutofit/>
          </a:bodyPr>
          <a:lstStyle/>
          <a:p>
            <a:r>
              <a:rPr lang="en-US" dirty="0" smtClean="0"/>
              <a:t>Since </a:t>
            </a:r>
            <a:r>
              <a:rPr lang="en-US" dirty="0"/>
              <a:t>the body contains </a:t>
            </a:r>
            <a:r>
              <a:rPr lang="en-US" dirty="0" smtClean="0"/>
              <a:t>these </a:t>
            </a:r>
            <a:r>
              <a:rPr lang="en-US" dirty="0"/>
              <a:t>electrolytes </a:t>
            </a:r>
            <a:r>
              <a:rPr lang="en-US" dirty="0" smtClean="0"/>
              <a:t>in solution all at </a:t>
            </a:r>
            <a:r>
              <a:rPr lang="en-US" dirty="0"/>
              <a:t>once </a:t>
            </a:r>
            <a:r>
              <a:rPr lang="en-US" dirty="0" smtClean="0"/>
              <a:t>… </a:t>
            </a:r>
            <a:endParaRPr lang="en-US" dirty="0"/>
          </a:p>
          <a:p>
            <a:pPr lvl="1"/>
            <a:r>
              <a:rPr lang="en-US" dirty="0" smtClean="0"/>
              <a:t>it </a:t>
            </a:r>
            <a:r>
              <a:rPr lang="en-US" dirty="0"/>
              <a:t>makes no sense to talk of </a:t>
            </a:r>
            <a:r>
              <a:rPr lang="en-US" dirty="0" err="1"/>
              <a:t>NaCl</a:t>
            </a:r>
            <a:r>
              <a:rPr lang="en-US" dirty="0"/>
              <a:t> </a:t>
            </a:r>
            <a:r>
              <a:rPr lang="en-US" dirty="0" smtClean="0"/>
              <a:t>as if it maintained its identity </a:t>
            </a:r>
            <a:r>
              <a:rPr lang="en-US" dirty="0"/>
              <a:t>isolated from </a:t>
            </a:r>
            <a:r>
              <a:rPr lang="en-US" dirty="0" smtClean="0"/>
              <a:t>K</a:t>
            </a:r>
            <a:r>
              <a:rPr lang="en-US" baseline="-25000" dirty="0" smtClean="0"/>
              <a:t>2</a:t>
            </a:r>
            <a:r>
              <a:rPr lang="en-US" dirty="0" smtClean="0"/>
              <a:t>SO</a:t>
            </a:r>
            <a:r>
              <a:rPr lang="en-US" baseline="-25000" dirty="0" smtClean="0"/>
              <a:t>4</a:t>
            </a:r>
            <a:r>
              <a:rPr lang="en-US" dirty="0" smtClean="0"/>
              <a:t>  </a:t>
            </a:r>
          </a:p>
          <a:p>
            <a:r>
              <a:rPr lang="en-US" dirty="0" smtClean="0"/>
              <a:t>So clinical chemists focus on individual ions (as opposed to compounds of ions) in solution </a:t>
            </a:r>
          </a:p>
          <a:p>
            <a:pPr lvl="1"/>
            <a:r>
              <a:rPr lang="en-US" dirty="0" smtClean="0"/>
              <a:t>especially their contribution to the total positive and/or negative charges in solution </a:t>
            </a:r>
            <a:endParaRPr lang="en-US" dirty="0"/>
          </a:p>
          <a:p>
            <a:endParaRPr lang="en-US" dirty="0"/>
          </a:p>
        </p:txBody>
      </p:sp>
    </p:spTree>
    <p:extLst>
      <p:ext uri="{BB962C8B-B14F-4D97-AF65-F5344CB8AC3E}">
        <p14:creationId xmlns:p14="http://schemas.microsoft.com/office/powerpoint/2010/main" val="26232252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p>
            <a:r>
              <a:rPr lang="en-GB">
                <a:solidFill>
                  <a:srgbClr val="FFFFFF"/>
                </a:solidFill>
              </a:rPr>
              <a:t>© 2013 Pearson Education, Inc.</a:t>
            </a:r>
          </a:p>
        </p:txBody>
      </p:sp>
      <p:sp>
        <p:nvSpPr>
          <p:cNvPr id="5122" name="Rectangle 2"/>
          <p:cNvSpPr>
            <a:spLocks noGrp="1" noChangeArrowheads="1"/>
          </p:cNvSpPr>
          <p:nvPr>
            <p:ph type="title"/>
          </p:nvPr>
        </p:nvSpPr>
        <p:spPr>
          <a:xfrm>
            <a:off x="457200" y="609600"/>
            <a:ext cx="8229600" cy="1371600"/>
          </a:xfrm>
        </p:spPr>
        <p:txBody>
          <a:bodyPr/>
          <a:lstStyle/>
          <a:p>
            <a:pPr algn="l" eaLnBrk="1" hangingPunct="1">
              <a:spcAft>
                <a:spcPts val="1200"/>
              </a:spcAft>
            </a:pP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Arial" charset="0"/>
              </a:rPr>
              <a:t>Which of the following is a solution?</a:t>
            </a:r>
            <a:endParaRPr lang="en-US" baseline="30000">
              <a:latin typeface="Arial" charset="0"/>
              <a:ea typeface="ＭＳ Ｐゴシック" charset="0"/>
              <a:cs typeface="Arial" charset="0"/>
            </a:endParaRPr>
          </a:p>
        </p:txBody>
      </p:sp>
      <p:sp>
        <p:nvSpPr>
          <p:cNvPr id="5123" name="Rectangle 3"/>
          <p:cNvSpPr>
            <a:spLocks noGrp="1" noChangeArrowheads="1"/>
          </p:cNvSpPr>
          <p:nvPr>
            <p:ph type="body" idx="1"/>
          </p:nvPr>
        </p:nvSpPr>
        <p:spPr>
          <a:xfrm>
            <a:off x="609600" y="2819400"/>
            <a:ext cx="6324600" cy="2590800"/>
          </a:xfrm>
        </p:spPr>
        <p:txBody>
          <a:bodyPr/>
          <a:lstStyle/>
          <a:p>
            <a:pPr eaLnBrk="1" hangingPunct="1">
              <a:buFont typeface="Arial" charset="0"/>
              <a:buAutoNum type="alphaLcPeriod"/>
            </a:pPr>
            <a:r>
              <a:rPr lang="en-US" sz="2800" dirty="0">
                <a:latin typeface="Arial" charset="0"/>
                <a:ea typeface="ＭＳ Ｐゴシック" charset="0"/>
                <a:cs typeface="Arial" charset="0"/>
              </a:rPr>
              <a:t>After-shave cream</a:t>
            </a:r>
          </a:p>
          <a:p>
            <a:pPr eaLnBrk="1" hangingPunct="1">
              <a:buFont typeface="Arial" charset="0"/>
              <a:buAutoNum type="alphaLcPeriod"/>
            </a:pPr>
            <a:r>
              <a:rPr lang="en-US" sz="2800" dirty="0">
                <a:latin typeface="Arial" charset="0"/>
                <a:ea typeface="ＭＳ Ｐゴシック" charset="0"/>
                <a:cs typeface="Arial" charset="0"/>
              </a:rPr>
              <a:t>Blood</a:t>
            </a:r>
          </a:p>
          <a:p>
            <a:pPr eaLnBrk="1" hangingPunct="1">
              <a:buFont typeface="Arial" charset="0"/>
              <a:buAutoNum type="alphaLcPeriod"/>
            </a:pPr>
            <a:r>
              <a:rPr lang="en-US" sz="2800" dirty="0">
                <a:latin typeface="Arial" charset="0"/>
                <a:ea typeface="ＭＳ Ｐゴシック" charset="0"/>
                <a:cs typeface="Arial" charset="0"/>
              </a:rPr>
              <a:t>Gasoline</a:t>
            </a:r>
          </a:p>
          <a:p>
            <a:pPr eaLnBrk="1" hangingPunct="1">
              <a:buFont typeface="Arial" charset="0"/>
              <a:buAutoNum type="alphaLcPeriod"/>
            </a:pPr>
            <a:r>
              <a:rPr lang="en-US" sz="2800" dirty="0">
                <a:latin typeface="Arial" charset="0"/>
                <a:ea typeface="ＭＳ Ｐゴシック" charset="0"/>
                <a:cs typeface="Arial" charset="0"/>
              </a:rPr>
              <a:t>A carbonated drink</a:t>
            </a:r>
          </a:p>
        </p:txBody>
      </p:sp>
      <p:sp>
        <p:nvSpPr>
          <p:cNvPr id="5" name="Rectangle 5"/>
          <p:cNvSpPr>
            <a:spLocks noChangeArrowheads="1"/>
          </p:cNvSpPr>
          <p:nvPr/>
        </p:nvSpPr>
        <p:spPr bwMode="auto">
          <a:xfrm>
            <a:off x="457200" y="3902793"/>
            <a:ext cx="2960465"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850200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69222"/>
          </a:xfrm>
        </p:spPr>
        <p:txBody>
          <a:bodyPr>
            <a:normAutofit fontScale="90000"/>
          </a:bodyPr>
          <a:lstStyle/>
          <a:p>
            <a:r>
              <a:rPr lang="en-US" dirty="0" smtClean="0"/>
              <a:t>The definition of ‘Equivalent’</a:t>
            </a:r>
            <a:endParaRPr lang="en-US" dirty="0"/>
          </a:p>
        </p:txBody>
      </p:sp>
      <p:sp>
        <p:nvSpPr>
          <p:cNvPr id="3" name="Content Placeholder 2"/>
          <p:cNvSpPr>
            <a:spLocks noGrp="1"/>
          </p:cNvSpPr>
          <p:nvPr>
            <p:ph idx="1"/>
          </p:nvPr>
        </p:nvSpPr>
        <p:spPr>
          <a:xfrm>
            <a:off x="337052" y="1184116"/>
            <a:ext cx="8536618" cy="4942048"/>
          </a:xfrm>
        </p:spPr>
        <p:txBody>
          <a:bodyPr>
            <a:noAutofit/>
          </a:bodyPr>
          <a:lstStyle/>
          <a:p>
            <a:r>
              <a:rPr lang="en-US" dirty="0" smtClean="0"/>
              <a:t>They utilize the concept ‘Equivalents of ions’ </a:t>
            </a:r>
          </a:p>
          <a:p>
            <a:endParaRPr lang="en-US" sz="800" dirty="0" smtClean="0"/>
          </a:p>
          <a:p>
            <a:pPr marL="342900" lvl="1" indent="-342900">
              <a:buFont typeface="Arial"/>
              <a:buChar char="•"/>
            </a:pPr>
            <a:r>
              <a:rPr lang="en-US" sz="3200" b="1" dirty="0" smtClean="0"/>
              <a:t>One </a:t>
            </a:r>
            <a:r>
              <a:rPr lang="en-US" sz="3200" b="1" dirty="0"/>
              <a:t>equivalent (</a:t>
            </a:r>
            <a:r>
              <a:rPr lang="en-US" sz="3200" b="1" dirty="0" err="1"/>
              <a:t>Eq</a:t>
            </a:r>
            <a:r>
              <a:rPr lang="en-US" sz="3200" b="1" dirty="0"/>
              <a:t>) is equal to the number of ions that carry </a:t>
            </a:r>
            <a:r>
              <a:rPr lang="en-US" sz="3200" b="1" u="sng" dirty="0"/>
              <a:t>one </a:t>
            </a:r>
            <a:r>
              <a:rPr lang="en-US" sz="3200" b="1" u="sng" dirty="0" smtClean="0"/>
              <a:t>mole</a:t>
            </a:r>
            <a:r>
              <a:rPr lang="en-US" sz="3200" b="1" dirty="0" smtClean="0"/>
              <a:t> of </a:t>
            </a:r>
            <a:r>
              <a:rPr lang="en-US" sz="3200" b="1" dirty="0"/>
              <a:t>charge </a:t>
            </a:r>
            <a:endParaRPr lang="en-US" sz="800" dirty="0" smtClean="0"/>
          </a:p>
          <a:p>
            <a:pPr marL="742950" lvl="2" indent="-342900"/>
            <a:r>
              <a:rPr lang="en-US" dirty="0" smtClean="0"/>
              <a:t>For Na</a:t>
            </a:r>
            <a:r>
              <a:rPr lang="en-US" baseline="30000" dirty="0" smtClean="0"/>
              <a:t>+</a:t>
            </a:r>
            <a:r>
              <a:rPr lang="en-US" dirty="0" smtClean="0"/>
              <a:t> that would be 6.022 x 10</a:t>
            </a:r>
            <a:r>
              <a:rPr lang="en-US" baseline="30000" dirty="0" smtClean="0"/>
              <a:t>23</a:t>
            </a:r>
            <a:r>
              <a:rPr lang="en-US" dirty="0" smtClean="0"/>
              <a:t> ions </a:t>
            </a:r>
            <a:endParaRPr lang="en-US" sz="800" dirty="0"/>
          </a:p>
          <a:p>
            <a:pPr marL="742950" lvl="2" indent="-342900"/>
            <a:r>
              <a:rPr lang="en-US" dirty="0"/>
              <a:t>For </a:t>
            </a:r>
            <a:r>
              <a:rPr lang="en-US" dirty="0" smtClean="0"/>
              <a:t>Ca</a:t>
            </a:r>
            <a:r>
              <a:rPr lang="en-US" baseline="30000" dirty="0" smtClean="0"/>
              <a:t>2+ </a:t>
            </a:r>
            <a:r>
              <a:rPr lang="en-US" dirty="0"/>
              <a:t>that would be </a:t>
            </a:r>
            <a:r>
              <a:rPr lang="en-US" dirty="0" smtClean="0"/>
              <a:t>3.011 </a:t>
            </a:r>
            <a:r>
              <a:rPr lang="en-US" dirty="0"/>
              <a:t>x 10</a:t>
            </a:r>
            <a:r>
              <a:rPr lang="en-US" baseline="30000" dirty="0"/>
              <a:t>23</a:t>
            </a:r>
            <a:r>
              <a:rPr lang="en-US" dirty="0"/>
              <a:t> ions </a:t>
            </a:r>
          </a:p>
          <a:p>
            <a:pPr marL="742950" lvl="2" indent="-342900"/>
            <a:endParaRPr lang="en-US" sz="800" dirty="0" smtClean="0"/>
          </a:p>
          <a:p>
            <a:pPr marL="342900" lvl="1" indent="-342900">
              <a:buFont typeface="Arial"/>
              <a:buChar char="•"/>
            </a:pPr>
            <a:r>
              <a:rPr lang="en-US" sz="3200" dirty="0" smtClean="0"/>
              <a:t>We can calculate </a:t>
            </a:r>
            <a:r>
              <a:rPr lang="en-US" sz="3200" dirty="0"/>
              <a:t>the number of equivalents of </a:t>
            </a:r>
            <a:r>
              <a:rPr lang="en-US" sz="3200" dirty="0" smtClean="0"/>
              <a:t>a particular </a:t>
            </a:r>
            <a:r>
              <a:rPr lang="en-US" sz="3200" dirty="0"/>
              <a:t>ion per liter, </a:t>
            </a:r>
            <a:r>
              <a:rPr lang="en-US" sz="3200" dirty="0" smtClean="0"/>
              <a:t>simply by multiplying the  </a:t>
            </a:r>
            <a:r>
              <a:rPr lang="en-US" sz="3200" u="sng" dirty="0" smtClean="0"/>
              <a:t>molarity</a:t>
            </a:r>
            <a:r>
              <a:rPr lang="en-US" sz="3200" dirty="0" smtClean="0"/>
              <a:t> </a:t>
            </a:r>
            <a:r>
              <a:rPr lang="en-US" sz="3200" dirty="0"/>
              <a:t>(</a:t>
            </a:r>
            <a:r>
              <a:rPr lang="en-US" sz="3200" i="1" dirty="0"/>
              <a:t>M</a:t>
            </a:r>
            <a:r>
              <a:rPr lang="en-US" sz="3200" dirty="0"/>
              <a:t>) of the </a:t>
            </a:r>
            <a:r>
              <a:rPr lang="en-US" sz="3200" dirty="0" smtClean="0"/>
              <a:t>particular ion </a:t>
            </a:r>
            <a:r>
              <a:rPr lang="en-US" sz="3200" dirty="0"/>
              <a:t>by its charge </a:t>
            </a:r>
            <a:endParaRPr lang="en-US" sz="3600" dirty="0"/>
          </a:p>
          <a:p>
            <a:pPr marL="342900" lvl="1" indent="-342900">
              <a:buFont typeface="Arial"/>
              <a:buChar char="•"/>
            </a:pPr>
            <a:endParaRPr lang="en-US" sz="3200" dirty="0"/>
          </a:p>
        </p:txBody>
      </p:sp>
    </p:spTree>
    <p:extLst>
      <p:ext uri="{BB962C8B-B14F-4D97-AF65-F5344CB8AC3E}">
        <p14:creationId xmlns:p14="http://schemas.microsoft.com/office/powerpoint/2010/main" val="2024924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9349"/>
          </a:xfrm>
        </p:spPr>
        <p:txBody>
          <a:bodyPr>
            <a:normAutofit/>
          </a:bodyPr>
          <a:lstStyle/>
          <a:p>
            <a:r>
              <a:rPr lang="en-US" dirty="0" smtClean="0"/>
              <a:t>gram-equivalents</a:t>
            </a:r>
            <a:endParaRPr lang="en-US" dirty="0"/>
          </a:p>
        </p:txBody>
      </p:sp>
      <p:sp>
        <p:nvSpPr>
          <p:cNvPr id="3" name="Content Placeholder 2"/>
          <p:cNvSpPr>
            <a:spLocks noGrp="1"/>
          </p:cNvSpPr>
          <p:nvPr>
            <p:ph idx="1"/>
          </p:nvPr>
        </p:nvSpPr>
        <p:spPr>
          <a:xfrm>
            <a:off x="251514" y="1321403"/>
            <a:ext cx="8639320" cy="3577199"/>
          </a:xfrm>
        </p:spPr>
        <p:txBody>
          <a:bodyPr>
            <a:noAutofit/>
          </a:bodyPr>
          <a:lstStyle/>
          <a:p>
            <a:r>
              <a:rPr lang="en-US" sz="3600" dirty="0" smtClean="0"/>
              <a:t>Equivalents is a vital concept </a:t>
            </a:r>
          </a:p>
          <a:p>
            <a:pPr lvl="1"/>
            <a:r>
              <a:rPr lang="en-US" sz="3200" dirty="0" smtClean="0"/>
              <a:t>it often appears in multiple choice questions</a:t>
            </a:r>
          </a:p>
          <a:p>
            <a:r>
              <a:rPr lang="en-US" sz="3600" dirty="0"/>
              <a:t>I</a:t>
            </a:r>
            <a:r>
              <a:rPr lang="en-US" sz="3600" dirty="0" smtClean="0"/>
              <a:t>n practice clinical chemists use the more practical unit </a:t>
            </a:r>
            <a:r>
              <a:rPr lang="en-US" sz="3600" b="1" dirty="0" smtClean="0"/>
              <a:t>gram-equivalent </a:t>
            </a:r>
            <a:r>
              <a:rPr lang="en-US" sz="3600" dirty="0" smtClean="0"/>
              <a:t>(</a:t>
            </a:r>
            <a:r>
              <a:rPr lang="en-US" sz="3600" b="1" dirty="0" smtClean="0"/>
              <a:t>g-</a:t>
            </a:r>
            <a:r>
              <a:rPr lang="en-US" sz="3600" b="1" dirty="0" err="1" smtClean="0"/>
              <a:t>Eq</a:t>
            </a:r>
            <a:r>
              <a:rPr lang="en-US" sz="3600" dirty="0" smtClean="0"/>
              <a:t>)  </a:t>
            </a:r>
            <a:endParaRPr lang="en-US" sz="3600" u="sng" dirty="0" smtClean="0"/>
          </a:p>
          <a:p>
            <a:pPr lvl="1"/>
            <a:r>
              <a:rPr lang="en-US" sz="3200" dirty="0" smtClean="0"/>
              <a:t>The </a:t>
            </a:r>
            <a:r>
              <a:rPr lang="en-US" sz="3200" i="1" dirty="0" smtClean="0"/>
              <a:t>amount</a:t>
            </a:r>
            <a:r>
              <a:rPr lang="en-US" sz="3200" dirty="0" smtClean="0"/>
              <a:t> of ions (in grams) that actually </a:t>
            </a:r>
            <a:r>
              <a:rPr lang="en-US" sz="3200" i="1" dirty="0" smtClean="0"/>
              <a:t>contains</a:t>
            </a:r>
            <a:r>
              <a:rPr lang="en-US" sz="3200" dirty="0" smtClean="0"/>
              <a:t> that </a:t>
            </a:r>
            <a:r>
              <a:rPr lang="en-US" sz="3200" u="sng" dirty="0" smtClean="0"/>
              <a:t>one mole</a:t>
            </a:r>
            <a:r>
              <a:rPr lang="en-US" sz="3200" dirty="0" smtClean="0"/>
              <a:t> of charge </a:t>
            </a:r>
          </a:p>
          <a:p>
            <a:endParaRPr lang="en-US" sz="3600" dirty="0"/>
          </a:p>
        </p:txBody>
      </p:sp>
      <p:graphicFrame>
        <p:nvGraphicFramePr>
          <p:cNvPr id="4" name="Object 3"/>
          <p:cNvGraphicFramePr>
            <a:graphicFrameLocks noChangeAspect="1"/>
          </p:cNvGraphicFramePr>
          <p:nvPr>
            <p:extLst>
              <p:ext uri="{D42A27DB-BD31-4B8C-83A1-F6EECF244321}">
                <p14:modId xmlns:p14="http://schemas.microsoft.com/office/powerpoint/2010/main" val="167212131"/>
              </p:ext>
            </p:extLst>
          </p:nvPr>
        </p:nvGraphicFramePr>
        <p:xfrm>
          <a:off x="251514" y="5368523"/>
          <a:ext cx="8639320" cy="799937"/>
        </p:xfrm>
        <a:graphic>
          <a:graphicData uri="http://schemas.openxmlformats.org/presentationml/2006/ole">
            <mc:AlternateContent xmlns:mc="http://schemas.openxmlformats.org/markup-compatibility/2006">
              <mc:Choice xmlns:v="urn:schemas-microsoft-com:vml" Requires="v">
                <p:oleObj spid="_x0000_s243909" name="Document" r:id="rId4" imgW="5486400" imgH="508000" progId="Word.Document.12">
                  <p:embed/>
                </p:oleObj>
              </mc:Choice>
              <mc:Fallback>
                <p:oleObj name="Document" r:id="rId4" imgW="5486400" imgH="508000" progId="Word.Document.12">
                  <p:embed/>
                  <p:pic>
                    <p:nvPicPr>
                      <p:cNvPr id="0" name=""/>
                      <p:cNvPicPr/>
                      <p:nvPr/>
                    </p:nvPicPr>
                    <p:blipFill>
                      <a:blip r:embed="rId5"/>
                      <a:stretch>
                        <a:fillRect/>
                      </a:stretch>
                    </p:blipFill>
                    <p:spPr>
                      <a:xfrm>
                        <a:off x="251514" y="5368523"/>
                        <a:ext cx="8639320" cy="799937"/>
                      </a:xfrm>
                      <a:prstGeom prst="rect">
                        <a:avLst/>
                      </a:prstGeom>
                    </p:spPr>
                  </p:pic>
                </p:oleObj>
              </mc:Fallback>
            </mc:AlternateContent>
          </a:graphicData>
        </a:graphic>
      </p:graphicFrame>
    </p:spTree>
    <p:extLst>
      <p:ext uri="{BB962C8B-B14F-4D97-AF65-F5344CB8AC3E}">
        <p14:creationId xmlns:p14="http://schemas.microsoft.com/office/powerpoint/2010/main" val="2064460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6005"/>
            <a:ext cx="8229600" cy="4818047"/>
          </a:xfrm>
        </p:spPr>
        <p:txBody>
          <a:bodyPr/>
          <a:lstStyle/>
          <a:p>
            <a:r>
              <a:rPr lang="en-US" dirty="0"/>
              <a:t>I</a:t>
            </a:r>
            <a:r>
              <a:rPr lang="en-US" dirty="0" smtClean="0"/>
              <a:t>on(s) that have a +1 or −1 charge</a:t>
            </a:r>
          </a:p>
          <a:p>
            <a:pPr lvl="1"/>
            <a:r>
              <a:rPr lang="en-US" dirty="0" smtClean="0"/>
              <a:t>so 1 gram-equivalent of Na</a:t>
            </a:r>
            <a:r>
              <a:rPr lang="en-US" baseline="30000" dirty="0" smtClean="0"/>
              <a:t>+</a:t>
            </a:r>
            <a:r>
              <a:rPr lang="en-US" dirty="0" smtClean="0"/>
              <a:t> is simply 23.0 g </a:t>
            </a:r>
          </a:p>
          <a:p>
            <a:pPr lvl="1"/>
            <a:r>
              <a:rPr lang="en-US" dirty="0" smtClean="0"/>
              <a:t>so 1 gram-equivalent of </a:t>
            </a:r>
            <a:r>
              <a:rPr lang="en-US" dirty="0" err="1" smtClean="0"/>
              <a:t>Cl</a:t>
            </a:r>
            <a:r>
              <a:rPr lang="en-US" baseline="30000" dirty="0" smtClean="0"/>
              <a:t>−</a:t>
            </a:r>
            <a:r>
              <a:rPr lang="en-US" dirty="0" smtClean="0"/>
              <a:t> is simply 35.4 g</a:t>
            </a:r>
          </a:p>
          <a:p>
            <a:r>
              <a:rPr lang="en-US" dirty="0"/>
              <a:t>I</a:t>
            </a:r>
            <a:r>
              <a:rPr lang="en-US" dirty="0" smtClean="0"/>
              <a:t>on(s) that have a +2 or −2 charge </a:t>
            </a:r>
          </a:p>
          <a:p>
            <a:pPr lvl="1"/>
            <a:r>
              <a:rPr lang="en-US" dirty="0" smtClean="0"/>
              <a:t>so 1 gram-equivalent of Mg</a:t>
            </a:r>
            <a:r>
              <a:rPr lang="en-US" baseline="30000" dirty="0" smtClean="0"/>
              <a:t>2+ </a:t>
            </a:r>
            <a:r>
              <a:rPr lang="en-US" dirty="0" smtClean="0"/>
              <a:t>is (24.2/2) = 12.2 g </a:t>
            </a:r>
          </a:p>
          <a:p>
            <a:pPr lvl="1"/>
            <a:r>
              <a:rPr lang="en-US" dirty="0" smtClean="0"/>
              <a:t>so 1 gram-equivalent of S</a:t>
            </a:r>
            <a:r>
              <a:rPr lang="en-US" baseline="30000" dirty="0" smtClean="0"/>
              <a:t>2− </a:t>
            </a:r>
            <a:r>
              <a:rPr lang="en-US" dirty="0" smtClean="0">
                <a:solidFill>
                  <a:srgbClr val="000000"/>
                </a:solidFill>
              </a:rPr>
              <a:t>is (32.1/2) = 16.0 g</a:t>
            </a:r>
          </a:p>
          <a:p>
            <a:pPr lvl="1"/>
            <a:endParaRPr lang="en-US" sz="1200" dirty="0" smtClean="0"/>
          </a:p>
          <a:p>
            <a:pPr lvl="1"/>
            <a:endParaRPr lang="en-US" sz="800" dirty="0"/>
          </a:p>
        </p:txBody>
      </p:sp>
      <p:graphicFrame>
        <p:nvGraphicFramePr>
          <p:cNvPr id="5" name="Object 4"/>
          <p:cNvGraphicFramePr>
            <a:graphicFrameLocks noChangeAspect="1"/>
          </p:cNvGraphicFramePr>
          <p:nvPr>
            <p:extLst>
              <p:ext uri="{D42A27DB-BD31-4B8C-83A1-F6EECF244321}">
                <p14:modId xmlns:p14="http://schemas.microsoft.com/office/powerpoint/2010/main" val="2656712366"/>
              </p:ext>
            </p:extLst>
          </p:nvPr>
        </p:nvGraphicFramePr>
        <p:xfrm>
          <a:off x="251514" y="5368523"/>
          <a:ext cx="8639320" cy="799937"/>
        </p:xfrm>
        <a:graphic>
          <a:graphicData uri="http://schemas.openxmlformats.org/presentationml/2006/ole">
            <mc:AlternateContent xmlns:mc="http://schemas.openxmlformats.org/markup-compatibility/2006">
              <mc:Choice xmlns:v="urn:schemas-microsoft-com:vml" Requires="v">
                <p:oleObj spid="_x0000_s244932" name="Document" r:id="rId4" imgW="5486400" imgH="508000" progId="Word.Document.12">
                  <p:embed/>
                </p:oleObj>
              </mc:Choice>
              <mc:Fallback>
                <p:oleObj name="Document" r:id="rId4" imgW="5486400" imgH="508000" progId="Word.Document.12">
                  <p:embed/>
                  <p:pic>
                    <p:nvPicPr>
                      <p:cNvPr id="0" name=""/>
                      <p:cNvPicPr/>
                      <p:nvPr/>
                    </p:nvPicPr>
                    <p:blipFill>
                      <a:blip r:embed="rId5"/>
                      <a:stretch>
                        <a:fillRect/>
                      </a:stretch>
                    </p:blipFill>
                    <p:spPr>
                      <a:xfrm>
                        <a:off x="251514" y="5368523"/>
                        <a:ext cx="8639320" cy="799937"/>
                      </a:xfrm>
                      <a:prstGeom prst="rect">
                        <a:avLst/>
                      </a:prstGeom>
                    </p:spPr>
                  </p:pic>
                </p:oleObj>
              </mc:Fallback>
            </mc:AlternateContent>
          </a:graphicData>
        </a:graphic>
      </p:graphicFrame>
      <p:sp>
        <p:nvSpPr>
          <p:cNvPr id="6" name="Title 1"/>
          <p:cNvSpPr>
            <a:spLocks noGrp="1"/>
          </p:cNvSpPr>
          <p:nvPr>
            <p:ph type="title"/>
          </p:nvPr>
        </p:nvSpPr>
        <p:spPr>
          <a:xfrm>
            <a:off x="457200" y="274638"/>
            <a:ext cx="8229600" cy="1143000"/>
          </a:xfrm>
        </p:spPr>
        <p:txBody>
          <a:bodyPr/>
          <a:lstStyle/>
          <a:p>
            <a:r>
              <a:rPr lang="en-US" dirty="0" smtClean="0"/>
              <a:t>Examples</a:t>
            </a:r>
            <a:endParaRPr lang="en-US" dirty="0"/>
          </a:p>
        </p:txBody>
      </p:sp>
    </p:spTree>
    <p:extLst>
      <p:ext uri="{BB962C8B-B14F-4D97-AF65-F5344CB8AC3E}">
        <p14:creationId xmlns:p14="http://schemas.microsoft.com/office/powerpoint/2010/main" val="58441445"/>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18047"/>
          </a:xfrm>
        </p:spPr>
        <p:txBody>
          <a:bodyPr/>
          <a:lstStyle/>
          <a:p>
            <a:r>
              <a:rPr lang="en-US" dirty="0" smtClean="0"/>
              <a:t>Because ion concentrations are so low in the body, clinical chemists use </a:t>
            </a:r>
            <a:r>
              <a:rPr lang="en-US" dirty="0" err="1" smtClean="0"/>
              <a:t>milli</a:t>
            </a:r>
            <a:r>
              <a:rPr lang="en-US" dirty="0" smtClean="0"/>
              <a:t>-equivalents </a:t>
            </a:r>
          </a:p>
          <a:p>
            <a:pPr lvl="1"/>
            <a:r>
              <a:rPr lang="en-US" dirty="0" smtClean="0"/>
              <a:t>So Na</a:t>
            </a:r>
            <a:r>
              <a:rPr lang="en-US" baseline="30000" dirty="0" smtClean="0"/>
              <a:t>+</a:t>
            </a:r>
            <a:r>
              <a:rPr lang="en-US" dirty="0" smtClean="0"/>
              <a:t> in blood is 0.14 </a:t>
            </a:r>
            <a:r>
              <a:rPr lang="en-US" dirty="0" err="1" smtClean="0"/>
              <a:t>Eq</a:t>
            </a:r>
            <a:r>
              <a:rPr lang="en-US" dirty="0" smtClean="0"/>
              <a:t>/L or 140 </a:t>
            </a:r>
            <a:r>
              <a:rPr lang="en-US" dirty="0" err="1" smtClean="0"/>
              <a:t>mEq</a:t>
            </a:r>
            <a:r>
              <a:rPr lang="en-US" dirty="0" smtClean="0"/>
              <a:t>/L </a:t>
            </a:r>
          </a:p>
          <a:p>
            <a:r>
              <a:rPr lang="en-US" dirty="0" smtClean="0"/>
              <a:t>The gram-equivalent (or milligram-</a:t>
            </a:r>
            <a:r>
              <a:rPr lang="en-US" dirty="0" err="1" smtClean="0"/>
              <a:t>milliequivalent</a:t>
            </a:r>
            <a:r>
              <a:rPr lang="en-US" dirty="0" smtClean="0"/>
              <a:t>) is a useful conversion factor… </a:t>
            </a:r>
          </a:p>
          <a:p>
            <a:pPr lvl="1"/>
            <a:r>
              <a:rPr lang="en-US" dirty="0" smtClean="0"/>
              <a:t>…when </a:t>
            </a:r>
            <a:r>
              <a:rPr lang="en-US" dirty="0"/>
              <a:t>converting from volume of solution to the mass of its ions </a:t>
            </a:r>
          </a:p>
          <a:p>
            <a:pPr lvl="1"/>
            <a:r>
              <a:rPr lang="en-US" dirty="0" smtClean="0"/>
              <a:t>Note: </a:t>
            </a:r>
          </a:p>
          <a:p>
            <a:pPr lvl="1"/>
            <a:endParaRPr lang="en-US" dirty="0" smtClean="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852268581"/>
              </p:ext>
            </p:extLst>
          </p:nvPr>
        </p:nvGraphicFramePr>
        <p:xfrm>
          <a:off x="251514" y="463349"/>
          <a:ext cx="8639320" cy="799937"/>
        </p:xfrm>
        <a:graphic>
          <a:graphicData uri="http://schemas.openxmlformats.org/presentationml/2006/ole">
            <mc:AlternateContent xmlns:mc="http://schemas.openxmlformats.org/markup-compatibility/2006">
              <mc:Choice xmlns:v="urn:schemas-microsoft-com:vml" Requires="v">
                <p:oleObj spid="_x0000_s246114" name="Document" r:id="rId4" imgW="5486400" imgH="508000" progId="Word.Document.12">
                  <p:embed/>
                </p:oleObj>
              </mc:Choice>
              <mc:Fallback>
                <p:oleObj name="Document" r:id="rId4" imgW="5486400" imgH="508000" progId="Word.Document.12">
                  <p:embed/>
                  <p:pic>
                    <p:nvPicPr>
                      <p:cNvPr id="0" name=""/>
                      <p:cNvPicPr/>
                      <p:nvPr/>
                    </p:nvPicPr>
                    <p:blipFill>
                      <a:blip r:embed="rId5"/>
                      <a:stretch>
                        <a:fillRect/>
                      </a:stretch>
                    </p:blipFill>
                    <p:spPr>
                      <a:xfrm>
                        <a:off x="251514" y="463349"/>
                        <a:ext cx="8639320" cy="799937"/>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494007083"/>
              </p:ext>
            </p:extLst>
          </p:nvPr>
        </p:nvGraphicFramePr>
        <p:xfrm>
          <a:off x="2265618" y="5817292"/>
          <a:ext cx="3556334" cy="600955"/>
        </p:xfrm>
        <a:graphic>
          <a:graphicData uri="http://schemas.openxmlformats.org/presentationml/2006/ole">
            <mc:AlternateContent xmlns:mc="http://schemas.openxmlformats.org/markup-compatibility/2006">
              <mc:Choice xmlns:v="urn:schemas-microsoft-com:vml" Requires="v">
                <p:oleObj spid="_x0000_s246115" name="Document" r:id="rId7" imgW="5486400" imgH="927100" progId="Word.Document.12">
                  <p:embed/>
                </p:oleObj>
              </mc:Choice>
              <mc:Fallback>
                <p:oleObj name="Document" r:id="rId7" imgW="5486400" imgH="927100" progId="Word.Document.12">
                  <p:embed/>
                  <p:pic>
                    <p:nvPicPr>
                      <p:cNvPr id="0" name=""/>
                      <p:cNvPicPr/>
                      <p:nvPr/>
                    </p:nvPicPr>
                    <p:blipFill>
                      <a:blip r:embed="rId8"/>
                      <a:stretch>
                        <a:fillRect/>
                      </a:stretch>
                    </p:blipFill>
                    <p:spPr>
                      <a:xfrm>
                        <a:off x="2265618" y="5817292"/>
                        <a:ext cx="3556334" cy="600955"/>
                      </a:xfrm>
                      <a:prstGeom prst="rect">
                        <a:avLst/>
                      </a:prstGeom>
                    </p:spPr>
                  </p:pic>
                </p:oleObj>
              </mc:Fallback>
            </mc:AlternateContent>
          </a:graphicData>
        </a:graphic>
      </p:graphicFrame>
    </p:spTree>
    <p:extLst>
      <p:ext uri="{BB962C8B-B14F-4D97-AF65-F5344CB8AC3E}">
        <p14:creationId xmlns:p14="http://schemas.microsoft.com/office/powerpoint/2010/main" val="458808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622"/>
          </a:xfrm>
        </p:spPr>
        <p:txBody>
          <a:bodyPr>
            <a:normAutofit/>
          </a:bodyPr>
          <a:lstStyle/>
          <a:p>
            <a:r>
              <a:rPr lang="en-US" sz="3600" dirty="0"/>
              <a:t>Worked Example 9.14 </a:t>
            </a:r>
          </a:p>
        </p:txBody>
      </p:sp>
      <p:sp>
        <p:nvSpPr>
          <p:cNvPr id="3" name="Content Placeholder 2"/>
          <p:cNvSpPr>
            <a:spLocks noGrp="1"/>
          </p:cNvSpPr>
          <p:nvPr>
            <p:ph idx="1"/>
          </p:nvPr>
        </p:nvSpPr>
        <p:spPr>
          <a:xfrm>
            <a:off x="303057" y="1313157"/>
            <a:ext cx="8514436" cy="1346812"/>
          </a:xfrm>
        </p:spPr>
        <p:txBody>
          <a:bodyPr>
            <a:normAutofit/>
          </a:bodyPr>
          <a:lstStyle/>
          <a:p>
            <a:r>
              <a:rPr lang="en-US" sz="2800" dirty="0">
                <a:solidFill>
                  <a:srgbClr val="000000"/>
                </a:solidFill>
              </a:rPr>
              <a:t>The normal concentration of Ca</a:t>
            </a:r>
            <a:r>
              <a:rPr lang="en-US" sz="2800" baseline="30000" dirty="0">
                <a:solidFill>
                  <a:srgbClr val="000000"/>
                </a:solidFill>
              </a:rPr>
              <a:t>2+ </a:t>
            </a:r>
            <a:r>
              <a:rPr lang="en-US" sz="2800" dirty="0">
                <a:solidFill>
                  <a:srgbClr val="000000"/>
                </a:solidFill>
              </a:rPr>
              <a:t>in blood is 5.0 </a:t>
            </a:r>
            <a:r>
              <a:rPr lang="en-US" sz="2800" dirty="0" err="1">
                <a:solidFill>
                  <a:srgbClr val="000000"/>
                </a:solidFill>
              </a:rPr>
              <a:t>mEq</a:t>
            </a:r>
            <a:r>
              <a:rPr lang="en-US" sz="2800" dirty="0">
                <a:solidFill>
                  <a:srgbClr val="000000"/>
                </a:solidFill>
              </a:rPr>
              <a:t>/</a:t>
            </a:r>
            <a:r>
              <a:rPr lang="en-US" sz="2800" dirty="0" smtClean="0">
                <a:solidFill>
                  <a:srgbClr val="000000"/>
                </a:solidFill>
              </a:rPr>
              <a:t>L</a:t>
            </a:r>
            <a:r>
              <a:rPr lang="en-US" sz="2800" dirty="0">
                <a:solidFill>
                  <a:srgbClr val="000000"/>
                </a:solidFill>
              </a:rPr>
              <a:t> </a:t>
            </a:r>
            <a:endParaRPr lang="en-US" sz="2800" dirty="0" smtClean="0">
              <a:solidFill>
                <a:srgbClr val="000000"/>
              </a:solidFill>
            </a:endParaRPr>
          </a:p>
          <a:p>
            <a:r>
              <a:rPr lang="en-US" sz="2800" dirty="0" smtClean="0">
                <a:solidFill>
                  <a:srgbClr val="000000"/>
                </a:solidFill>
              </a:rPr>
              <a:t>How </a:t>
            </a:r>
            <a:r>
              <a:rPr lang="en-US" sz="2800" dirty="0">
                <a:solidFill>
                  <a:srgbClr val="000000"/>
                </a:solidFill>
              </a:rPr>
              <a:t>many milligrams of Ca</a:t>
            </a:r>
            <a:r>
              <a:rPr lang="en-US" sz="2800" baseline="30000" dirty="0">
                <a:solidFill>
                  <a:srgbClr val="000000"/>
                </a:solidFill>
              </a:rPr>
              <a:t>2+ </a:t>
            </a:r>
            <a:r>
              <a:rPr lang="en-US" sz="2800" dirty="0">
                <a:solidFill>
                  <a:srgbClr val="000000"/>
                </a:solidFill>
              </a:rPr>
              <a:t>are in 1.00 L of blood?</a:t>
            </a:r>
          </a:p>
          <a:p>
            <a:endParaRPr lang="en-US" sz="2800" dirty="0"/>
          </a:p>
        </p:txBody>
      </p:sp>
      <p:pic>
        <p:nvPicPr>
          <p:cNvPr id="4" name="Picture 2" descr="H:\48456 McMurry GOB IRDVD\Working Files 48456\Worked Examples\Component\ch09\9-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449" y="2863607"/>
            <a:ext cx="6255981" cy="173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H:\48456 McMurry GOB IRDVD\Working Files 48456\Worked Examples\Component\ch09\9-1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001" y="5122111"/>
            <a:ext cx="7897064" cy="77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108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a:bodyPr>
          <a:lstStyle/>
          <a:p>
            <a:r>
              <a:rPr lang="en-US" sz="3600" dirty="0">
                <a:latin typeface="Arial" charset="0"/>
                <a:cs typeface="Times New Roman" charset="0"/>
              </a:rPr>
              <a:t>9.11 Properties of </a:t>
            </a:r>
            <a:r>
              <a:rPr lang="en-US" sz="3600" dirty="0" smtClean="0">
                <a:latin typeface="Arial" charset="0"/>
                <a:cs typeface="Times New Roman" charset="0"/>
              </a:rPr>
              <a:t>Solutions (	</a:t>
            </a:r>
            <a:r>
              <a:rPr lang="en-US" sz="3600" dirty="0" smtClean="0">
                <a:solidFill>
                  <a:srgbClr val="FF0000"/>
                </a:solidFill>
                <a:latin typeface="Arial" charset="0"/>
                <a:cs typeface="Times New Roman" charset="0"/>
              </a:rPr>
              <a:t>SKIP</a:t>
            </a:r>
            <a:r>
              <a:rPr lang="en-US" sz="3600" dirty="0" smtClean="0">
                <a:latin typeface="Arial" charset="0"/>
                <a:cs typeface="Times New Roman" charset="0"/>
              </a:rPr>
              <a:t>)</a:t>
            </a:r>
            <a:endParaRPr lang="en-US" sz="3600" dirty="0">
              <a:latin typeface="Arial" charset="0"/>
              <a:cs typeface="Times New Roman" charset="0"/>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1440546802"/>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a:xfrm>
            <a:off x="365125" y="785813"/>
            <a:ext cx="8229600" cy="5649912"/>
          </a:xfrm>
        </p:spPr>
        <p:txBody>
          <a:bodyPr>
            <a:normAutofit/>
          </a:bodyPr>
          <a:lstStyle/>
          <a:p>
            <a:r>
              <a:rPr lang="en-US" sz="2800" b="1" dirty="0">
                <a:ea typeface="ＭＳ Ｐゴシック" charset="0"/>
                <a:cs typeface="ＭＳ Ｐゴシック" charset="0"/>
              </a:rPr>
              <a:t>Colligative property:</a:t>
            </a:r>
            <a:r>
              <a:rPr lang="en-US" sz="2800" dirty="0">
                <a:ea typeface="ＭＳ Ｐゴシック" charset="0"/>
                <a:cs typeface="ＭＳ Ｐゴシック" charset="0"/>
              </a:rPr>
              <a:t> A property of a solution that depends only on the number of dissolved particles, not on their </a:t>
            </a:r>
            <a:r>
              <a:rPr lang="en-US" sz="2800" dirty="0" smtClean="0">
                <a:ea typeface="ＭＳ Ｐゴシック" charset="0"/>
                <a:cs typeface="ＭＳ Ｐゴシック" charset="0"/>
              </a:rPr>
              <a:t>identity </a:t>
            </a:r>
          </a:p>
          <a:p>
            <a:endParaRPr lang="en-US" sz="800" dirty="0">
              <a:ea typeface="ＭＳ Ｐゴシック" charset="0"/>
              <a:cs typeface="ＭＳ Ｐゴシック" charset="0"/>
            </a:endParaRPr>
          </a:p>
          <a:p>
            <a:pPr lvl="1"/>
            <a:r>
              <a:rPr lang="en-US" sz="2400" dirty="0">
                <a:ea typeface="ＭＳ Ｐゴシック" charset="0"/>
              </a:rPr>
              <a:t>Vapor pressure is lower for a solution than for a pure </a:t>
            </a:r>
            <a:r>
              <a:rPr lang="en-US" sz="2400" dirty="0" smtClean="0">
                <a:ea typeface="ＭＳ Ｐゴシック" charset="0"/>
              </a:rPr>
              <a:t>solvent </a:t>
            </a:r>
            <a:endParaRPr lang="en-US" sz="1400" dirty="0">
              <a:ea typeface="ＭＳ Ｐゴシック" charset="0"/>
            </a:endParaRPr>
          </a:p>
          <a:p>
            <a:pPr lvl="1"/>
            <a:r>
              <a:rPr lang="en-US" sz="2400" dirty="0">
                <a:ea typeface="ＭＳ Ｐゴシック" charset="0"/>
              </a:rPr>
              <a:t>Boiling point is higher for a solution than for a pure </a:t>
            </a:r>
            <a:r>
              <a:rPr lang="en-US" sz="2400" dirty="0" smtClean="0">
                <a:ea typeface="ＭＳ Ｐゴシック" charset="0"/>
              </a:rPr>
              <a:t>solvent </a:t>
            </a:r>
            <a:endParaRPr lang="en-US" sz="1400" dirty="0">
              <a:ea typeface="ＭＳ Ｐゴシック" charset="0"/>
            </a:endParaRPr>
          </a:p>
          <a:p>
            <a:pPr lvl="1"/>
            <a:r>
              <a:rPr lang="en-US" sz="2400" dirty="0">
                <a:ea typeface="ＭＳ Ｐゴシック" charset="0"/>
              </a:rPr>
              <a:t>Freezing point is lower for a solution than for a pure </a:t>
            </a:r>
            <a:r>
              <a:rPr lang="en-US" sz="2400" dirty="0" smtClean="0">
                <a:ea typeface="ＭＳ Ｐゴシック" charset="0"/>
              </a:rPr>
              <a:t>solvent </a:t>
            </a:r>
            <a:endParaRPr lang="en-US" sz="1400" dirty="0">
              <a:ea typeface="ＭＳ Ｐゴシック" charset="0"/>
            </a:endParaRPr>
          </a:p>
          <a:p>
            <a:pPr lvl="1"/>
            <a:r>
              <a:rPr lang="en-US" sz="2400" dirty="0">
                <a:ea typeface="ＭＳ Ｐゴシック" charset="0"/>
              </a:rPr>
              <a:t>Osmosis occurs when a solution is separated from a pure solvent by a semipermeable </a:t>
            </a:r>
            <a:r>
              <a:rPr lang="en-US" sz="2400" dirty="0" smtClean="0">
                <a:ea typeface="ＭＳ Ｐゴシック" charset="0"/>
              </a:rPr>
              <a:t>membrane </a:t>
            </a:r>
            <a:endParaRPr lang="en-US" sz="2400" dirty="0">
              <a:ea typeface="ＭＳ Ｐゴシック" charset="0"/>
            </a:endParaRPr>
          </a:p>
        </p:txBody>
      </p:sp>
    </p:spTree>
    <p:extLst>
      <p:ext uri="{BB962C8B-B14F-4D97-AF65-F5344CB8AC3E}">
        <p14:creationId xmlns:p14="http://schemas.microsoft.com/office/powerpoint/2010/main" val="673732143"/>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365125" y="661561"/>
            <a:ext cx="8229600" cy="3521577"/>
          </a:xfrm>
        </p:spPr>
        <p:txBody>
          <a:bodyPr>
            <a:normAutofit/>
          </a:bodyPr>
          <a:lstStyle/>
          <a:p>
            <a:pPr>
              <a:buFontTx/>
              <a:buNone/>
            </a:pPr>
            <a:r>
              <a:rPr lang="en-US" sz="2600" b="1" dirty="0">
                <a:ea typeface="ＭＳ Ｐゴシック" charset="0"/>
                <a:cs typeface="ＭＳ Ｐゴシック" charset="0"/>
              </a:rPr>
              <a:t>Vapor Pressure Lowering in Solutions</a:t>
            </a:r>
          </a:p>
          <a:p>
            <a:pPr lvl="1"/>
            <a:r>
              <a:rPr lang="en-US" sz="2200" dirty="0">
                <a:ea typeface="ＭＳ Ｐゴシック" charset="0"/>
              </a:rPr>
              <a:t>Vapor pressure depends on the equilibrium between molecules entering and leaving the liquid </a:t>
            </a:r>
            <a:r>
              <a:rPr lang="en-US" sz="2200" dirty="0" smtClean="0">
                <a:ea typeface="ＭＳ Ｐゴシック" charset="0"/>
              </a:rPr>
              <a:t>surface </a:t>
            </a:r>
            <a:endParaRPr lang="en-US" sz="2200" dirty="0">
              <a:ea typeface="ＭＳ Ｐゴシック" charset="0"/>
            </a:endParaRPr>
          </a:p>
          <a:p>
            <a:pPr lvl="1"/>
            <a:r>
              <a:rPr lang="en-US" sz="2200" dirty="0">
                <a:ea typeface="ＭＳ Ｐゴシック" charset="0"/>
              </a:rPr>
              <a:t>If some solvent molecules are replaced by solute particles, the rate of evaporation </a:t>
            </a:r>
            <a:r>
              <a:rPr lang="en-US" sz="2200" dirty="0" smtClean="0">
                <a:ea typeface="ＭＳ Ｐゴシック" charset="0"/>
              </a:rPr>
              <a:t>decreases </a:t>
            </a:r>
            <a:endParaRPr lang="en-US" sz="2200" dirty="0">
              <a:ea typeface="ＭＳ Ｐゴシック" charset="0"/>
            </a:endParaRPr>
          </a:p>
          <a:p>
            <a:pPr lvl="1"/>
            <a:r>
              <a:rPr lang="en-US" sz="2200" dirty="0">
                <a:ea typeface="ＭＳ Ｐゴシック" charset="0"/>
              </a:rPr>
              <a:t>The vapor pressure of a solution is lower than that of the pure </a:t>
            </a:r>
            <a:r>
              <a:rPr lang="en-US" sz="2200" dirty="0" smtClean="0">
                <a:ea typeface="ＭＳ Ｐゴシック" charset="0"/>
              </a:rPr>
              <a:t>solvent </a:t>
            </a:r>
            <a:endParaRPr lang="en-US" sz="2200" dirty="0">
              <a:ea typeface="ＭＳ Ｐゴシック" charset="0"/>
            </a:endParaRPr>
          </a:p>
          <a:p>
            <a:pPr lvl="1"/>
            <a:r>
              <a:rPr lang="en-US" sz="2200" dirty="0">
                <a:ea typeface="ＭＳ Ｐゴシック" charset="0"/>
              </a:rPr>
              <a:t>The </a:t>
            </a:r>
            <a:r>
              <a:rPr lang="en-US" sz="2200" i="1" dirty="0">
                <a:ea typeface="ＭＳ Ｐゴシック" charset="0"/>
              </a:rPr>
              <a:t>identity</a:t>
            </a:r>
            <a:r>
              <a:rPr lang="en-US" sz="2200" dirty="0">
                <a:ea typeface="ＭＳ Ｐゴシック" charset="0"/>
              </a:rPr>
              <a:t> of the solute particles is </a:t>
            </a:r>
            <a:r>
              <a:rPr lang="en-US" sz="2200" dirty="0" smtClean="0">
                <a:ea typeface="ＭＳ Ｐゴシック" charset="0"/>
              </a:rPr>
              <a:t>irrelevant</a:t>
            </a:r>
            <a:r>
              <a:rPr lang="en-US" sz="2200" dirty="0">
                <a:ea typeface="ＭＳ Ｐゴシック" charset="0"/>
              </a:rPr>
              <a:t> </a:t>
            </a:r>
            <a:endParaRPr lang="en-US" sz="2200" dirty="0" smtClean="0">
              <a:ea typeface="ＭＳ Ｐゴシック" charset="0"/>
            </a:endParaRPr>
          </a:p>
          <a:p>
            <a:pPr lvl="2"/>
            <a:r>
              <a:rPr lang="en-US" sz="2000" dirty="0" smtClean="0">
                <a:ea typeface="ＭＳ Ｐゴシック" charset="0"/>
              </a:rPr>
              <a:t>only </a:t>
            </a:r>
            <a:r>
              <a:rPr lang="en-US" sz="2000" dirty="0">
                <a:ea typeface="ＭＳ Ｐゴシック" charset="0"/>
              </a:rPr>
              <a:t>their concentration </a:t>
            </a:r>
            <a:r>
              <a:rPr lang="en-US" sz="2000" dirty="0" smtClean="0">
                <a:ea typeface="ＭＳ Ｐゴシック" charset="0"/>
              </a:rPr>
              <a:t>matters </a:t>
            </a:r>
            <a:endParaRPr lang="en-US" sz="2000" dirty="0">
              <a:ea typeface="ＭＳ Ｐゴシック" charset="0"/>
            </a:endParaRPr>
          </a:p>
        </p:txBody>
      </p:sp>
      <p:pic>
        <p:nvPicPr>
          <p:cNvPr id="6" name="Picture 3" descr="037_09_09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3901" y="4307390"/>
            <a:ext cx="4251898" cy="1940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15657627"/>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a typeface="ＭＳ Ｐゴシック" charset="0"/>
                <a:cs typeface="ＭＳ Ｐゴシック" charset="0"/>
              </a:rPr>
              <a:t>Vapor Pressure Lowering in Solutions</a:t>
            </a:r>
            <a:endParaRPr lang="en-US" dirty="0"/>
          </a:p>
        </p:txBody>
      </p:sp>
      <p:pic>
        <p:nvPicPr>
          <p:cNvPr id="4" name="Picture 3" descr="040_09_10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000" y="1946110"/>
            <a:ext cx="5919668" cy="417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53918928"/>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533400"/>
            <a:ext cx="8226425" cy="1143000"/>
          </a:xfrm>
        </p:spPr>
        <p:txBody>
          <a:bodyPr/>
          <a:lstStyle/>
          <a:p>
            <a:pPr eaLnBrk="1" hangingPunct="1"/>
            <a:r>
              <a:rPr lang="en-US" sz="3200" dirty="0" smtClean="0"/>
              <a:t>A Nonvolatile Solute </a:t>
            </a:r>
            <a:br>
              <a:rPr lang="en-US" sz="3200" dirty="0" smtClean="0"/>
            </a:br>
            <a:r>
              <a:rPr lang="en-US" sz="3200" dirty="0" smtClean="0"/>
              <a:t>Lowers the Vapor Pressure of a Solvent</a:t>
            </a:r>
          </a:p>
        </p:txBody>
      </p:sp>
      <p:pic>
        <p:nvPicPr>
          <p:cNvPr id="51203" name="Picture 3" descr="figure_11_10"/>
          <p:cNvPicPr>
            <a:picLocks noChangeAspect="1" noChangeArrowheads="1"/>
          </p:cNvPicPr>
          <p:nvPr/>
        </p:nvPicPr>
        <p:blipFill>
          <a:blip r:embed="rId3" cstate="print"/>
          <a:srcRect/>
          <a:stretch>
            <a:fillRect/>
          </a:stretch>
        </p:blipFill>
        <p:spPr bwMode="auto">
          <a:xfrm>
            <a:off x="2217738" y="2286000"/>
            <a:ext cx="5021262" cy="3938588"/>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38831395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Worked_Examples">
  <a:themeElements>
    <a:clrScheme name="Worked_Examp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orked_Examples">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8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ctr" anchorCtr="0" compatLnSpc="1">
        <a:prstTxWarp prst="textNoShape">
          <a:avLst/>
        </a:prstTxWarp>
      </a:bodyPr>
      <a:lstStyle>
        <a:defPPr marL="2282825" marR="0" indent="-2282825"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80" charset="0"/>
            <a:ea typeface="ＭＳ Ｐゴシック" pitchFamily="80" charset="-128"/>
          </a:defRPr>
        </a:defPPr>
      </a:lstStyle>
    </a:spDef>
    <a:lnDef>
      <a:spPr bwMode="auto">
        <a:xfrm>
          <a:off x="0" y="0"/>
          <a:ext cx="1" cy="1"/>
        </a:xfrm>
        <a:custGeom>
          <a:avLst/>
          <a:gdLst/>
          <a:ahLst/>
          <a:cxnLst/>
          <a:rect l="0" t="0" r="0" b="0"/>
          <a:pathLst/>
        </a:custGeom>
        <a:solidFill>
          <a:srgbClr val="008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ctr" anchorCtr="0" compatLnSpc="1">
        <a:prstTxWarp prst="textNoShape">
          <a:avLst/>
        </a:prstTxWarp>
      </a:bodyPr>
      <a:lstStyle>
        <a:defPPr marL="2282825" marR="0" indent="-2282825"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80" charset="0"/>
            <a:ea typeface="ＭＳ Ｐゴシック" pitchFamily="80" charset="-128"/>
          </a:defRPr>
        </a:defPPr>
      </a:lstStyle>
    </a:lnDef>
  </a:objectDefaults>
  <a:extraClrSchemeLst>
    <a:extraClrScheme>
      <a:clrScheme name="Worked_Examp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ked_Exampl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ked_Exampl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ked_Exampl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ked_Exampl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ked_Exampl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ked_Example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ked_Exampl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ked_Exampl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ked_Exampl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ked_Exampl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ked_Exampl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Worked_Examples">
  <a:themeElements>
    <a:clrScheme name="Worked_Examp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orked_Examples">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8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ctr" anchorCtr="0" compatLnSpc="1">
        <a:prstTxWarp prst="textNoShape">
          <a:avLst/>
        </a:prstTxWarp>
      </a:bodyPr>
      <a:lstStyle>
        <a:defPPr marL="2282825" marR="0" indent="-2282825"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80" charset="0"/>
            <a:ea typeface="ＭＳ Ｐゴシック" pitchFamily="80" charset="-128"/>
          </a:defRPr>
        </a:defPPr>
      </a:lstStyle>
    </a:spDef>
    <a:lnDef>
      <a:spPr bwMode="auto">
        <a:xfrm>
          <a:off x="0" y="0"/>
          <a:ext cx="1" cy="1"/>
        </a:xfrm>
        <a:custGeom>
          <a:avLst/>
          <a:gdLst/>
          <a:ahLst/>
          <a:cxnLst/>
          <a:rect l="0" t="0" r="0" b="0"/>
          <a:pathLst/>
        </a:custGeom>
        <a:solidFill>
          <a:srgbClr val="008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ctr" anchorCtr="0" compatLnSpc="1">
        <a:prstTxWarp prst="textNoShape">
          <a:avLst/>
        </a:prstTxWarp>
      </a:bodyPr>
      <a:lstStyle>
        <a:defPPr marL="2282825" marR="0" indent="-2282825"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80" charset="0"/>
            <a:ea typeface="ＭＳ Ｐゴシック" pitchFamily="80" charset="-128"/>
          </a:defRPr>
        </a:defPPr>
      </a:lstStyle>
    </a:lnDef>
  </a:objectDefaults>
  <a:extraClrSchemeLst>
    <a:extraClrScheme>
      <a:clrScheme name="Worked_Examp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ked_Exampl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ked_Exampl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ked_Exampl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ked_Exampl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ked_Exampl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ked_Example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ked_Exampl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ked_Exampl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ked_Exampl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ked_Exampl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ked_Exampl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2301</TotalTime>
  <Words>4028</Words>
  <Application>Microsoft Macintosh PowerPoint</Application>
  <PresentationFormat>On-screen Show (4:3)</PresentationFormat>
  <Paragraphs>528</Paragraphs>
  <Slides>122</Slides>
  <Notes>34</Notes>
  <HiddenSlides>0</HiddenSlides>
  <MMClips>0</MMClips>
  <ScaleCrop>false</ScaleCrop>
  <HeadingPairs>
    <vt:vector size="6" baseType="variant">
      <vt:variant>
        <vt:lpstr>Theme</vt:lpstr>
      </vt:variant>
      <vt:variant>
        <vt:i4>15</vt:i4>
      </vt:variant>
      <vt:variant>
        <vt:lpstr>Embedded OLE Servers</vt:lpstr>
      </vt:variant>
      <vt:variant>
        <vt:i4>2</vt:i4>
      </vt:variant>
      <vt:variant>
        <vt:lpstr>Slide Titles</vt:lpstr>
      </vt:variant>
      <vt:variant>
        <vt:i4>122</vt:i4>
      </vt:variant>
    </vt:vector>
  </HeadingPairs>
  <TitlesOfParts>
    <vt:vector size="139" baseType="lpstr">
      <vt:lpstr>Office Theme</vt:lpstr>
      <vt:lpstr>Default Design</vt:lpstr>
      <vt:lpstr>1_Default Design</vt:lpstr>
      <vt:lpstr>2_Default Design</vt:lpstr>
      <vt:lpstr>4_Default Design</vt:lpstr>
      <vt:lpstr>6_Default Design</vt:lpstr>
      <vt:lpstr>7_Default Design</vt:lpstr>
      <vt:lpstr>2_Worked_Examples</vt:lpstr>
      <vt:lpstr>5_Default Design</vt:lpstr>
      <vt:lpstr>10_Default Design</vt:lpstr>
      <vt:lpstr>11_Default Design</vt:lpstr>
      <vt:lpstr>12_Default Design</vt:lpstr>
      <vt:lpstr>5_Worked_Examples</vt:lpstr>
      <vt:lpstr>13_Default Design</vt:lpstr>
      <vt:lpstr>1_Office Theme</vt:lpstr>
      <vt:lpstr>Equation</vt:lpstr>
      <vt:lpstr>Document</vt:lpstr>
      <vt:lpstr>Chapter Nine</vt:lpstr>
      <vt:lpstr>Outline</vt:lpstr>
      <vt:lpstr>PowerPoint Presentation</vt:lpstr>
      <vt:lpstr>PowerPoint Presentation</vt:lpstr>
      <vt:lpstr>9.1 Mixtures and Solutions</vt:lpstr>
      <vt:lpstr>PowerPoint Presentation</vt:lpstr>
      <vt:lpstr>PowerPoint Presentation</vt:lpstr>
      <vt:lpstr>PowerPoint Presentation</vt:lpstr>
      <vt:lpstr> Which of the following is a solution?</vt:lpstr>
      <vt:lpstr> Which of the following is a homogeneous colloidal mixture?</vt:lpstr>
      <vt:lpstr>PowerPoint Presentation</vt:lpstr>
      <vt:lpstr> Which of the following is a homogeneous colloidal mixture?</vt:lpstr>
      <vt:lpstr>9.2 The Solution Process</vt:lpstr>
      <vt:lpstr>PowerPoint Presentation</vt:lpstr>
      <vt:lpstr>Polarity: bonds vs molecules</vt:lpstr>
      <vt:lpstr>Polarity: bonds vs molecules</vt:lpstr>
      <vt:lpstr>fyi</vt:lpstr>
      <vt:lpstr>Polarity: bonds vs molecules</vt:lpstr>
      <vt:lpstr>Molecular solubility in water</vt:lpstr>
      <vt:lpstr>Vitamin A and Vitamin C</vt:lpstr>
      <vt:lpstr>PowerPoint Presentation</vt:lpstr>
      <vt:lpstr>PowerPoint Presentation</vt:lpstr>
      <vt:lpstr>water is a highly polar molecule</vt:lpstr>
      <vt:lpstr>PowerPoint Presentation</vt:lpstr>
      <vt:lpstr>PowerPoint Presentation</vt:lpstr>
      <vt:lpstr>PowerPoint Presentation</vt:lpstr>
      <vt:lpstr>PowerPoint Presentation</vt:lpstr>
      <vt:lpstr>PowerPoint Presentation</vt:lpstr>
      <vt:lpstr> Which of the following pairs of substances would you expect to form solutions?</vt:lpstr>
      <vt:lpstr>9.3 Solid Hydrates (SKIP)</vt:lpstr>
      <vt:lpstr>PowerPoint Presentation</vt:lpstr>
      <vt:lpstr>PowerPoint Presentation</vt:lpstr>
      <vt:lpstr> Epsom salts is a common name of magnesium sulfate heptahydrate. What is the correct formula for magnesium sulfate heptahydrate?</vt:lpstr>
      <vt:lpstr>9.4 Solubility</vt:lpstr>
      <vt:lpstr>PowerPoint Presentation</vt:lpstr>
      <vt:lpstr>PowerPoint Presentation</vt:lpstr>
      <vt:lpstr>Solubility in water</vt:lpstr>
      <vt:lpstr>PowerPoint Presentation</vt:lpstr>
      <vt:lpstr>9.5 The Effect of Temperature on Solubility</vt:lpstr>
      <vt:lpstr>PowerPoint Presentation</vt:lpstr>
      <vt:lpstr>PowerPoint Presentation</vt:lpstr>
      <vt:lpstr>PowerPoint Presentation</vt:lpstr>
      <vt:lpstr>Pop quiz</vt:lpstr>
      <vt:lpstr>Worked example 9.2</vt:lpstr>
      <vt:lpstr>PowerPoint Presentation</vt:lpstr>
      <vt:lpstr>PowerPoint Presentation</vt:lpstr>
      <vt:lpstr>PowerPoint Presentation</vt:lpstr>
      <vt:lpstr>PowerPoint Presentation</vt:lpstr>
      <vt:lpstr>9.6 The Effect of Pressure on Solubility: Henry’s Law</vt:lpstr>
      <vt:lpstr>PowerPoint Presentation</vt:lpstr>
      <vt:lpstr>A Gaseous Solute</vt:lpstr>
      <vt:lpstr>PowerPoint Presentation</vt:lpstr>
      <vt:lpstr>PowerPoint Presentation</vt:lpstr>
      <vt:lpstr>PowerPoint Presentation</vt:lpstr>
      <vt:lpstr>PowerPoint Presentation</vt:lpstr>
      <vt:lpstr>PowerPoint Presentation</vt:lpstr>
      <vt:lpstr> An increase in which of the following will result in an increase in the solubility of oxygen in water?</vt:lpstr>
      <vt:lpstr>Worked example 9.3</vt:lpstr>
      <vt:lpstr>PowerPoint Presentation</vt:lpstr>
      <vt:lpstr>9.7 Units of Concentration</vt:lpstr>
      <vt:lpstr>PowerPoint Presentation</vt:lpstr>
      <vt:lpstr>PowerPoint Presentation</vt:lpstr>
      <vt:lpstr> What is the mass percent of glucose in a solution that contains 25 g of water and 4.2 g of glucose?</vt:lpstr>
      <vt:lpstr>How many milliliters of methanol are needed to prepare 250 mL of a 3.5% (v/v) solution?</vt:lpstr>
      <vt:lpstr>volume/volume  percent concentration</vt:lpstr>
      <vt:lpstr>PowerPoint Presentation</vt:lpstr>
      <vt:lpstr>mass/volume percent concentration</vt:lpstr>
      <vt:lpstr>The procedure</vt:lpstr>
      <vt:lpstr>PowerPoint Presentation</vt:lpstr>
      <vt:lpstr>PowerPoint Presentation</vt:lpstr>
      <vt:lpstr>PowerPoint Presentation</vt:lpstr>
      <vt:lpstr>PowerPoint Presentation</vt:lpstr>
      <vt:lpstr>Worked Example 9.10  Molarity as Conversion Factor: Molarity to Mass</vt:lpstr>
      <vt:lpstr>PowerPoint Presentation</vt:lpstr>
      <vt:lpstr>An exercise for the student</vt:lpstr>
      <vt:lpstr>PowerPoint Presentation</vt:lpstr>
      <vt:lpstr>9.8 Dilution</vt:lpstr>
      <vt:lpstr>PowerPoint Presentation</vt:lpstr>
      <vt:lpstr>PowerPoint Presentation</vt:lpstr>
      <vt:lpstr> A beaker containing 90 mL of 0.1 M sucrose is represented by drawing (a). Which of the drawings represents the solution that results when 30 mL is withdrawn from (a) and then is diluted by a factor of three?</vt:lpstr>
      <vt:lpstr> Concentrated ammonia solution is available in a 16.0 M solution. What volume must be used to prepare 750.0 mL of a 2.0 M solution?</vt:lpstr>
      <vt:lpstr>PowerPoint Presentation</vt:lpstr>
      <vt:lpstr>9.9 Ions in Solution: Electrolytes</vt:lpstr>
      <vt:lpstr>PowerPoint Presentation</vt:lpstr>
      <vt:lpstr>PowerPoint Presentation</vt:lpstr>
      <vt:lpstr>Electrical conductivity of aqueous solutions</vt:lpstr>
      <vt:lpstr> The light bulb in the apparatus below glows either brightly, dimly, or remains unlit depending what kind of solution is in the beaker. Which of the following aqueous solutions is in the Figure (b) apparatus?</vt:lpstr>
      <vt:lpstr>9.10 Electrolytes in Body Fluids</vt:lpstr>
      <vt:lpstr>A mélange of electrolytes</vt:lpstr>
      <vt:lpstr>The definition of ‘Equivalent’</vt:lpstr>
      <vt:lpstr>gram-equivalents</vt:lpstr>
      <vt:lpstr>Examples</vt:lpstr>
      <vt:lpstr>PowerPoint Presentation</vt:lpstr>
      <vt:lpstr>Worked Example 9.14 </vt:lpstr>
      <vt:lpstr>9.11 Properties of Solutions ( SKIP)</vt:lpstr>
      <vt:lpstr>PowerPoint Presentation</vt:lpstr>
      <vt:lpstr>PowerPoint Presentation</vt:lpstr>
      <vt:lpstr>Vapor Pressure Lowering in Solutions</vt:lpstr>
      <vt:lpstr>A Nonvolatile Solute  Lowers the Vapor Pressure of a Solvent</vt:lpstr>
      <vt:lpstr> The diagram below shows plots of vapor pressure versus temperature for water and a 1.0 M solution of NaCl. If a vapor pressure versus temperature plot for a 1.0 M solution of CaCl2 is superimposed on this diagram, where would the curve occur?</vt:lpstr>
      <vt:lpstr>PowerPoint Presentation</vt:lpstr>
      <vt:lpstr>A nonvolatile solute  elevates the boiling point of the solvent</vt:lpstr>
      <vt:lpstr>PowerPoint Presentation</vt:lpstr>
      <vt:lpstr>PowerPoint Presentation</vt:lpstr>
      <vt:lpstr>PowerPoint Presentation</vt:lpstr>
      <vt:lpstr> Which aqueous solution has the lowest freezing point?</vt:lpstr>
      <vt:lpstr>PowerPoint Presentation</vt:lpstr>
      <vt:lpstr>9.12 Osmosis and Osmotic Pressure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dissolved in enough water to make 1.0 liter of solution, which of the following solutes yields the solution with the highest osmolarity?</vt:lpstr>
      <vt:lpstr>9.13 Dialysis (SKIP)</vt:lpstr>
      <vt:lpstr>PowerPoint Presentation</vt:lpstr>
      <vt:lpstr>PowerPoint Presentation</vt:lpstr>
      <vt:lpstr>PowerPoint Presentation</vt:lpstr>
      <vt:lpstr>PowerPoint Presentation</vt:lpstr>
      <vt:lpstr>PowerPoint Presentation</vt:lpstr>
    </vt:vector>
  </TitlesOfParts>
  <Company>contra costa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Nine</dc:title>
  <dc:creator>VERNON SMALL</dc:creator>
  <cp:lastModifiedBy>VERNON SMALL</cp:lastModifiedBy>
  <cp:revision>274</cp:revision>
  <dcterms:created xsi:type="dcterms:W3CDTF">2013-12-22T14:28:21Z</dcterms:created>
  <dcterms:modified xsi:type="dcterms:W3CDTF">2014-11-02T15:42:27Z</dcterms:modified>
</cp:coreProperties>
</file>