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8" r:id="rId10"/>
    <p:sldMasterId id="2147483780" r:id="rId11"/>
    <p:sldMasterId id="2147483792" r:id="rId12"/>
    <p:sldMasterId id="2147483804" r:id="rId13"/>
  </p:sldMasterIdLst>
  <p:notesMasterIdLst>
    <p:notesMasterId r:id="rId124"/>
  </p:notesMasterIdLst>
  <p:sldIdLst>
    <p:sldId id="310" r:id="rId14"/>
    <p:sldId id="257" r:id="rId15"/>
    <p:sldId id="258" r:id="rId16"/>
    <p:sldId id="311" r:id="rId17"/>
    <p:sldId id="259" r:id="rId18"/>
    <p:sldId id="312" r:id="rId19"/>
    <p:sldId id="260" r:id="rId20"/>
    <p:sldId id="261" r:id="rId21"/>
    <p:sldId id="323" r:id="rId22"/>
    <p:sldId id="324" r:id="rId23"/>
    <p:sldId id="325" r:id="rId24"/>
    <p:sldId id="326" r:id="rId25"/>
    <p:sldId id="262" r:id="rId26"/>
    <p:sldId id="314" r:id="rId27"/>
    <p:sldId id="263" r:id="rId28"/>
    <p:sldId id="264" r:id="rId29"/>
    <p:sldId id="316" r:id="rId30"/>
    <p:sldId id="266" r:id="rId31"/>
    <p:sldId id="265" r:id="rId32"/>
    <p:sldId id="388" r:id="rId33"/>
    <p:sldId id="389" r:id="rId34"/>
    <p:sldId id="332" r:id="rId35"/>
    <p:sldId id="390" r:id="rId36"/>
    <p:sldId id="320" r:id="rId37"/>
    <p:sldId id="267" r:id="rId38"/>
    <p:sldId id="268" r:id="rId39"/>
    <p:sldId id="269" r:id="rId40"/>
    <p:sldId id="343" r:id="rId41"/>
    <p:sldId id="344" r:id="rId42"/>
    <p:sldId id="270" r:id="rId43"/>
    <p:sldId id="321" r:id="rId44"/>
    <p:sldId id="271" r:id="rId45"/>
    <p:sldId id="272" r:id="rId46"/>
    <p:sldId id="377" r:id="rId47"/>
    <p:sldId id="273" r:id="rId48"/>
    <p:sldId id="387" r:id="rId49"/>
    <p:sldId id="274" r:id="rId50"/>
    <p:sldId id="334" r:id="rId51"/>
    <p:sldId id="275" r:id="rId52"/>
    <p:sldId id="276" r:id="rId53"/>
    <p:sldId id="277" r:id="rId54"/>
    <p:sldId id="335" r:id="rId55"/>
    <p:sldId id="336" r:id="rId56"/>
    <p:sldId id="339" r:id="rId57"/>
    <p:sldId id="340" r:id="rId58"/>
    <p:sldId id="341" r:id="rId59"/>
    <p:sldId id="342" r:id="rId60"/>
    <p:sldId id="347" r:id="rId61"/>
    <p:sldId id="278" r:id="rId62"/>
    <p:sldId id="345" r:id="rId63"/>
    <p:sldId id="348" r:id="rId64"/>
    <p:sldId id="349" r:id="rId65"/>
    <p:sldId id="279" r:id="rId66"/>
    <p:sldId id="350" r:id="rId67"/>
    <p:sldId id="355" r:id="rId68"/>
    <p:sldId id="356" r:id="rId69"/>
    <p:sldId id="357" r:id="rId70"/>
    <p:sldId id="358" r:id="rId71"/>
    <p:sldId id="359" r:id="rId72"/>
    <p:sldId id="360" r:id="rId73"/>
    <p:sldId id="352" r:id="rId74"/>
    <p:sldId id="280" r:id="rId75"/>
    <p:sldId id="281" r:id="rId76"/>
    <p:sldId id="353" r:id="rId77"/>
    <p:sldId id="282" r:id="rId78"/>
    <p:sldId id="283" r:id="rId79"/>
    <p:sldId id="361" r:id="rId80"/>
    <p:sldId id="284" r:id="rId81"/>
    <p:sldId id="285" r:id="rId82"/>
    <p:sldId id="286" r:id="rId83"/>
    <p:sldId id="287" r:id="rId84"/>
    <p:sldId id="288" r:id="rId85"/>
    <p:sldId id="365" r:id="rId86"/>
    <p:sldId id="366" r:id="rId87"/>
    <p:sldId id="289" r:id="rId88"/>
    <p:sldId id="368" r:id="rId89"/>
    <p:sldId id="290" r:id="rId90"/>
    <p:sldId id="291" r:id="rId91"/>
    <p:sldId id="292" r:id="rId92"/>
    <p:sldId id="293" r:id="rId93"/>
    <p:sldId id="294" r:id="rId94"/>
    <p:sldId id="295" r:id="rId95"/>
    <p:sldId id="296" r:id="rId96"/>
    <p:sldId id="297" r:id="rId97"/>
    <p:sldId id="370" r:id="rId98"/>
    <p:sldId id="371" r:id="rId99"/>
    <p:sldId id="298" r:id="rId100"/>
    <p:sldId id="373" r:id="rId101"/>
    <p:sldId id="375" r:id="rId102"/>
    <p:sldId id="374" r:id="rId103"/>
    <p:sldId id="372" r:id="rId104"/>
    <p:sldId id="299" r:id="rId105"/>
    <p:sldId id="378" r:id="rId106"/>
    <p:sldId id="300" r:id="rId107"/>
    <p:sldId id="301" r:id="rId108"/>
    <p:sldId id="379" r:id="rId109"/>
    <p:sldId id="303" r:id="rId110"/>
    <p:sldId id="381" r:id="rId111"/>
    <p:sldId id="380" r:id="rId112"/>
    <p:sldId id="304" r:id="rId113"/>
    <p:sldId id="383" r:id="rId114"/>
    <p:sldId id="384" r:id="rId115"/>
    <p:sldId id="385" r:id="rId116"/>
    <p:sldId id="386" r:id="rId117"/>
    <p:sldId id="305" r:id="rId118"/>
    <p:sldId id="382" r:id="rId119"/>
    <p:sldId id="306" r:id="rId120"/>
    <p:sldId id="307" r:id="rId121"/>
    <p:sldId id="308" r:id="rId122"/>
    <p:sldId id="309" r:id="rId1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01" autoAdjust="0"/>
  </p:normalViewPr>
  <p:slideViewPr>
    <p:cSldViewPr snapToGrid="0" snapToObjects="1">
      <p:cViewPr varScale="1">
        <p:scale>
          <a:sx n="77" d="100"/>
          <a:sy n="77" d="100"/>
        </p:scale>
        <p:origin x="-1784" y="-104"/>
      </p:cViewPr>
      <p:guideLst>
        <p:guide orient="horz" pos="2160"/>
        <p:guide pos="2880"/>
      </p:guideLst>
    </p:cSldViewPr>
  </p:slideViewPr>
  <p:outlineViewPr>
    <p:cViewPr>
      <p:scale>
        <a:sx n="33" d="100"/>
        <a:sy n="33" d="100"/>
      </p:scale>
      <p:origin x="0" y="42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120" Type="http://schemas.openxmlformats.org/officeDocument/2006/relationships/slide" Target="slides/slide107.xml"/><Relationship Id="rId121" Type="http://schemas.openxmlformats.org/officeDocument/2006/relationships/slide" Target="slides/slide108.xml"/><Relationship Id="rId122" Type="http://schemas.openxmlformats.org/officeDocument/2006/relationships/slide" Target="slides/slide109.xml"/><Relationship Id="rId123" Type="http://schemas.openxmlformats.org/officeDocument/2006/relationships/slide" Target="slides/slide110.xml"/><Relationship Id="rId124" Type="http://schemas.openxmlformats.org/officeDocument/2006/relationships/notesMaster" Target="notesMasters/notesMaster1.xml"/><Relationship Id="rId125" Type="http://schemas.openxmlformats.org/officeDocument/2006/relationships/printerSettings" Target="printerSettings/printerSettings1.bin"/><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90" Type="http://schemas.openxmlformats.org/officeDocument/2006/relationships/slide" Target="slides/slide77.xml"/><Relationship Id="rId91" Type="http://schemas.openxmlformats.org/officeDocument/2006/relationships/slide" Target="slides/slide78.xml"/><Relationship Id="rId92" Type="http://schemas.openxmlformats.org/officeDocument/2006/relationships/slide" Target="slides/slide79.xml"/><Relationship Id="rId93" Type="http://schemas.openxmlformats.org/officeDocument/2006/relationships/slide" Target="slides/slide80.xml"/><Relationship Id="rId94" Type="http://schemas.openxmlformats.org/officeDocument/2006/relationships/slide" Target="slides/slide81.xml"/><Relationship Id="rId95" Type="http://schemas.openxmlformats.org/officeDocument/2006/relationships/slide" Target="slides/slide82.xml"/><Relationship Id="rId96" Type="http://schemas.openxmlformats.org/officeDocument/2006/relationships/slide" Target="slides/slide83.xml"/><Relationship Id="rId101" Type="http://schemas.openxmlformats.org/officeDocument/2006/relationships/slide" Target="slides/slide88.xml"/><Relationship Id="rId102" Type="http://schemas.openxmlformats.org/officeDocument/2006/relationships/slide" Target="slides/slide89.xml"/><Relationship Id="rId103" Type="http://schemas.openxmlformats.org/officeDocument/2006/relationships/slide" Target="slides/slide90.xml"/><Relationship Id="rId104" Type="http://schemas.openxmlformats.org/officeDocument/2006/relationships/slide" Target="slides/slide91.xml"/><Relationship Id="rId105" Type="http://schemas.openxmlformats.org/officeDocument/2006/relationships/slide" Target="slides/slide92.xml"/><Relationship Id="rId106" Type="http://schemas.openxmlformats.org/officeDocument/2006/relationships/slide" Target="slides/slide93.xml"/><Relationship Id="rId107" Type="http://schemas.openxmlformats.org/officeDocument/2006/relationships/slide" Target="slides/slide94.xml"/><Relationship Id="rId108" Type="http://schemas.openxmlformats.org/officeDocument/2006/relationships/slide" Target="slides/slide95.xml"/><Relationship Id="rId109" Type="http://schemas.openxmlformats.org/officeDocument/2006/relationships/slide" Target="slides/slide96.xml"/><Relationship Id="rId97" Type="http://schemas.openxmlformats.org/officeDocument/2006/relationships/slide" Target="slides/slide84.xml"/><Relationship Id="rId98" Type="http://schemas.openxmlformats.org/officeDocument/2006/relationships/slide" Target="slides/slide85.xml"/><Relationship Id="rId99" Type="http://schemas.openxmlformats.org/officeDocument/2006/relationships/slide" Target="slides/slide86.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00" Type="http://schemas.openxmlformats.org/officeDocument/2006/relationships/slide" Target="slides/slide87.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110" Type="http://schemas.openxmlformats.org/officeDocument/2006/relationships/slide" Target="slides/slide97.xml"/><Relationship Id="rId111" Type="http://schemas.openxmlformats.org/officeDocument/2006/relationships/slide" Target="slides/slide98.xml"/><Relationship Id="rId112" Type="http://schemas.openxmlformats.org/officeDocument/2006/relationships/slide" Target="slides/slide99.xml"/><Relationship Id="rId113" Type="http://schemas.openxmlformats.org/officeDocument/2006/relationships/slide" Target="slides/slide100.xml"/><Relationship Id="rId114" Type="http://schemas.openxmlformats.org/officeDocument/2006/relationships/slide" Target="slides/slide101.xml"/><Relationship Id="rId115" Type="http://schemas.openxmlformats.org/officeDocument/2006/relationships/slide" Target="slides/slide102.xml"/><Relationship Id="rId116" Type="http://schemas.openxmlformats.org/officeDocument/2006/relationships/slide" Target="slides/slide103.xml"/><Relationship Id="rId117" Type="http://schemas.openxmlformats.org/officeDocument/2006/relationships/slide" Target="slides/slide104.xml"/><Relationship Id="rId118" Type="http://schemas.openxmlformats.org/officeDocument/2006/relationships/slide" Target="slides/slide105.xml"/><Relationship Id="rId119" Type="http://schemas.openxmlformats.org/officeDocument/2006/relationships/slide" Target="slides/slide10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 Id="rId86" Type="http://schemas.openxmlformats.org/officeDocument/2006/relationships/slide" Target="slides/slide73.xml"/><Relationship Id="rId87" Type="http://schemas.openxmlformats.org/officeDocument/2006/relationships/slide" Target="slides/slide74.xml"/><Relationship Id="rId88" Type="http://schemas.openxmlformats.org/officeDocument/2006/relationships/slide" Target="slides/slide75.xml"/><Relationship Id="rId89"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94C1A-C5C4-854C-A244-C58DEFC083D0}" type="datetimeFigureOut">
              <a:rPr lang="en-US" smtClean="0"/>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30F3F-0C7A-9749-87EC-1FECDF23B5C8}" type="slidenum">
              <a:rPr lang="en-US" smtClean="0"/>
              <a:t>‹#›</a:t>
            </a:fld>
            <a:endParaRPr lang="en-US"/>
          </a:p>
        </p:txBody>
      </p:sp>
    </p:spTree>
    <p:extLst>
      <p:ext uri="{BB962C8B-B14F-4D97-AF65-F5344CB8AC3E}">
        <p14:creationId xmlns:p14="http://schemas.microsoft.com/office/powerpoint/2010/main" val="433492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A71AE2F-D8D8-BA4D-9E3B-6297395DD243}" type="slidenum">
              <a:rPr lang="en-US" sz="1200"/>
              <a:pPr/>
              <a:t>2</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6C4F11BD-75B6-804E-A6F0-7AA99313CF49}" type="slidenum">
              <a:rPr lang="en-US">
                <a:solidFill>
                  <a:prstClr val="black"/>
                </a:solidFill>
              </a:rPr>
              <a:pPr eaLnBrk="1" hangingPunct="1"/>
              <a:t>29</a:t>
            </a:fld>
            <a:endParaRPr lang="en-US">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577CC-9A59-E946-ADB1-2F37716FA398}" type="slidenum">
              <a:rPr lang="en-US"/>
              <a:pPr/>
              <a:t>38</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r>
              <a:rPr lang="en-US" b="1"/>
              <a:t>Chapter 11, Unnumbered Figure 1, Page 335   </a:t>
            </a:r>
          </a:p>
          <a:p>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AB5D69D-DACE-EC4B-8C58-0E5FD42E24B3}" type="slidenum">
              <a:rPr lang="en-US">
                <a:solidFill>
                  <a:prstClr val="black"/>
                </a:solidFill>
              </a:rPr>
              <a:pPr eaLnBrk="1" hangingPunct="1"/>
              <a:t>42</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D9087A11-3E37-8846-B04E-0323D52299A5}" type="slidenum">
              <a:rPr lang="en-US">
                <a:solidFill>
                  <a:prstClr val="black"/>
                </a:solidFill>
              </a:rPr>
              <a:pPr eaLnBrk="1" hangingPunct="1"/>
              <a:t>43</a:t>
            </a:fld>
            <a:endParaRPr lang="en-US">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4795A1CE-D9E8-914F-9083-D6C80DC362E1}" type="slidenum">
              <a:rPr lang="en-US">
                <a:solidFill>
                  <a:prstClr val="black"/>
                </a:solidFill>
              </a:rPr>
              <a:pPr eaLnBrk="1" hangingPunct="1"/>
              <a:t>44</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B92910CB-417B-5642-B783-B5A5FB09EA62}" type="slidenum">
              <a:rPr lang="en-US">
                <a:solidFill>
                  <a:prstClr val="black"/>
                </a:solidFill>
              </a:rPr>
              <a:pPr eaLnBrk="1" hangingPunct="1"/>
              <a:t>45</a:t>
            </a:fld>
            <a:endParaRPr 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40DE0AD4-E44C-8247-94FD-FF16CB5C9A88}" type="slidenum">
              <a:rPr lang="en-US">
                <a:solidFill>
                  <a:prstClr val="black"/>
                </a:solidFill>
              </a:rPr>
              <a:pPr eaLnBrk="1" hangingPunct="1"/>
              <a:t>46</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8D3957AA-10EA-B746-8241-053EE52C0A21}" type="slidenum">
              <a:rPr lang="en-US">
                <a:solidFill>
                  <a:prstClr val="black"/>
                </a:solidFill>
              </a:rPr>
              <a:pPr eaLnBrk="1" hangingPunct="1"/>
              <a:t>47</a:t>
            </a:fld>
            <a:endParaRPr 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fld id="{918AD69D-E9E8-1E4D-AD24-F8CAFAA121AF}" type="slidenum">
              <a:rPr lang="en-US" sz="1200">
                <a:solidFill>
                  <a:prstClr val="black"/>
                </a:solidFill>
                <a:latin typeface="Arial" charset="0"/>
              </a:rPr>
              <a:pPr/>
              <a:t>48</a:t>
            </a:fld>
            <a:endParaRPr lang="en-US" sz="1200">
              <a:solidFill>
                <a:prstClr val="black"/>
              </a:solidFill>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9E60E-BD78-EC47-998D-BCE2B31BB339}" type="slidenum">
              <a:rPr lang="en-US"/>
              <a:pPr/>
              <a:t>51</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r>
              <a:rPr lang="en-US" b="1"/>
              <a:t>Chapter 11, Unnumbered Figure 2, Page 337   </a:t>
            </a:r>
          </a:p>
          <a:p>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2AD6FFE2-A29A-8D4C-BDC7-C85610D7C99B}" type="slidenum">
              <a:rPr lang="en-US">
                <a:solidFill>
                  <a:prstClr val="black"/>
                </a:solidFill>
              </a:rPr>
              <a:pPr eaLnBrk="1" hangingPunct="1"/>
              <a:t>9</a:t>
            </a:fld>
            <a:endParaRPr lang="en-US">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248F0-8C0B-8B48-B2BE-BDE07F1A4E84}" type="slidenum">
              <a:rPr lang="en-US"/>
              <a:pPr/>
              <a:t>52</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r>
              <a:rPr lang="en-US" b="1"/>
              <a:t>Figure 11.4 The decay of a radioactive nucleus over time.   </a:t>
            </a:r>
          </a:p>
          <a:p>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CFE8B-B770-DF43-ADE7-F5A056FC7052}" type="slidenum">
              <a:rPr lang="en-US"/>
              <a:pPr/>
              <a:t>54</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r>
              <a:rPr lang="en-US" b="1"/>
              <a:t>Chapter 11, Table 11.3   </a:t>
            </a:r>
          </a:p>
          <a:p>
            <a:r>
              <a:rPr 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86E085F8-FD71-6042-854C-58FD429FC908}" type="slidenum">
              <a:rPr lang="en-US">
                <a:solidFill>
                  <a:prstClr val="black"/>
                </a:solidFill>
              </a:rPr>
              <a:pPr eaLnBrk="1" hangingPunct="1"/>
              <a:t>55</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6E5662D-C0BF-5C48-AD9C-E6FE6516A5C8}" type="slidenum">
              <a:rPr lang="en-US">
                <a:solidFill>
                  <a:prstClr val="black"/>
                </a:solidFill>
              </a:rPr>
              <a:pPr eaLnBrk="1" hangingPunct="1"/>
              <a:t>56</a:t>
            </a:fld>
            <a:endParaRPr 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201C5064-8961-5746-964E-6CDA9655707F}" type="slidenum">
              <a:rPr lang="en-US">
                <a:solidFill>
                  <a:prstClr val="black"/>
                </a:solidFill>
              </a:rPr>
              <a:pPr eaLnBrk="1" hangingPunct="1"/>
              <a:t>57</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8A535FD-BDC1-1C49-8F0D-B5B5C2669A26}" type="slidenum">
              <a:rPr lang="en-US">
                <a:solidFill>
                  <a:prstClr val="black"/>
                </a:solidFill>
              </a:rPr>
              <a:pPr eaLnBrk="1" hangingPunct="1"/>
              <a:t>58</a:t>
            </a:fld>
            <a:endParaRPr lang="en-US">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3C7D3FF-F6DF-3649-A155-83AAE1701C7A}" type="slidenum">
              <a:rPr lang="en-US">
                <a:solidFill>
                  <a:prstClr val="black"/>
                </a:solidFill>
              </a:rPr>
              <a:pPr eaLnBrk="1" hangingPunct="1"/>
              <a:t>59</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C2589230-672C-5D4E-A92F-CFA34F542C53}" type="slidenum">
              <a:rPr lang="en-US">
                <a:solidFill>
                  <a:prstClr val="black"/>
                </a:solidFill>
              </a:rPr>
              <a:pPr eaLnBrk="1" hangingPunct="1"/>
              <a:t>60</a:t>
            </a:fld>
            <a:endParaRPr lang="en-US">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fld id="{BFAA4165-D96E-0D45-8D4E-163820118D45}" type="slidenum">
              <a:rPr lang="en-US" sz="1200">
                <a:latin typeface="Arial" charset="0"/>
              </a:rPr>
              <a:pPr/>
              <a:t>61</a:t>
            </a:fld>
            <a:endParaRPr lang="en-US" sz="1200">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fld id="{3E744F23-6C54-734F-BC1C-FEAB72D7A849}" type="slidenum">
              <a:rPr lang="en-US" sz="1200">
                <a:solidFill>
                  <a:prstClr val="black"/>
                </a:solidFill>
                <a:latin typeface="Arial" charset="0"/>
              </a:rPr>
              <a:pPr/>
              <a:t>73</a:t>
            </a:fld>
            <a:endParaRPr lang="en-US" sz="1200">
              <a:solidFill>
                <a:prstClr val="black"/>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2AD6004A-8D20-254A-BC05-11248DBFC46D}" type="slidenum">
              <a:rPr lang="en-US">
                <a:solidFill>
                  <a:prstClr val="black"/>
                </a:solidFill>
              </a:rPr>
              <a:pPr eaLnBrk="1" hangingPunct="1"/>
              <a:t>10</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fld id="{9B4C8D03-B17B-494E-90E8-434B39C61485}" type="slidenum">
              <a:rPr lang="en-US" sz="1200">
                <a:solidFill>
                  <a:prstClr val="black"/>
                </a:solidFill>
                <a:latin typeface="Arial" charset="0"/>
              </a:rPr>
              <a:pPr/>
              <a:t>74</a:t>
            </a:fld>
            <a:endParaRPr lang="en-US" sz="1200">
              <a:solidFill>
                <a:prstClr val="black"/>
              </a:solidFill>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7F0505A5-7FED-3847-8A3A-895C900445C0}" type="slidenum">
              <a:rPr lang="en-US">
                <a:solidFill>
                  <a:prstClr val="black"/>
                </a:solidFill>
              </a:rPr>
              <a:pPr eaLnBrk="1" hangingPunct="1"/>
              <a:t>85</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09CBFDA4-9BB7-5A4C-8C4A-508888D9EE8E}" type="slidenum">
              <a:rPr lang="en-US">
                <a:solidFill>
                  <a:prstClr val="black"/>
                </a:solidFill>
              </a:rPr>
              <a:pPr eaLnBrk="1" hangingPunct="1"/>
              <a:t>86</a:t>
            </a:fld>
            <a:endParaRPr lang="en-US">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fld id="{B3A8F278-0487-694C-8431-D04051E22E23}" type="slidenum">
              <a:rPr lang="en-US" sz="1200">
                <a:solidFill>
                  <a:prstClr val="black"/>
                </a:solidFill>
                <a:latin typeface="Arial" charset="0"/>
              </a:rPr>
              <a:pPr/>
              <a:t>90</a:t>
            </a:fld>
            <a:endParaRPr lang="en-US" sz="1200">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E9BF2D4-13C2-C746-8E63-092790F47502}" type="slidenum">
              <a:rPr lang="en-US" sz="1200">
                <a:solidFill>
                  <a:prstClr val="black"/>
                </a:solidFill>
              </a:rPr>
              <a:pPr eaLnBrk="1" hangingPunct="1"/>
              <a:t>101</a:t>
            </a:fld>
            <a:endParaRPr lang="en-US" sz="1200">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732A0D5-667B-9248-A3EC-9A2BE34415F2}" type="slidenum">
              <a:rPr lang="en-US" sz="1200">
                <a:solidFill>
                  <a:prstClr val="black"/>
                </a:solidFill>
              </a:rPr>
              <a:pPr eaLnBrk="1" hangingPunct="1"/>
              <a:t>102</a:t>
            </a:fld>
            <a:endParaRPr lang="en-US" sz="1200">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99091CE-343F-D54F-8ADA-8E03E55347E0}" type="slidenum">
              <a:rPr lang="en-US" sz="1200">
                <a:solidFill>
                  <a:prstClr val="black"/>
                </a:solidFill>
              </a:rPr>
              <a:pPr eaLnBrk="1" hangingPunct="1"/>
              <a:t>103</a:t>
            </a:fld>
            <a:endParaRPr lang="en-US" sz="1200">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FB5B4E3-B01D-C54A-BFAC-5E4CBDBEA914}" type="slidenum">
              <a:rPr lang="en-US" sz="1200">
                <a:solidFill>
                  <a:prstClr val="black"/>
                </a:solidFill>
              </a:rPr>
              <a:pPr eaLnBrk="1" hangingPunct="1"/>
              <a:t>104</a:t>
            </a:fld>
            <a:endParaRPr lang="en-US" sz="1200">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CCAE28B3-F71E-E44B-920E-3A1C95B92DF1}" type="slidenum">
              <a:rPr lang="en-US">
                <a:solidFill>
                  <a:prstClr val="black"/>
                </a:solidFill>
              </a:rPr>
              <a:pPr eaLnBrk="1" hangingPunct="1"/>
              <a:t>11</a:t>
            </a:fld>
            <a:endParaRPr 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070E050-4178-D142-A81A-548408A4CCC7}" type="slidenum">
              <a:rPr lang="en-US">
                <a:solidFill>
                  <a:prstClr val="black"/>
                </a:solidFill>
              </a:rPr>
              <a:pPr eaLnBrk="1" hangingPunct="1"/>
              <a:t>12</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1B7AF02B-EDC2-404C-9612-3D0FA7F96098}" type="slidenum">
              <a:rPr lang="en-US">
                <a:solidFill>
                  <a:prstClr val="black"/>
                </a:solidFill>
              </a:rPr>
              <a:pPr eaLnBrk="1" hangingPunct="1"/>
              <a:t>20</a:t>
            </a:fld>
            <a:endParaRPr lang="en-US">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5550CA1-05DD-7641-AFED-9104EF60AC51}" type="slidenum">
              <a:rPr lang="en-US">
                <a:solidFill>
                  <a:prstClr val="black"/>
                </a:solidFill>
              </a:rPr>
              <a:pPr eaLnBrk="1" hangingPunct="1"/>
              <a:t>21</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B29CE641-B52D-7244-8C6D-C310A15C8FCE}" type="slidenum">
              <a:rPr lang="en-US">
                <a:solidFill>
                  <a:prstClr val="black"/>
                </a:solidFill>
              </a:rPr>
              <a:pPr eaLnBrk="1" hangingPunct="1"/>
              <a:t>22</a:t>
            </a:fld>
            <a:endParaRPr lang="en-US">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DC9DB924-2643-C142-9129-6660CAA1158D}" type="slidenum">
              <a:rPr lang="en-US">
                <a:solidFill>
                  <a:prstClr val="black"/>
                </a:solidFill>
              </a:rPr>
              <a:pPr eaLnBrk="1" hangingPunct="1"/>
              <a:t>28</a:t>
            </a:fld>
            <a:endParaRPr lang="en-US">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3183E-215D-3B41-B56B-A2F981291E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69684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3183E-215D-3B41-B56B-A2F981291E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10087018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170968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72942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76988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1554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24318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7207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5660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48700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21393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85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3183E-215D-3B41-B56B-A2F981291E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21545902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23358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MS PGothic" charset="0"/>
                <a:cs typeface="Arial" charset="0"/>
              </a:rPr>
              <a:t>Chapter 1 Clickers</a:t>
            </a:r>
            <a:endParaRPr lang="en-US" sz="1000">
              <a:solidFill>
                <a:srgbClr val="FFFFFF"/>
              </a:solidFill>
              <a:latin typeface="Verdana" charset="0"/>
              <a:ea typeface="MS PGothic" charset="0"/>
              <a:cs typeface="Arial" charset="0"/>
            </a:endParaRPr>
          </a:p>
          <a:p>
            <a:pPr defTabSz="914400" fontAlgn="base">
              <a:spcBef>
                <a:spcPct val="0"/>
              </a:spcBef>
              <a:spcAft>
                <a:spcPct val="0"/>
              </a:spcAft>
            </a:pPr>
            <a:endParaRPr lang="en-US">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962008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0231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41156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18938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87893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57546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1001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28616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7484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MS PGothic" charset="0"/>
                <a:cs typeface="Arial" charset="0"/>
              </a:rPr>
              <a:t>Chapter 1 Clickers</a:t>
            </a:r>
            <a:endParaRPr lang="en-US" sz="1000">
              <a:solidFill>
                <a:srgbClr val="FFFFFF"/>
              </a:solidFill>
              <a:latin typeface="Verdana" charset="0"/>
              <a:ea typeface="MS PGothic" charset="0"/>
              <a:cs typeface="Arial" charset="0"/>
            </a:endParaRPr>
          </a:p>
          <a:p>
            <a:pPr defTabSz="914400" fontAlgn="base">
              <a:spcBef>
                <a:spcPct val="0"/>
              </a:spcBef>
              <a:spcAft>
                <a:spcPct val="0"/>
              </a:spcAft>
            </a:pPr>
            <a:endParaRPr lang="en-US">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40518688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04978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12689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81044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3697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67532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1908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83451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64900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2944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711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7420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7271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4315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95405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MS PGothic" charset="0"/>
                <a:cs typeface="Arial" charset="0"/>
              </a:rPr>
              <a:t>Chapter 1 Clickers</a:t>
            </a:r>
            <a:endParaRPr lang="en-US" sz="1000" smtClean="0">
              <a:solidFill>
                <a:srgbClr val="FFFFFF"/>
              </a:solidFill>
              <a:latin typeface="Verdana" charset="0"/>
              <a:ea typeface="MS PGothic" charset="0"/>
              <a:cs typeface="Arial" charset="0"/>
            </a:endParaRPr>
          </a:p>
          <a:p>
            <a:pPr defTabSz="914400" fontAlgn="base">
              <a:spcBef>
                <a:spcPct val="0"/>
              </a:spcBef>
              <a:spcAft>
                <a:spcPct val="0"/>
              </a:spcAft>
            </a:pPr>
            <a:endParaRPr lang="en-US" smtClean="0">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552980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2051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594569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13853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95073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80548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18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20177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94075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6503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02736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071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81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9191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2614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398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53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3183E-215D-3B41-B56B-A2F981291E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3413882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643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1102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8426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MS PGothic" charset="0"/>
                <a:cs typeface="Arial" charset="0"/>
              </a:rPr>
              <a:t>Chapter 1 Clickers</a:t>
            </a:r>
            <a:endParaRPr lang="en-US" sz="1000">
              <a:solidFill>
                <a:srgbClr val="FFFFFF"/>
              </a:solidFill>
              <a:latin typeface="Verdana" charset="0"/>
              <a:ea typeface="MS PGothic" charset="0"/>
              <a:cs typeface="Arial" charset="0"/>
            </a:endParaRPr>
          </a:p>
          <a:p>
            <a:pPr defTabSz="914400" fontAlgn="base">
              <a:spcBef>
                <a:spcPct val="0"/>
              </a:spcBef>
              <a:spcAft>
                <a:spcPct val="0"/>
              </a:spcAft>
            </a:pPr>
            <a:endParaRPr lang="en-US">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2561279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697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37536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88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703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3505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08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3183E-215D-3B41-B56B-A2F981291E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145740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3478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4410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1635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6938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MS PGothic" charset="0"/>
                <a:cs typeface="Arial" charset="0"/>
              </a:rPr>
              <a:t>Chapter 1 Clickers</a:t>
            </a:r>
            <a:endParaRPr lang="en-US" sz="1000">
              <a:solidFill>
                <a:srgbClr val="FFFFFF"/>
              </a:solidFill>
              <a:latin typeface="Verdana" charset="0"/>
              <a:ea typeface="MS PGothic" charset="0"/>
              <a:cs typeface="Arial" charset="0"/>
            </a:endParaRPr>
          </a:p>
          <a:p>
            <a:pPr defTabSz="914400" fontAlgn="base">
              <a:spcBef>
                <a:spcPct val="0"/>
              </a:spcBef>
              <a:spcAft>
                <a:spcPct val="0"/>
              </a:spcAft>
            </a:pPr>
            <a:endParaRPr lang="en-US">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1337170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467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2677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41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1008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001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3183E-215D-3B41-B56B-A2F981291E10}"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2492146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231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8688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0636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7184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6138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MS PGothic" charset="0"/>
                <a:cs typeface="Arial" charset="0"/>
              </a:rPr>
              <a:t>Chapter 1 Clickers</a:t>
            </a:r>
            <a:endParaRPr lang="en-US" sz="1000">
              <a:solidFill>
                <a:srgbClr val="FFFFFF"/>
              </a:solidFill>
              <a:latin typeface="Verdana" charset="0"/>
              <a:ea typeface="MS PGothic" charset="0"/>
              <a:cs typeface="Arial" charset="0"/>
            </a:endParaRPr>
          </a:p>
          <a:p>
            <a:pPr defTabSz="914400" fontAlgn="base">
              <a:spcBef>
                <a:spcPct val="0"/>
              </a:spcBef>
              <a:spcAft>
                <a:spcPct val="0"/>
              </a:spcAft>
            </a:pPr>
            <a:endParaRPr lang="en-US">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3936436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406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5138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504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147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3183E-215D-3B41-B56B-A2F981291E10}" type="datetimeFigureOut">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3039376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7872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202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8403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318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8104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434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MS PGothic" charset="0"/>
                <a:cs typeface="Arial" charset="0"/>
              </a:rPr>
              <a:t>Chapter 1 Clickers</a:t>
            </a:r>
            <a:endParaRPr lang="en-US" sz="1000">
              <a:solidFill>
                <a:srgbClr val="FFFFFF"/>
              </a:solidFill>
              <a:latin typeface="Verdana" charset="0"/>
              <a:ea typeface="MS PGothic" charset="0"/>
              <a:cs typeface="Arial" charset="0"/>
            </a:endParaRPr>
          </a:p>
          <a:p>
            <a:pPr defTabSz="914400" fontAlgn="base">
              <a:spcBef>
                <a:spcPct val="0"/>
              </a:spcBef>
              <a:spcAft>
                <a:spcPct val="0"/>
              </a:spcAft>
            </a:pPr>
            <a:endParaRPr lang="en-US">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4222655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1871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7800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520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3183E-215D-3B41-B56B-A2F981291E10}" type="datetimeFigureOut">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2076872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567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4243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44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294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19710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8099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0141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5734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3648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5175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3183E-215D-3B41-B56B-A2F981291E10}" type="datetimeFigureOut">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4150377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8828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0459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8351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5121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3816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02141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6499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94867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MS PGothic" charset="0"/>
                <a:cs typeface="Arial" charset="0"/>
              </a:rPr>
              <a:t>Chapter 1 Clickers</a:t>
            </a:r>
            <a:endParaRPr lang="en-US" sz="1000">
              <a:solidFill>
                <a:srgbClr val="FFFFFF"/>
              </a:solidFill>
              <a:latin typeface="Verdana" charset="0"/>
              <a:ea typeface="MS PGothic" charset="0"/>
              <a:cs typeface="Arial" charset="0"/>
            </a:endParaRPr>
          </a:p>
          <a:p>
            <a:pPr defTabSz="914400" fontAlgn="base">
              <a:spcBef>
                <a:spcPct val="0"/>
              </a:spcBef>
              <a:spcAft>
                <a:spcPct val="0"/>
              </a:spcAft>
            </a:pPr>
            <a:endParaRPr lang="en-US">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31548474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71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3183E-215D-3B41-B56B-A2F981291E10}"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3319851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96465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7768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6263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66476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9704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59105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59566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7631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91444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a:solidFill>
                  <a:srgbClr val="FFFFFF"/>
                </a:solidFill>
                <a:latin typeface="Arial" charset="0"/>
                <a:ea typeface="MS PGothic" charset="0"/>
                <a:cs typeface="Arial" charset="0"/>
              </a:rPr>
              <a:t>Chapter 1 Clickers</a:t>
            </a:r>
            <a:endParaRPr lang="en-US" sz="1000">
              <a:solidFill>
                <a:srgbClr val="FFFFFF"/>
              </a:solidFill>
              <a:latin typeface="Verdana" charset="0"/>
              <a:ea typeface="MS PGothic" charset="0"/>
              <a:cs typeface="Arial" charset="0"/>
            </a:endParaRPr>
          </a:p>
          <a:p>
            <a:pPr defTabSz="914400" fontAlgn="base">
              <a:spcBef>
                <a:spcPct val="0"/>
              </a:spcBef>
              <a:spcAft>
                <a:spcPct val="0"/>
              </a:spcAft>
            </a:pPr>
            <a:endParaRPr lang="en-US">
              <a:solidFill>
                <a:srgbClr val="000000"/>
              </a:solidFill>
              <a:latin typeface="Arial" charset="0"/>
              <a:ea typeface="MS PGothic"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72458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3183E-215D-3B41-B56B-A2F981291E10}"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13C9-6E54-F44A-A537-26DEC6DE875E}" type="slidenum">
              <a:rPr lang="en-US" smtClean="0"/>
              <a:t>‹#›</a:t>
            </a:fld>
            <a:endParaRPr lang="en-US"/>
          </a:p>
        </p:txBody>
      </p:sp>
    </p:spTree>
    <p:extLst>
      <p:ext uri="{BB962C8B-B14F-4D97-AF65-F5344CB8AC3E}">
        <p14:creationId xmlns:p14="http://schemas.microsoft.com/office/powerpoint/2010/main" val="16758408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588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01245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1047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5783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6243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820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86383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98153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6958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5348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3183E-215D-3B41-B56B-A2F981291E10}" type="datetimeFigureOut">
              <a:rPr lang="en-US" smtClean="0"/>
              <a:t>12/2/14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C13C9-6E54-F44A-A537-26DEC6DE875E}" type="slidenum">
              <a:rPr lang="en-US" smtClean="0"/>
              <a:t>‹#›</a:t>
            </a:fld>
            <a:endParaRPr lang="en-US"/>
          </a:p>
        </p:txBody>
      </p:sp>
    </p:spTree>
    <p:extLst>
      <p:ext uri="{BB962C8B-B14F-4D97-AF65-F5344CB8AC3E}">
        <p14:creationId xmlns:p14="http://schemas.microsoft.com/office/powerpoint/2010/main" val="3954682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5000"/>
                    </a:schemeClr>
                  </a:outerShdw>
                </a:effectLst>
              </a14:hiddenEffects>
            </a:ext>
          </a:extLst>
        </p:spPr>
        <p:txBody>
          <a:bodyPr/>
          <a:lstStyle/>
          <a:p>
            <a:pPr algn="r" defTabSz="914400" eaLnBrk="0" fontAlgn="base" hangingPunct="0">
              <a:spcBef>
                <a:spcPct val="0"/>
              </a:spcBef>
              <a:spcAft>
                <a:spcPct val="0"/>
              </a:spcAft>
            </a:pPr>
            <a:r>
              <a:rPr lang="en-US" sz="1000">
                <a:solidFill>
                  <a:srgbClr val="000000"/>
                </a:solidFill>
                <a:latin typeface="Arial" charset="0"/>
                <a:ea typeface="ＭＳ Ｐゴシック" charset="0"/>
                <a:cs typeface="ＭＳ Ｐゴシック" charset="0"/>
              </a:rPr>
              <a:t> © 2013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ea typeface="ＭＳ Ｐゴシック" pitchFamily="80" charset="-128"/>
              </a:defRPr>
            </a:lvl1pPr>
            <a:lvl2pPr marL="742950" indent="-285750">
              <a:defRPr sz="1600">
                <a:solidFill>
                  <a:schemeClr val="tx1"/>
                </a:solidFill>
                <a:latin typeface="Times New Roman" pitchFamily="18" charset="0"/>
                <a:ea typeface="ＭＳ Ｐゴシック" pitchFamily="80" charset="-128"/>
              </a:defRPr>
            </a:lvl2pPr>
            <a:lvl3pPr marL="1143000" indent="-228600">
              <a:defRPr sz="1600">
                <a:solidFill>
                  <a:schemeClr val="tx1"/>
                </a:solidFill>
                <a:latin typeface="Times New Roman" pitchFamily="18" charset="0"/>
                <a:ea typeface="ＭＳ Ｐゴシック" pitchFamily="80" charset="-128"/>
              </a:defRPr>
            </a:lvl3pPr>
            <a:lvl4pPr marL="1600200" indent="-228600">
              <a:defRPr sz="1600">
                <a:solidFill>
                  <a:schemeClr val="tx1"/>
                </a:solidFill>
                <a:latin typeface="Times New Roman" pitchFamily="18" charset="0"/>
                <a:ea typeface="ＭＳ Ｐゴシック" pitchFamily="80" charset="-128"/>
              </a:defRPr>
            </a:lvl4pPr>
            <a:lvl5pPr marL="2057400" indent="-228600">
              <a:defRPr sz="1600">
                <a:solidFill>
                  <a:schemeClr val="tx1"/>
                </a:solidFill>
                <a:latin typeface="Times New Roman" pitchFamily="18" charset="0"/>
                <a:ea typeface="ＭＳ Ｐゴシック" pitchFamily="80"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9pPr>
          </a:lstStyle>
          <a:p>
            <a:pPr defTabSz="914400" eaLnBrk="0" fontAlgn="base" hangingPunct="0">
              <a:spcBef>
                <a:spcPct val="0"/>
              </a:spcBef>
              <a:spcAft>
                <a:spcPct val="0"/>
              </a:spcAft>
              <a:defRPr/>
            </a:pPr>
            <a:r>
              <a:rPr lang="en-US" sz="1000" i="1" smtClean="0">
                <a:solidFill>
                  <a:srgbClr val="000000"/>
                </a:solidFill>
                <a:latin typeface="Arial" charset="0"/>
                <a:cs typeface="ＭＳ Ｐゴシック" charset="0"/>
              </a:rPr>
              <a:t>Fundamentals of General, Organic, and Biological Chemistry</a:t>
            </a:r>
            <a:r>
              <a:rPr lang="en-US" sz="1000" smtClean="0">
                <a:solidFill>
                  <a:srgbClr val="000000"/>
                </a:solidFill>
                <a:latin typeface="Arial" charset="0"/>
                <a:cs typeface="ＭＳ Ｐゴシック" charset="0"/>
              </a:rPr>
              <a:t>, 7e</a:t>
            </a:r>
          </a:p>
          <a:p>
            <a:pPr defTabSz="914400" eaLnBrk="0" fontAlgn="base" hangingPunct="0">
              <a:spcBef>
                <a:spcPct val="0"/>
              </a:spcBef>
              <a:spcAft>
                <a:spcPct val="0"/>
              </a:spcAft>
              <a:defRPr/>
            </a:pPr>
            <a:r>
              <a:rPr lang="en-US" sz="1000" smtClean="0">
                <a:solidFill>
                  <a:srgbClr val="000000"/>
                </a:solidFill>
                <a:latin typeface="Arial" charset="0"/>
                <a:cs typeface="ＭＳ Ｐゴシック" charset="0"/>
              </a:rPr>
              <a:t>John McMurry, David S. Ballantine, Carl A. Hoeger, Virginia E. Peterson</a:t>
            </a:r>
          </a:p>
        </p:txBody>
      </p:sp>
    </p:spTree>
    <p:extLst>
      <p:ext uri="{BB962C8B-B14F-4D97-AF65-F5344CB8AC3E}">
        <p14:creationId xmlns:p14="http://schemas.microsoft.com/office/powerpoint/2010/main" val="290549387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ea typeface="ＭＳ Ｐゴシック" pitchFamily="80"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80"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80"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pPr>
            <a:r>
              <a:rPr lang="en-GB" sz="90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17309098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5000"/>
                    </a:schemeClr>
                  </a:outerShdw>
                </a:effectLst>
              </a14:hiddenEffects>
            </a:ext>
          </a:extLst>
        </p:spPr>
        <p:txBody>
          <a:bodyPr/>
          <a:lstStyle/>
          <a:p>
            <a:pPr algn="r" defTabSz="914400" eaLnBrk="0" fontAlgn="base" hangingPunct="0">
              <a:spcBef>
                <a:spcPct val="0"/>
              </a:spcBef>
              <a:spcAft>
                <a:spcPct val="0"/>
              </a:spcAft>
            </a:pPr>
            <a:r>
              <a:rPr lang="en-US" sz="1000">
                <a:solidFill>
                  <a:srgbClr val="000000"/>
                </a:solidFill>
                <a:latin typeface="Arial" charset="0"/>
                <a:ea typeface="ＭＳ Ｐゴシック" charset="0"/>
                <a:cs typeface="ＭＳ Ｐゴシック" charset="0"/>
              </a:rPr>
              <a:t> © 2013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ea typeface="ＭＳ Ｐゴシック" pitchFamily="80" charset="-128"/>
              </a:defRPr>
            </a:lvl1pPr>
            <a:lvl2pPr marL="742950" indent="-285750">
              <a:defRPr sz="1600">
                <a:solidFill>
                  <a:schemeClr val="tx1"/>
                </a:solidFill>
                <a:latin typeface="Times New Roman" pitchFamily="18" charset="0"/>
                <a:ea typeface="ＭＳ Ｐゴシック" pitchFamily="80" charset="-128"/>
              </a:defRPr>
            </a:lvl2pPr>
            <a:lvl3pPr marL="1143000" indent="-228600">
              <a:defRPr sz="1600">
                <a:solidFill>
                  <a:schemeClr val="tx1"/>
                </a:solidFill>
                <a:latin typeface="Times New Roman" pitchFamily="18" charset="0"/>
                <a:ea typeface="ＭＳ Ｐゴシック" pitchFamily="80" charset="-128"/>
              </a:defRPr>
            </a:lvl3pPr>
            <a:lvl4pPr marL="1600200" indent="-228600">
              <a:defRPr sz="1600">
                <a:solidFill>
                  <a:schemeClr val="tx1"/>
                </a:solidFill>
                <a:latin typeface="Times New Roman" pitchFamily="18" charset="0"/>
                <a:ea typeface="ＭＳ Ｐゴシック" pitchFamily="80" charset="-128"/>
              </a:defRPr>
            </a:lvl4pPr>
            <a:lvl5pPr marL="2057400" indent="-228600">
              <a:defRPr sz="1600">
                <a:solidFill>
                  <a:schemeClr val="tx1"/>
                </a:solidFill>
                <a:latin typeface="Times New Roman" pitchFamily="18" charset="0"/>
                <a:ea typeface="ＭＳ Ｐゴシック" pitchFamily="80"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9pPr>
          </a:lstStyle>
          <a:p>
            <a:pPr defTabSz="914400" eaLnBrk="0" fontAlgn="base" hangingPunct="0">
              <a:spcBef>
                <a:spcPct val="0"/>
              </a:spcBef>
              <a:spcAft>
                <a:spcPct val="0"/>
              </a:spcAft>
              <a:defRPr/>
            </a:pPr>
            <a:r>
              <a:rPr lang="en-US" sz="1000" i="1" smtClean="0">
                <a:solidFill>
                  <a:srgbClr val="000000"/>
                </a:solidFill>
                <a:latin typeface="Arial" charset="0"/>
                <a:cs typeface="ＭＳ Ｐゴシック" charset="0"/>
              </a:rPr>
              <a:t>Fundamentals of General, Organic, and Biological Chemistry</a:t>
            </a:r>
            <a:r>
              <a:rPr lang="en-US" sz="1000" smtClean="0">
                <a:solidFill>
                  <a:srgbClr val="000000"/>
                </a:solidFill>
                <a:latin typeface="Arial" charset="0"/>
                <a:cs typeface="ＭＳ Ｐゴシック" charset="0"/>
              </a:rPr>
              <a:t>, 7e</a:t>
            </a:r>
          </a:p>
          <a:p>
            <a:pPr defTabSz="914400" eaLnBrk="0" fontAlgn="base" hangingPunct="0">
              <a:spcBef>
                <a:spcPct val="0"/>
              </a:spcBef>
              <a:spcAft>
                <a:spcPct val="0"/>
              </a:spcAft>
              <a:defRPr/>
            </a:pPr>
            <a:r>
              <a:rPr lang="en-US" sz="1000" smtClean="0">
                <a:solidFill>
                  <a:srgbClr val="000000"/>
                </a:solidFill>
                <a:latin typeface="Arial" charset="0"/>
                <a:cs typeface="ＭＳ Ｐゴシック" charset="0"/>
              </a:rPr>
              <a:t>John McMurry, David S. Ballantine, Carl A. Hoeger, Virginia E. Peterson</a:t>
            </a:r>
          </a:p>
        </p:txBody>
      </p:sp>
    </p:spTree>
    <p:extLst>
      <p:ext uri="{BB962C8B-B14F-4D97-AF65-F5344CB8AC3E}">
        <p14:creationId xmlns:p14="http://schemas.microsoft.com/office/powerpoint/2010/main" val="247072591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ea typeface="ＭＳ Ｐゴシック" pitchFamily="80"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80"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80"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defRPr/>
            </a:pPr>
            <a:r>
              <a:rPr lang="en-GB" sz="900" smtClean="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146387061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pPr>
            <a:r>
              <a:rPr lang="en-GB" sz="90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3651625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pPr>
            <a:r>
              <a:rPr lang="en-GB" sz="90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2940647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pPr>
            <a:r>
              <a:rPr lang="en-GB" sz="90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185275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pPr>
            <a:r>
              <a:rPr lang="en-GB" sz="90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31045406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pPr>
            <a:r>
              <a:rPr lang="en-GB" sz="90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24024043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5000"/>
                    </a:schemeClr>
                  </a:outerShdw>
                </a:effectLst>
              </a14:hiddenEffects>
            </a:ext>
          </a:extLst>
        </p:spPr>
        <p:txBody>
          <a:bodyPr/>
          <a:lstStyle/>
          <a:p>
            <a:pPr algn="r" defTabSz="914400" eaLnBrk="0" fontAlgn="base" hangingPunct="0">
              <a:spcBef>
                <a:spcPct val="0"/>
              </a:spcBef>
              <a:spcAft>
                <a:spcPct val="0"/>
              </a:spcAft>
            </a:pPr>
            <a:r>
              <a:rPr lang="en-US" sz="1000">
                <a:solidFill>
                  <a:srgbClr val="000000"/>
                </a:solidFill>
                <a:latin typeface="Arial" charset="0"/>
                <a:ea typeface="ＭＳ Ｐゴシック" charset="0"/>
                <a:cs typeface="ＭＳ Ｐゴシック" charset="0"/>
              </a:rPr>
              <a:t> © 2013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ea typeface="ＭＳ Ｐゴシック" pitchFamily="80" charset="-128"/>
              </a:defRPr>
            </a:lvl1pPr>
            <a:lvl2pPr marL="742950" indent="-285750">
              <a:defRPr sz="1600">
                <a:solidFill>
                  <a:schemeClr val="tx1"/>
                </a:solidFill>
                <a:latin typeface="Times New Roman" pitchFamily="18" charset="0"/>
                <a:ea typeface="ＭＳ Ｐゴシック" pitchFamily="80" charset="-128"/>
              </a:defRPr>
            </a:lvl2pPr>
            <a:lvl3pPr marL="1143000" indent="-228600">
              <a:defRPr sz="1600">
                <a:solidFill>
                  <a:schemeClr val="tx1"/>
                </a:solidFill>
                <a:latin typeface="Times New Roman" pitchFamily="18" charset="0"/>
                <a:ea typeface="ＭＳ Ｐゴシック" pitchFamily="80" charset="-128"/>
              </a:defRPr>
            </a:lvl3pPr>
            <a:lvl4pPr marL="1600200" indent="-228600">
              <a:defRPr sz="1600">
                <a:solidFill>
                  <a:schemeClr val="tx1"/>
                </a:solidFill>
                <a:latin typeface="Times New Roman" pitchFamily="18" charset="0"/>
                <a:ea typeface="ＭＳ Ｐゴシック" pitchFamily="80" charset="-128"/>
              </a:defRPr>
            </a:lvl4pPr>
            <a:lvl5pPr marL="2057400" indent="-228600">
              <a:defRPr sz="1600">
                <a:solidFill>
                  <a:schemeClr val="tx1"/>
                </a:solidFill>
                <a:latin typeface="Times New Roman" pitchFamily="18" charset="0"/>
                <a:ea typeface="ＭＳ Ｐゴシック" pitchFamily="80"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80" charset="-128"/>
              </a:defRPr>
            </a:lvl9pPr>
          </a:lstStyle>
          <a:p>
            <a:pPr defTabSz="914400" eaLnBrk="0" fontAlgn="base" hangingPunct="0">
              <a:spcBef>
                <a:spcPct val="0"/>
              </a:spcBef>
              <a:spcAft>
                <a:spcPct val="0"/>
              </a:spcAft>
              <a:defRPr/>
            </a:pPr>
            <a:r>
              <a:rPr lang="en-US" sz="1000" i="1" smtClean="0">
                <a:solidFill>
                  <a:srgbClr val="000000"/>
                </a:solidFill>
                <a:latin typeface="Arial" charset="0"/>
                <a:cs typeface="ＭＳ Ｐゴシック" charset="0"/>
              </a:rPr>
              <a:t>Fundamentals of General, Organic, and Biological Chemistry</a:t>
            </a:r>
            <a:r>
              <a:rPr lang="en-US" sz="1000" smtClean="0">
                <a:solidFill>
                  <a:srgbClr val="000000"/>
                </a:solidFill>
                <a:latin typeface="Arial" charset="0"/>
                <a:cs typeface="ＭＳ Ｐゴシック" charset="0"/>
              </a:rPr>
              <a:t>, 7e</a:t>
            </a:r>
          </a:p>
          <a:p>
            <a:pPr defTabSz="914400" eaLnBrk="0" fontAlgn="base" hangingPunct="0">
              <a:spcBef>
                <a:spcPct val="0"/>
              </a:spcBef>
              <a:spcAft>
                <a:spcPct val="0"/>
              </a:spcAft>
              <a:defRPr/>
            </a:pPr>
            <a:r>
              <a:rPr lang="en-US" sz="1000" smtClean="0">
                <a:solidFill>
                  <a:srgbClr val="000000"/>
                </a:solidFill>
                <a:latin typeface="Arial" charset="0"/>
                <a:cs typeface="ＭＳ Ｐゴシック" charset="0"/>
              </a:rPr>
              <a:t>John McMurry, David S. Ballantine, Carl A. Hoeger, Virginia E. Peterson</a:t>
            </a:r>
          </a:p>
        </p:txBody>
      </p:sp>
    </p:spTree>
    <p:extLst>
      <p:ext uri="{BB962C8B-B14F-4D97-AF65-F5344CB8AC3E}">
        <p14:creationId xmlns:p14="http://schemas.microsoft.com/office/powerpoint/2010/main" val="37367044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80"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ea typeface="ＭＳ Ｐゴシック" pitchFamily="80"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80"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80"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pPr>
            <a:r>
              <a:rPr lang="en-GB" sz="90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8006341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8"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fontAlgn="base" hangingPunct="1">
              <a:spcBef>
                <a:spcPct val="0"/>
              </a:spcBef>
              <a:spcAft>
                <a:spcPct val="0"/>
              </a:spcAft>
            </a:pPr>
            <a:r>
              <a:rPr lang="en-GB" sz="90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3552711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0" fontAlgn="base" hangingPunct="0">
        <a:spcBef>
          <a:spcPct val="0"/>
        </a:spcBef>
        <a:spcAft>
          <a:spcPct val="0"/>
        </a:spcAft>
        <a:defRPr sz="30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2pPr>
      <a:lvl3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3pPr>
      <a:lvl4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4pPr>
      <a:lvl5pPr algn="ctr" rtl="0" eaLnBrk="0" fontAlgn="base" hangingPunct="0">
        <a:spcBef>
          <a:spcPct val="0"/>
        </a:spcBef>
        <a:spcAft>
          <a:spcPct val="0"/>
        </a:spcAft>
        <a:defRPr sz="3000">
          <a:solidFill>
            <a:schemeClr val="tx2"/>
          </a:solidFill>
          <a:latin typeface="Arial" pitchFamily="-108" charset="0"/>
          <a:ea typeface="MS PGothic" pitchFamily="34" charset="-128"/>
          <a:cs typeface="MS PGothic" charset="0"/>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MS PGothic" pitchFamily="34" charset="-128"/>
          <a:cs typeface="MS PGothic" charset="0"/>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MS PGothic" pitchFamily="34" charset="-128"/>
          <a:cs typeface="MS PGothic"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7.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5.emf"/><Relationship Id="rId5" Type="http://schemas.openxmlformats.org/officeDocument/2006/relationships/oleObject" Target="../embeddings/oleObject2.bin"/><Relationship Id="rId6" Type="http://schemas.openxmlformats.org/officeDocument/2006/relationships/image" Target="../media/image5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5.emf"/><Relationship Id="rId5" Type="http://schemas.openxmlformats.org/officeDocument/2006/relationships/oleObject" Target="../embeddings/oleObject4.bin"/><Relationship Id="rId6" Type="http://schemas.openxmlformats.org/officeDocument/2006/relationships/image" Target="../media/image56.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7.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4.emf"/><Relationship Id="rId5" Type="http://schemas.openxmlformats.org/officeDocument/2006/relationships/image" Target="../media/image15.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4.emf"/><Relationship Id="rId5" Type="http://schemas.openxmlformats.org/officeDocument/2006/relationships/image" Target="../media/image15.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1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8.jpeg"/><Relationship Id="rId5" Type="http://schemas.openxmlformats.org/officeDocument/2006/relationships/package" Target="../embeddings/Microsoft_Word_Document7.docx"/><Relationship Id="rId6" Type="http://schemas.openxmlformats.org/officeDocument/2006/relationships/image" Target="../media/image17.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67.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3.xml"/><Relationship Id="rId3" Type="http://schemas.openxmlformats.org/officeDocument/2006/relationships/image" Target="../media/image2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4.xml"/><Relationship Id="rId3" Type="http://schemas.openxmlformats.org/officeDocument/2006/relationships/image" Target="../media/image3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7.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8.docx"/><Relationship Id="rId4" Type="http://schemas.openxmlformats.org/officeDocument/2006/relationships/image" Target="../media/image3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9.docx"/><Relationship Id="rId4" Type="http://schemas.openxmlformats.org/officeDocument/2006/relationships/image" Target="../media/image36.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100.xml"/><Relationship Id="rId2" Type="http://schemas.openxmlformats.org/officeDocument/2006/relationships/notesSlide" Target="../notesSlides/notesSlide29.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png"/><Relationship Id="rId1" Type="http://schemas.openxmlformats.org/officeDocument/2006/relationships/slideLayout" Target="../slideLayouts/slideLayout100.xml"/><Relationship Id="rId2" Type="http://schemas.openxmlformats.org/officeDocument/2006/relationships/notesSlide" Target="../notesSlides/notesSlide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3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package" Target="../embeddings/Microsoft_Word_Document10.docx"/><Relationship Id="rId5" Type="http://schemas.openxmlformats.org/officeDocument/2006/relationships/image" Target="../media/image48.png"/><Relationship Id="rId6" Type="http://schemas.openxmlformats.org/officeDocument/2006/relationships/package" Target="../embeddings/Microsoft_Word_Document11.docx"/><Relationship Id="rId7" Type="http://schemas.openxmlformats.org/officeDocument/2006/relationships/image" Target="../media/image49.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122.xml"/><Relationship Id="rId2" Type="http://schemas.openxmlformats.org/officeDocument/2006/relationships/notesSlide" Target="../notesSlides/notesSlide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343400" y="3282950"/>
            <a:ext cx="4800600" cy="641350"/>
          </a:xfrm>
          <a:noFill/>
          <a:extLst>
            <a:ext uri="{909E8E84-426E-40dd-AFC4-6F175D3DCCD1}">
              <a14:hiddenFill xmlns:a14="http://schemas.microsoft.com/office/drawing/2010/main">
                <a:solidFill>
                  <a:srgbClr val="333399"/>
                </a:solidFill>
              </a14:hiddenFill>
            </a:ext>
          </a:extLst>
        </p:spPr>
        <p:txBody>
          <a:bodyPr>
            <a:normAutofit fontScale="90000"/>
          </a:bodyPr>
          <a:lstStyle/>
          <a:p>
            <a:pPr eaLnBrk="1" hangingPunct="1"/>
            <a:r>
              <a:rPr lang="en-US" dirty="0">
                <a:latin typeface="Verdana" charset="0"/>
                <a:cs typeface="Times New Roman" charset="0"/>
              </a:rPr>
              <a:t>Chapter Eleven</a:t>
            </a:r>
          </a:p>
        </p:txBody>
      </p:sp>
      <p:sp>
        <p:nvSpPr>
          <p:cNvPr id="3075" name="Rectangle 3"/>
          <p:cNvSpPr>
            <a:spLocks noGrp="1" noChangeArrowheads="1"/>
          </p:cNvSpPr>
          <p:nvPr>
            <p:ph type="subTitle" idx="1"/>
          </p:nvPr>
        </p:nvSpPr>
        <p:spPr>
          <a:xfrm>
            <a:off x="4343400" y="3978275"/>
            <a:ext cx="4800600" cy="461963"/>
          </a:xfrm>
        </p:spPr>
        <p:txBody>
          <a:bodyPr>
            <a:normAutofit fontScale="92500" lnSpcReduction="20000"/>
          </a:bodyPr>
          <a:lstStyle/>
          <a:p>
            <a:pPr eaLnBrk="1" hangingPunct="1"/>
            <a:r>
              <a:rPr lang="en-US">
                <a:latin typeface="Arial" charset="0"/>
                <a:ea typeface="ＭＳ Ｐゴシック" charset="0"/>
                <a:cs typeface="ＭＳ Ｐゴシック" charset="0"/>
              </a:rPr>
              <a:t>Nuclear Chemistry</a:t>
            </a:r>
          </a:p>
        </p:txBody>
      </p:sp>
      <p:sp>
        <p:nvSpPr>
          <p:cNvPr id="3076" name="Rectangle 4"/>
          <p:cNvSpPr>
            <a:spLocks noChangeArrowheads="1"/>
          </p:cNvSpPr>
          <p:nvPr/>
        </p:nvSpPr>
        <p:spPr bwMode="auto">
          <a:xfrm>
            <a:off x="1090613" y="6396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077" name="Text Box 7"/>
          <p:cNvSpPr txBox="1">
            <a:spLocks noChangeArrowheads="1"/>
          </p:cNvSpPr>
          <p:nvPr/>
        </p:nvSpPr>
        <p:spPr bwMode="auto">
          <a:xfrm>
            <a:off x="4181475" y="881063"/>
            <a:ext cx="47244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spcBef>
                <a:spcPct val="50000"/>
              </a:spcBef>
            </a:pPr>
            <a:r>
              <a:rPr lang="en-US" sz="2800" b="1">
                <a:latin typeface="Arial" charset="0"/>
              </a:rPr>
              <a:t>Fundamentals of General, Organic, and Biological Chemistry</a:t>
            </a:r>
          </a:p>
          <a:p>
            <a:pPr algn="r" eaLnBrk="1" hangingPunct="1">
              <a:spcBef>
                <a:spcPct val="10000"/>
              </a:spcBef>
            </a:pPr>
            <a:r>
              <a:rPr lang="en-US" sz="1800">
                <a:latin typeface="Arial" charset="0"/>
              </a:rPr>
              <a:t>7th Edition</a:t>
            </a:r>
            <a:endParaRPr lang="en-US" b="1">
              <a:latin typeface="Palatino" charset="0"/>
            </a:endParaRPr>
          </a:p>
        </p:txBody>
      </p:sp>
      <p:sp>
        <p:nvSpPr>
          <p:cNvPr id="3078" name="Rectangle 2"/>
          <p:cNvSpPr txBox="1">
            <a:spLocks noChangeArrowheads="1"/>
          </p:cNvSpPr>
          <p:nvPr/>
        </p:nvSpPr>
        <p:spPr bwMode="auto">
          <a:xfrm>
            <a:off x="0" y="0"/>
            <a:ext cx="9144000" cy="57943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3200" b="1">
                <a:solidFill>
                  <a:schemeClr val="bg1"/>
                </a:solidFill>
                <a:latin typeface="Arial" charset="0"/>
                <a:cs typeface="Times New Roman" charset="0"/>
              </a:rPr>
              <a:t>Chapter 11 Lecture</a:t>
            </a:r>
          </a:p>
        </p:txBody>
      </p:sp>
      <p:pic>
        <p:nvPicPr>
          <p:cNvPr id="30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3925"/>
            <a:ext cx="402113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p:cNvSpPr txBox="1">
            <a:spLocks noChangeArrowheads="1"/>
          </p:cNvSpPr>
          <p:nvPr/>
        </p:nvSpPr>
        <p:spPr bwMode="auto">
          <a:xfrm>
            <a:off x="152400" y="6134100"/>
            <a:ext cx="2200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a:solidFill>
                  <a:srgbClr val="000000"/>
                </a:solidFill>
                <a:latin typeface="Arial" charset="0"/>
              </a:rPr>
              <a:t>© 2013 Pearson Education, Inc.</a:t>
            </a:r>
            <a:endParaRPr lang="en-US" sz="1000" b="1">
              <a:solidFill>
                <a:srgbClr val="000000"/>
              </a:solidFill>
              <a:latin typeface="Arial" charset="0"/>
            </a:endParaRPr>
          </a:p>
        </p:txBody>
      </p:sp>
      <p:sp>
        <p:nvSpPr>
          <p:cNvPr id="3081" name="Rectangle 10"/>
          <p:cNvSpPr>
            <a:spLocks noChangeArrowheads="1"/>
          </p:cNvSpPr>
          <p:nvPr/>
        </p:nvSpPr>
        <p:spPr bwMode="auto">
          <a:xfrm>
            <a:off x="4792663" y="2503488"/>
            <a:ext cx="4122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Arial" charset="0"/>
              </a:rPr>
              <a:t>McMurry, Ballantine, Hoeger, Peterson</a:t>
            </a:r>
          </a:p>
        </p:txBody>
      </p:sp>
      <p:sp>
        <p:nvSpPr>
          <p:cNvPr id="3082" name="Rectangle 9"/>
          <p:cNvSpPr>
            <a:spLocks noChangeArrowheads="1"/>
          </p:cNvSpPr>
          <p:nvPr/>
        </p:nvSpPr>
        <p:spPr bwMode="auto">
          <a:xfrm>
            <a:off x="4343400" y="5149850"/>
            <a:ext cx="2343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latin typeface="Arial" charset="0"/>
              </a:rPr>
              <a:t>Julie Klare</a:t>
            </a:r>
          </a:p>
          <a:p>
            <a:pPr eaLnBrk="0" hangingPunct="0"/>
            <a:r>
              <a:rPr lang="en-US" sz="1400">
                <a:latin typeface="Arial" charset="0"/>
              </a:rPr>
              <a:t>Gwinnett Technical College</a:t>
            </a:r>
          </a:p>
        </p:txBody>
      </p:sp>
    </p:spTree>
    <p:extLst>
      <p:ext uri="{BB962C8B-B14F-4D97-AF65-F5344CB8AC3E}">
        <p14:creationId xmlns:p14="http://schemas.microsoft.com/office/powerpoint/2010/main" val="42838848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8229600" cy="1371600"/>
          </a:xfrm>
        </p:spPr>
        <p:txBody>
          <a:bodyPr/>
          <a:lstStyle/>
          <a:p>
            <a:pPr algn="l" eaLnBrk="1" hangingPunct="1">
              <a:spcAft>
                <a:spcPts val="1200"/>
              </a:spcAft>
            </a:pP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Which of the following statements </a:t>
            </a:r>
            <a:r>
              <a:rPr lang="en-US" dirty="0" smtClean="0">
                <a:latin typeface="Arial" charset="0"/>
                <a:ea typeface="MS PGothic" charset="0"/>
              </a:rPr>
              <a:t>is (are</a:t>
            </a:r>
            <a:r>
              <a:rPr lang="en-US" dirty="0">
                <a:latin typeface="Arial" charset="0"/>
                <a:ea typeface="MS PGothic" charset="0"/>
              </a:rPr>
              <a:t>) true of nuclear reactions?</a:t>
            </a:r>
            <a:r>
              <a:rPr lang="en-US" sz="3200" dirty="0">
                <a:latin typeface="Times" charset="0"/>
                <a:ea typeface="MS PGothic" charset="0"/>
              </a:rPr>
              <a:t/>
            </a:r>
            <a:br>
              <a:rPr lang="en-US" sz="3200" dirty="0">
                <a:latin typeface="Times" charset="0"/>
                <a:ea typeface="MS PGothic" charset="0"/>
              </a:rPr>
            </a:br>
            <a:endParaRPr lang="en-US" baseline="30000" dirty="0">
              <a:latin typeface="Arial" charset="0"/>
              <a:ea typeface="MS PGothic" charset="0"/>
              <a:cs typeface="Arial" charset="0"/>
            </a:endParaRPr>
          </a:p>
        </p:txBody>
      </p:sp>
      <p:sp>
        <p:nvSpPr>
          <p:cNvPr id="6147" name="Rectangle 3"/>
          <p:cNvSpPr>
            <a:spLocks noGrp="1" noChangeArrowheads="1"/>
          </p:cNvSpPr>
          <p:nvPr>
            <p:ph type="body" idx="1"/>
          </p:nvPr>
        </p:nvSpPr>
        <p:spPr>
          <a:xfrm>
            <a:off x="457200" y="2971800"/>
            <a:ext cx="8229600" cy="2590800"/>
          </a:xfrm>
        </p:spPr>
        <p:txBody>
          <a:bodyPr/>
          <a:lstStyle/>
          <a:p>
            <a:pPr eaLnBrk="1" hangingPunct="1">
              <a:buFont typeface="Arial" charset="0"/>
              <a:buAutoNum type="alphaLcPeriod"/>
            </a:pPr>
            <a:r>
              <a:rPr lang="en-US" sz="2800">
                <a:latin typeface="Arial" charset="0"/>
                <a:ea typeface="MS PGothic" charset="0"/>
              </a:rPr>
              <a:t>The nucleus of an atom is transformed.</a:t>
            </a:r>
          </a:p>
          <a:p>
            <a:pPr eaLnBrk="1" hangingPunct="1">
              <a:buFont typeface="Arial" charset="0"/>
              <a:buAutoNum type="alphaLcPeriod"/>
            </a:pPr>
            <a:r>
              <a:rPr lang="en-US" sz="2800">
                <a:latin typeface="Arial" charset="0"/>
                <a:ea typeface="MS PGothic" charset="0"/>
              </a:rPr>
              <a:t>The rate of reaction is not affected by changes in temperature and pressure.</a:t>
            </a:r>
          </a:p>
          <a:p>
            <a:pPr eaLnBrk="1" hangingPunct="1">
              <a:buFont typeface="Arial" charset="0"/>
              <a:buAutoNum type="alphaLcPeriod"/>
            </a:pPr>
            <a:r>
              <a:rPr lang="en-US" sz="2800">
                <a:latin typeface="Arial" charset="0"/>
                <a:ea typeface="MS PGothic" charset="0"/>
              </a:rPr>
              <a:t>Great amounts of energy can be produced.</a:t>
            </a:r>
          </a:p>
          <a:p>
            <a:pPr eaLnBrk="1" hangingPunct="1">
              <a:buFont typeface="Arial" charset="0"/>
              <a:buAutoNum type="alphaLcPeriod"/>
            </a:pPr>
            <a:r>
              <a:rPr lang="en-US" sz="2800">
                <a:solidFill>
                  <a:srgbClr val="FF0000"/>
                </a:solidFill>
                <a:latin typeface="Arial" charset="0"/>
                <a:ea typeface="MS PGothic" charset="0"/>
              </a:rPr>
              <a:t>All of the above are true.</a:t>
            </a:r>
          </a:p>
          <a:p>
            <a:pPr eaLnBrk="1" hangingPunct="1">
              <a:buFont typeface="Times" charset="0"/>
              <a:buAutoNum type="arabicPeriod"/>
            </a:pPr>
            <a:endParaRPr lang="en-US" sz="2800">
              <a:latin typeface="Arial" charset="0"/>
              <a:ea typeface="MS PGothic" charset="0"/>
            </a:endParaRPr>
          </a:p>
          <a:p>
            <a:pPr eaLnBrk="1" hangingPunct="1">
              <a:buFontTx/>
              <a:buNone/>
            </a:pPr>
            <a:r>
              <a:rPr lang="en-US" sz="2800">
                <a:latin typeface="Arial" charset="0"/>
                <a:ea typeface="MS PGothic" charset="0"/>
              </a:rPr>
              <a:t> </a:t>
            </a:r>
          </a:p>
          <a:p>
            <a:pPr eaLnBrk="1" hangingPunct="1">
              <a:buFont typeface="Times" charset="0"/>
              <a:buAutoNum type="arabi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161924727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365125" y="1127342"/>
            <a:ext cx="8229600" cy="5102009"/>
          </a:xfrm>
        </p:spPr>
        <p:txBody>
          <a:bodyPr>
            <a:normAutofit/>
          </a:bodyPr>
          <a:lstStyle/>
          <a:p>
            <a:r>
              <a:rPr lang="en-US" sz="2600" dirty="0">
                <a:ea typeface="ＭＳ Ｐゴシック" charset="0"/>
                <a:cs typeface="ＭＳ Ｐゴシック" charset="0"/>
              </a:rPr>
              <a:t>Very light nuclei such as the isotopes of hydrogen release enormous amounts of energy when they undergo </a:t>
            </a:r>
            <a:r>
              <a:rPr lang="en-US" sz="2600" i="1" dirty="0" smtClean="0">
                <a:ea typeface="ＭＳ Ｐゴシック" charset="0"/>
                <a:cs typeface="ＭＳ Ｐゴシック" charset="0"/>
              </a:rPr>
              <a:t>fusion</a:t>
            </a:r>
            <a:r>
              <a:rPr lang="en-US" sz="2600" dirty="0" smtClean="0">
                <a:ea typeface="ＭＳ Ｐゴシック" charset="0"/>
                <a:cs typeface="ＭＳ Ｐゴシック" charset="0"/>
              </a:rPr>
              <a:t>  </a:t>
            </a:r>
            <a:endParaRPr lang="en-US" sz="2600" dirty="0">
              <a:ea typeface="ＭＳ Ｐゴシック" charset="0"/>
              <a:cs typeface="ＭＳ Ｐゴシック" charset="0"/>
            </a:endParaRPr>
          </a:p>
          <a:p>
            <a:r>
              <a:rPr lang="en-US" sz="2600" dirty="0">
                <a:ea typeface="ＭＳ Ｐゴシック" charset="0"/>
                <a:cs typeface="ＭＳ Ｐゴシック" charset="0"/>
              </a:rPr>
              <a:t>It is a fusion reaction of hydrogen nuclei to produce helium that powers our sun and other </a:t>
            </a:r>
            <a:r>
              <a:rPr lang="en-US" sz="2600" dirty="0" smtClean="0">
                <a:ea typeface="ＭＳ Ｐゴシック" charset="0"/>
                <a:cs typeface="ＭＳ Ｐゴシック" charset="0"/>
              </a:rPr>
              <a:t>stars </a:t>
            </a:r>
            <a:endParaRPr lang="en-US" sz="2600" dirty="0">
              <a:ea typeface="ＭＳ Ｐゴシック" charset="0"/>
              <a:cs typeface="ＭＳ Ｐゴシック" charset="0"/>
            </a:endParaRPr>
          </a:p>
          <a:p>
            <a:r>
              <a:rPr lang="en-US" sz="2600" dirty="0">
                <a:ea typeface="ＭＳ Ｐゴシック" charset="0"/>
                <a:cs typeface="ＭＳ Ｐゴシック" charset="0"/>
              </a:rPr>
              <a:t>In stars, where the temperature is 2 </a:t>
            </a:r>
            <a:r>
              <a:rPr lang="en-US" sz="2600" dirty="0">
                <a:ea typeface="ＭＳ Ｐゴシック" charset="0"/>
                <a:cs typeface="Arial" charset="0"/>
              </a:rPr>
              <a:t>×</a:t>
            </a:r>
            <a:r>
              <a:rPr lang="en-US" sz="2600" dirty="0">
                <a:ea typeface="ＭＳ Ｐゴシック" charset="0"/>
                <a:cs typeface="ＭＳ Ｐゴシック" charset="0"/>
              </a:rPr>
              <a:t> 10</a:t>
            </a:r>
            <a:r>
              <a:rPr lang="en-US" sz="2600" baseline="30000" dirty="0">
                <a:ea typeface="ＭＳ Ｐゴシック" charset="0"/>
                <a:cs typeface="ＭＳ Ｐゴシック" charset="0"/>
              </a:rPr>
              <a:t>7</a:t>
            </a:r>
            <a:r>
              <a:rPr lang="en-US" sz="2600" dirty="0">
                <a:ea typeface="ＭＳ Ｐゴシック" charset="0"/>
                <a:cs typeface="ＭＳ Ｐゴシック" charset="0"/>
              </a:rPr>
              <a:t> K and pressures approach 10</a:t>
            </a:r>
            <a:r>
              <a:rPr lang="en-US" sz="2600" baseline="30000" dirty="0">
                <a:ea typeface="ＭＳ Ｐゴシック" charset="0"/>
                <a:cs typeface="ＭＳ Ｐゴシック" charset="0"/>
              </a:rPr>
              <a:t>5</a:t>
            </a:r>
            <a:r>
              <a:rPr lang="en-US" sz="2600" dirty="0">
                <a:ea typeface="ＭＳ Ｐゴシック" charset="0"/>
                <a:cs typeface="ＭＳ Ｐゴシック" charset="0"/>
              </a:rPr>
              <a:t> </a:t>
            </a:r>
            <a:r>
              <a:rPr lang="en-US" sz="2600" dirty="0" smtClean="0">
                <a:ea typeface="ＭＳ Ｐゴシック" charset="0"/>
                <a:cs typeface="ＭＳ Ｐゴシック" charset="0"/>
              </a:rPr>
              <a:t>atmospheres</a:t>
            </a:r>
            <a:r>
              <a:rPr lang="en-US" sz="2600" dirty="0">
                <a:ea typeface="ＭＳ Ｐゴシック" charset="0"/>
                <a:cs typeface="ＭＳ Ｐゴシック" charset="0"/>
              </a:rPr>
              <a:t> </a:t>
            </a:r>
            <a:endParaRPr lang="en-US" sz="2600" dirty="0" smtClean="0">
              <a:ea typeface="ＭＳ Ｐゴシック" charset="0"/>
              <a:cs typeface="ＭＳ Ｐゴシック" charset="0"/>
            </a:endParaRPr>
          </a:p>
          <a:p>
            <a:pPr lvl="1"/>
            <a:r>
              <a:rPr lang="en-US" sz="2200" dirty="0" smtClean="0">
                <a:ea typeface="ＭＳ Ｐゴシック" charset="0"/>
                <a:cs typeface="ＭＳ Ｐゴシック" charset="0"/>
              </a:rPr>
              <a:t>nuclei </a:t>
            </a:r>
            <a:r>
              <a:rPr lang="en-US" sz="2200" dirty="0">
                <a:ea typeface="ＭＳ Ｐゴシック" charset="0"/>
                <a:cs typeface="ＭＳ Ｐゴシック" charset="0"/>
              </a:rPr>
              <a:t>are stripped of their electrons </a:t>
            </a:r>
            <a:endParaRPr lang="en-US" sz="2200" dirty="0" smtClean="0">
              <a:ea typeface="ＭＳ Ｐゴシック" charset="0"/>
              <a:cs typeface="ＭＳ Ｐゴシック" charset="0"/>
            </a:endParaRPr>
          </a:p>
          <a:p>
            <a:pPr lvl="1"/>
            <a:r>
              <a:rPr lang="en-US" sz="2200" dirty="0" smtClean="0">
                <a:ea typeface="ＭＳ Ｐゴシック" charset="0"/>
                <a:cs typeface="ＭＳ Ｐゴシック" charset="0"/>
              </a:rPr>
              <a:t>and </a:t>
            </a:r>
            <a:r>
              <a:rPr lang="en-US" sz="2200" dirty="0">
                <a:ea typeface="ＭＳ Ｐゴシック" charset="0"/>
                <a:cs typeface="ＭＳ Ｐゴシック" charset="0"/>
              </a:rPr>
              <a:t>have enough kinetic energy that </a:t>
            </a:r>
            <a:r>
              <a:rPr lang="en-US" sz="2200" dirty="0" smtClean="0">
                <a:ea typeface="ＭＳ Ｐゴシック" charset="0"/>
                <a:cs typeface="ＭＳ Ｐゴシック" charset="0"/>
              </a:rPr>
              <a:t>fusion </a:t>
            </a:r>
            <a:r>
              <a:rPr lang="en-US" sz="2200" dirty="0">
                <a:ea typeface="ＭＳ Ｐゴシック" charset="0"/>
                <a:cs typeface="ＭＳ Ｐゴシック" charset="0"/>
              </a:rPr>
              <a:t>readily </a:t>
            </a:r>
            <a:r>
              <a:rPr lang="en-US" sz="2200" dirty="0" smtClean="0">
                <a:ea typeface="ＭＳ Ｐゴシック" charset="0"/>
                <a:cs typeface="ＭＳ Ｐゴシック" charset="0"/>
              </a:rPr>
              <a:t>occurs </a:t>
            </a:r>
            <a:endParaRPr lang="en-US" sz="2200" dirty="0">
              <a:ea typeface="ＭＳ Ｐゴシック" charset="0"/>
              <a:cs typeface="ＭＳ Ｐゴシック" charset="0"/>
            </a:endParaRPr>
          </a:p>
          <a:p>
            <a:r>
              <a:rPr lang="en-US" sz="2600" dirty="0">
                <a:ea typeface="ＭＳ Ｐゴシック" charset="0"/>
                <a:cs typeface="ＭＳ Ｐゴシック" charset="0"/>
              </a:rPr>
              <a:t>On earth, however, the necessary conditions for nuclear fusion are not easily </a:t>
            </a:r>
            <a:r>
              <a:rPr lang="en-US" sz="2600" dirty="0" smtClean="0">
                <a:ea typeface="ＭＳ Ｐゴシック" charset="0"/>
                <a:cs typeface="ＭＳ Ｐゴシック" charset="0"/>
              </a:rPr>
              <a:t>created </a:t>
            </a:r>
          </a:p>
          <a:p>
            <a:pPr lvl="1"/>
            <a:r>
              <a:rPr lang="en-US" sz="2200" dirty="0" smtClean="0">
                <a:ea typeface="ＭＳ Ｐゴシック" charset="0"/>
                <a:cs typeface="ＭＳ Ｐゴシック" charset="0"/>
              </a:rPr>
              <a:t>and have never occurred naturally </a:t>
            </a:r>
          </a:p>
        </p:txBody>
      </p:sp>
      <p:sp>
        <p:nvSpPr>
          <p:cNvPr id="5" name="Title 1"/>
          <p:cNvSpPr>
            <a:spLocks noGrp="1"/>
          </p:cNvSpPr>
          <p:nvPr>
            <p:ph type="title"/>
          </p:nvPr>
        </p:nvSpPr>
        <p:spPr>
          <a:xfrm>
            <a:off x="457200" y="274638"/>
            <a:ext cx="8229600" cy="723125"/>
          </a:xfrm>
        </p:spPr>
        <p:txBody>
          <a:bodyPr>
            <a:normAutofit/>
          </a:bodyPr>
          <a:lstStyle/>
          <a:p>
            <a:r>
              <a:rPr lang="en-US" sz="3200" b="1" dirty="0">
                <a:ea typeface="ＭＳ Ｐゴシック" charset="0"/>
                <a:cs typeface="ＭＳ Ｐゴシック" charset="0"/>
              </a:rPr>
              <a:t>NUCLEAR </a:t>
            </a:r>
            <a:r>
              <a:rPr lang="en-US" sz="3200" b="1" dirty="0" smtClean="0">
                <a:ea typeface="ＭＳ Ｐゴシック" charset="0"/>
                <a:cs typeface="ＭＳ Ｐゴシック" charset="0"/>
              </a:rPr>
              <a:t>FUSION</a:t>
            </a:r>
            <a:endParaRPr lang="en-US" sz="3200" dirty="0"/>
          </a:p>
        </p:txBody>
      </p:sp>
    </p:spTree>
    <p:extLst>
      <p:ext uri="{BB962C8B-B14F-4D97-AF65-F5344CB8AC3E}">
        <p14:creationId xmlns:p14="http://schemas.microsoft.com/office/powerpoint/2010/main" val="1858491043"/>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381000" y="838200"/>
            <a:ext cx="8534400" cy="1371600"/>
          </a:xfrm>
        </p:spPr>
        <p:txBody>
          <a:bodyPr/>
          <a:lstStyle/>
          <a:p>
            <a:pPr algn="l" eaLnBrk="1" hangingPunct="1">
              <a:spcAft>
                <a:spcPts val="1200"/>
              </a:spcAft>
            </a:pPr>
            <a:r>
              <a:rPr lang="en-US">
                <a:latin typeface="Arial" charset="0"/>
                <a:ea typeface="MS PGothic" charset="0"/>
              </a:rPr>
              <a:t>Which of the following is true of nuclear fission reactions?</a:t>
            </a:r>
            <a:endParaRPr lang="en-US" baseline="30000">
              <a:latin typeface="Arial" charset="0"/>
              <a:ea typeface="MS PGothic" charset="0"/>
              <a:cs typeface="Arial" charset="0"/>
            </a:endParaRPr>
          </a:p>
        </p:txBody>
      </p:sp>
      <p:sp>
        <p:nvSpPr>
          <p:cNvPr id="4098" name="Rectangle 3"/>
          <p:cNvSpPr>
            <a:spLocks noGrp="1" noChangeArrowheads="1"/>
          </p:cNvSpPr>
          <p:nvPr>
            <p:ph type="body" idx="1"/>
          </p:nvPr>
        </p:nvSpPr>
        <p:spPr>
          <a:xfrm>
            <a:off x="457200" y="2971800"/>
            <a:ext cx="8534400" cy="2514600"/>
          </a:xfrm>
        </p:spPr>
        <p:txBody>
          <a:bodyPr/>
          <a:lstStyle/>
          <a:p>
            <a:pPr eaLnBrk="1" hangingPunct="1">
              <a:buFont typeface="Arial" charset="0"/>
              <a:buAutoNum type="alphaLcPeriod"/>
            </a:pPr>
            <a:r>
              <a:rPr lang="en-US" sz="2800">
                <a:latin typeface="Arial" charset="0"/>
                <a:ea typeface="MS PGothic" charset="0"/>
              </a:rPr>
              <a:t>It is the joining together of light nuclei.</a:t>
            </a:r>
          </a:p>
          <a:p>
            <a:pPr eaLnBrk="1" hangingPunct="1">
              <a:buFont typeface="Arial" charset="0"/>
              <a:buAutoNum type="alphaLcPeriod"/>
            </a:pPr>
            <a:r>
              <a:rPr lang="en-US" sz="2800">
                <a:latin typeface="Arial" charset="0"/>
                <a:ea typeface="MS PGothic" charset="0"/>
              </a:rPr>
              <a:t>A chain reaction is initiated by neutrons.</a:t>
            </a:r>
          </a:p>
          <a:p>
            <a:pPr eaLnBrk="1" hangingPunct="1">
              <a:buFont typeface="Arial" charset="0"/>
              <a:buAutoNum type="alphaLcPeriod"/>
            </a:pPr>
            <a:r>
              <a:rPr lang="en-US" sz="2800">
                <a:latin typeface="Arial" charset="0"/>
                <a:ea typeface="MS PGothic" charset="0"/>
              </a:rPr>
              <a:t>These reactions take place on the sun.</a:t>
            </a:r>
          </a:p>
          <a:p>
            <a:pPr eaLnBrk="1" hangingPunct="1">
              <a:buFont typeface="Arial" charset="0"/>
              <a:buAutoNum type="alphaLcPeriod"/>
            </a:pPr>
            <a:r>
              <a:rPr lang="en-US" sz="2800">
                <a:latin typeface="Arial" charset="0"/>
                <a:ea typeface="MS PGothic" charset="0"/>
              </a:rPr>
              <a:t>No waste products are created.</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
        <p:nvSpPr>
          <p:cNvPr id="2" name="TextBox 1"/>
          <p:cNvSpPr txBox="1"/>
          <p:nvPr/>
        </p:nvSpPr>
        <p:spPr>
          <a:xfrm>
            <a:off x="4715561" y="67549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3003111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381000" y="838200"/>
            <a:ext cx="8534400" cy="1371600"/>
          </a:xfrm>
        </p:spPr>
        <p:txBody>
          <a:bodyPr/>
          <a:lstStyle/>
          <a:p>
            <a:pPr algn="l" eaLnBrk="1" hangingPunct="1">
              <a:spcAft>
                <a:spcPts val="1200"/>
              </a:spcAft>
            </a:pPr>
            <a:r>
              <a:rPr lang="en-US">
                <a:latin typeface="Arial" charset="0"/>
                <a:ea typeface="MS PGothic" charset="0"/>
              </a:rPr>
              <a:t>Which of the following is true of nuclear fission reactions?</a:t>
            </a:r>
            <a:endParaRPr lang="en-US" baseline="30000">
              <a:latin typeface="Arial" charset="0"/>
              <a:ea typeface="MS PGothic" charset="0"/>
              <a:cs typeface="Arial" charset="0"/>
            </a:endParaRPr>
          </a:p>
        </p:txBody>
      </p:sp>
      <p:sp>
        <p:nvSpPr>
          <p:cNvPr id="6146" name="Rectangle 3"/>
          <p:cNvSpPr>
            <a:spLocks noGrp="1" noChangeArrowheads="1"/>
          </p:cNvSpPr>
          <p:nvPr>
            <p:ph type="body" idx="1"/>
          </p:nvPr>
        </p:nvSpPr>
        <p:spPr>
          <a:xfrm>
            <a:off x="457200" y="2971800"/>
            <a:ext cx="8534400" cy="2514600"/>
          </a:xfrm>
        </p:spPr>
        <p:txBody>
          <a:bodyPr/>
          <a:lstStyle/>
          <a:p>
            <a:pPr eaLnBrk="1" hangingPunct="1">
              <a:buFont typeface="Arial" charset="0"/>
              <a:buAutoNum type="alphaLcPeriod"/>
            </a:pPr>
            <a:r>
              <a:rPr lang="en-US" sz="2800">
                <a:latin typeface="Arial" charset="0"/>
                <a:ea typeface="MS PGothic" charset="0"/>
              </a:rPr>
              <a:t>It is the joining together of light nuclei.</a:t>
            </a:r>
          </a:p>
          <a:p>
            <a:pPr eaLnBrk="1" hangingPunct="1">
              <a:buFont typeface="Arial" charset="0"/>
              <a:buAutoNum type="alphaLcPeriod"/>
            </a:pPr>
            <a:r>
              <a:rPr lang="en-US" sz="2800">
                <a:solidFill>
                  <a:srgbClr val="FF0018"/>
                </a:solidFill>
                <a:latin typeface="Arial" charset="0"/>
                <a:ea typeface="MS PGothic" charset="0"/>
              </a:rPr>
              <a:t>A chain reaction is initiated by neutrons.</a:t>
            </a:r>
          </a:p>
          <a:p>
            <a:pPr eaLnBrk="1" hangingPunct="1">
              <a:buFont typeface="Arial" charset="0"/>
              <a:buAutoNum type="alphaLcPeriod"/>
            </a:pPr>
            <a:r>
              <a:rPr lang="en-US" sz="2800">
                <a:latin typeface="Arial" charset="0"/>
                <a:ea typeface="MS PGothic" charset="0"/>
              </a:rPr>
              <a:t>These reactions take place on the sun.</a:t>
            </a:r>
          </a:p>
          <a:p>
            <a:pPr eaLnBrk="1" hangingPunct="1">
              <a:buFont typeface="Arial" charset="0"/>
              <a:buAutoNum type="alphaLcPeriod"/>
            </a:pPr>
            <a:r>
              <a:rPr lang="en-US" sz="2800">
                <a:latin typeface="Arial" charset="0"/>
                <a:ea typeface="MS PGothic" charset="0"/>
              </a:rPr>
              <a:t>No waste products are created.</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948946664"/>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381000" y="838200"/>
            <a:ext cx="8534400" cy="1371600"/>
          </a:xfrm>
        </p:spPr>
        <p:txBody>
          <a:bodyPr/>
          <a:lstStyle/>
          <a:p>
            <a:pPr algn="l" eaLnBrk="1" hangingPunct="1">
              <a:spcAft>
                <a:spcPts val="1200"/>
              </a:spcAft>
            </a:pPr>
            <a:r>
              <a:rPr lang="en-US">
                <a:latin typeface="Arial" charset="0"/>
                <a:ea typeface="MS PGothic" charset="0"/>
              </a:rPr>
              <a:t>Which of the following is true of nuclear fusion reactions?</a:t>
            </a:r>
            <a:endParaRPr lang="en-US" baseline="30000">
              <a:latin typeface="Arial" charset="0"/>
              <a:ea typeface="MS PGothic" charset="0"/>
              <a:cs typeface="Arial" charset="0"/>
            </a:endParaRPr>
          </a:p>
        </p:txBody>
      </p:sp>
      <p:sp>
        <p:nvSpPr>
          <p:cNvPr id="8194" name="Rectangle 3"/>
          <p:cNvSpPr>
            <a:spLocks noGrp="1" noChangeArrowheads="1"/>
          </p:cNvSpPr>
          <p:nvPr>
            <p:ph type="body" idx="1"/>
          </p:nvPr>
        </p:nvSpPr>
        <p:spPr>
          <a:xfrm>
            <a:off x="457200" y="2971800"/>
            <a:ext cx="8534400" cy="2514600"/>
          </a:xfrm>
        </p:spPr>
        <p:txBody>
          <a:bodyPr/>
          <a:lstStyle/>
          <a:p>
            <a:pPr eaLnBrk="1" hangingPunct="1">
              <a:buFont typeface="Arial" charset="0"/>
              <a:buAutoNum type="alphaLcPeriod"/>
            </a:pPr>
            <a:r>
              <a:rPr lang="en-US" sz="2800">
                <a:latin typeface="Arial" charset="0"/>
                <a:ea typeface="MS PGothic" charset="0"/>
              </a:rPr>
              <a:t>It is the joining together of light nuclei.</a:t>
            </a:r>
          </a:p>
          <a:p>
            <a:pPr eaLnBrk="1" hangingPunct="1">
              <a:buFont typeface="Arial" charset="0"/>
              <a:buAutoNum type="alphaLcPeriod"/>
            </a:pPr>
            <a:r>
              <a:rPr lang="en-US" sz="2800">
                <a:latin typeface="Arial" charset="0"/>
                <a:ea typeface="MS PGothic" charset="0"/>
              </a:rPr>
              <a:t>It is the breaking apart of heavy nuclei.</a:t>
            </a:r>
          </a:p>
          <a:p>
            <a:pPr eaLnBrk="1" hangingPunct="1">
              <a:buFont typeface="Arial" charset="0"/>
              <a:buAutoNum type="alphaLcPeriod"/>
            </a:pPr>
            <a:r>
              <a:rPr lang="en-US" sz="2800">
                <a:latin typeface="Arial" charset="0"/>
                <a:ea typeface="MS PGothic" charset="0"/>
              </a:rPr>
              <a:t>Uranium-235 is used in fusion reactions.</a:t>
            </a:r>
          </a:p>
          <a:p>
            <a:pPr eaLnBrk="1" hangingPunct="1">
              <a:buFont typeface="Arial" charset="0"/>
              <a:buAutoNum type="alphaLcPeriod"/>
            </a:pPr>
            <a:r>
              <a:rPr lang="en-US" sz="2800">
                <a:latin typeface="Arial" charset="0"/>
                <a:ea typeface="MS PGothic" charset="0"/>
              </a:rPr>
              <a:t>A critical mass of uranium can keep the reaction going.</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3042698216"/>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381000" y="838200"/>
            <a:ext cx="8534400" cy="1371600"/>
          </a:xfrm>
        </p:spPr>
        <p:txBody>
          <a:bodyPr/>
          <a:lstStyle/>
          <a:p>
            <a:pPr algn="l" eaLnBrk="1" hangingPunct="1">
              <a:spcAft>
                <a:spcPts val="1200"/>
              </a:spcAft>
            </a:pPr>
            <a:r>
              <a:rPr lang="en-US">
                <a:latin typeface="Arial" charset="0"/>
                <a:ea typeface="MS PGothic" charset="0"/>
              </a:rPr>
              <a:t>Which of the following is true of nuclear fusion reactions?</a:t>
            </a:r>
            <a:endParaRPr lang="en-US" baseline="30000">
              <a:latin typeface="Arial" charset="0"/>
              <a:ea typeface="MS PGothic" charset="0"/>
              <a:cs typeface="Arial" charset="0"/>
            </a:endParaRPr>
          </a:p>
        </p:txBody>
      </p:sp>
      <p:sp>
        <p:nvSpPr>
          <p:cNvPr id="10242" name="Rectangle 3"/>
          <p:cNvSpPr>
            <a:spLocks noGrp="1" noChangeArrowheads="1"/>
          </p:cNvSpPr>
          <p:nvPr>
            <p:ph type="body" idx="1"/>
          </p:nvPr>
        </p:nvSpPr>
        <p:spPr>
          <a:xfrm>
            <a:off x="457200" y="2971800"/>
            <a:ext cx="8534400" cy="2514600"/>
          </a:xfrm>
        </p:spPr>
        <p:txBody>
          <a:bodyPr/>
          <a:lstStyle/>
          <a:p>
            <a:pPr eaLnBrk="1" hangingPunct="1">
              <a:buFont typeface="Arial" charset="0"/>
              <a:buAutoNum type="alphaLcPeriod"/>
            </a:pPr>
            <a:r>
              <a:rPr lang="en-US" sz="2800">
                <a:solidFill>
                  <a:srgbClr val="FF0000"/>
                </a:solidFill>
                <a:latin typeface="Arial" charset="0"/>
                <a:ea typeface="MS PGothic" charset="0"/>
              </a:rPr>
              <a:t>It is the joining together of light nuclei.</a:t>
            </a:r>
          </a:p>
          <a:p>
            <a:pPr eaLnBrk="1" hangingPunct="1">
              <a:buFont typeface="Arial" charset="0"/>
              <a:buAutoNum type="alphaLcPeriod"/>
            </a:pPr>
            <a:r>
              <a:rPr lang="en-US" sz="2800">
                <a:latin typeface="Arial" charset="0"/>
                <a:ea typeface="MS PGothic" charset="0"/>
              </a:rPr>
              <a:t>It is the breaking apart of heavy nuclei.</a:t>
            </a:r>
          </a:p>
          <a:p>
            <a:pPr eaLnBrk="1" hangingPunct="1">
              <a:buFont typeface="Arial" charset="0"/>
              <a:buAutoNum type="alphaLcPeriod"/>
            </a:pPr>
            <a:r>
              <a:rPr lang="en-US" sz="2800">
                <a:latin typeface="Arial" charset="0"/>
                <a:ea typeface="MS PGothic" charset="0"/>
              </a:rPr>
              <a:t>Uranium-235 is used in fusion reactions.</a:t>
            </a:r>
          </a:p>
          <a:p>
            <a:pPr eaLnBrk="1" hangingPunct="1">
              <a:buFont typeface="Arial" charset="0"/>
              <a:buAutoNum type="alphaLcPeriod"/>
            </a:pPr>
            <a:r>
              <a:rPr lang="en-US" sz="2800">
                <a:latin typeface="Arial" charset="0"/>
                <a:ea typeface="MS PGothic" charset="0"/>
              </a:rPr>
              <a:t>A critical mass of uranium can keep the reaction going.</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290989683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atin typeface="Arial" charset="0"/>
                <a:cs typeface="Times New Roman" charset="0"/>
              </a:rPr>
              <a:t>Chapter Summary</a:t>
            </a:r>
          </a:p>
        </p:txBody>
      </p:sp>
      <p:graphicFrame>
        <p:nvGraphicFramePr>
          <p:cNvPr id="53252" name="Object 2"/>
          <p:cNvGraphicFramePr>
            <a:graphicFrameLocks noChangeAspect="1"/>
          </p:cNvGraphicFramePr>
          <p:nvPr>
            <p:extLst>
              <p:ext uri="{D42A27DB-BD31-4B8C-83A1-F6EECF244321}">
                <p14:modId xmlns:p14="http://schemas.microsoft.com/office/powerpoint/2010/main" val="4158999327"/>
              </p:ext>
            </p:extLst>
          </p:nvPr>
        </p:nvGraphicFramePr>
        <p:xfrm>
          <a:off x="2447925" y="3666133"/>
          <a:ext cx="4248150" cy="407987"/>
        </p:xfrm>
        <a:graphic>
          <a:graphicData uri="http://schemas.openxmlformats.org/presentationml/2006/ole">
            <mc:AlternateContent xmlns:mc="http://schemas.openxmlformats.org/markup-compatibility/2006">
              <mc:Choice xmlns:v="urn:schemas-microsoft-com:vml" Requires="v">
                <p:oleObj spid="_x0000_s51353" name="Equation" r:id="rId3" imgW="2249488" imgH="217488" progId="Equation.DSMT4">
                  <p:embed/>
                </p:oleObj>
              </mc:Choice>
              <mc:Fallback>
                <p:oleObj name="Equation" r:id="rId3" imgW="2249488" imgH="21748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3666133"/>
                        <a:ext cx="4248150"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3" name="Object 3"/>
          <p:cNvGraphicFramePr>
            <a:graphicFrameLocks noChangeAspect="1"/>
          </p:cNvGraphicFramePr>
          <p:nvPr>
            <p:extLst>
              <p:ext uri="{D42A27DB-BD31-4B8C-83A1-F6EECF244321}">
                <p14:modId xmlns:p14="http://schemas.microsoft.com/office/powerpoint/2010/main" val="566649608"/>
              </p:ext>
            </p:extLst>
          </p:nvPr>
        </p:nvGraphicFramePr>
        <p:xfrm>
          <a:off x="2652713" y="4191595"/>
          <a:ext cx="3838575" cy="407988"/>
        </p:xfrm>
        <a:graphic>
          <a:graphicData uri="http://schemas.openxmlformats.org/presentationml/2006/ole">
            <mc:AlternateContent xmlns:mc="http://schemas.openxmlformats.org/markup-compatibility/2006">
              <mc:Choice xmlns:v="urn:schemas-microsoft-com:vml" Requires="v">
                <p:oleObj spid="_x0000_s51354" name="Equation" r:id="rId5" imgW="2033588" imgH="217488" progId="Equation.3">
                  <p:embed/>
                </p:oleObj>
              </mc:Choice>
              <mc:Fallback>
                <p:oleObj name="Equation" r:id="rId5" imgW="2033588" imgH="21748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4191595"/>
                        <a:ext cx="38385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06479290"/>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398463" y="752475"/>
            <a:ext cx="8229600" cy="5619750"/>
          </a:xfrm>
        </p:spPr>
        <p:txBody>
          <a:bodyPr>
            <a:normAutofit/>
          </a:bodyPr>
          <a:lstStyle/>
          <a:p>
            <a:pPr marL="587375" indent="-514350" eaLnBrk="1" hangingPunct="1">
              <a:buClr>
                <a:srgbClr val="000000"/>
              </a:buClr>
              <a:buFontTx/>
              <a:buAutoNum type="arabicPeriod"/>
              <a:tabLst>
                <a:tab pos="625475" algn="l"/>
              </a:tabLst>
            </a:pPr>
            <a:r>
              <a:rPr lang="en-US" sz="2400" b="1" dirty="0">
                <a:ea typeface="ＭＳ Ｐゴシック" charset="0"/>
                <a:cs typeface="ＭＳ Ｐゴシック" charset="0"/>
              </a:rPr>
              <a:t>What is a nuclear reaction, and how are equations for nuclear reactions balanced?</a:t>
            </a:r>
            <a:r>
              <a:rPr lang="en-US" sz="2400" dirty="0">
                <a:ea typeface="ＭＳ Ｐゴシック" charset="0"/>
                <a:cs typeface="ＭＳ Ｐゴシック" charset="0"/>
              </a:rPr>
              <a:t> </a:t>
            </a:r>
            <a:r>
              <a:rPr lang="en-US" sz="2400" b="1" dirty="0">
                <a:ea typeface="ＭＳ Ｐゴシック" charset="0"/>
                <a:cs typeface="ＭＳ Ｐゴシック" charset="0"/>
              </a:rPr>
              <a:t> </a:t>
            </a:r>
          </a:p>
          <a:p>
            <a:pPr marL="587375" indent="-514350">
              <a:tabLst>
                <a:tab pos="625475" algn="l"/>
              </a:tabLst>
            </a:pPr>
            <a:r>
              <a:rPr lang="en-US" sz="2200" dirty="0">
                <a:ea typeface="ＭＳ Ｐゴシック" charset="0"/>
                <a:cs typeface="ＭＳ Ｐゴシック" charset="0"/>
              </a:rPr>
              <a:t>A </a:t>
            </a:r>
            <a:r>
              <a:rPr lang="en-US" sz="2200" i="1" dirty="0">
                <a:ea typeface="ＭＳ Ｐゴシック" charset="0"/>
                <a:cs typeface="ＭＳ Ｐゴシック" charset="0"/>
              </a:rPr>
              <a:t>nuclear reaction</a:t>
            </a:r>
            <a:r>
              <a:rPr lang="en-US" sz="2200" dirty="0">
                <a:ea typeface="ＭＳ Ｐゴシック" charset="0"/>
                <a:cs typeface="ＭＳ Ｐゴシック" charset="0"/>
              </a:rPr>
              <a:t> is one that changes an atomic nucleus, causing the change of one element into another. Loss of an α particle leads to a new atom whose atomic number is 2 less than that of the starting atom. Loss of a </a:t>
            </a:r>
            <a:r>
              <a:rPr lang="en-US" sz="2200" i="1" dirty="0">
                <a:ea typeface="ＭＳ Ｐゴシック" charset="0"/>
                <a:cs typeface="ＭＳ Ｐゴシック" charset="0"/>
              </a:rPr>
              <a:t>b</a:t>
            </a:r>
            <a:r>
              <a:rPr lang="en-US" sz="2200" dirty="0">
                <a:ea typeface="ＭＳ Ｐゴシック" charset="0"/>
                <a:cs typeface="ＭＳ Ｐゴシック" charset="0"/>
              </a:rPr>
              <a:t> particle leads to an atom whose atomic number is 1 greater than that of the starting atom.</a:t>
            </a:r>
          </a:p>
          <a:p>
            <a:pPr marL="587375" indent="-514350">
              <a:buFontTx/>
              <a:buNone/>
              <a:tabLst>
                <a:tab pos="625475" algn="l"/>
              </a:tabLst>
            </a:pPr>
            <a:endParaRPr lang="en-US" sz="2400" dirty="0">
              <a:ea typeface="ＭＳ Ｐゴシック" charset="0"/>
              <a:cs typeface="ＭＳ Ｐゴシック" charset="0"/>
            </a:endParaRPr>
          </a:p>
          <a:p>
            <a:pPr marL="587375" indent="-514350">
              <a:tabLst>
                <a:tab pos="625475" algn="l"/>
              </a:tabLst>
            </a:pPr>
            <a:endParaRPr lang="en-US" sz="2400" dirty="0">
              <a:ea typeface="ＭＳ Ｐゴシック" charset="0"/>
              <a:cs typeface="ＭＳ Ｐゴシック" charset="0"/>
            </a:endParaRPr>
          </a:p>
          <a:p>
            <a:pPr marL="587375" indent="-514350">
              <a:buFontTx/>
              <a:buNone/>
              <a:tabLst>
                <a:tab pos="625475" algn="l"/>
              </a:tabLst>
            </a:pPr>
            <a:endParaRPr lang="en-US" sz="2400" dirty="0">
              <a:ea typeface="ＭＳ Ｐゴシック" charset="0"/>
              <a:cs typeface="ＭＳ Ｐゴシック" charset="0"/>
            </a:endParaRPr>
          </a:p>
          <a:p>
            <a:pPr marL="587375" indent="-514350">
              <a:tabLst>
                <a:tab pos="625475" algn="l"/>
              </a:tabLst>
            </a:pPr>
            <a:r>
              <a:rPr lang="en-US" sz="2200" dirty="0">
                <a:ea typeface="ＭＳ Ｐゴシック" charset="0"/>
                <a:cs typeface="ＭＳ Ｐゴシック" charset="0"/>
              </a:rPr>
              <a:t>A nuclear reaction is balanced when the sum of the </a:t>
            </a:r>
            <a:r>
              <a:rPr lang="en-US" sz="2200" i="1" dirty="0">
                <a:ea typeface="ＭＳ Ｐゴシック" charset="0"/>
                <a:cs typeface="ＭＳ Ｐゴシック" charset="0"/>
              </a:rPr>
              <a:t>nucleons</a:t>
            </a:r>
            <a:r>
              <a:rPr lang="en-US" sz="2200" dirty="0">
                <a:ea typeface="ＭＳ Ｐゴシック" charset="0"/>
                <a:cs typeface="ＭＳ Ｐゴシック" charset="0"/>
              </a:rPr>
              <a:t> (protons and neutrons) is the same on both sides of the reaction arrow and when the sum of the charges on the nuclei plus any ejected subatomic particles is the same. </a:t>
            </a:r>
          </a:p>
        </p:txBody>
      </p:sp>
      <p:graphicFrame>
        <p:nvGraphicFramePr>
          <p:cNvPr id="53252" name="Object 2"/>
          <p:cNvGraphicFramePr>
            <a:graphicFrameLocks noChangeAspect="1"/>
          </p:cNvGraphicFramePr>
          <p:nvPr>
            <p:extLst>
              <p:ext uri="{D42A27DB-BD31-4B8C-83A1-F6EECF244321}">
                <p14:modId xmlns:p14="http://schemas.microsoft.com/office/powerpoint/2010/main" val="3252580159"/>
              </p:ext>
            </p:extLst>
          </p:nvPr>
        </p:nvGraphicFramePr>
        <p:xfrm>
          <a:off x="2447925" y="3666133"/>
          <a:ext cx="4248150" cy="407987"/>
        </p:xfrm>
        <a:graphic>
          <a:graphicData uri="http://schemas.openxmlformats.org/presentationml/2006/ole">
            <mc:AlternateContent xmlns:mc="http://schemas.openxmlformats.org/markup-compatibility/2006">
              <mc:Choice xmlns:v="urn:schemas-microsoft-com:vml" Requires="v">
                <p:oleObj spid="_x0000_s58466" name="Equation" r:id="rId3" imgW="2249488" imgH="217488" progId="Equation.DSMT4">
                  <p:embed/>
                </p:oleObj>
              </mc:Choice>
              <mc:Fallback>
                <p:oleObj name="Equation" r:id="rId3" imgW="2249488" imgH="21748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3666133"/>
                        <a:ext cx="4248150"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3" name="Object 3"/>
          <p:cNvGraphicFramePr>
            <a:graphicFrameLocks noChangeAspect="1"/>
          </p:cNvGraphicFramePr>
          <p:nvPr>
            <p:extLst>
              <p:ext uri="{D42A27DB-BD31-4B8C-83A1-F6EECF244321}">
                <p14:modId xmlns:p14="http://schemas.microsoft.com/office/powerpoint/2010/main" val="2521380889"/>
              </p:ext>
            </p:extLst>
          </p:nvPr>
        </p:nvGraphicFramePr>
        <p:xfrm>
          <a:off x="2652713" y="4191595"/>
          <a:ext cx="3838575" cy="407988"/>
        </p:xfrm>
        <a:graphic>
          <a:graphicData uri="http://schemas.openxmlformats.org/presentationml/2006/ole">
            <mc:AlternateContent xmlns:mc="http://schemas.openxmlformats.org/markup-compatibility/2006">
              <mc:Choice xmlns:v="urn:schemas-microsoft-com:vml" Requires="v">
                <p:oleObj spid="_x0000_s58467" name="Equation" r:id="rId5" imgW="2033588" imgH="217488" progId="Equation.3">
                  <p:embed/>
                </p:oleObj>
              </mc:Choice>
              <mc:Fallback>
                <p:oleObj name="Equation" r:id="rId5" imgW="2033588" imgH="21748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4191595"/>
                        <a:ext cx="38385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38453080"/>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365125" y="617538"/>
            <a:ext cx="8229600" cy="4713287"/>
          </a:xfrm>
        </p:spPr>
        <p:txBody>
          <a:bodyPr>
            <a:normAutofit lnSpcReduction="10000"/>
          </a:bodyPr>
          <a:lstStyle/>
          <a:p>
            <a:pPr marL="587375" indent="-514350" eaLnBrk="1" hangingPunct="1">
              <a:buClr>
                <a:srgbClr val="000000"/>
              </a:buClr>
              <a:buFontTx/>
              <a:buAutoNum type="arabicPeriod" startAt="2"/>
              <a:tabLst>
                <a:tab pos="625475" algn="l"/>
              </a:tabLst>
            </a:pPr>
            <a:r>
              <a:rPr lang="en-US" sz="2200" b="1" dirty="0">
                <a:ea typeface="ＭＳ Ｐゴシック" charset="0"/>
                <a:cs typeface="ＭＳ Ｐゴシック" charset="0"/>
              </a:rPr>
              <a:t>What are the different kinds of radioactivity?</a:t>
            </a:r>
            <a:r>
              <a:rPr lang="en-US" sz="2200" dirty="0">
                <a:ea typeface="ＭＳ Ｐゴシック" charset="0"/>
                <a:cs typeface="ＭＳ Ｐゴシック" charset="0"/>
              </a:rPr>
              <a:t> </a:t>
            </a:r>
            <a:r>
              <a:rPr lang="en-US" sz="2200" b="1" dirty="0">
                <a:ea typeface="ＭＳ Ｐゴシック" charset="0"/>
                <a:cs typeface="ＭＳ Ｐゴシック" charset="0"/>
              </a:rPr>
              <a:t> </a:t>
            </a:r>
          </a:p>
          <a:p>
            <a:pPr marL="587375" indent="-514350" eaLnBrk="1" hangingPunct="1">
              <a:buClr>
                <a:srgbClr val="000000"/>
              </a:buClr>
              <a:tabLst>
                <a:tab pos="625475" algn="l"/>
              </a:tabLst>
            </a:pPr>
            <a:r>
              <a:rPr lang="en-US" sz="2200" i="1" dirty="0">
                <a:ea typeface="ＭＳ Ｐゴシック" charset="0"/>
                <a:cs typeface="ＭＳ Ｐゴシック" charset="0"/>
              </a:rPr>
              <a:t>Radioactivity</a:t>
            </a:r>
            <a:r>
              <a:rPr lang="en-US" sz="2200" dirty="0">
                <a:ea typeface="ＭＳ Ｐゴシック" charset="0"/>
                <a:cs typeface="ＭＳ Ｐゴシック" charset="0"/>
              </a:rPr>
              <a:t> is the spontaneous emission of radiation from the nucleus of an unstable atom. The three major kinds of radiation are called </a:t>
            </a:r>
            <a:r>
              <a:rPr lang="en-US" sz="2200" i="1" dirty="0">
                <a:ea typeface="ＭＳ Ｐゴシック" charset="0"/>
                <a:cs typeface="ＭＳ Ｐゴシック" charset="0"/>
              </a:rPr>
              <a:t>alpha </a:t>
            </a:r>
            <a:r>
              <a:rPr lang="en-US" sz="2200" dirty="0">
                <a:ea typeface="ＭＳ Ｐゴシック" charset="0"/>
                <a:cs typeface="ＭＳ Ｐゴシック" charset="0"/>
              </a:rPr>
              <a:t>(</a:t>
            </a:r>
            <a:r>
              <a:rPr lang="en-US" sz="2200" i="1" dirty="0">
                <a:ea typeface="ＭＳ Ｐゴシック" charset="0"/>
                <a:cs typeface="ＭＳ Ｐゴシック" charset="0"/>
              </a:rPr>
              <a:t>a</a:t>
            </a:r>
            <a:r>
              <a:rPr lang="en-US" sz="2200" dirty="0">
                <a:ea typeface="ＭＳ Ｐゴシック" charset="0"/>
                <a:cs typeface="ＭＳ Ｐゴシック" charset="0"/>
              </a:rPr>
              <a:t>), </a:t>
            </a:r>
            <a:r>
              <a:rPr lang="en-US" sz="2200" i="1" dirty="0">
                <a:ea typeface="ＭＳ Ｐゴシック" charset="0"/>
                <a:cs typeface="ＭＳ Ｐゴシック" charset="0"/>
              </a:rPr>
              <a:t>beta </a:t>
            </a:r>
            <a:r>
              <a:rPr lang="en-US" sz="2200" dirty="0">
                <a:ea typeface="ＭＳ Ｐゴシック" charset="0"/>
                <a:cs typeface="ＭＳ Ｐゴシック" charset="0"/>
              </a:rPr>
              <a:t>(</a:t>
            </a:r>
            <a:r>
              <a:rPr lang="en-US" sz="2200" i="1" dirty="0">
                <a:ea typeface="ＭＳ Ｐゴシック" charset="0"/>
                <a:cs typeface="ＭＳ Ｐゴシック" charset="0"/>
              </a:rPr>
              <a:t>b</a:t>
            </a:r>
            <a:r>
              <a:rPr lang="en-US" sz="2200" dirty="0">
                <a:ea typeface="ＭＳ Ｐゴシック" charset="0"/>
                <a:cs typeface="ＭＳ Ｐゴシック" charset="0"/>
              </a:rPr>
              <a:t>), and </a:t>
            </a:r>
            <a:r>
              <a:rPr lang="en-US" sz="2200" i="1" dirty="0">
                <a:ea typeface="ＭＳ Ｐゴシック" charset="0"/>
                <a:cs typeface="ＭＳ Ｐゴシック" charset="0"/>
              </a:rPr>
              <a:t>gamma </a:t>
            </a:r>
            <a:r>
              <a:rPr lang="en-US" sz="2200" dirty="0">
                <a:ea typeface="ＭＳ Ｐゴシック" charset="0"/>
                <a:cs typeface="ＭＳ Ｐゴシック" charset="0"/>
              </a:rPr>
              <a:t>(</a:t>
            </a:r>
            <a:r>
              <a:rPr lang="en-US" sz="2200" i="1" dirty="0">
                <a:ea typeface="ＭＳ Ｐゴシック" charset="0"/>
                <a:cs typeface="ＭＳ Ｐゴシック" charset="0"/>
              </a:rPr>
              <a:t>g</a:t>
            </a:r>
            <a:r>
              <a:rPr lang="en-US" sz="2200" dirty="0">
                <a:ea typeface="ＭＳ Ｐゴシック" charset="0"/>
                <a:cs typeface="ＭＳ Ｐゴシック" charset="0"/>
              </a:rPr>
              <a:t>). </a:t>
            </a:r>
          </a:p>
          <a:p>
            <a:pPr marL="587375" indent="-514350" eaLnBrk="1" hangingPunct="1">
              <a:buClr>
                <a:srgbClr val="000000"/>
              </a:buClr>
              <a:tabLst>
                <a:tab pos="625475" algn="l"/>
              </a:tabLst>
            </a:pPr>
            <a:r>
              <a:rPr lang="en-US" sz="2200" dirty="0">
                <a:ea typeface="ＭＳ Ｐゴシック" charset="0"/>
                <a:cs typeface="ＭＳ Ｐゴシック" charset="0"/>
              </a:rPr>
              <a:t>Alpha radiation consists of helium nuclei, small particles containing two protons and two neutrons; beta radiation consists of electrons; and gamma radiation consists of high-energy light waves. Every element in the periodic table has at least one radioactive isotope, or </a:t>
            </a:r>
            <a:r>
              <a:rPr lang="en-US" sz="2200" i="1" dirty="0">
                <a:ea typeface="ＭＳ Ｐゴシック" charset="0"/>
                <a:cs typeface="ＭＳ Ｐゴシック" charset="0"/>
              </a:rPr>
              <a:t>radioisotope</a:t>
            </a:r>
            <a:r>
              <a:rPr lang="en-US" sz="2200" dirty="0">
                <a:ea typeface="ＭＳ Ｐゴシック" charset="0"/>
                <a:cs typeface="ＭＳ Ｐゴシック" charset="0"/>
              </a:rPr>
              <a:t>. </a:t>
            </a:r>
          </a:p>
          <a:p>
            <a:pPr marL="587375" indent="-514350" eaLnBrk="1" hangingPunct="1">
              <a:buClr>
                <a:srgbClr val="000000"/>
              </a:buClr>
              <a:buFontTx/>
              <a:buAutoNum type="arabicPeriod" startAt="3"/>
              <a:tabLst>
                <a:tab pos="625475" algn="l"/>
              </a:tabLst>
            </a:pPr>
            <a:r>
              <a:rPr lang="en-US" sz="2200" b="1" dirty="0">
                <a:ea typeface="ＭＳ Ｐゴシック" charset="0"/>
                <a:cs typeface="ＭＳ Ｐゴシック" charset="0"/>
              </a:rPr>
              <a:t>How are the rates of nuclear reactions expressed?</a:t>
            </a:r>
          </a:p>
          <a:p>
            <a:pPr marL="587375" indent="-514350" eaLnBrk="1" hangingPunct="1">
              <a:buClr>
                <a:srgbClr val="000000"/>
              </a:buClr>
              <a:tabLst>
                <a:tab pos="625475" algn="l"/>
              </a:tabLst>
            </a:pPr>
            <a:r>
              <a:rPr lang="en-US" sz="2200" dirty="0">
                <a:ea typeface="ＭＳ Ｐゴシック" charset="0"/>
                <a:cs typeface="ＭＳ Ｐゴシック" charset="0"/>
              </a:rPr>
              <a:t>The rate of a nuclear reaction is expressed in units of </a:t>
            </a:r>
            <a:r>
              <a:rPr lang="en-US" sz="2200" i="1" dirty="0">
                <a:ea typeface="ＭＳ Ｐゴシック" charset="0"/>
                <a:cs typeface="ＭＳ Ｐゴシック" charset="0"/>
              </a:rPr>
              <a:t>half-life</a:t>
            </a:r>
            <a:r>
              <a:rPr lang="en-US" sz="2200" dirty="0">
                <a:ea typeface="ＭＳ Ｐゴシック" charset="0"/>
                <a:cs typeface="ＭＳ Ｐゴシック" charset="0"/>
              </a:rPr>
              <a:t> where one half-life is the amount of time necessary for one half of the radioactive sample to decay. </a:t>
            </a:r>
          </a:p>
        </p:txBody>
      </p:sp>
    </p:spTree>
    <p:extLst>
      <p:ext uri="{BB962C8B-B14F-4D97-AF65-F5344CB8AC3E}">
        <p14:creationId xmlns:p14="http://schemas.microsoft.com/office/powerpoint/2010/main" val="458634273"/>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65125" y="803275"/>
            <a:ext cx="8229600" cy="5556250"/>
          </a:xfrm>
        </p:spPr>
        <p:txBody>
          <a:bodyPr>
            <a:normAutofit/>
          </a:bodyPr>
          <a:lstStyle/>
          <a:p>
            <a:pPr marL="587375" indent="-514350" eaLnBrk="1" hangingPunct="1">
              <a:buClr>
                <a:srgbClr val="000000"/>
              </a:buClr>
              <a:buFontTx/>
              <a:buAutoNum type="arabicPeriod" startAt="4"/>
              <a:tabLst>
                <a:tab pos="625475" algn="l"/>
              </a:tabLst>
            </a:pPr>
            <a:r>
              <a:rPr lang="en-US" sz="2400" b="1" dirty="0">
                <a:ea typeface="ＭＳ Ｐゴシック" charset="0"/>
                <a:cs typeface="ＭＳ Ｐゴシック" charset="0"/>
              </a:rPr>
              <a:t>What is ionizing radiation? </a:t>
            </a:r>
          </a:p>
          <a:p>
            <a:pPr marL="587375" indent="-514350" eaLnBrk="1" hangingPunct="1">
              <a:buClr>
                <a:srgbClr val="000000"/>
              </a:buClr>
              <a:tabLst>
                <a:tab pos="625475" algn="l"/>
              </a:tabLst>
            </a:pPr>
            <a:r>
              <a:rPr lang="en-US" sz="2700" dirty="0">
                <a:ea typeface="ＭＳ Ｐゴシック" charset="0"/>
                <a:cs typeface="ＭＳ Ｐゴシック" charset="0"/>
              </a:rPr>
              <a:t>High-energy radiation of all types—</a:t>
            </a:r>
            <a:r>
              <a:rPr lang="en-US" sz="2700" i="1" dirty="0">
                <a:ea typeface="ＭＳ Ｐゴシック" charset="0"/>
                <a:cs typeface="ＭＳ Ｐゴシック" charset="0"/>
              </a:rPr>
              <a:t>a</a:t>
            </a:r>
            <a:r>
              <a:rPr lang="en-US" sz="2700" dirty="0">
                <a:ea typeface="ＭＳ Ｐゴシック" charset="0"/>
                <a:cs typeface="ＭＳ Ｐゴシック" charset="0"/>
              </a:rPr>
              <a:t> particles, </a:t>
            </a:r>
            <a:r>
              <a:rPr lang="en-US" sz="2700" i="1" dirty="0">
                <a:ea typeface="ＭＳ Ｐゴシック" charset="0"/>
                <a:cs typeface="ＭＳ Ｐゴシック" charset="0"/>
              </a:rPr>
              <a:t>b</a:t>
            </a:r>
            <a:r>
              <a:rPr lang="en-US" sz="2700" dirty="0">
                <a:ea typeface="ＭＳ Ｐゴシック" charset="0"/>
                <a:cs typeface="ＭＳ Ｐゴシック" charset="0"/>
              </a:rPr>
              <a:t> particles, </a:t>
            </a:r>
            <a:r>
              <a:rPr lang="en-US" sz="2700" i="1" dirty="0">
                <a:ea typeface="ＭＳ Ｐゴシック" charset="0"/>
                <a:cs typeface="ＭＳ Ｐゴシック" charset="0"/>
              </a:rPr>
              <a:t>g</a:t>
            </a:r>
            <a:r>
              <a:rPr lang="en-US" sz="2700" dirty="0">
                <a:ea typeface="ＭＳ Ｐゴシック" charset="0"/>
                <a:cs typeface="ＭＳ Ｐゴシック" charset="0"/>
              </a:rPr>
              <a:t> rays, and X rays—is called </a:t>
            </a:r>
            <a:r>
              <a:rPr lang="en-US" sz="2700" i="1" dirty="0">
                <a:ea typeface="ＭＳ Ｐゴシック" charset="0"/>
                <a:cs typeface="ＭＳ Ｐゴシック" charset="0"/>
              </a:rPr>
              <a:t>ionizing radiation</a:t>
            </a:r>
            <a:r>
              <a:rPr lang="en-US" sz="2700" dirty="0">
                <a:ea typeface="ＭＳ Ｐゴシック" charset="0"/>
                <a:cs typeface="ＭＳ Ｐゴシック" charset="0"/>
              </a:rPr>
              <a:t>. When any of these kinds of radiation strikes an atom, it dislodges an electron and gives a reactive ion that can be lethal to living cells. </a:t>
            </a:r>
          </a:p>
          <a:p>
            <a:pPr marL="587375" indent="-514350" eaLnBrk="1" hangingPunct="1">
              <a:buClr>
                <a:srgbClr val="000000"/>
              </a:buClr>
              <a:tabLst>
                <a:tab pos="625475" algn="l"/>
              </a:tabLst>
            </a:pPr>
            <a:r>
              <a:rPr lang="en-US" sz="2700" dirty="0">
                <a:ea typeface="ＭＳ Ｐゴシック" charset="0"/>
                <a:cs typeface="ＭＳ Ｐゴシック" charset="0"/>
              </a:rPr>
              <a:t>Gamma rays and X rays are the most penetrating and most harmful types of external radiation, and </a:t>
            </a:r>
            <a:r>
              <a:rPr lang="en-US" sz="2700" i="1" dirty="0">
                <a:ea typeface="ＭＳ Ｐゴシック" charset="0"/>
                <a:cs typeface="ＭＳ Ｐゴシック" charset="0"/>
              </a:rPr>
              <a:t>a</a:t>
            </a:r>
            <a:r>
              <a:rPr lang="en-US" sz="2700" dirty="0">
                <a:ea typeface="ＭＳ Ｐゴシック" charset="0"/>
                <a:cs typeface="ＭＳ Ｐゴシック" charset="0"/>
              </a:rPr>
              <a:t> particles are the most dangerous types of internal radiation because of their high energy and the resulting damage to surrounding tissue. </a:t>
            </a:r>
          </a:p>
        </p:txBody>
      </p:sp>
    </p:spTree>
    <p:extLst>
      <p:ext uri="{BB962C8B-B14F-4D97-AF65-F5344CB8AC3E}">
        <p14:creationId xmlns:p14="http://schemas.microsoft.com/office/powerpoint/2010/main" val="1823244584"/>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365125" y="650875"/>
            <a:ext cx="8229600" cy="5534025"/>
          </a:xfrm>
        </p:spPr>
        <p:txBody>
          <a:bodyPr/>
          <a:lstStyle/>
          <a:p>
            <a:pPr marL="457200" indent="-457200">
              <a:buFontTx/>
              <a:buAutoNum type="arabicPeriod" startAt="5"/>
            </a:pPr>
            <a:r>
              <a:rPr lang="en-US" sz="2600" b="1" dirty="0">
                <a:ea typeface="ＭＳ Ｐゴシック" charset="0"/>
                <a:cs typeface="ＭＳ Ｐゴシック" charset="0"/>
              </a:rPr>
              <a:t>How is radioactivity measured?</a:t>
            </a:r>
            <a:r>
              <a:rPr lang="en-US" sz="2600" dirty="0">
                <a:ea typeface="ＭＳ Ｐゴシック" charset="0"/>
                <a:cs typeface="ＭＳ Ｐゴシック" charset="0"/>
              </a:rPr>
              <a:t> </a:t>
            </a:r>
            <a:r>
              <a:rPr lang="en-US" sz="2600" b="1" dirty="0">
                <a:ea typeface="ＭＳ Ｐゴシック" charset="0"/>
                <a:cs typeface="ＭＳ Ｐゴシック" charset="0"/>
              </a:rPr>
              <a:t>	</a:t>
            </a:r>
          </a:p>
          <a:p>
            <a:pPr marL="457200" indent="-457200"/>
            <a:r>
              <a:rPr lang="en-US" sz="2600" dirty="0">
                <a:ea typeface="ＭＳ Ｐゴシック" charset="0"/>
                <a:cs typeface="ＭＳ Ｐゴシック" charset="0"/>
              </a:rPr>
              <a:t>Radiation intensity is expressed in different ways according to the property being measured. </a:t>
            </a:r>
          </a:p>
          <a:p>
            <a:pPr marL="457200" indent="-457200"/>
            <a:r>
              <a:rPr lang="en-US" sz="2600" dirty="0">
                <a:ea typeface="ＭＳ Ｐゴシック" charset="0"/>
                <a:cs typeface="ＭＳ Ｐゴシック" charset="0"/>
              </a:rPr>
              <a:t>The </a:t>
            </a:r>
            <a:r>
              <a:rPr lang="en-US" sz="2600" i="1" dirty="0">
                <a:ea typeface="ＭＳ Ｐゴシック" charset="0"/>
                <a:cs typeface="ＭＳ Ｐゴシック" charset="0"/>
              </a:rPr>
              <a:t>curie</a:t>
            </a:r>
            <a:r>
              <a:rPr lang="en-US" sz="2600" dirty="0">
                <a:ea typeface="ＭＳ Ｐゴシック" charset="0"/>
                <a:cs typeface="ＭＳ Ｐゴシック" charset="0"/>
              </a:rPr>
              <a:t> (</a:t>
            </a:r>
            <a:r>
              <a:rPr lang="en-US" sz="2600" i="1" dirty="0" err="1">
                <a:ea typeface="ＭＳ Ｐゴシック" charset="0"/>
                <a:cs typeface="ＭＳ Ｐゴシック" charset="0"/>
              </a:rPr>
              <a:t>Ci</a:t>
            </a:r>
            <a:r>
              <a:rPr lang="en-US" sz="2600" dirty="0">
                <a:ea typeface="ＭＳ Ｐゴシック" charset="0"/>
                <a:cs typeface="ＭＳ Ｐゴシック" charset="0"/>
              </a:rPr>
              <a:t>) measures the number of radioactive disintegrations per second in a sample; the </a:t>
            </a:r>
            <a:r>
              <a:rPr lang="en-US" sz="2600" i="1" dirty="0">
                <a:ea typeface="ＭＳ Ｐゴシック" charset="0"/>
                <a:cs typeface="ＭＳ Ｐゴシック" charset="0"/>
              </a:rPr>
              <a:t>roentgen</a:t>
            </a:r>
            <a:r>
              <a:rPr lang="en-US" sz="2600" dirty="0">
                <a:ea typeface="ＭＳ Ｐゴシック" charset="0"/>
                <a:cs typeface="ＭＳ Ｐゴシック" charset="0"/>
              </a:rPr>
              <a:t> (</a:t>
            </a:r>
            <a:r>
              <a:rPr lang="en-US" sz="2600" i="1" dirty="0">
                <a:ea typeface="ＭＳ Ｐゴシック" charset="0"/>
                <a:cs typeface="ＭＳ Ｐゴシック" charset="0"/>
              </a:rPr>
              <a:t>R</a:t>
            </a:r>
            <a:r>
              <a:rPr lang="en-US" sz="2600" dirty="0">
                <a:ea typeface="ＭＳ Ｐゴシック" charset="0"/>
                <a:cs typeface="ＭＳ Ｐゴシック" charset="0"/>
              </a:rPr>
              <a:t>) measures the ionizing ability of radiation; the </a:t>
            </a:r>
            <a:r>
              <a:rPr lang="en-US" sz="2600" i="1" dirty="0">
                <a:ea typeface="ＭＳ Ｐゴシック" charset="0"/>
                <a:cs typeface="ＭＳ Ｐゴシック" charset="0"/>
              </a:rPr>
              <a:t>rad</a:t>
            </a:r>
            <a:r>
              <a:rPr lang="en-US" sz="2600" dirty="0">
                <a:ea typeface="ＭＳ Ｐゴシック" charset="0"/>
                <a:cs typeface="ＭＳ Ｐゴシック" charset="0"/>
              </a:rPr>
              <a:t> measures the amount of radiation energy absorbed per gram of tissue; and the </a:t>
            </a:r>
            <a:r>
              <a:rPr lang="en-US" sz="2600" i="1" dirty="0">
                <a:ea typeface="ＭＳ Ｐゴシック" charset="0"/>
                <a:cs typeface="ＭＳ Ｐゴシック" charset="0"/>
              </a:rPr>
              <a:t>rem</a:t>
            </a:r>
            <a:r>
              <a:rPr lang="en-US" sz="2600" dirty="0">
                <a:ea typeface="ＭＳ Ｐゴシック" charset="0"/>
                <a:cs typeface="ＭＳ Ｐゴシック" charset="0"/>
              </a:rPr>
              <a:t> measures the amount of tissue damage caused by radiation. </a:t>
            </a:r>
          </a:p>
          <a:p>
            <a:pPr marL="457200" indent="-457200"/>
            <a:r>
              <a:rPr lang="en-US" sz="2600" dirty="0">
                <a:ea typeface="ＭＳ Ｐゴシック" charset="0"/>
                <a:cs typeface="ＭＳ Ｐゴシック" charset="0"/>
              </a:rPr>
              <a:t>Radiation effects become noticeable with a human exposure of 25 rem and become lethal at an exposure above 600 rem. </a:t>
            </a:r>
          </a:p>
        </p:txBody>
      </p:sp>
    </p:spTree>
    <p:extLst>
      <p:ext uri="{BB962C8B-B14F-4D97-AF65-F5344CB8AC3E}">
        <p14:creationId xmlns:p14="http://schemas.microsoft.com/office/powerpoint/2010/main" val="103287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1371600"/>
          </a:xfrm>
        </p:spPr>
        <p:txBody>
          <a:bodyPr/>
          <a:lstStyle/>
          <a:p>
            <a:pPr algn="l" eaLnBrk="1" hangingPunct="1">
              <a:spcAft>
                <a:spcPts val="1200"/>
              </a:spcAft>
            </a:pPr>
            <a:r>
              <a:rPr lang="en-US">
                <a:latin typeface="Arial" charset="0"/>
                <a:ea typeface="MS PGothic" charset="0"/>
              </a:rPr>
              <a:t/>
            </a:r>
            <a:br>
              <a:rPr lang="en-US">
                <a:latin typeface="Arial" charset="0"/>
                <a:ea typeface="MS PGothic" charset="0"/>
              </a:rPr>
            </a:br>
            <a:r>
              <a:rPr lang="en-US">
                <a:latin typeface="Arial" charset="0"/>
                <a:ea typeface="MS PGothic" charset="0"/>
              </a:rPr>
              <a:t/>
            </a:r>
            <a:br>
              <a:rPr lang="en-US">
                <a:latin typeface="Arial" charset="0"/>
                <a:ea typeface="MS PGothic" charset="0"/>
              </a:rPr>
            </a:br>
            <a:r>
              <a:rPr lang="en-US">
                <a:latin typeface="Arial" charset="0"/>
                <a:ea typeface="MS PGothic" charset="0"/>
              </a:rPr>
              <a:t>In the drawing below, blue spheres represent protons and red spheres represent neutrons.  What is the isotope represented by the drawing?</a:t>
            </a:r>
            <a:endParaRPr lang="en-US" baseline="30000">
              <a:latin typeface="Arial" charset="0"/>
              <a:ea typeface="MS PGothic" charset="0"/>
              <a:cs typeface="Arial" charset="0"/>
            </a:endParaRPr>
          </a:p>
        </p:txBody>
      </p:sp>
      <p:sp>
        <p:nvSpPr>
          <p:cNvPr id="9219" name="Rectangle 3"/>
          <p:cNvSpPr>
            <a:spLocks noGrp="1" noChangeArrowheads="1"/>
          </p:cNvSpPr>
          <p:nvPr>
            <p:ph type="body" idx="1"/>
          </p:nvPr>
        </p:nvSpPr>
        <p:spPr>
          <a:xfrm>
            <a:off x="457200" y="2971800"/>
            <a:ext cx="2667000" cy="2590800"/>
          </a:xfrm>
        </p:spPr>
        <p:txBody>
          <a:bodyPr/>
          <a:lstStyle/>
          <a:p>
            <a:pPr eaLnBrk="1" hangingPunct="1">
              <a:buFont typeface="Arial" charset="0"/>
              <a:buAutoNum type="alphaLcPeriod"/>
            </a:pPr>
            <a:r>
              <a:rPr lang="en-US" sz="2800">
                <a:latin typeface="Arial" charset="0"/>
                <a:ea typeface="MS PGothic" charset="0"/>
              </a:rPr>
              <a:t>Carbon-12</a:t>
            </a:r>
          </a:p>
          <a:p>
            <a:pPr eaLnBrk="1" hangingPunct="1">
              <a:buFont typeface="Arial" charset="0"/>
              <a:buAutoNum type="alphaLcPeriod"/>
            </a:pPr>
            <a:r>
              <a:rPr lang="en-US" sz="2800">
                <a:latin typeface="Arial" charset="0"/>
                <a:ea typeface="MS PGothic" charset="0"/>
              </a:rPr>
              <a:t>Carbon-14</a:t>
            </a:r>
          </a:p>
          <a:p>
            <a:pPr eaLnBrk="1" hangingPunct="1">
              <a:buFont typeface="Arial" charset="0"/>
              <a:buAutoNum type="alphaLcPeriod"/>
            </a:pPr>
            <a:r>
              <a:rPr lang="en-US" sz="2800">
                <a:latin typeface="Arial" charset="0"/>
                <a:ea typeface="MS PGothic" charset="0"/>
              </a:rPr>
              <a:t>Oxygen-14</a:t>
            </a:r>
          </a:p>
          <a:p>
            <a:pPr eaLnBrk="1" hangingPunct="1">
              <a:buFont typeface="Arial" charset="0"/>
              <a:buAutoNum type="alphaLcPeriod"/>
            </a:pPr>
            <a:r>
              <a:rPr lang="en-US" sz="2800">
                <a:latin typeface="Arial" charset="0"/>
                <a:ea typeface="MS PGothic" charset="0"/>
              </a:rPr>
              <a:t>Oxygen-16</a:t>
            </a:r>
          </a:p>
          <a:p>
            <a:pPr eaLnBrk="1" hangingPunct="1">
              <a:buFont typeface="Times" charset="0"/>
              <a:buAutoNum type="alphaLcPeriod"/>
            </a:pPr>
            <a:endParaRPr lang="en-US" sz="2800">
              <a:latin typeface="Arial" charset="0"/>
              <a:ea typeface="MS PGothic" charset="0"/>
            </a:endParaRPr>
          </a:p>
          <a:p>
            <a:pPr eaLnBrk="1" hangingPunct="1">
              <a:buFontTx/>
              <a:buNone/>
            </a:pPr>
            <a:r>
              <a:rPr lang="en-US" sz="2800">
                <a:latin typeface="Arial" charset="0"/>
                <a:ea typeface="MS PGothic" charset="0"/>
              </a:rPr>
              <a:t> </a:t>
            </a:r>
          </a:p>
          <a:p>
            <a:pPr eaLnBrk="1" hangingPunct="1">
              <a:buFont typeface="Times" charset="0"/>
              <a:buAutoNum type="arabi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27765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94578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65125" y="582613"/>
            <a:ext cx="8229600" cy="5848350"/>
          </a:xfrm>
        </p:spPr>
        <p:txBody>
          <a:bodyPr/>
          <a:lstStyle/>
          <a:p>
            <a:pPr marL="514350" indent="-514350">
              <a:buFontTx/>
              <a:buAutoNum type="arabicPeriod" startAt="6"/>
            </a:pPr>
            <a:r>
              <a:rPr lang="en-US" sz="2200" b="1" dirty="0">
                <a:ea typeface="ＭＳ Ｐゴシック" charset="0"/>
                <a:cs typeface="ＭＳ Ｐゴシック" charset="0"/>
              </a:rPr>
              <a:t>What is transmutation?</a:t>
            </a:r>
            <a:r>
              <a:rPr lang="en-US" sz="2200" dirty="0">
                <a:ea typeface="ＭＳ Ｐゴシック" charset="0"/>
                <a:cs typeface="ＭＳ Ｐゴシック" charset="0"/>
              </a:rPr>
              <a:t> </a:t>
            </a:r>
          </a:p>
          <a:p>
            <a:pPr marL="514350" indent="-514350"/>
            <a:r>
              <a:rPr lang="en-US" sz="2200" i="1" dirty="0">
                <a:ea typeface="ＭＳ Ｐゴシック" charset="0"/>
                <a:cs typeface="ＭＳ Ｐゴシック" charset="0"/>
              </a:rPr>
              <a:t>Transmutation</a:t>
            </a:r>
            <a:r>
              <a:rPr lang="en-US" sz="2200" dirty="0">
                <a:ea typeface="ＭＳ Ｐゴシック" charset="0"/>
                <a:cs typeface="ＭＳ Ｐゴシック" charset="0"/>
              </a:rPr>
              <a:t> is the change of one element into another brought about by a nuclear reaction. </a:t>
            </a:r>
          </a:p>
          <a:p>
            <a:pPr marL="514350" indent="-514350"/>
            <a:r>
              <a:rPr lang="en-US" sz="2200" dirty="0">
                <a:ea typeface="ＭＳ Ｐゴシック" charset="0"/>
                <a:cs typeface="ＭＳ Ｐゴシック" charset="0"/>
              </a:rPr>
              <a:t>Most known radioisotopes do not occur naturally but are made by bombardment of an atom with a high-energy particle. In the ensuing collision between particle and atom, a nuclear change occurs and a new element is produced by </a:t>
            </a:r>
            <a:r>
              <a:rPr lang="en-US" sz="2200" i="1" dirty="0">
                <a:ea typeface="ＭＳ Ｐゴシック" charset="0"/>
                <a:cs typeface="ＭＳ Ｐゴシック" charset="0"/>
              </a:rPr>
              <a:t>artificial transmutation</a:t>
            </a:r>
            <a:r>
              <a:rPr lang="en-US" sz="2200" dirty="0">
                <a:ea typeface="ＭＳ Ｐゴシック" charset="0"/>
                <a:cs typeface="ＭＳ Ｐゴシック" charset="0"/>
              </a:rPr>
              <a:t>. </a:t>
            </a:r>
          </a:p>
          <a:p>
            <a:pPr marL="514350" indent="-514350">
              <a:buFontTx/>
              <a:buAutoNum type="arabicPeriod" startAt="7"/>
            </a:pPr>
            <a:r>
              <a:rPr lang="en-US" sz="2200" b="1" dirty="0">
                <a:ea typeface="ＭＳ Ｐゴシック" charset="0"/>
                <a:cs typeface="ＭＳ Ｐゴシック" charset="0"/>
              </a:rPr>
              <a:t>What are nuclear fission and nuclear fusion?</a:t>
            </a:r>
            <a:r>
              <a:rPr lang="en-US" sz="2200" dirty="0">
                <a:ea typeface="ＭＳ Ｐゴシック" charset="0"/>
                <a:cs typeface="ＭＳ Ｐゴシック" charset="0"/>
              </a:rPr>
              <a:t> </a:t>
            </a:r>
          </a:p>
          <a:p>
            <a:pPr marL="514350" indent="-514350"/>
            <a:r>
              <a:rPr lang="en-US" sz="2200" dirty="0">
                <a:ea typeface="ＭＳ Ｐゴシック" charset="0"/>
                <a:cs typeface="ＭＳ Ｐゴシック" charset="0"/>
              </a:rPr>
              <a:t>With a very few isotopes, including       , the nucleus is split apart by neutron bombardment to give smaller fragments. A large amount of energy is released during this </a:t>
            </a:r>
            <a:r>
              <a:rPr lang="en-US" sz="2200" i="1" dirty="0">
                <a:ea typeface="ＭＳ Ｐゴシック" charset="0"/>
                <a:cs typeface="ＭＳ Ｐゴシック" charset="0"/>
              </a:rPr>
              <a:t>nuclear fission</a:t>
            </a:r>
            <a:r>
              <a:rPr lang="en-US" sz="2200" dirty="0">
                <a:ea typeface="ＭＳ Ｐゴシック" charset="0"/>
                <a:cs typeface="ＭＳ Ｐゴシック" charset="0"/>
              </a:rPr>
              <a:t>, leading to use of the reaction for generating electric power. </a:t>
            </a:r>
          </a:p>
          <a:p>
            <a:pPr marL="514350" indent="-514350"/>
            <a:r>
              <a:rPr lang="en-US" sz="2200" i="1" dirty="0">
                <a:ea typeface="ＭＳ Ｐゴシック" charset="0"/>
                <a:cs typeface="ＭＳ Ｐゴシック" charset="0"/>
              </a:rPr>
              <a:t>Nuclear fusion</a:t>
            </a:r>
            <a:r>
              <a:rPr lang="en-US" sz="2200" dirty="0">
                <a:ea typeface="ＭＳ Ｐゴシック" charset="0"/>
                <a:cs typeface="ＭＳ Ｐゴシック" charset="0"/>
              </a:rPr>
              <a:t> results when small nuclei such as those of tritium  and deuterium  combine to give a heavier nucleus. </a:t>
            </a:r>
          </a:p>
        </p:txBody>
      </p:sp>
      <p:graphicFrame>
        <p:nvGraphicFramePr>
          <p:cNvPr id="57348" name="Object 2"/>
          <p:cNvGraphicFramePr>
            <a:graphicFrameLocks noChangeAspect="1"/>
          </p:cNvGraphicFramePr>
          <p:nvPr/>
        </p:nvGraphicFramePr>
        <p:xfrm>
          <a:off x="5256213" y="3963988"/>
          <a:ext cx="555625" cy="412750"/>
        </p:xfrm>
        <a:graphic>
          <a:graphicData uri="http://schemas.openxmlformats.org/presentationml/2006/ole">
            <mc:AlternateContent xmlns:mc="http://schemas.openxmlformats.org/markup-compatibility/2006">
              <mc:Choice xmlns:v="urn:schemas-microsoft-com:vml" Requires="v">
                <p:oleObj spid="_x0000_s55378" name="Equation" r:id="rId3" imgW="293688" imgH="217488" progId="Equation.3">
                  <p:embed/>
                </p:oleObj>
              </mc:Choice>
              <mc:Fallback>
                <p:oleObj name="Equation" r:id="rId3" imgW="293688" imgH="2174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3" y="3963988"/>
                        <a:ext cx="5556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345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3400"/>
            <a:ext cx="8229600" cy="1371600"/>
          </a:xfrm>
        </p:spPr>
        <p:txBody>
          <a:bodyPr/>
          <a:lstStyle/>
          <a:p>
            <a:pPr algn="l" eaLnBrk="1" hangingPunct="1">
              <a:spcAft>
                <a:spcPts val="1200"/>
              </a:spcAft>
            </a:pPr>
            <a:r>
              <a:rPr lang="en-US">
                <a:latin typeface="Arial" charset="0"/>
                <a:ea typeface="MS PGothic" charset="0"/>
              </a:rPr>
              <a:t/>
            </a:r>
            <a:br>
              <a:rPr lang="en-US">
                <a:latin typeface="Arial" charset="0"/>
                <a:ea typeface="MS PGothic" charset="0"/>
              </a:rPr>
            </a:br>
            <a:r>
              <a:rPr lang="en-US">
                <a:latin typeface="Arial" charset="0"/>
                <a:ea typeface="MS PGothic" charset="0"/>
              </a:rPr>
              <a:t/>
            </a:r>
            <a:br>
              <a:rPr lang="en-US">
                <a:latin typeface="Arial" charset="0"/>
                <a:ea typeface="MS PGothic" charset="0"/>
              </a:rPr>
            </a:br>
            <a:r>
              <a:rPr lang="en-US">
                <a:latin typeface="Arial" charset="0"/>
                <a:ea typeface="MS PGothic" charset="0"/>
              </a:rPr>
              <a:t>In the drawing below, blue spheres represent protons and red spheres represent neutrons.  What is the isotope represented by the drawing?</a:t>
            </a:r>
            <a:endParaRPr lang="en-US" baseline="30000">
              <a:latin typeface="Arial" charset="0"/>
              <a:ea typeface="MS PGothic" charset="0"/>
              <a:cs typeface="Arial" charset="0"/>
            </a:endParaRPr>
          </a:p>
        </p:txBody>
      </p:sp>
      <p:sp>
        <p:nvSpPr>
          <p:cNvPr id="10243" name="Rectangle 3"/>
          <p:cNvSpPr>
            <a:spLocks noGrp="1" noChangeArrowheads="1"/>
          </p:cNvSpPr>
          <p:nvPr>
            <p:ph type="body" idx="1"/>
          </p:nvPr>
        </p:nvSpPr>
        <p:spPr>
          <a:xfrm>
            <a:off x="457200" y="2971800"/>
            <a:ext cx="2667000" cy="2590800"/>
          </a:xfrm>
        </p:spPr>
        <p:txBody>
          <a:bodyPr/>
          <a:lstStyle/>
          <a:p>
            <a:pPr eaLnBrk="1" hangingPunct="1">
              <a:buFont typeface="Arial" charset="0"/>
              <a:buAutoNum type="alphaLcPeriod"/>
            </a:pPr>
            <a:r>
              <a:rPr lang="en-US" sz="2800">
                <a:latin typeface="Arial" charset="0"/>
                <a:ea typeface="MS PGothic" charset="0"/>
              </a:rPr>
              <a:t>Carbon-12</a:t>
            </a:r>
          </a:p>
          <a:p>
            <a:pPr eaLnBrk="1" hangingPunct="1">
              <a:buFont typeface="Arial" charset="0"/>
              <a:buAutoNum type="alphaLcPeriod"/>
            </a:pPr>
            <a:r>
              <a:rPr lang="en-US" sz="2800">
                <a:latin typeface="Arial" charset="0"/>
                <a:ea typeface="MS PGothic" charset="0"/>
              </a:rPr>
              <a:t>Carbon-14</a:t>
            </a:r>
          </a:p>
          <a:p>
            <a:pPr eaLnBrk="1" hangingPunct="1">
              <a:buFont typeface="Arial" charset="0"/>
              <a:buAutoNum type="alphaLcPeriod"/>
            </a:pPr>
            <a:r>
              <a:rPr lang="en-US" sz="2800">
                <a:solidFill>
                  <a:srgbClr val="FF0018"/>
                </a:solidFill>
                <a:latin typeface="Arial" charset="0"/>
                <a:ea typeface="MS PGothic" charset="0"/>
              </a:rPr>
              <a:t>Oxygen-14</a:t>
            </a:r>
          </a:p>
          <a:p>
            <a:pPr eaLnBrk="1" hangingPunct="1">
              <a:buFont typeface="Arial" charset="0"/>
              <a:buAutoNum type="alphaLcPeriod"/>
            </a:pPr>
            <a:r>
              <a:rPr lang="en-US" sz="2800">
                <a:latin typeface="Arial" charset="0"/>
                <a:ea typeface="MS PGothic" charset="0"/>
              </a:rPr>
              <a:t>Oxygen-16</a:t>
            </a:r>
          </a:p>
          <a:p>
            <a:pPr eaLnBrk="1" hangingPunct="1">
              <a:buFont typeface="Times" charset="0"/>
              <a:buAutoNum type="alphaLcPeriod"/>
            </a:pPr>
            <a:endParaRPr lang="en-US" sz="2800">
              <a:latin typeface="Arial" charset="0"/>
              <a:ea typeface="MS PGothic" charset="0"/>
            </a:endParaRPr>
          </a:p>
          <a:p>
            <a:pPr eaLnBrk="1" hangingPunct="1">
              <a:buFontTx/>
              <a:buNone/>
            </a:pPr>
            <a:r>
              <a:rPr lang="en-US" sz="2800">
                <a:latin typeface="Arial" charset="0"/>
                <a:ea typeface="MS PGothic" charset="0"/>
              </a:rPr>
              <a:t> </a:t>
            </a:r>
          </a:p>
          <a:p>
            <a:pPr eaLnBrk="1" hangingPunct="1">
              <a:buFont typeface="Times" charset="0"/>
              <a:buAutoNum type="arabi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27765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061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550743"/>
            <a:ext cx="9144000" cy="523875"/>
          </a:xfrm>
        </p:spPr>
        <p:txBody>
          <a:bodyPr>
            <a:noAutofit/>
          </a:bodyPr>
          <a:lstStyle/>
          <a:p>
            <a:r>
              <a:rPr lang="en-US" sz="3200" dirty="0">
                <a:latin typeface="Arial" charset="0"/>
                <a:cs typeface="Times New Roman" charset="0"/>
              </a:rPr>
              <a:t>11.2 The Discovery and Nature of Radioactivity</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0795483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65125" y="1141413"/>
            <a:ext cx="8229600" cy="4819650"/>
          </a:xfrm>
        </p:spPr>
        <p:txBody>
          <a:bodyPr>
            <a:normAutofit/>
          </a:bodyPr>
          <a:lstStyle/>
          <a:p>
            <a:r>
              <a:rPr lang="en-US" sz="2800" dirty="0">
                <a:ea typeface="ＭＳ Ｐゴシック" charset="0"/>
                <a:cs typeface="ＭＳ Ｐゴシック" charset="0"/>
              </a:rPr>
              <a:t>In 1896, French physicist Henri Becquerel made a remarkable </a:t>
            </a:r>
            <a:r>
              <a:rPr lang="en-US" sz="2800" dirty="0" smtClean="0">
                <a:ea typeface="ＭＳ Ｐゴシック" charset="0"/>
                <a:cs typeface="ＭＳ Ｐゴシック" charset="0"/>
              </a:rPr>
              <a:t>observation</a:t>
            </a:r>
            <a:r>
              <a:rPr lang="en-US" sz="2800" dirty="0">
                <a:ea typeface="ＭＳ Ｐゴシック" charset="0"/>
                <a:cs typeface="ＭＳ Ｐゴシック" charset="0"/>
              </a:rPr>
              <a:t> </a:t>
            </a:r>
          </a:p>
          <a:p>
            <a:pPr lvl="1"/>
            <a:r>
              <a:rPr lang="en-US" sz="2400" dirty="0">
                <a:ea typeface="ＭＳ Ｐゴシック" charset="0"/>
                <a:cs typeface="ＭＳ Ｐゴシック" charset="0"/>
              </a:rPr>
              <a:t>Becquerel placed a </a:t>
            </a:r>
            <a:r>
              <a:rPr lang="en-US" sz="2400" dirty="0" smtClean="0">
                <a:ea typeface="ＭＳ Ｐゴシック" charset="0"/>
                <a:cs typeface="ＭＳ Ｐゴシック" charset="0"/>
              </a:rPr>
              <a:t>mineral </a:t>
            </a:r>
            <a:r>
              <a:rPr lang="en-US" sz="2400" dirty="0">
                <a:ea typeface="ＭＳ Ｐゴシック" charset="0"/>
                <a:cs typeface="ＭＳ Ｐゴシック" charset="0"/>
              </a:rPr>
              <a:t>on top of a photographic </a:t>
            </a:r>
            <a:r>
              <a:rPr lang="en-US" sz="2400" dirty="0" smtClean="0">
                <a:ea typeface="ＭＳ Ｐゴシック" charset="0"/>
                <a:cs typeface="ＭＳ Ｐゴシック" charset="0"/>
              </a:rPr>
              <a:t>plate </a:t>
            </a:r>
            <a:endParaRPr lang="en-US" sz="2400" dirty="0">
              <a:ea typeface="ＭＳ Ｐゴシック" charset="0"/>
              <a:cs typeface="ＭＳ Ｐゴシック" charset="0"/>
            </a:endParaRPr>
          </a:p>
          <a:p>
            <a:pPr lvl="1"/>
            <a:r>
              <a:rPr lang="en-US" sz="2400" dirty="0">
                <a:ea typeface="ＭＳ Ｐゴシック" charset="0"/>
                <a:cs typeface="ＭＳ Ｐゴシック" charset="0"/>
              </a:rPr>
              <a:t>On developing the plate, Becquerel found a silhouette of the </a:t>
            </a:r>
            <a:r>
              <a:rPr lang="en-US" sz="2400" dirty="0" smtClean="0">
                <a:ea typeface="ＭＳ Ｐゴシック" charset="0"/>
                <a:cs typeface="ＭＳ Ｐゴシック" charset="0"/>
              </a:rPr>
              <a:t>mineral </a:t>
            </a:r>
            <a:endParaRPr lang="en-US" sz="2400" dirty="0">
              <a:ea typeface="ＭＳ Ｐゴシック" charset="0"/>
              <a:cs typeface="ＭＳ Ｐゴシック" charset="0"/>
            </a:endParaRPr>
          </a:p>
          <a:p>
            <a:endParaRPr lang="en-US" sz="2800" dirty="0" smtClean="0">
              <a:ea typeface="ＭＳ Ｐゴシック" charset="0"/>
              <a:cs typeface="ＭＳ Ｐゴシック" charset="0"/>
            </a:endParaRPr>
          </a:p>
          <a:p>
            <a:r>
              <a:rPr lang="en-US" sz="2800" dirty="0" smtClean="0">
                <a:ea typeface="ＭＳ Ｐゴシック" charset="0"/>
                <a:cs typeface="ＭＳ Ｐゴシック" charset="0"/>
              </a:rPr>
              <a:t>He </a:t>
            </a:r>
            <a:r>
              <a:rPr lang="en-US" sz="2800" dirty="0">
                <a:ea typeface="ＭＳ Ｐゴシック" charset="0"/>
                <a:cs typeface="ＭＳ Ｐゴシック" charset="0"/>
              </a:rPr>
              <a:t>concluded that the mineral was producing some kind of unknown </a:t>
            </a:r>
            <a:r>
              <a:rPr lang="en-US" sz="2800" dirty="0" smtClean="0">
                <a:ea typeface="ＭＳ Ｐゴシック" charset="0"/>
                <a:cs typeface="ＭＳ Ｐゴシック" charset="0"/>
              </a:rPr>
              <a:t>radiation </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15287381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65125" y="1311545"/>
            <a:ext cx="8229600" cy="4711430"/>
          </a:xfrm>
        </p:spPr>
        <p:txBody>
          <a:bodyPr>
            <a:normAutofit/>
          </a:bodyPr>
          <a:lstStyle/>
          <a:p>
            <a:r>
              <a:rPr lang="en-US" sz="2400" dirty="0">
                <a:ea typeface="ＭＳ Ｐゴシック" charset="0"/>
                <a:cs typeface="ＭＳ Ｐゴシック" charset="0"/>
              </a:rPr>
              <a:t>Marie </a:t>
            </a:r>
            <a:r>
              <a:rPr lang="en-US" sz="2400" dirty="0" err="1">
                <a:ea typeface="ＭＳ Ｐゴシック" charset="0"/>
                <a:cs typeface="ＭＳ Ｐゴシック" charset="0"/>
              </a:rPr>
              <a:t>Sklodowska</a:t>
            </a:r>
            <a:r>
              <a:rPr lang="en-US" sz="2400" dirty="0">
                <a:ea typeface="ＭＳ Ｐゴシック" charset="0"/>
                <a:cs typeface="ＭＳ Ｐゴシック" charset="0"/>
              </a:rPr>
              <a:t> Curie and her husband, Pierre found that the source of the radioactivity was the element uranium (U</a:t>
            </a:r>
            <a:r>
              <a:rPr lang="en-US" sz="2400" dirty="0" smtClean="0">
                <a:ea typeface="ＭＳ Ｐゴシック" charset="0"/>
                <a:cs typeface="ＭＳ Ｐゴシック" charset="0"/>
              </a:rPr>
              <a:t>) </a:t>
            </a:r>
            <a:endParaRPr lang="en-US" sz="2400" dirty="0">
              <a:ea typeface="ＭＳ Ｐゴシック" charset="0"/>
              <a:cs typeface="ＭＳ Ｐゴシック" charset="0"/>
            </a:endParaRPr>
          </a:p>
          <a:p>
            <a:pPr lvl="1"/>
            <a:r>
              <a:rPr lang="en-US" sz="2000" dirty="0">
                <a:ea typeface="ＭＳ Ｐゴシック" charset="0"/>
                <a:cs typeface="ＭＳ Ｐゴシック" charset="0"/>
              </a:rPr>
              <a:t>Two previously unknown elements, which they named polonium and radium, are also </a:t>
            </a:r>
            <a:r>
              <a:rPr lang="en-US" sz="2000" dirty="0" smtClean="0">
                <a:ea typeface="ＭＳ Ｐゴシック" charset="0"/>
                <a:cs typeface="ＭＳ Ｐゴシック" charset="0"/>
              </a:rPr>
              <a:t>radioactive </a:t>
            </a:r>
            <a:endParaRPr lang="en-US" sz="2000" dirty="0">
              <a:ea typeface="ＭＳ Ｐゴシック" charset="0"/>
              <a:cs typeface="ＭＳ Ｐゴシック" charset="0"/>
            </a:endParaRPr>
          </a:p>
          <a:p>
            <a:endParaRPr lang="en-US" sz="800" dirty="0" smtClean="0">
              <a:ea typeface="ＭＳ Ｐゴシック" charset="0"/>
              <a:cs typeface="ＭＳ Ｐゴシック" charset="0"/>
            </a:endParaRPr>
          </a:p>
          <a:p>
            <a:pPr lvl="1"/>
            <a:r>
              <a:rPr lang="en-US" sz="2000" dirty="0" smtClean="0">
                <a:ea typeface="ＭＳ Ｐゴシック" charset="0"/>
                <a:cs typeface="ＭＳ Ｐゴシック" charset="0"/>
              </a:rPr>
              <a:t>Becquerel </a:t>
            </a:r>
            <a:r>
              <a:rPr lang="en-US" sz="2000" dirty="0">
                <a:ea typeface="ＭＳ Ｐゴシック" charset="0"/>
                <a:cs typeface="ＭＳ Ｐゴシック" charset="0"/>
              </a:rPr>
              <a:t>and the Curies shared the 1903 Nobel Prize in </a:t>
            </a:r>
            <a:r>
              <a:rPr lang="en-US" sz="2000" dirty="0" smtClean="0">
                <a:ea typeface="ＭＳ Ｐゴシック" charset="0"/>
                <a:cs typeface="ＭＳ Ｐゴシック" charset="0"/>
              </a:rPr>
              <a:t>physics</a:t>
            </a:r>
            <a:r>
              <a:rPr lang="en-US" sz="2000" dirty="0">
                <a:ea typeface="ＭＳ Ｐゴシック" charset="0"/>
                <a:cs typeface="ＭＳ Ｐゴシック" charset="0"/>
              </a:rPr>
              <a:t> </a:t>
            </a:r>
          </a:p>
          <a:p>
            <a:endParaRPr lang="en-US" sz="800" dirty="0" smtClean="0">
              <a:ea typeface="ＭＳ Ｐゴシック" charset="0"/>
              <a:cs typeface="ＭＳ Ｐゴシック" charset="0"/>
            </a:endParaRPr>
          </a:p>
          <a:p>
            <a:r>
              <a:rPr lang="en-US" sz="2400" dirty="0" smtClean="0">
                <a:ea typeface="ＭＳ Ｐゴシック" charset="0"/>
                <a:cs typeface="ＭＳ Ｐゴシック" charset="0"/>
              </a:rPr>
              <a:t>Further </a:t>
            </a:r>
            <a:r>
              <a:rPr lang="en-US" sz="2400" dirty="0">
                <a:ea typeface="ＭＳ Ｐゴシック" charset="0"/>
                <a:cs typeface="ＭＳ Ｐゴシック" charset="0"/>
              </a:rPr>
              <a:t>work by Ernest Rutherford established that there were two types of radiation, which he named </a:t>
            </a:r>
            <a:r>
              <a:rPr lang="en-US" sz="2400" b="1" i="1" dirty="0">
                <a:ea typeface="ＭＳ Ｐゴシック" charset="0"/>
                <a:cs typeface="ＭＳ Ｐゴシック" charset="0"/>
              </a:rPr>
              <a:t>alpha</a:t>
            </a:r>
            <a:r>
              <a:rPr lang="en-US" sz="2400" dirty="0">
                <a:ea typeface="ＭＳ Ｐゴシック" charset="0"/>
                <a:cs typeface="ＭＳ Ｐゴシック" charset="0"/>
              </a:rPr>
              <a:t> and </a:t>
            </a:r>
            <a:r>
              <a:rPr lang="en-US" sz="2400" b="1" i="1" dirty="0" smtClean="0">
                <a:ea typeface="ＭＳ Ｐゴシック" charset="0"/>
                <a:cs typeface="ＭＳ Ｐゴシック" charset="0"/>
              </a:rPr>
              <a:t>beta</a:t>
            </a:r>
            <a:r>
              <a:rPr lang="en-US" sz="2400" b="1" dirty="0" smtClean="0">
                <a:ea typeface="ＭＳ Ｐゴシック" charset="0"/>
                <a:cs typeface="ＭＳ Ｐゴシック" charset="0"/>
              </a:rPr>
              <a:t>  </a:t>
            </a:r>
            <a:endParaRPr lang="en-US" sz="2400" b="1" dirty="0">
              <a:ea typeface="ＭＳ Ｐゴシック" charset="0"/>
              <a:cs typeface="ＭＳ Ｐゴシック" charset="0"/>
            </a:endParaRPr>
          </a:p>
          <a:p>
            <a:endParaRPr lang="en-US" sz="800" dirty="0" smtClean="0">
              <a:ea typeface="ＭＳ Ｐゴシック" charset="0"/>
              <a:cs typeface="ＭＳ Ｐゴシック" charset="0"/>
            </a:endParaRPr>
          </a:p>
          <a:p>
            <a:r>
              <a:rPr lang="en-US" sz="2400" dirty="0" smtClean="0">
                <a:ea typeface="ＭＳ Ｐゴシック" charset="0"/>
                <a:cs typeface="ＭＳ Ｐゴシック" charset="0"/>
              </a:rPr>
              <a:t>Soon </a:t>
            </a:r>
            <a:r>
              <a:rPr lang="en-US" sz="2400" dirty="0">
                <a:ea typeface="ＭＳ Ｐゴシック" charset="0"/>
                <a:cs typeface="ＭＳ Ｐゴシック" charset="0"/>
              </a:rPr>
              <a:t>thereafter, a third type of radiation was found and named for the third Greek letter, </a:t>
            </a:r>
            <a:r>
              <a:rPr lang="en-US" sz="2400" b="1" i="1" dirty="0" smtClean="0">
                <a:ea typeface="ＭＳ Ｐゴシック" charset="0"/>
                <a:cs typeface="ＭＳ Ｐゴシック" charset="0"/>
              </a:rPr>
              <a:t>gamma</a:t>
            </a:r>
            <a:r>
              <a:rPr lang="en-US" sz="2400" b="1" dirty="0" smtClean="0">
                <a:ea typeface="ＭＳ Ｐゴシック" charset="0"/>
                <a:cs typeface="ＭＳ Ｐゴシック" charset="0"/>
              </a:rPr>
              <a:t> </a:t>
            </a:r>
            <a:endParaRPr lang="en-US" sz="2400" b="1" dirty="0">
              <a:ea typeface="ＭＳ Ｐゴシック" charset="0"/>
              <a:cs typeface="ＭＳ Ｐゴシック" charset="0"/>
            </a:endParaRPr>
          </a:p>
        </p:txBody>
      </p:sp>
      <p:sp>
        <p:nvSpPr>
          <p:cNvPr id="5" name="Title 1"/>
          <p:cNvSpPr>
            <a:spLocks noGrp="1"/>
          </p:cNvSpPr>
          <p:nvPr>
            <p:ph type="title"/>
          </p:nvPr>
        </p:nvSpPr>
        <p:spPr>
          <a:xfrm>
            <a:off x="457200" y="274638"/>
            <a:ext cx="8229600" cy="885044"/>
          </a:xfrm>
        </p:spPr>
        <p:txBody>
          <a:bodyPr>
            <a:normAutofit/>
          </a:bodyPr>
          <a:lstStyle/>
          <a:p>
            <a:r>
              <a:rPr lang="en-US" sz="4000" dirty="0" smtClean="0"/>
              <a:t>Three types of radiation</a:t>
            </a:r>
            <a:endParaRPr lang="en-US" sz="4000" dirty="0"/>
          </a:p>
        </p:txBody>
      </p:sp>
    </p:spTree>
    <p:extLst>
      <p:ext uri="{BB962C8B-B14F-4D97-AF65-F5344CB8AC3E}">
        <p14:creationId xmlns:p14="http://schemas.microsoft.com/office/powerpoint/2010/main" val="3635437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anim calcmode="lin" valueType="num">
                                      <p:cBhvr additive="base">
                                        <p:cTn id="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3">
                                            <p:txEl>
                                              <p:pRg st="7" end="7"/>
                                            </p:txEl>
                                          </p:spTgt>
                                        </p:tgtEl>
                                        <p:attrNameLst>
                                          <p:attrName>style.visibility</p:attrName>
                                        </p:attrNameLst>
                                      </p:cBhvr>
                                      <p:to>
                                        <p:strVal val="visible"/>
                                      </p:to>
                                    </p:set>
                                    <p:anim calcmode="lin" valueType="num">
                                      <p:cBhvr additive="base">
                                        <p:cTn id="11"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65125" y="666750"/>
            <a:ext cx="8229600" cy="2950353"/>
          </a:xfrm>
        </p:spPr>
        <p:txBody>
          <a:bodyPr>
            <a:noAutofit/>
          </a:bodyPr>
          <a:lstStyle/>
          <a:p>
            <a:pPr>
              <a:buSzPts val="2400"/>
            </a:pPr>
            <a:r>
              <a:rPr lang="en-US" sz="2800" dirty="0">
                <a:solidFill>
                  <a:srgbClr val="000000"/>
                </a:solidFill>
                <a:ea typeface="ＭＳ Ｐゴシック"/>
              </a:rPr>
              <a:t>When the three kinds of radiation are passed between plates with opposite electrical charges, each is affected </a:t>
            </a:r>
            <a:r>
              <a:rPr lang="en-US" sz="2800" dirty="0" smtClean="0">
                <a:solidFill>
                  <a:srgbClr val="000000"/>
                </a:solidFill>
                <a:ea typeface="ＭＳ Ｐゴシック"/>
              </a:rPr>
              <a:t>differently</a:t>
            </a:r>
            <a:r>
              <a:rPr lang="en-US" sz="2800" dirty="0">
                <a:solidFill>
                  <a:srgbClr val="000000"/>
                </a:solidFill>
                <a:ea typeface="ＭＳ Ｐゴシック"/>
              </a:rPr>
              <a:t> </a:t>
            </a:r>
          </a:p>
          <a:p>
            <a:pPr lvl="1">
              <a:buSzPts val="2400"/>
            </a:pPr>
            <a:r>
              <a:rPr lang="en-US" sz="2400" b="1" dirty="0">
                <a:solidFill>
                  <a:srgbClr val="000000"/>
                </a:solidFill>
                <a:ea typeface="ＭＳ Ｐゴシック"/>
              </a:rPr>
              <a:t>Alpha</a:t>
            </a:r>
            <a:r>
              <a:rPr lang="en-US" sz="2400" dirty="0">
                <a:solidFill>
                  <a:srgbClr val="000000"/>
                </a:solidFill>
                <a:ea typeface="ＭＳ Ｐゴシック"/>
              </a:rPr>
              <a:t> radiation is deflected toward the negative </a:t>
            </a:r>
            <a:r>
              <a:rPr lang="en-US" sz="2400" dirty="0" smtClean="0">
                <a:solidFill>
                  <a:srgbClr val="000000"/>
                </a:solidFill>
                <a:ea typeface="ＭＳ Ｐゴシック"/>
              </a:rPr>
              <a:t>plate </a:t>
            </a:r>
            <a:endParaRPr lang="en-US" sz="2400" dirty="0">
              <a:solidFill>
                <a:srgbClr val="000000"/>
              </a:solidFill>
              <a:ea typeface="ＭＳ Ｐゴシック"/>
            </a:endParaRPr>
          </a:p>
          <a:p>
            <a:pPr lvl="1">
              <a:buSzPts val="2400"/>
            </a:pPr>
            <a:r>
              <a:rPr lang="en-US" sz="2400" b="1" dirty="0">
                <a:solidFill>
                  <a:srgbClr val="000000"/>
                </a:solidFill>
                <a:ea typeface="ＭＳ Ｐゴシック"/>
              </a:rPr>
              <a:t>Beta</a:t>
            </a:r>
            <a:r>
              <a:rPr lang="en-US" sz="2400" dirty="0">
                <a:solidFill>
                  <a:srgbClr val="000000"/>
                </a:solidFill>
                <a:ea typeface="ＭＳ Ｐゴシック"/>
              </a:rPr>
              <a:t> radiation is deflected toward the positive </a:t>
            </a:r>
            <a:r>
              <a:rPr lang="en-US" sz="2400" dirty="0" smtClean="0">
                <a:solidFill>
                  <a:srgbClr val="000000"/>
                </a:solidFill>
                <a:ea typeface="ＭＳ Ｐゴシック"/>
              </a:rPr>
              <a:t>plate </a:t>
            </a:r>
            <a:endParaRPr lang="en-US" sz="2400" dirty="0">
              <a:solidFill>
                <a:srgbClr val="000000"/>
              </a:solidFill>
              <a:ea typeface="ＭＳ Ｐゴシック"/>
            </a:endParaRPr>
          </a:p>
          <a:p>
            <a:pPr lvl="1">
              <a:buSzPts val="2400"/>
            </a:pPr>
            <a:r>
              <a:rPr lang="en-US" sz="2400" b="1" dirty="0">
                <a:solidFill>
                  <a:srgbClr val="000000"/>
                </a:solidFill>
                <a:ea typeface="ＭＳ Ｐゴシック"/>
              </a:rPr>
              <a:t>Gamma</a:t>
            </a:r>
            <a:r>
              <a:rPr lang="en-US" sz="2400" dirty="0">
                <a:solidFill>
                  <a:srgbClr val="000000"/>
                </a:solidFill>
                <a:ea typeface="ＭＳ Ｐゴシック"/>
              </a:rPr>
              <a:t> radiation is not </a:t>
            </a:r>
            <a:r>
              <a:rPr lang="en-US" sz="2400" dirty="0" smtClean="0">
                <a:solidFill>
                  <a:srgbClr val="000000"/>
                </a:solidFill>
                <a:ea typeface="ＭＳ Ｐゴシック"/>
              </a:rPr>
              <a:t>deflected</a:t>
            </a:r>
            <a:r>
              <a:rPr lang="en-US" sz="2400" dirty="0">
                <a:solidFill>
                  <a:srgbClr val="000000"/>
                </a:solidFill>
                <a:ea typeface="ＭＳ Ｐゴシック"/>
              </a:rPr>
              <a:t> </a:t>
            </a:r>
            <a:endParaRPr lang="en-US" sz="2800" dirty="0">
              <a:ea typeface="ＭＳ Ｐゴシック" charset="0"/>
            </a:endParaRPr>
          </a:p>
        </p:txBody>
      </p:sp>
      <p:pic>
        <p:nvPicPr>
          <p:cNvPr id="6" name="Picture 3" descr="003_11_01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31" y="4018432"/>
            <a:ext cx="4787669" cy="129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115659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65125" y="666750"/>
            <a:ext cx="8229600" cy="5749925"/>
          </a:xfrm>
        </p:spPr>
        <p:txBody>
          <a:bodyPr>
            <a:noAutofit/>
          </a:bodyPr>
          <a:lstStyle/>
          <a:p>
            <a:pPr>
              <a:buSzPts val="2400"/>
            </a:pPr>
            <a:r>
              <a:rPr lang="en-US" sz="2800" dirty="0">
                <a:solidFill>
                  <a:srgbClr val="3366FF"/>
                </a:solidFill>
                <a:ea typeface="ＭＳ Ｐゴシック"/>
              </a:rPr>
              <a:t>When the three kinds of radiation are passed between plates with opposite electrical charges, each is affected </a:t>
            </a:r>
            <a:r>
              <a:rPr lang="en-US" sz="2800" dirty="0" smtClean="0">
                <a:solidFill>
                  <a:srgbClr val="3366FF"/>
                </a:solidFill>
                <a:ea typeface="ＭＳ Ｐゴシック"/>
              </a:rPr>
              <a:t>differently</a:t>
            </a:r>
            <a:r>
              <a:rPr lang="en-US" sz="2800" dirty="0">
                <a:solidFill>
                  <a:srgbClr val="3366FF"/>
                </a:solidFill>
                <a:ea typeface="ＭＳ Ｐゴシック"/>
              </a:rPr>
              <a:t> </a:t>
            </a:r>
          </a:p>
          <a:p>
            <a:pPr lvl="1">
              <a:buSzPts val="2400"/>
            </a:pPr>
            <a:r>
              <a:rPr lang="en-US" sz="2400" dirty="0">
                <a:solidFill>
                  <a:srgbClr val="3366FF"/>
                </a:solidFill>
                <a:ea typeface="ＭＳ Ｐゴシック"/>
              </a:rPr>
              <a:t>Alpha radiation is deflected toward the negative </a:t>
            </a:r>
            <a:r>
              <a:rPr lang="en-US" sz="2400" dirty="0" smtClean="0">
                <a:solidFill>
                  <a:srgbClr val="3366FF"/>
                </a:solidFill>
                <a:ea typeface="ＭＳ Ｐゴシック"/>
              </a:rPr>
              <a:t>plate </a:t>
            </a:r>
            <a:endParaRPr lang="en-US" sz="2400" dirty="0">
              <a:solidFill>
                <a:srgbClr val="3366FF"/>
              </a:solidFill>
              <a:ea typeface="ＭＳ Ｐゴシック"/>
            </a:endParaRPr>
          </a:p>
          <a:p>
            <a:pPr lvl="1">
              <a:buSzPts val="2400"/>
            </a:pPr>
            <a:r>
              <a:rPr lang="en-US" sz="2400" dirty="0">
                <a:solidFill>
                  <a:srgbClr val="3366FF"/>
                </a:solidFill>
                <a:ea typeface="ＭＳ Ｐゴシック"/>
              </a:rPr>
              <a:t>Beta radiation is deflected toward the positive </a:t>
            </a:r>
            <a:r>
              <a:rPr lang="en-US" sz="2400" dirty="0" smtClean="0">
                <a:solidFill>
                  <a:srgbClr val="3366FF"/>
                </a:solidFill>
                <a:ea typeface="ＭＳ Ｐゴシック"/>
              </a:rPr>
              <a:t>plate </a:t>
            </a:r>
            <a:endParaRPr lang="en-US" sz="2400" dirty="0">
              <a:solidFill>
                <a:srgbClr val="3366FF"/>
              </a:solidFill>
              <a:ea typeface="ＭＳ Ｐゴシック"/>
            </a:endParaRPr>
          </a:p>
          <a:p>
            <a:pPr lvl="1">
              <a:buSzPts val="2400"/>
            </a:pPr>
            <a:r>
              <a:rPr lang="en-US" sz="2400" dirty="0">
                <a:solidFill>
                  <a:srgbClr val="3366FF"/>
                </a:solidFill>
                <a:ea typeface="ＭＳ Ｐゴシック"/>
              </a:rPr>
              <a:t>Gamma radiation is not </a:t>
            </a:r>
            <a:r>
              <a:rPr lang="en-US" sz="2400" dirty="0" smtClean="0">
                <a:solidFill>
                  <a:srgbClr val="3366FF"/>
                </a:solidFill>
                <a:ea typeface="ＭＳ Ｐゴシック"/>
              </a:rPr>
              <a:t>deflected</a:t>
            </a:r>
            <a:r>
              <a:rPr lang="en-US" sz="2400" dirty="0">
                <a:solidFill>
                  <a:srgbClr val="3366FF"/>
                </a:solidFill>
                <a:ea typeface="ＭＳ Ｐゴシック"/>
              </a:rPr>
              <a:t> </a:t>
            </a:r>
          </a:p>
          <a:p>
            <a:pPr>
              <a:buSzPts val="2400"/>
            </a:pPr>
            <a:r>
              <a:rPr lang="en-US" sz="2800" dirty="0">
                <a:solidFill>
                  <a:srgbClr val="000000"/>
                </a:solidFill>
                <a:ea typeface="ＭＳ Ｐゴシック"/>
              </a:rPr>
              <a:t>Another difference is their mass:</a:t>
            </a:r>
          </a:p>
          <a:p>
            <a:pPr lvl="1">
              <a:buSzPts val="2400"/>
            </a:pPr>
            <a:r>
              <a:rPr lang="en-US" sz="2400" b="1" dirty="0">
                <a:solidFill>
                  <a:srgbClr val="000000"/>
                </a:solidFill>
                <a:ea typeface="ＭＳ Ｐゴシック"/>
              </a:rPr>
              <a:t>Gamma radiation</a:t>
            </a:r>
            <a:r>
              <a:rPr lang="en-US" sz="2400" dirty="0">
                <a:solidFill>
                  <a:srgbClr val="000000"/>
                </a:solidFill>
                <a:ea typeface="ＭＳ Ｐゴシック"/>
              </a:rPr>
              <a:t> consists of high-energy electromagnetic waves and has no </a:t>
            </a:r>
            <a:r>
              <a:rPr lang="en-US" sz="2400" dirty="0" smtClean="0">
                <a:solidFill>
                  <a:srgbClr val="000000"/>
                </a:solidFill>
                <a:ea typeface="ＭＳ Ｐゴシック"/>
              </a:rPr>
              <a:t>rest mass </a:t>
            </a:r>
            <a:endParaRPr lang="en-US" sz="2400" dirty="0">
              <a:solidFill>
                <a:srgbClr val="000000"/>
              </a:solidFill>
              <a:ea typeface="ＭＳ Ｐゴシック"/>
            </a:endParaRPr>
          </a:p>
          <a:p>
            <a:pPr lvl="1">
              <a:buSzPts val="2400"/>
            </a:pPr>
            <a:r>
              <a:rPr lang="en-US" sz="2400" dirty="0">
                <a:solidFill>
                  <a:srgbClr val="000000"/>
                </a:solidFill>
                <a:ea typeface="ＭＳ Ｐゴシック"/>
              </a:rPr>
              <a:t>A </a:t>
            </a:r>
            <a:r>
              <a:rPr lang="en-US" sz="2400" b="1" dirty="0">
                <a:solidFill>
                  <a:srgbClr val="000000"/>
                </a:solidFill>
                <a:ea typeface="ＭＳ Ｐゴシック"/>
              </a:rPr>
              <a:t>beta particle</a:t>
            </a:r>
            <a:r>
              <a:rPr lang="en-US" sz="2400" dirty="0">
                <a:solidFill>
                  <a:srgbClr val="000000"/>
                </a:solidFill>
                <a:ea typeface="ＭＳ Ｐゴシック"/>
              </a:rPr>
              <a:t> is an </a:t>
            </a:r>
            <a:r>
              <a:rPr lang="en-US" sz="2400" dirty="0" smtClean="0">
                <a:solidFill>
                  <a:srgbClr val="000000"/>
                </a:solidFill>
                <a:ea typeface="ＭＳ Ｐゴシック"/>
              </a:rPr>
              <a:t>electron </a:t>
            </a:r>
            <a:endParaRPr lang="en-US" sz="2400" dirty="0">
              <a:solidFill>
                <a:srgbClr val="000000"/>
              </a:solidFill>
              <a:ea typeface="ＭＳ Ｐゴシック"/>
            </a:endParaRPr>
          </a:p>
          <a:p>
            <a:pPr lvl="1">
              <a:buSzPts val="2400"/>
            </a:pPr>
            <a:r>
              <a:rPr lang="en-US" sz="2400" dirty="0">
                <a:solidFill>
                  <a:srgbClr val="000000"/>
                </a:solidFill>
                <a:ea typeface="ＭＳ Ｐゴシック"/>
              </a:rPr>
              <a:t>An </a:t>
            </a:r>
            <a:r>
              <a:rPr lang="en-US" sz="2400" b="1" dirty="0">
                <a:solidFill>
                  <a:srgbClr val="000000"/>
                </a:solidFill>
                <a:ea typeface="ＭＳ Ｐゴシック"/>
              </a:rPr>
              <a:t>alpha particle</a:t>
            </a:r>
            <a:r>
              <a:rPr lang="en-US" sz="2400" dirty="0">
                <a:solidFill>
                  <a:srgbClr val="000000"/>
                </a:solidFill>
                <a:ea typeface="ＭＳ Ｐゴシック"/>
              </a:rPr>
              <a:t> is a helium </a:t>
            </a:r>
            <a:r>
              <a:rPr lang="en-US" sz="2400" dirty="0" smtClean="0">
                <a:solidFill>
                  <a:srgbClr val="000000"/>
                </a:solidFill>
                <a:ea typeface="ＭＳ Ｐゴシック"/>
              </a:rPr>
              <a:t>nucleus </a:t>
            </a:r>
            <a:endParaRPr lang="en-US" sz="2400" dirty="0">
              <a:solidFill>
                <a:srgbClr val="000000"/>
              </a:solidFill>
              <a:ea typeface="ＭＳ Ｐゴシック"/>
            </a:endParaRPr>
          </a:p>
          <a:p>
            <a:pPr>
              <a:spcAft>
                <a:spcPts val="1200"/>
              </a:spcAft>
            </a:pPr>
            <a:endParaRPr lang="en-US" sz="2800" dirty="0">
              <a:ea typeface="ＭＳ Ｐゴシック" charset="0"/>
            </a:endParaRPr>
          </a:p>
        </p:txBody>
      </p:sp>
    </p:spTree>
    <p:extLst>
      <p:ext uri="{BB962C8B-B14F-4D97-AF65-F5344CB8AC3E}">
        <p14:creationId xmlns:p14="http://schemas.microsoft.com/office/powerpoint/2010/main" val="10116679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03488"/>
            <a:ext cx="8534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135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04002" y="1022509"/>
            <a:ext cx="8229600" cy="5208588"/>
          </a:xfrm>
        </p:spPr>
        <p:txBody>
          <a:bodyPr>
            <a:normAutofit lnSpcReduction="10000"/>
          </a:bodyPr>
          <a:lstStyle/>
          <a:p>
            <a:pPr>
              <a:spcAft>
                <a:spcPts val="1200"/>
              </a:spcAft>
            </a:pPr>
            <a:r>
              <a:rPr lang="en-US" dirty="0">
                <a:ea typeface="ＭＳ Ｐゴシック" charset="0"/>
                <a:cs typeface="ＭＳ Ｐゴシック" charset="0"/>
              </a:rPr>
              <a:t>A third difference is penetrating power:</a:t>
            </a:r>
          </a:p>
          <a:p>
            <a:pPr lvl="1">
              <a:spcAft>
                <a:spcPts val="1200"/>
              </a:spcAft>
            </a:pPr>
            <a:r>
              <a:rPr lang="en-US" sz="2400" dirty="0">
                <a:ea typeface="ＭＳ Ｐゴシック" charset="0"/>
              </a:rPr>
              <a:t>Alpha particles move slowly (up to about one-tenth the speed of light) and can be stopped by a few sheets of paper or by the top layer of </a:t>
            </a:r>
            <a:r>
              <a:rPr lang="en-US" sz="2400" dirty="0" smtClean="0">
                <a:ea typeface="ＭＳ Ｐゴシック" charset="0"/>
              </a:rPr>
              <a:t>skin</a:t>
            </a:r>
            <a:r>
              <a:rPr lang="en-US" sz="2400" dirty="0">
                <a:ea typeface="ＭＳ Ｐゴシック" charset="0"/>
              </a:rPr>
              <a:t> </a:t>
            </a:r>
          </a:p>
          <a:p>
            <a:pPr lvl="1">
              <a:spcAft>
                <a:spcPts val="1200"/>
              </a:spcAft>
            </a:pPr>
            <a:r>
              <a:rPr lang="en-US" sz="2400" dirty="0">
                <a:ea typeface="ＭＳ Ｐゴシック" charset="0"/>
              </a:rPr>
              <a:t>Beta particles move at up to nine-tenths the speed of light and have about 100 times the penetrating power of alpha </a:t>
            </a:r>
            <a:r>
              <a:rPr lang="en-US" sz="2400" dirty="0" smtClean="0">
                <a:ea typeface="ＭＳ Ｐゴシック" charset="0"/>
              </a:rPr>
              <a:t>particles</a:t>
            </a:r>
            <a:r>
              <a:rPr lang="en-US" sz="2400" dirty="0">
                <a:ea typeface="ＭＳ Ｐゴシック" charset="0"/>
              </a:rPr>
              <a:t> </a:t>
            </a:r>
          </a:p>
          <a:p>
            <a:pPr lvl="1">
              <a:spcAft>
                <a:spcPts val="1200"/>
              </a:spcAft>
            </a:pPr>
            <a:r>
              <a:rPr lang="en-US" sz="2400" dirty="0">
                <a:ea typeface="ＭＳ Ｐゴシック" charset="0"/>
              </a:rPr>
              <a:t>Gamma rays move at the speed of light and have about 1000 times the penetrating power of alpha particles. </a:t>
            </a:r>
            <a:endParaRPr lang="en-US" sz="2400" dirty="0" smtClean="0">
              <a:ea typeface="ＭＳ Ｐゴシック" charset="0"/>
            </a:endParaRPr>
          </a:p>
          <a:p>
            <a:pPr lvl="2">
              <a:spcAft>
                <a:spcPts val="1200"/>
              </a:spcAft>
            </a:pPr>
            <a:r>
              <a:rPr lang="en-US" sz="2000" dirty="0" smtClean="0">
                <a:ea typeface="ＭＳ Ｐゴシック" charset="0"/>
              </a:rPr>
              <a:t>A </a:t>
            </a:r>
            <a:r>
              <a:rPr lang="en-US" sz="2000" dirty="0">
                <a:ea typeface="ＭＳ Ｐゴシック" charset="0"/>
              </a:rPr>
              <a:t>lead block several inches thick is needed to stop gamma radiation, which can otherwise penetrate and damage the body</a:t>
            </a:r>
            <a:r>
              <a:rPr lang="ja-JP" altLang="en-US" sz="2000" dirty="0">
                <a:ea typeface="ＭＳ Ｐゴシック" charset="0"/>
              </a:rPr>
              <a:t>’</a:t>
            </a:r>
            <a:r>
              <a:rPr lang="en-US" sz="2000" dirty="0">
                <a:ea typeface="ＭＳ Ｐゴシック" charset="0"/>
              </a:rPr>
              <a:t>s internal </a:t>
            </a:r>
            <a:r>
              <a:rPr lang="en-US" sz="2000" dirty="0" smtClean="0">
                <a:ea typeface="ＭＳ Ｐゴシック" charset="0"/>
              </a:rPr>
              <a:t>organs</a:t>
            </a:r>
            <a:r>
              <a:rPr lang="en-US" sz="2000" dirty="0">
                <a:ea typeface="ＭＳ Ｐゴシック" charset="0"/>
              </a:rPr>
              <a:t> </a:t>
            </a:r>
          </a:p>
        </p:txBody>
      </p:sp>
      <p:sp>
        <p:nvSpPr>
          <p:cNvPr id="2" name="TextBox 1"/>
          <p:cNvSpPr txBox="1"/>
          <p:nvPr/>
        </p:nvSpPr>
        <p:spPr>
          <a:xfrm>
            <a:off x="3421103" y="336907"/>
            <a:ext cx="2240066" cy="646331"/>
          </a:xfrm>
          <a:prstGeom prst="rect">
            <a:avLst/>
          </a:prstGeom>
          <a:noFill/>
        </p:spPr>
        <p:txBody>
          <a:bodyPr wrap="none" rtlCol="0">
            <a:spAutoFit/>
          </a:bodyPr>
          <a:lstStyle/>
          <a:p>
            <a:r>
              <a:rPr lang="en-US" sz="3600" dirty="0" smtClean="0"/>
              <a:t>Important!</a:t>
            </a:r>
            <a:endParaRPr lang="en-US" sz="3600" dirty="0"/>
          </a:p>
        </p:txBody>
      </p:sp>
    </p:spTree>
    <p:extLst>
      <p:ext uri="{BB962C8B-B14F-4D97-AF65-F5344CB8AC3E}">
        <p14:creationId xmlns:p14="http://schemas.microsoft.com/office/powerpoint/2010/main" val="2344642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40267"/>
          </a:xfrm>
        </p:spPr>
        <p:txBody>
          <a:bodyPr/>
          <a:lstStyle/>
          <a:p>
            <a:pPr eaLnBrk="1" hangingPunct="1"/>
            <a:r>
              <a:rPr lang="en-US" dirty="0">
                <a:latin typeface="+mn-lt"/>
                <a:cs typeface="Times New Roman" charset="0"/>
              </a:rPr>
              <a:t>Outline</a:t>
            </a:r>
          </a:p>
        </p:txBody>
      </p:sp>
      <p:sp>
        <p:nvSpPr>
          <p:cNvPr id="4099" name="Rectangle 3"/>
          <p:cNvSpPr>
            <a:spLocks noGrp="1" noChangeArrowheads="1"/>
          </p:cNvSpPr>
          <p:nvPr>
            <p:ph type="body" idx="1"/>
          </p:nvPr>
        </p:nvSpPr>
        <p:spPr>
          <a:xfrm>
            <a:off x="304800" y="1417639"/>
            <a:ext cx="8415338" cy="4759324"/>
          </a:xfrm>
        </p:spPr>
        <p:txBody>
          <a:bodyPr>
            <a:normAutofit/>
          </a:bodyPr>
          <a:lstStyle/>
          <a:p>
            <a:pPr eaLnBrk="1" hangingPunct="1">
              <a:lnSpc>
                <a:spcPct val="90000"/>
              </a:lnSpc>
              <a:buFontTx/>
              <a:buNone/>
            </a:pPr>
            <a:r>
              <a:rPr lang="en-US" sz="2400" dirty="0">
                <a:solidFill>
                  <a:srgbClr val="000000"/>
                </a:solidFill>
                <a:ea typeface="ＭＳ Ｐゴシック" charset="0"/>
                <a:cs typeface="ＭＳ Ｐゴシック" charset="0"/>
              </a:rPr>
              <a:t>11.1	 Nuclear Reactions</a:t>
            </a:r>
          </a:p>
          <a:p>
            <a:pPr eaLnBrk="1" hangingPunct="1">
              <a:lnSpc>
                <a:spcPct val="90000"/>
              </a:lnSpc>
              <a:buFontTx/>
              <a:buNone/>
            </a:pPr>
            <a:r>
              <a:rPr lang="en-US" sz="2400" dirty="0">
                <a:solidFill>
                  <a:srgbClr val="000000"/>
                </a:solidFill>
                <a:ea typeface="ＭＳ Ｐゴシック" charset="0"/>
                <a:cs typeface="ＭＳ Ｐゴシック" charset="0"/>
              </a:rPr>
              <a:t>11.2	 The Discovery and Nature of Radioactivity</a:t>
            </a:r>
          </a:p>
          <a:p>
            <a:pPr>
              <a:lnSpc>
                <a:spcPct val="90000"/>
              </a:lnSpc>
              <a:buNone/>
            </a:pPr>
            <a:r>
              <a:rPr lang="en-US" sz="2400" dirty="0">
                <a:solidFill>
                  <a:srgbClr val="000000"/>
                </a:solidFill>
                <a:ea typeface="ＭＳ Ｐゴシック" charset="0"/>
                <a:cs typeface="ＭＳ Ｐゴシック" charset="0"/>
              </a:rPr>
              <a:t>11.3	 Stable and Unstable </a:t>
            </a:r>
            <a:r>
              <a:rPr lang="en-US" sz="2400" dirty="0" smtClean="0">
                <a:solidFill>
                  <a:srgbClr val="000000"/>
                </a:solidFill>
                <a:ea typeface="ＭＳ Ｐゴシック" charset="0"/>
                <a:cs typeface="ＭＳ Ｐゴシック" charset="0"/>
              </a:rPr>
              <a:t>Isotopes </a:t>
            </a:r>
            <a:r>
              <a:rPr lang="en-US" sz="2400" dirty="0" smtClean="0">
                <a:solidFill>
                  <a:srgbClr val="000000"/>
                </a:solidFill>
                <a:latin typeface="Arial" charset="0"/>
              </a:rPr>
              <a:t>[</a:t>
            </a:r>
            <a:r>
              <a:rPr lang="en-US" sz="2400" dirty="0" smtClean="0">
                <a:solidFill>
                  <a:srgbClr val="FF0000"/>
                </a:solidFill>
                <a:latin typeface="Arial" charset="0"/>
              </a:rPr>
              <a:t>lightly or skip</a:t>
            </a:r>
            <a:r>
              <a:rPr lang="en-US" sz="2400" dirty="0" smtClean="0">
                <a:solidFill>
                  <a:srgbClr val="000000"/>
                </a:solidFill>
                <a:latin typeface="Arial" charset="0"/>
              </a:rPr>
              <a:t>]</a:t>
            </a:r>
            <a:endParaRPr lang="en-US" sz="2400" dirty="0">
              <a:solidFill>
                <a:srgbClr val="000000"/>
              </a:solidFill>
              <a:ea typeface="ＭＳ Ｐゴシック" charset="0"/>
              <a:cs typeface="ＭＳ Ｐゴシック" charset="0"/>
            </a:endParaRPr>
          </a:p>
          <a:p>
            <a:pPr>
              <a:lnSpc>
                <a:spcPct val="90000"/>
              </a:lnSpc>
              <a:buNone/>
            </a:pPr>
            <a:r>
              <a:rPr lang="en-US" sz="2400" dirty="0">
                <a:solidFill>
                  <a:srgbClr val="000000"/>
                </a:solidFill>
                <a:ea typeface="ＭＳ Ｐゴシック" charset="0"/>
                <a:cs typeface="ＭＳ Ｐゴシック" charset="0"/>
              </a:rPr>
              <a:t>11.4	 Nuclear </a:t>
            </a:r>
            <a:r>
              <a:rPr lang="en-US" sz="2400" dirty="0" smtClean="0">
                <a:solidFill>
                  <a:srgbClr val="000000"/>
                </a:solidFill>
                <a:ea typeface="ＭＳ Ｐゴシック" charset="0"/>
                <a:cs typeface="ＭＳ Ｐゴシック" charset="0"/>
              </a:rPr>
              <a:t>Decay </a:t>
            </a:r>
            <a:r>
              <a:rPr lang="en-US" sz="2400" dirty="0">
                <a:solidFill>
                  <a:srgbClr val="000000"/>
                </a:solidFill>
                <a:latin typeface="Arial" charset="0"/>
              </a:rPr>
              <a:t>[</a:t>
            </a:r>
            <a:r>
              <a:rPr lang="en-US" sz="2400" dirty="0">
                <a:solidFill>
                  <a:srgbClr val="FF0000"/>
                </a:solidFill>
                <a:latin typeface="Arial" charset="0"/>
              </a:rPr>
              <a:t>skip</a:t>
            </a:r>
            <a:r>
              <a:rPr lang="en-US" sz="2400" dirty="0" smtClean="0">
                <a:solidFill>
                  <a:srgbClr val="000000"/>
                </a:solidFill>
                <a:latin typeface="Arial" charset="0"/>
              </a:rPr>
              <a:t>] </a:t>
            </a:r>
            <a:endParaRPr lang="en-US" sz="2400" dirty="0">
              <a:solidFill>
                <a:srgbClr val="000000"/>
              </a:solidFill>
              <a:ea typeface="ＭＳ Ｐゴシック" charset="0"/>
              <a:cs typeface="ＭＳ Ｐゴシック" charset="0"/>
            </a:endParaRPr>
          </a:p>
          <a:p>
            <a:pPr eaLnBrk="1" hangingPunct="1">
              <a:lnSpc>
                <a:spcPct val="90000"/>
              </a:lnSpc>
              <a:buFontTx/>
              <a:buNone/>
            </a:pPr>
            <a:r>
              <a:rPr lang="en-US" sz="2400" dirty="0">
                <a:solidFill>
                  <a:srgbClr val="000000"/>
                </a:solidFill>
                <a:ea typeface="ＭＳ Ｐゴシック" charset="0"/>
                <a:cs typeface="ＭＳ Ｐゴシック" charset="0"/>
              </a:rPr>
              <a:t>11.5	 Radioactive Half-Life</a:t>
            </a:r>
          </a:p>
          <a:p>
            <a:pPr>
              <a:lnSpc>
                <a:spcPct val="90000"/>
              </a:lnSpc>
              <a:buNone/>
            </a:pPr>
            <a:r>
              <a:rPr lang="en-US" sz="2400" dirty="0">
                <a:solidFill>
                  <a:srgbClr val="000000"/>
                </a:solidFill>
                <a:ea typeface="ＭＳ Ｐゴシック" charset="0"/>
                <a:cs typeface="ＭＳ Ｐゴシック" charset="0"/>
              </a:rPr>
              <a:t>11.6	 Radioactive Decay </a:t>
            </a:r>
            <a:r>
              <a:rPr lang="en-US" sz="2400" dirty="0" smtClean="0">
                <a:solidFill>
                  <a:srgbClr val="000000"/>
                </a:solidFill>
                <a:ea typeface="ＭＳ Ｐゴシック" charset="0"/>
                <a:cs typeface="ＭＳ Ｐゴシック" charset="0"/>
              </a:rPr>
              <a:t>Series </a:t>
            </a:r>
            <a:r>
              <a:rPr lang="en-US" sz="2400" dirty="0">
                <a:solidFill>
                  <a:srgbClr val="000000"/>
                </a:solidFill>
                <a:latin typeface="Arial" charset="0"/>
              </a:rPr>
              <a:t>[</a:t>
            </a:r>
            <a:r>
              <a:rPr lang="en-US" sz="2400" dirty="0">
                <a:solidFill>
                  <a:srgbClr val="FF0000"/>
                </a:solidFill>
                <a:latin typeface="Arial" charset="0"/>
              </a:rPr>
              <a:t>skip</a:t>
            </a:r>
            <a:r>
              <a:rPr lang="en-US" sz="2400" dirty="0" smtClean="0">
                <a:solidFill>
                  <a:srgbClr val="000000"/>
                </a:solidFill>
                <a:latin typeface="Arial" charset="0"/>
              </a:rPr>
              <a:t>]</a:t>
            </a:r>
            <a:endParaRPr lang="en-US" sz="2400" dirty="0">
              <a:solidFill>
                <a:srgbClr val="000000"/>
              </a:solidFill>
              <a:ea typeface="ＭＳ Ｐゴシック" charset="0"/>
              <a:cs typeface="ＭＳ Ｐゴシック" charset="0"/>
            </a:endParaRPr>
          </a:p>
          <a:p>
            <a:pPr>
              <a:lnSpc>
                <a:spcPct val="90000"/>
              </a:lnSpc>
              <a:buNone/>
            </a:pPr>
            <a:r>
              <a:rPr lang="en-US" sz="2400" dirty="0">
                <a:solidFill>
                  <a:srgbClr val="000000"/>
                </a:solidFill>
                <a:ea typeface="ＭＳ Ｐゴシック" charset="0"/>
                <a:cs typeface="ＭＳ Ｐゴシック" charset="0"/>
              </a:rPr>
              <a:t>11.7   </a:t>
            </a:r>
            <a:r>
              <a:rPr lang="en-US" sz="2400" dirty="0" smtClean="0">
                <a:solidFill>
                  <a:srgbClr val="000000"/>
                </a:solidFill>
                <a:ea typeface="ＭＳ Ｐゴシック" charset="0"/>
                <a:cs typeface="ＭＳ Ｐゴシック" charset="0"/>
              </a:rPr>
              <a:t>	Ionizing </a:t>
            </a:r>
            <a:r>
              <a:rPr lang="en-US" sz="2400" dirty="0" smtClean="0">
                <a:solidFill>
                  <a:srgbClr val="000000"/>
                </a:solidFill>
                <a:ea typeface="ＭＳ Ｐゴシック" charset="0"/>
                <a:cs typeface="ＭＳ Ｐゴシック" charset="0"/>
              </a:rPr>
              <a:t>Radiation </a:t>
            </a:r>
            <a:r>
              <a:rPr lang="en-US" sz="2400" dirty="0" smtClean="0">
                <a:solidFill>
                  <a:srgbClr val="000000"/>
                </a:solidFill>
                <a:latin typeface="Arial" charset="0"/>
              </a:rPr>
              <a:t>[</a:t>
            </a:r>
            <a:r>
              <a:rPr lang="en-US" sz="2400" dirty="0">
                <a:latin typeface="Arial" charset="0"/>
              </a:rPr>
              <a:t>skip</a:t>
            </a:r>
            <a:r>
              <a:rPr lang="en-US" sz="2400" dirty="0" smtClean="0">
                <a:solidFill>
                  <a:srgbClr val="000000"/>
                </a:solidFill>
                <a:latin typeface="Arial" charset="0"/>
              </a:rPr>
              <a:t>]</a:t>
            </a:r>
            <a:endParaRPr lang="en-US" sz="2400" dirty="0">
              <a:solidFill>
                <a:srgbClr val="000000"/>
              </a:solidFill>
              <a:ea typeface="ＭＳ Ｐゴシック" charset="0"/>
              <a:cs typeface="ＭＳ Ｐゴシック" charset="0"/>
            </a:endParaRPr>
          </a:p>
          <a:p>
            <a:pPr>
              <a:lnSpc>
                <a:spcPct val="90000"/>
              </a:lnSpc>
              <a:buNone/>
            </a:pPr>
            <a:r>
              <a:rPr lang="en-US" sz="2400" dirty="0">
                <a:solidFill>
                  <a:srgbClr val="000000"/>
                </a:solidFill>
                <a:ea typeface="ＭＳ Ｐゴシック" charset="0"/>
                <a:cs typeface="ＭＳ Ｐゴシック" charset="0"/>
              </a:rPr>
              <a:t>11.8   </a:t>
            </a:r>
            <a:r>
              <a:rPr lang="en-US" sz="2400" dirty="0" smtClean="0">
                <a:solidFill>
                  <a:srgbClr val="000000"/>
                </a:solidFill>
                <a:ea typeface="ＭＳ Ｐゴシック" charset="0"/>
                <a:cs typeface="ＭＳ Ｐゴシック" charset="0"/>
              </a:rPr>
              <a:t>	Detecting Radiation </a:t>
            </a:r>
            <a:r>
              <a:rPr lang="en-US" sz="2400" dirty="0">
                <a:solidFill>
                  <a:srgbClr val="000000"/>
                </a:solidFill>
                <a:latin typeface="Arial" charset="0"/>
              </a:rPr>
              <a:t>[</a:t>
            </a:r>
            <a:r>
              <a:rPr lang="en-US" sz="2400" dirty="0">
                <a:solidFill>
                  <a:srgbClr val="FF0000"/>
                </a:solidFill>
                <a:latin typeface="Arial" charset="0"/>
              </a:rPr>
              <a:t>skip</a:t>
            </a:r>
            <a:r>
              <a:rPr lang="en-US" sz="2400" dirty="0" smtClean="0">
                <a:solidFill>
                  <a:srgbClr val="000000"/>
                </a:solidFill>
                <a:latin typeface="Arial" charset="0"/>
              </a:rPr>
              <a:t>] </a:t>
            </a:r>
            <a:endParaRPr lang="en-US" sz="2400" dirty="0">
              <a:solidFill>
                <a:srgbClr val="000000"/>
              </a:solidFill>
              <a:ea typeface="ＭＳ Ｐゴシック" charset="0"/>
              <a:cs typeface="ＭＳ Ｐゴシック" charset="0"/>
            </a:endParaRPr>
          </a:p>
          <a:p>
            <a:pPr>
              <a:lnSpc>
                <a:spcPct val="90000"/>
              </a:lnSpc>
              <a:buNone/>
            </a:pPr>
            <a:r>
              <a:rPr lang="en-US" sz="2400" dirty="0">
                <a:solidFill>
                  <a:srgbClr val="000000"/>
                </a:solidFill>
                <a:ea typeface="ＭＳ Ｐゴシック" charset="0"/>
                <a:cs typeface="ＭＳ Ｐゴシック" charset="0"/>
              </a:rPr>
              <a:t>11.9   </a:t>
            </a:r>
            <a:r>
              <a:rPr lang="en-US" sz="2400" dirty="0" smtClean="0">
                <a:solidFill>
                  <a:srgbClr val="000000"/>
                </a:solidFill>
                <a:ea typeface="ＭＳ Ｐゴシック" charset="0"/>
                <a:cs typeface="ＭＳ Ｐゴシック" charset="0"/>
              </a:rPr>
              <a:t>	Measuring Radiation </a:t>
            </a:r>
            <a:r>
              <a:rPr lang="en-US" sz="2400" dirty="0">
                <a:solidFill>
                  <a:srgbClr val="000000"/>
                </a:solidFill>
                <a:latin typeface="Arial" charset="0"/>
              </a:rPr>
              <a:t>[</a:t>
            </a:r>
            <a:r>
              <a:rPr lang="en-US" sz="2400" dirty="0">
                <a:solidFill>
                  <a:srgbClr val="FF0000"/>
                </a:solidFill>
                <a:latin typeface="Arial" charset="0"/>
              </a:rPr>
              <a:t>skip</a:t>
            </a:r>
            <a:r>
              <a:rPr lang="en-US" sz="2400" dirty="0" smtClean="0">
                <a:solidFill>
                  <a:srgbClr val="000000"/>
                </a:solidFill>
                <a:latin typeface="Arial" charset="0"/>
              </a:rPr>
              <a:t>] </a:t>
            </a:r>
            <a:endParaRPr lang="en-US" sz="2400" dirty="0">
              <a:solidFill>
                <a:srgbClr val="000000"/>
              </a:solidFill>
              <a:ea typeface="ＭＳ Ｐゴシック" charset="0"/>
              <a:cs typeface="ＭＳ Ｐゴシック" charset="0"/>
            </a:endParaRPr>
          </a:p>
          <a:p>
            <a:pPr>
              <a:lnSpc>
                <a:spcPct val="90000"/>
              </a:lnSpc>
              <a:buNone/>
            </a:pPr>
            <a:r>
              <a:rPr lang="en-US" sz="2400" dirty="0">
                <a:solidFill>
                  <a:srgbClr val="000000"/>
                </a:solidFill>
                <a:ea typeface="ＭＳ Ｐゴシック" charset="0"/>
                <a:cs typeface="ＭＳ Ｐゴシック" charset="0"/>
              </a:rPr>
              <a:t>11.10 </a:t>
            </a:r>
            <a:r>
              <a:rPr lang="en-US" sz="2400" dirty="0" smtClean="0">
                <a:solidFill>
                  <a:srgbClr val="000000"/>
                </a:solidFill>
                <a:ea typeface="ＭＳ Ｐゴシック" charset="0"/>
                <a:cs typeface="ＭＳ Ｐゴシック" charset="0"/>
              </a:rPr>
              <a:t>	Artificial </a:t>
            </a:r>
            <a:r>
              <a:rPr lang="en-US" sz="2400" dirty="0" smtClean="0">
                <a:solidFill>
                  <a:srgbClr val="000000"/>
                </a:solidFill>
                <a:ea typeface="ＭＳ Ｐゴシック" charset="0"/>
                <a:cs typeface="ＭＳ Ｐゴシック" charset="0"/>
              </a:rPr>
              <a:t>Transmutation </a:t>
            </a:r>
            <a:r>
              <a:rPr lang="en-US" sz="2400" dirty="0">
                <a:solidFill>
                  <a:srgbClr val="000000"/>
                </a:solidFill>
                <a:latin typeface="Arial" charset="0"/>
              </a:rPr>
              <a:t>[</a:t>
            </a:r>
            <a:r>
              <a:rPr lang="en-US" sz="2400" dirty="0">
                <a:latin typeface="Arial" charset="0"/>
              </a:rPr>
              <a:t>skip</a:t>
            </a:r>
            <a:r>
              <a:rPr lang="en-US" sz="2400" dirty="0" smtClean="0">
                <a:solidFill>
                  <a:srgbClr val="000000"/>
                </a:solidFill>
                <a:latin typeface="Arial" charset="0"/>
              </a:rPr>
              <a:t>] </a:t>
            </a:r>
            <a:endParaRPr lang="en-US" sz="2400" dirty="0">
              <a:solidFill>
                <a:srgbClr val="000000"/>
              </a:solidFill>
              <a:ea typeface="ＭＳ Ｐゴシック" charset="0"/>
              <a:cs typeface="ＭＳ Ｐゴシック" charset="0"/>
            </a:endParaRPr>
          </a:p>
          <a:p>
            <a:pPr>
              <a:lnSpc>
                <a:spcPct val="90000"/>
              </a:lnSpc>
              <a:buNone/>
            </a:pPr>
            <a:r>
              <a:rPr lang="en-US" sz="2400" dirty="0">
                <a:solidFill>
                  <a:srgbClr val="000000"/>
                </a:solidFill>
                <a:ea typeface="ＭＳ Ｐゴシック" charset="0"/>
                <a:cs typeface="ＭＳ Ｐゴシック" charset="0"/>
              </a:rPr>
              <a:t>11.11 </a:t>
            </a:r>
            <a:r>
              <a:rPr lang="en-US" sz="2400" dirty="0" smtClean="0">
                <a:solidFill>
                  <a:srgbClr val="000000"/>
                </a:solidFill>
                <a:ea typeface="ＭＳ Ｐゴシック" charset="0"/>
                <a:cs typeface="ＭＳ Ｐゴシック" charset="0"/>
              </a:rPr>
              <a:t>	Nuclear </a:t>
            </a:r>
            <a:r>
              <a:rPr lang="en-US" sz="2400" dirty="0">
                <a:solidFill>
                  <a:srgbClr val="000000"/>
                </a:solidFill>
                <a:ea typeface="ＭＳ Ｐゴシック" charset="0"/>
                <a:cs typeface="ＭＳ Ｐゴシック" charset="0"/>
              </a:rPr>
              <a:t>Fission and Nuclear </a:t>
            </a:r>
            <a:r>
              <a:rPr lang="en-US" sz="2400" dirty="0" smtClean="0">
                <a:solidFill>
                  <a:srgbClr val="000000"/>
                </a:solidFill>
                <a:ea typeface="ＭＳ Ｐゴシック" charset="0"/>
                <a:cs typeface="ＭＳ Ｐゴシック" charset="0"/>
              </a:rPr>
              <a:t>Fusion </a:t>
            </a:r>
            <a:r>
              <a:rPr lang="en-US" sz="2400" dirty="0">
                <a:solidFill>
                  <a:srgbClr val="000000"/>
                </a:solidFill>
                <a:latin typeface="Arial" charset="0"/>
              </a:rPr>
              <a:t>[</a:t>
            </a:r>
            <a:r>
              <a:rPr lang="en-US" sz="2400" dirty="0">
                <a:latin typeface="Arial" charset="0"/>
              </a:rPr>
              <a:t>skip</a:t>
            </a:r>
            <a:r>
              <a:rPr lang="en-US" sz="2400" dirty="0" smtClean="0">
                <a:solidFill>
                  <a:srgbClr val="000000"/>
                </a:solidFill>
                <a:latin typeface="Arial" charset="0"/>
              </a:rPr>
              <a:t>]</a:t>
            </a:r>
            <a:endParaRPr lang="en-US" sz="240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1471295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534400" cy="1371600"/>
          </a:xfrm>
        </p:spPr>
        <p:txBody>
          <a:bodyPr/>
          <a:lstStyle/>
          <a:p>
            <a:pPr algn="l" eaLnBrk="1" hangingPunct="1">
              <a:spcAft>
                <a:spcPts val="1200"/>
              </a:spcAft>
            </a:pPr>
            <a:r>
              <a:rPr lang="en-US">
                <a:latin typeface="Arial" charset="0"/>
                <a:ea typeface="MS PGothic" charset="0"/>
              </a:rPr>
              <a:t/>
            </a:r>
            <a:br>
              <a:rPr lang="en-US">
                <a:latin typeface="Arial" charset="0"/>
                <a:ea typeface="MS PGothic" charset="0"/>
              </a:rPr>
            </a:br>
            <a:r>
              <a:rPr lang="en-US">
                <a:latin typeface="Arial" charset="0"/>
                <a:ea typeface="MS PGothic" charset="0"/>
              </a:rPr>
              <a:t/>
            </a:r>
            <a:br>
              <a:rPr lang="en-US">
                <a:latin typeface="Arial" charset="0"/>
                <a:ea typeface="MS PGothic" charset="0"/>
              </a:rPr>
            </a:br>
            <a:r>
              <a:rPr lang="en-US">
                <a:latin typeface="Arial" charset="0"/>
                <a:ea typeface="MS PGothic" charset="0"/>
              </a:rPr>
              <a:t>Which of the following is true of alpha radiation?</a:t>
            </a:r>
            <a:endParaRPr lang="en-US" baseline="30000">
              <a:latin typeface="Arial" charset="0"/>
              <a:ea typeface="MS PGothic" charset="0"/>
              <a:cs typeface="Arial" charset="0"/>
            </a:endParaRPr>
          </a:p>
        </p:txBody>
      </p:sp>
      <p:sp>
        <p:nvSpPr>
          <p:cNvPr id="12291" name="Rectangle 3"/>
          <p:cNvSpPr>
            <a:spLocks noGrp="1" noChangeArrowheads="1"/>
          </p:cNvSpPr>
          <p:nvPr>
            <p:ph type="body" idx="1"/>
          </p:nvPr>
        </p:nvSpPr>
        <p:spPr>
          <a:xfrm>
            <a:off x="457200" y="3200400"/>
            <a:ext cx="8534400" cy="2590800"/>
          </a:xfrm>
        </p:spPr>
        <p:txBody>
          <a:bodyPr/>
          <a:lstStyle/>
          <a:p>
            <a:pPr eaLnBrk="1" hangingPunct="1">
              <a:buFont typeface="Arial" charset="0"/>
              <a:buAutoNum type="alphaLcPeriod"/>
            </a:pPr>
            <a:r>
              <a:rPr lang="en-US" sz="2800" dirty="0">
                <a:latin typeface="Arial" charset="0"/>
                <a:ea typeface="MS PGothic" charset="0"/>
              </a:rPr>
              <a:t>It consists of negatively-charged particles.</a:t>
            </a:r>
          </a:p>
          <a:p>
            <a:pPr eaLnBrk="1" hangingPunct="1">
              <a:buFont typeface="Arial" charset="0"/>
              <a:buAutoNum type="alphaLcPeriod"/>
            </a:pPr>
            <a:r>
              <a:rPr lang="en-US" sz="2800" dirty="0">
                <a:latin typeface="Arial" charset="0"/>
                <a:ea typeface="MS PGothic" charset="0"/>
              </a:rPr>
              <a:t>It consists of high-energy electromagnetic waves.</a:t>
            </a:r>
          </a:p>
          <a:p>
            <a:pPr eaLnBrk="1" hangingPunct="1">
              <a:buFont typeface="Arial" charset="0"/>
              <a:buAutoNum type="alphaLcPeriod"/>
            </a:pPr>
            <a:r>
              <a:rPr lang="en-US" sz="2800" dirty="0">
                <a:latin typeface="Arial" charset="0"/>
                <a:ea typeface="MS PGothic" charset="0"/>
              </a:rPr>
              <a:t>It consists of positively-charged particles.</a:t>
            </a:r>
          </a:p>
          <a:p>
            <a:pPr eaLnBrk="1" hangingPunct="1">
              <a:buFont typeface="Arial" charset="0"/>
              <a:buAutoNum type="alphaLcPeriod"/>
            </a:pPr>
            <a:r>
              <a:rPr lang="en-US" sz="2800" dirty="0">
                <a:latin typeface="Arial" charset="0"/>
                <a:ea typeface="MS PGothic" charset="0"/>
              </a:rPr>
              <a:t>None of the above</a:t>
            </a:r>
          </a:p>
          <a:p>
            <a:pPr eaLnBrk="1" hangingPunct="1">
              <a:buFont typeface="Times" charset="0"/>
              <a:buAutoNum type="alphaLcPeriod"/>
            </a:pPr>
            <a:endParaRPr lang="en-US" sz="2800" dirty="0">
              <a:latin typeface="Arial" charset="0"/>
              <a:ea typeface="MS PGothic" charset="0"/>
            </a:endParaRPr>
          </a:p>
          <a:p>
            <a:pPr eaLnBrk="1" hangingPunct="1">
              <a:buFontTx/>
              <a:buNone/>
            </a:pPr>
            <a:r>
              <a:rPr lang="en-US" sz="2800" dirty="0">
                <a:latin typeface="Arial" charset="0"/>
                <a:ea typeface="MS PGothic" charset="0"/>
              </a:rPr>
              <a:t> </a:t>
            </a:r>
          </a:p>
          <a:p>
            <a:pPr eaLnBrk="1" hangingPunct="1">
              <a:buFont typeface="Times" charset="0"/>
              <a:buAutoNum type="arabicPeriod"/>
            </a:pPr>
            <a:endParaRPr lang="en-US" sz="2800" dirty="0">
              <a:latin typeface="Times" charset="0"/>
              <a:ea typeface="MS PGothic" charset="0"/>
            </a:endParaRPr>
          </a:p>
          <a:p>
            <a:pPr eaLnBrk="1" hangingPunct="1">
              <a:buFontTx/>
              <a:buNone/>
            </a:pPr>
            <a:r>
              <a:rPr lang="en-US" sz="2800" dirty="0">
                <a:latin typeface="Times" charset="0"/>
                <a:ea typeface="MS PGothic" charset="0"/>
              </a:rPr>
              <a:t> </a:t>
            </a:r>
          </a:p>
        </p:txBody>
      </p:sp>
      <p:sp>
        <p:nvSpPr>
          <p:cNvPr id="4" name="Rectangle 14"/>
          <p:cNvSpPr>
            <a:spLocks noChangeArrowheads="1"/>
          </p:cNvSpPr>
          <p:nvPr/>
        </p:nvSpPr>
        <p:spPr bwMode="auto">
          <a:xfrm>
            <a:off x="170920" y="4248752"/>
            <a:ext cx="7827397" cy="487708"/>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latin typeface="Arial"/>
            </a:endParaRPr>
          </a:p>
        </p:txBody>
      </p:sp>
    </p:spTree>
    <p:extLst>
      <p:ext uri="{BB962C8B-B14F-4D97-AF65-F5344CB8AC3E}">
        <p14:creationId xmlns:p14="http://schemas.microsoft.com/office/powerpoint/2010/main" val="41334874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8534400" cy="1371600"/>
          </a:xfrm>
        </p:spPr>
        <p:txBody>
          <a:bodyPr/>
          <a:lstStyle/>
          <a:p>
            <a:pPr algn="l" eaLnBrk="1" hangingPunct="1">
              <a:spcAft>
                <a:spcPts val="1200"/>
              </a:spcAft>
            </a:pPr>
            <a:r>
              <a:rPr lang="en-US">
                <a:latin typeface="Arial" charset="0"/>
                <a:ea typeface="MS PGothic" charset="0"/>
              </a:rPr>
              <a:t/>
            </a:r>
            <a:br>
              <a:rPr lang="en-US">
                <a:latin typeface="Arial" charset="0"/>
                <a:ea typeface="MS PGothic" charset="0"/>
              </a:rPr>
            </a:br>
            <a:r>
              <a:rPr lang="en-US">
                <a:latin typeface="Arial" charset="0"/>
                <a:ea typeface="MS PGothic" charset="0"/>
              </a:rPr>
              <a:t/>
            </a:r>
            <a:br>
              <a:rPr lang="en-US">
                <a:latin typeface="Arial" charset="0"/>
                <a:ea typeface="MS PGothic" charset="0"/>
              </a:rPr>
            </a:br>
            <a:r>
              <a:rPr lang="en-US">
                <a:latin typeface="Arial" charset="0"/>
                <a:ea typeface="MS PGothic" charset="0"/>
              </a:rPr>
              <a:t>Which type of radiation has the greatest penetrating power?</a:t>
            </a:r>
            <a:endParaRPr lang="en-US" baseline="30000">
              <a:latin typeface="Arial" charset="0"/>
              <a:ea typeface="MS PGothic" charset="0"/>
              <a:cs typeface="Arial" charset="0"/>
            </a:endParaRPr>
          </a:p>
        </p:txBody>
      </p:sp>
      <p:sp>
        <p:nvSpPr>
          <p:cNvPr id="14339" name="Rectangle 3"/>
          <p:cNvSpPr>
            <a:spLocks noGrp="1" noChangeArrowheads="1"/>
          </p:cNvSpPr>
          <p:nvPr>
            <p:ph type="body" idx="1"/>
          </p:nvPr>
        </p:nvSpPr>
        <p:spPr>
          <a:xfrm>
            <a:off x="457200" y="3200400"/>
            <a:ext cx="8534400" cy="2590800"/>
          </a:xfrm>
        </p:spPr>
        <p:txBody>
          <a:bodyPr/>
          <a:lstStyle/>
          <a:p>
            <a:pPr eaLnBrk="1" hangingPunct="1">
              <a:buFont typeface="Arial" charset="0"/>
              <a:buAutoNum type="alphaLcPeriod"/>
            </a:pPr>
            <a:r>
              <a:rPr lang="en-US" sz="2800" dirty="0">
                <a:latin typeface="Arial" charset="0"/>
                <a:ea typeface="MS PGothic" charset="0"/>
              </a:rPr>
              <a:t>Alpha particles</a:t>
            </a:r>
          </a:p>
          <a:p>
            <a:pPr eaLnBrk="1" hangingPunct="1">
              <a:buFont typeface="Arial" charset="0"/>
              <a:buAutoNum type="alphaLcPeriod"/>
            </a:pPr>
            <a:r>
              <a:rPr lang="en-US" sz="2800" dirty="0">
                <a:latin typeface="Arial" charset="0"/>
                <a:ea typeface="MS PGothic" charset="0"/>
              </a:rPr>
              <a:t>Beta particles</a:t>
            </a:r>
          </a:p>
          <a:p>
            <a:pPr eaLnBrk="1" hangingPunct="1">
              <a:buFont typeface="Arial" charset="0"/>
              <a:buAutoNum type="alphaLcPeriod"/>
            </a:pPr>
            <a:r>
              <a:rPr lang="en-US" sz="2800" dirty="0">
                <a:solidFill>
                  <a:srgbClr val="000000"/>
                </a:solidFill>
                <a:latin typeface="Arial" charset="0"/>
                <a:ea typeface="MS PGothic" charset="0"/>
              </a:rPr>
              <a:t>Gamma rays</a:t>
            </a:r>
          </a:p>
          <a:p>
            <a:pPr eaLnBrk="1" hangingPunct="1">
              <a:buFont typeface="Arial" charset="0"/>
              <a:buAutoNum type="alphaLcPeriod"/>
            </a:pPr>
            <a:r>
              <a:rPr lang="en-US" sz="2800" dirty="0">
                <a:latin typeface="Arial" charset="0"/>
                <a:ea typeface="MS PGothic" charset="0"/>
              </a:rPr>
              <a:t>All three possess the same penetrating power.</a:t>
            </a:r>
          </a:p>
          <a:p>
            <a:pPr eaLnBrk="1" hangingPunct="1">
              <a:buFont typeface="Times" charset="0"/>
              <a:buAutoNum type="alphaLcPeriod"/>
            </a:pPr>
            <a:endParaRPr lang="en-US" sz="2800" dirty="0">
              <a:latin typeface="Arial" charset="0"/>
              <a:ea typeface="MS PGothic" charset="0"/>
            </a:endParaRPr>
          </a:p>
          <a:p>
            <a:pPr eaLnBrk="1" hangingPunct="1">
              <a:buFontTx/>
              <a:buNone/>
            </a:pPr>
            <a:r>
              <a:rPr lang="en-US" sz="2800" dirty="0">
                <a:latin typeface="Arial" charset="0"/>
                <a:ea typeface="MS PGothic" charset="0"/>
              </a:rPr>
              <a:t> </a:t>
            </a:r>
          </a:p>
          <a:p>
            <a:pPr eaLnBrk="1" hangingPunct="1">
              <a:buFont typeface="Times" charset="0"/>
              <a:buAutoNum type="arabicPeriod"/>
            </a:pPr>
            <a:endParaRPr lang="en-US" sz="2800" dirty="0">
              <a:latin typeface="Times" charset="0"/>
              <a:ea typeface="MS PGothic" charset="0"/>
            </a:endParaRPr>
          </a:p>
          <a:p>
            <a:pPr eaLnBrk="1" hangingPunct="1">
              <a:buFontTx/>
              <a:buNone/>
            </a:pPr>
            <a:r>
              <a:rPr lang="en-US" sz="2800" dirty="0">
                <a:latin typeface="Times" charset="0"/>
                <a:ea typeface="MS PGothic" charset="0"/>
              </a:rPr>
              <a:t> </a:t>
            </a:r>
          </a:p>
        </p:txBody>
      </p:sp>
      <p:sp>
        <p:nvSpPr>
          <p:cNvPr id="4" name="Rectangle 14"/>
          <p:cNvSpPr>
            <a:spLocks noChangeArrowheads="1"/>
          </p:cNvSpPr>
          <p:nvPr/>
        </p:nvSpPr>
        <p:spPr bwMode="auto">
          <a:xfrm>
            <a:off x="457200" y="4265913"/>
            <a:ext cx="2872572" cy="45338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latin typeface="Arial"/>
            </a:endParaRPr>
          </a:p>
        </p:txBody>
      </p:sp>
    </p:spTree>
    <p:extLst>
      <p:ext uri="{BB962C8B-B14F-4D97-AF65-F5344CB8AC3E}">
        <p14:creationId xmlns:p14="http://schemas.microsoft.com/office/powerpoint/2010/main" val="12949331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The nuclear reaction shown below is an example of _______.</a:t>
            </a:r>
            <a:endParaRPr lang="en-US" baseline="30000">
              <a:latin typeface="Arial" charset="0"/>
              <a:ea typeface="MS PGothic" charset="0"/>
              <a:cs typeface="Arial" charset="0"/>
            </a:endParaRPr>
          </a:p>
        </p:txBody>
      </p:sp>
      <p:sp>
        <p:nvSpPr>
          <p:cNvPr id="16387" name="Rectangle 3"/>
          <p:cNvSpPr>
            <a:spLocks noGrp="1" noChangeArrowheads="1"/>
          </p:cNvSpPr>
          <p:nvPr>
            <p:ph type="body" idx="1"/>
          </p:nvPr>
        </p:nvSpPr>
        <p:spPr>
          <a:xfrm>
            <a:off x="457200" y="2971800"/>
            <a:ext cx="3657600" cy="2590800"/>
          </a:xfrm>
        </p:spPr>
        <p:txBody>
          <a:bodyPr/>
          <a:lstStyle/>
          <a:p>
            <a:pPr eaLnBrk="1" hangingPunct="1">
              <a:buFont typeface="Arial" charset="0"/>
              <a:buAutoNum type="alphaLcPeriod"/>
            </a:pPr>
            <a:r>
              <a:rPr lang="en-US" sz="2800" dirty="0">
                <a:solidFill>
                  <a:srgbClr val="000000"/>
                </a:solidFill>
                <a:latin typeface="Arial" charset="0"/>
                <a:ea typeface="MS PGothic" charset="0"/>
              </a:rPr>
              <a:t>alpha decay</a:t>
            </a:r>
          </a:p>
          <a:p>
            <a:pPr eaLnBrk="1" hangingPunct="1">
              <a:buFont typeface="Arial" charset="0"/>
              <a:buAutoNum type="alphaLcPeriod"/>
            </a:pPr>
            <a:r>
              <a:rPr lang="en-US" sz="2800" dirty="0">
                <a:latin typeface="Arial" charset="0"/>
                <a:ea typeface="MS PGothic" charset="0"/>
              </a:rPr>
              <a:t>beta emission</a:t>
            </a:r>
          </a:p>
          <a:p>
            <a:pPr eaLnBrk="1" hangingPunct="1">
              <a:buFont typeface="Arial" charset="0"/>
              <a:buAutoNum type="alphaLcPeriod"/>
            </a:pPr>
            <a:r>
              <a:rPr lang="en-US" sz="2800" dirty="0">
                <a:latin typeface="Arial" charset="0"/>
                <a:ea typeface="MS PGothic" charset="0"/>
              </a:rPr>
              <a:t>electron capture</a:t>
            </a:r>
          </a:p>
          <a:p>
            <a:pPr eaLnBrk="1" hangingPunct="1">
              <a:buFont typeface="Arial" charset="0"/>
              <a:buAutoNum type="alphaLcPeriod"/>
            </a:pPr>
            <a:r>
              <a:rPr lang="en-US" sz="2800" dirty="0">
                <a:latin typeface="Arial" charset="0"/>
                <a:ea typeface="MS PGothic" charset="0"/>
              </a:rPr>
              <a:t>positron emission</a:t>
            </a:r>
          </a:p>
          <a:p>
            <a:pPr eaLnBrk="1" hangingPunct="1">
              <a:buFont typeface="Arial" charset="0"/>
              <a:buAutoNum type="alphaLcPeriod"/>
            </a:pPr>
            <a:endParaRPr lang="en-US" sz="2800" dirty="0">
              <a:latin typeface="Arial" charset="0"/>
              <a:ea typeface="MS PGothic" charset="0"/>
            </a:endParaRPr>
          </a:p>
          <a:p>
            <a:pPr eaLnBrk="1" hangingPunct="1">
              <a:buFont typeface="Times" charset="0"/>
              <a:buAutoNum type="alphaLcPeriod"/>
            </a:pPr>
            <a:endParaRPr lang="en-US" sz="2800" dirty="0">
              <a:latin typeface="Times" charset="0"/>
              <a:ea typeface="MS PGothic" charset="0"/>
            </a:endParaRPr>
          </a:p>
          <a:p>
            <a:pPr eaLnBrk="1" hangingPunct="1">
              <a:buFontTx/>
              <a:buNone/>
            </a:pPr>
            <a:r>
              <a:rPr lang="en-US" sz="2800" dirty="0">
                <a:latin typeface="Times" charset="0"/>
                <a:ea typeface="MS PGothic" charset="0"/>
              </a:rPr>
              <a:t> </a:t>
            </a:r>
          </a:p>
        </p:txBody>
      </p:sp>
      <p:pic>
        <p:nvPicPr>
          <p:cNvPr id="1638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27363"/>
            <a:ext cx="468153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p:nvSpPr>
        <p:spPr bwMode="auto">
          <a:xfrm>
            <a:off x="170920" y="3062467"/>
            <a:ext cx="3220423" cy="487708"/>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latin typeface="Arial"/>
            </a:endParaRPr>
          </a:p>
        </p:txBody>
      </p:sp>
    </p:spTree>
    <p:extLst>
      <p:ext uri="{BB962C8B-B14F-4D97-AF65-F5344CB8AC3E}">
        <p14:creationId xmlns:p14="http://schemas.microsoft.com/office/powerpoint/2010/main" val="30427758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go to slide 49</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013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atin typeface="Arial" charset="0"/>
                <a:cs typeface="Times New Roman" charset="0"/>
              </a:rPr>
              <a:t>11.3 Stable and Unstable Isotopes</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7067730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65125" y="571500"/>
            <a:ext cx="8229600" cy="3873947"/>
          </a:xfrm>
        </p:spPr>
        <p:txBody>
          <a:bodyPr>
            <a:noAutofit/>
          </a:bodyPr>
          <a:lstStyle/>
          <a:p>
            <a:r>
              <a:rPr lang="en-US" sz="2800" dirty="0">
                <a:ea typeface="ＭＳ Ｐゴシック" charset="0"/>
                <a:cs typeface="ＭＳ Ｐゴシック" charset="0"/>
              </a:rPr>
              <a:t>Every element in the periodic table has at least one radioactive </a:t>
            </a:r>
            <a:r>
              <a:rPr lang="en-US" sz="2800" dirty="0" smtClean="0">
                <a:ea typeface="ＭＳ Ｐゴシック" charset="0"/>
                <a:cs typeface="ＭＳ Ｐゴシック" charset="0"/>
              </a:rPr>
              <a:t>isotope</a:t>
            </a:r>
            <a:r>
              <a:rPr lang="en-US" sz="2800" dirty="0">
                <a:ea typeface="ＭＳ Ｐゴシック" charset="0"/>
                <a:cs typeface="ＭＳ Ｐゴシック" charset="0"/>
              </a:rPr>
              <a:t> </a:t>
            </a:r>
            <a:endParaRPr lang="en-US" sz="2800" dirty="0" smtClean="0">
              <a:ea typeface="ＭＳ Ｐゴシック" charset="0"/>
              <a:cs typeface="ＭＳ Ｐゴシック" charset="0"/>
            </a:endParaRPr>
          </a:p>
          <a:p>
            <a:pPr lvl="1"/>
            <a:r>
              <a:rPr lang="en-US" sz="2400" dirty="0" smtClean="0">
                <a:ea typeface="ＭＳ Ｐゴシック" charset="0"/>
                <a:cs typeface="ＭＳ Ｐゴシック" charset="0"/>
              </a:rPr>
              <a:t>or </a:t>
            </a:r>
            <a:r>
              <a:rPr lang="en-US" sz="2400" b="1" dirty="0" smtClean="0">
                <a:ea typeface="ＭＳ Ｐゴシック" charset="0"/>
                <a:cs typeface="ＭＳ Ｐゴシック" charset="0"/>
              </a:rPr>
              <a:t>radioisotope</a:t>
            </a:r>
            <a:r>
              <a:rPr lang="en-US" sz="2400" dirty="0" smtClean="0">
                <a:ea typeface="ＭＳ Ｐゴシック" charset="0"/>
                <a:cs typeface="ＭＳ Ｐゴシック" charset="0"/>
              </a:rPr>
              <a:t> </a:t>
            </a:r>
            <a:endParaRPr lang="en-US" sz="900" dirty="0" smtClean="0">
              <a:ea typeface="ＭＳ Ｐゴシック" charset="0"/>
              <a:cs typeface="ＭＳ Ｐゴシック" charset="0"/>
            </a:endParaRPr>
          </a:p>
          <a:p>
            <a:r>
              <a:rPr lang="en-US" sz="2800" dirty="0" smtClean="0">
                <a:ea typeface="ＭＳ Ｐゴシック" charset="0"/>
                <a:cs typeface="ＭＳ Ｐゴシック" charset="0"/>
              </a:rPr>
              <a:t>Radioactivity </a:t>
            </a:r>
            <a:r>
              <a:rPr lang="en-US" sz="2800" dirty="0">
                <a:ea typeface="ＭＳ Ｐゴシック" charset="0"/>
                <a:cs typeface="ＭＳ Ｐゴシック" charset="0"/>
              </a:rPr>
              <a:t>is the result of unstable </a:t>
            </a:r>
            <a:r>
              <a:rPr lang="en-US" sz="2800" dirty="0" smtClean="0">
                <a:ea typeface="ＭＳ Ｐゴシック" charset="0"/>
                <a:cs typeface="ＭＳ Ｐゴシック" charset="0"/>
              </a:rPr>
              <a:t>nuclei</a:t>
            </a:r>
            <a:r>
              <a:rPr lang="en-US" sz="2800" dirty="0">
                <a:ea typeface="ＭＳ Ｐゴシック" charset="0"/>
                <a:cs typeface="ＭＳ Ｐゴシック" charset="0"/>
              </a:rPr>
              <a:t> </a:t>
            </a:r>
            <a:endParaRPr lang="en-US" sz="2800" dirty="0" smtClean="0">
              <a:ea typeface="ＭＳ Ｐゴシック" charset="0"/>
              <a:cs typeface="ＭＳ Ｐゴシック" charset="0"/>
            </a:endParaRPr>
          </a:p>
          <a:p>
            <a:pPr lvl="1"/>
            <a:r>
              <a:rPr lang="en-US" sz="2400" dirty="0" smtClean="0">
                <a:ea typeface="ＭＳ Ｐゴシック" charset="0"/>
                <a:cs typeface="ＭＳ Ｐゴシック" charset="0"/>
              </a:rPr>
              <a:t>although </a:t>
            </a:r>
            <a:r>
              <a:rPr lang="en-US" sz="2400" dirty="0">
                <a:ea typeface="ＭＳ Ｐゴシック" charset="0"/>
                <a:cs typeface="ＭＳ Ｐゴシック" charset="0"/>
              </a:rPr>
              <a:t>the exact causes of this instability are not fully </a:t>
            </a:r>
            <a:r>
              <a:rPr lang="en-US" sz="2400" dirty="0" smtClean="0">
                <a:ea typeface="ＭＳ Ｐゴシック" charset="0"/>
                <a:cs typeface="ＭＳ Ｐゴシック" charset="0"/>
              </a:rPr>
              <a:t>understood </a:t>
            </a:r>
            <a:endParaRPr lang="en-US" sz="900" dirty="0" smtClean="0">
              <a:ea typeface="ＭＳ Ｐゴシック" charset="0"/>
              <a:cs typeface="ＭＳ Ｐゴシック" charset="0"/>
            </a:endParaRPr>
          </a:p>
          <a:p>
            <a:r>
              <a:rPr lang="en-US" sz="2800" dirty="0" smtClean="0">
                <a:ea typeface="ＭＳ Ｐゴシック" charset="0"/>
                <a:cs typeface="ＭＳ Ｐゴシック" charset="0"/>
              </a:rPr>
              <a:t>Radiation </a:t>
            </a:r>
            <a:r>
              <a:rPr lang="en-US" sz="2800" dirty="0">
                <a:ea typeface="ＭＳ Ｐゴシック" charset="0"/>
                <a:cs typeface="ＭＳ Ｐゴシック" charset="0"/>
              </a:rPr>
              <a:t>is emitted when an unstable </a:t>
            </a:r>
            <a:r>
              <a:rPr lang="en-US" sz="2800" b="1" dirty="0">
                <a:ea typeface="ＭＳ Ｐゴシック" charset="0"/>
                <a:cs typeface="ＭＳ Ｐゴシック" charset="0"/>
              </a:rPr>
              <a:t>radionuclide</a:t>
            </a:r>
            <a:r>
              <a:rPr lang="en-US" sz="2800" dirty="0">
                <a:ea typeface="ＭＳ Ｐゴシック" charset="0"/>
                <a:cs typeface="ＭＳ Ｐゴシック" charset="0"/>
              </a:rPr>
              <a:t> spontaneously changes into a more stable </a:t>
            </a:r>
            <a:r>
              <a:rPr lang="en-US" sz="2800" dirty="0" smtClean="0">
                <a:ea typeface="ＭＳ Ｐゴシック" charset="0"/>
                <a:cs typeface="ＭＳ Ｐゴシック" charset="0"/>
              </a:rPr>
              <a:t>one</a:t>
            </a:r>
            <a:r>
              <a:rPr lang="en-US" sz="2800" dirty="0">
                <a:ea typeface="ＭＳ Ｐゴシック" charset="0"/>
                <a:cs typeface="ＭＳ Ｐゴシック" charset="0"/>
              </a:rPr>
              <a:t> </a:t>
            </a:r>
          </a:p>
        </p:txBody>
      </p:sp>
      <p:pic>
        <p:nvPicPr>
          <p:cNvPr id="3" name="Picture 2"/>
          <p:cNvPicPr>
            <a:picLocks noChangeAspect="1"/>
          </p:cNvPicPr>
          <p:nvPr/>
        </p:nvPicPr>
        <p:blipFill>
          <a:blip r:embed="rId2"/>
          <a:stretch>
            <a:fillRect/>
          </a:stretch>
        </p:blipFill>
        <p:spPr>
          <a:xfrm>
            <a:off x="2954242" y="4445447"/>
            <a:ext cx="3321756" cy="1703193"/>
          </a:xfrm>
          <a:prstGeom prst="rect">
            <a:avLst/>
          </a:prstGeom>
        </p:spPr>
      </p:pic>
    </p:spTree>
    <p:extLst>
      <p:ext uri="{BB962C8B-B14F-4D97-AF65-F5344CB8AC3E}">
        <p14:creationId xmlns:p14="http://schemas.microsoft.com/office/powerpoint/2010/main" val="15202085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47663" y="824348"/>
            <a:ext cx="4359275" cy="5410586"/>
          </a:xfrm>
        </p:spPr>
        <p:txBody>
          <a:bodyPr>
            <a:normAutofit lnSpcReduction="10000"/>
          </a:bodyPr>
          <a:lstStyle/>
          <a:p>
            <a:r>
              <a:rPr lang="en-US" sz="2600" dirty="0">
                <a:ea typeface="ＭＳ Ｐゴシック" charset="0"/>
                <a:cs typeface="ＭＳ Ｐゴシック" charset="0"/>
              </a:rPr>
              <a:t>In the first few rows of the periodic table, stability is associated with a roughly equal number of neutrons and </a:t>
            </a:r>
            <a:r>
              <a:rPr lang="en-US" sz="2600" dirty="0" smtClean="0">
                <a:ea typeface="ＭＳ Ｐゴシック" charset="0"/>
                <a:cs typeface="ＭＳ Ｐゴシック" charset="0"/>
              </a:rPr>
              <a:t>protons </a:t>
            </a:r>
          </a:p>
          <a:p>
            <a:endParaRPr lang="en-US" sz="1200" dirty="0" smtClean="0">
              <a:ea typeface="ＭＳ Ｐゴシック" charset="0"/>
              <a:cs typeface="ＭＳ Ｐゴシック" charset="0"/>
            </a:endParaRPr>
          </a:p>
          <a:p>
            <a:r>
              <a:rPr lang="en-US" sz="2600" dirty="0" smtClean="0">
                <a:ea typeface="ＭＳ Ｐゴシック" charset="0"/>
                <a:cs typeface="ＭＳ Ｐゴシック" charset="0"/>
              </a:rPr>
              <a:t>As </a:t>
            </a:r>
            <a:r>
              <a:rPr lang="en-US" sz="2600" dirty="0">
                <a:ea typeface="ＭＳ Ｐゴシック" charset="0"/>
                <a:cs typeface="ＭＳ Ｐゴシック" charset="0"/>
              </a:rPr>
              <a:t>elements get heavier, the number of neutrons relative to protons in stable nuclei </a:t>
            </a:r>
            <a:r>
              <a:rPr lang="en-US" sz="2600" dirty="0" smtClean="0">
                <a:ea typeface="ＭＳ Ｐゴシック" charset="0"/>
                <a:cs typeface="ＭＳ Ｐゴシック" charset="0"/>
              </a:rPr>
              <a:t>increases</a:t>
            </a:r>
            <a:r>
              <a:rPr lang="en-US" sz="2600" dirty="0">
                <a:ea typeface="ＭＳ Ｐゴシック" charset="0"/>
                <a:cs typeface="ＭＳ Ｐゴシック" charset="0"/>
              </a:rPr>
              <a:t> </a:t>
            </a:r>
            <a:endParaRPr lang="en-US" sz="2600" dirty="0" smtClean="0">
              <a:ea typeface="ＭＳ Ｐゴシック" charset="0"/>
              <a:cs typeface="ＭＳ Ｐゴシック" charset="0"/>
            </a:endParaRPr>
          </a:p>
          <a:p>
            <a:pPr lvl="1"/>
            <a:r>
              <a:rPr lang="en-US" sz="2200" dirty="0" smtClean="0">
                <a:ea typeface="ＭＳ Ｐゴシック" charset="0"/>
                <a:cs typeface="ＭＳ Ｐゴシック" charset="0"/>
              </a:rPr>
              <a:t>Hydrogen has three isotopes</a:t>
            </a:r>
          </a:p>
          <a:p>
            <a:pPr lvl="2"/>
            <a:r>
              <a:rPr lang="en-US" sz="1800" dirty="0" smtClean="0">
                <a:ea typeface="ＭＳ Ｐゴシック" charset="0"/>
                <a:cs typeface="ＭＳ Ｐゴシック" charset="0"/>
              </a:rPr>
              <a:t>2 are stable </a:t>
            </a:r>
          </a:p>
          <a:p>
            <a:pPr lvl="1"/>
            <a:r>
              <a:rPr lang="en-US" sz="2200" dirty="0" smtClean="0">
                <a:ea typeface="ＭＳ Ｐゴシック" charset="0"/>
                <a:cs typeface="ＭＳ Ｐゴシック" charset="0"/>
              </a:rPr>
              <a:t>Lead has 35 known isotopes </a:t>
            </a:r>
          </a:p>
          <a:p>
            <a:pPr lvl="2"/>
            <a:r>
              <a:rPr lang="en-US" sz="1800" dirty="0" smtClean="0">
                <a:ea typeface="ＭＳ Ｐゴシック" charset="0"/>
                <a:cs typeface="ＭＳ Ｐゴシック" charset="0"/>
              </a:rPr>
              <a:t>but only 3 are stable</a:t>
            </a:r>
            <a:endParaRPr lang="en-US" sz="1800" dirty="0">
              <a:ea typeface="ＭＳ Ｐゴシック" charset="0"/>
              <a:cs typeface="ＭＳ Ｐゴシック" charset="0"/>
            </a:endParaRPr>
          </a:p>
        </p:txBody>
      </p:sp>
      <p:pic>
        <p:nvPicPr>
          <p:cNvPr id="153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6387" y="1957759"/>
            <a:ext cx="3450437" cy="3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71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 calcmode="lin" valueType="num">
                                      <p:cBhvr additive="base">
                                        <p:cTn id="7"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anim calcmode="lin" valueType="num">
                                      <p:cBhvr additive="base">
                                        <p:cTn id="1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anim calcmode="lin" valueType="num">
                                      <p:cBhvr additive="base">
                                        <p:cTn id="15"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anim calcmode="lin" valueType="num">
                                      <p:cBhvr additive="base">
                                        <p:cTn id="19"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47663" y="768350"/>
            <a:ext cx="8372475" cy="5553075"/>
          </a:xfrm>
        </p:spPr>
        <p:txBody>
          <a:bodyPr>
            <a:normAutofit/>
          </a:bodyPr>
          <a:lstStyle/>
          <a:p>
            <a:pPr>
              <a:buSzPts val="2600"/>
            </a:pPr>
            <a:r>
              <a:rPr lang="en-US" sz="2600" dirty="0">
                <a:solidFill>
                  <a:srgbClr val="000000"/>
                </a:solidFill>
                <a:ea typeface="ＭＳ Ｐゴシック"/>
              </a:rPr>
              <a:t>Most of the more than 3300 known radioisotopes are made in high-energy particle accelerators </a:t>
            </a:r>
          </a:p>
          <a:p>
            <a:pPr>
              <a:buSzPts val="2600"/>
            </a:pPr>
            <a:endParaRPr lang="en-US" sz="800" dirty="0" smtClean="0">
              <a:solidFill>
                <a:srgbClr val="000000"/>
              </a:solidFill>
              <a:ea typeface="ＭＳ Ｐゴシック"/>
            </a:endParaRPr>
          </a:p>
          <a:p>
            <a:pPr>
              <a:buSzPts val="2600"/>
            </a:pPr>
            <a:r>
              <a:rPr lang="en-US" sz="2600" b="1" dirty="0" smtClean="0">
                <a:solidFill>
                  <a:srgbClr val="000000"/>
                </a:solidFill>
                <a:ea typeface="ＭＳ Ｐゴシック"/>
              </a:rPr>
              <a:t>All </a:t>
            </a:r>
            <a:r>
              <a:rPr lang="en-US" sz="2600" b="1" dirty="0">
                <a:solidFill>
                  <a:srgbClr val="000000"/>
                </a:solidFill>
                <a:ea typeface="ＭＳ Ｐゴシック"/>
              </a:rPr>
              <a:t>isotopes of the </a:t>
            </a:r>
            <a:r>
              <a:rPr lang="en-US" sz="2600" b="1" dirty="0" err="1">
                <a:solidFill>
                  <a:srgbClr val="000000"/>
                </a:solidFill>
                <a:ea typeface="ＭＳ Ｐゴシック"/>
              </a:rPr>
              <a:t>transuranium</a:t>
            </a:r>
            <a:r>
              <a:rPr lang="en-US" sz="2600" b="1" dirty="0">
                <a:solidFill>
                  <a:srgbClr val="000000"/>
                </a:solidFill>
                <a:ea typeface="ＭＳ Ｐゴシック"/>
              </a:rPr>
              <a:t> elements (those heavier than uranium) are artificial </a:t>
            </a:r>
          </a:p>
          <a:p>
            <a:pPr>
              <a:buSzPts val="2600"/>
            </a:pPr>
            <a:endParaRPr lang="en-US" sz="800" dirty="0" smtClean="0">
              <a:solidFill>
                <a:srgbClr val="000000"/>
              </a:solidFill>
              <a:ea typeface="ＭＳ Ｐゴシック"/>
            </a:endParaRPr>
          </a:p>
          <a:p>
            <a:pPr>
              <a:buSzPts val="2600"/>
            </a:pPr>
            <a:r>
              <a:rPr lang="en-US" sz="2600" dirty="0" smtClean="0">
                <a:solidFill>
                  <a:srgbClr val="000000"/>
                </a:solidFill>
                <a:ea typeface="ＭＳ Ｐゴシック"/>
              </a:rPr>
              <a:t>The </a:t>
            </a:r>
            <a:r>
              <a:rPr lang="en-US" sz="2600" dirty="0">
                <a:solidFill>
                  <a:srgbClr val="000000"/>
                </a:solidFill>
                <a:ea typeface="ＭＳ Ｐゴシック"/>
              </a:rPr>
              <a:t>much smaller number of radioactive isotopes found in the earth</a:t>
            </a:r>
            <a:r>
              <a:rPr lang="fr-FR" altLang="ja-JP" sz="2600" dirty="0">
                <a:solidFill>
                  <a:srgbClr val="000000"/>
                </a:solidFill>
              </a:rPr>
              <a:t>’s </a:t>
            </a:r>
            <a:r>
              <a:rPr lang="fr-FR" altLang="ja-JP" sz="2600" dirty="0" err="1">
                <a:solidFill>
                  <a:srgbClr val="000000"/>
                </a:solidFill>
              </a:rPr>
              <a:t>crust</a:t>
            </a:r>
            <a:r>
              <a:rPr lang="fr-FR" altLang="ja-JP" sz="2600" dirty="0">
                <a:solidFill>
                  <a:srgbClr val="000000"/>
                </a:solidFill>
              </a:rPr>
              <a:t> are </a:t>
            </a:r>
            <a:r>
              <a:rPr lang="fr-FR" altLang="ja-JP" sz="2600" dirty="0" err="1">
                <a:solidFill>
                  <a:srgbClr val="000000"/>
                </a:solidFill>
              </a:rPr>
              <a:t>called</a:t>
            </a:r>
            <a:r>
              <a:rPr lang="fr-FR" altLang="ja-JP" sz="2600" dirty="0">
                <a:solidFill>
                  <a:srgbClr val="000000"/>
                </a:solidFill>
              </a:rPr>
              <a:t> </a:t>
            </a:r>
            <a:r>
              <a:rPr lang="fr-FR" altLang="ja-JP" sz="2600" i="1" dirty="0" err="1">
                <a:solidFill>
                  <a:srgbClr val="000000"/>
                </a:solidFill>
              </a:rPr>
              <a:t>natural</a:t>
            </a:r>
            <a:r>
              <a:rPr lang="fr-FR" altLang="ja-JP" sz="2600" i="1" dirty="0">
                <a:solidFill>
                  <a:srgbClr val="000000"/>
                </a:solidFill>
              </a:rPr>
              <a:t> </a:t>
            </a:r>
            <a:r>
              <a:rPr lang="fr-FR" altLang="ja-JP" sz="2600" i="1" dirty="0" err="1">
                <a:solidFill>
                  <a:srgbClr val="000000"/>
                </a:solidFill>
              </a:rPr>
              <a:t>radioisotopes</a:t>
            </a:r>
            <a:r>
              <a:rPr lang="fr-FR" altLang="ja-JP" sz="2600" dirty="0">
                <a:solidFill>
                  <a:srgbClr val="000000"/>
                </a:solidFill>
              </a:rPr>
              <a:t> </a:t>
            </a:r>
          </a:p>
          <a:p>
            <a:pPr lvl="1">
              <a:buSzPts val="2200"/>
            </a:pPr>
            <a:r>
              <a:rPr lang="fr-FR" sz="2400" dirty="0" err="1">
                <a:solidFill>
                  <a:srgbClr val="000000"/>
                </a:solidFill>
                <a:ea typeface="ＭＳ Ｐゴシック"/>
              </a:rPr>
              <a:t>primarliy</a:t>
            </a:r>
            <a:r>
              <a:rPr lang="fr-FR" sz="2400" dirty="0">
                <a:solidFill>
                  <a:srgbClr val="000000"/>
                </a:solidFill>
                <a:ea typeface="ＭＳ Ｐゴシック"/>
              </a:rPr>
              <a:t> </a:t>
            </a:r>
            <a:r>
              <a:rPr lang="fr-FR" sz="2400" dirty="0" smtClean="0">
                <a:solidFill>
                  <a:srgbClr val="000000"/>
                </a:solidFill>
                <a:ea typeface="ＭＳ Ｐゴシック"/>
              </a:rPr>
              <a:t>isotopes of uranium</a:t>
            </a:r>
            <a:r>
              <a:rPr lang="fr-FR" sz="2400" dirty="0">
                <a:solidFill>
                  <a:srgbClr val="000000"/>
                </a:solidFill>
                <a:ea typeface="ＭＳ Ｐゴシック"/>
              </a:rPr>
              <a:t>, potassium and thorium </a:t>
            </a:r>
          </a:p>
          <a:p>
            <a:pPr>
              <a:buSzPts val="2600"/>
            </a:pPr>
            <a:endParaRPr lang="fr-FR" sz="800" dirty="0" smtClean="0">
              <a:solidFill>
                <a:srgbClr val="000000"/>
              </a:solidFill>
              <a:ea typeface="ＭＳ Ｐゴシック"/>
            </a:endParaRPr>
          </a:p>
          <a:p>
            <a:pPr>
              <a:buSzPts val="2600"/>
            </a:pPr>
            <a:r>
              <a:rPr lang="fr-FR" sz="2600" dirty="0" err="1" smtClean="0">
                <a:solidFill>
                  <a:srgbClr val="000000"/>
                </a:solidFill>
                <a:ea typeface="ＭＳ Ｐゴシック"/>
              </a:rPr>
              <a:t>Radioisotopes</a:t>
            </a:r>
            <a:r>
              <a:rPr lang="fr-FR" sz="2600" dirty="0" smtClean="0">
                <a:solidFill>
                  <a:srgbClr val="000000"/>
                </a:solidFill>
                <a:ea typeface="ＭＳ Ｐゴシック"/>
              </a:rPr>
              <a:t> </a:t>
            </a:r>
            <a:r>
              <a:rPr lang="fr-FR" sz="2600" dirty="0">
                <a:solidFill>
                  <a:srgbClr val="000000"/>
                </a:solidFill>
                <a:ea typeface="ＭＳ Ｐゴシック"/>
              </a:rPr>
              <a:t>have the </a:t>
            </a:r>
            <a:r>
              <a:rPr lang="fr-FR" sz="2600" dirty="0" err="1">
                <a:solidFill>
                  <a:srgbClr val="000000"/>
                </a:solidFill>
                <a:ea typeface="ＭＳ Ｐゴシック"/>
              </a:rPr>
              <a:t>same</a:t>
            </a:r>
            <a:r>
              <a:rPr lang="fr-FR" sz="2600" dirty="0">
                <a:solidFill>
                  <a:srgbClr val="000000"/>
                </a:solidFill>
                <a:ea typeface="ＭＳ Ｐゴシック"/>
              </a:rPr>
              <a:t> </a:t>
            </a:r>
            <a:r>
              <a:rPr lang="fr-FR" sz="2600" dirty="0" err="1">
                <a:solidFill>
                  <a:srgbClr val="000000"/>
                </a:solidFill>
                <a:ea typeface="ＭＳ Ｐゴシック"/>
              </a:rPr>
              <a:t>chemical</a:t>
            </a:r>
            <a:r>
              <a:rPr lang="fr-FR" sz="2600" dirty="0">
                <a:solidFill>
                  <a:srgbClr val="000000"/>
                </a:solidFill>
                <a:ea typeface="ＭＳ Ｐゴシック"/>
              </a:rPr>
              <a:t> </a:t>
            </a:r>
            <a:r>
              <a:rPr lang="fr-FR" sz="2600" dirty="0" err="1">
                <a:solidFill>
                  <a:srgbClr val="000000"/>
                </a:solidFill>
                <a:ea typeface="ＭＳ Ｐゴシック"/>
              </a:rPr>
              <a:t>properties</a:t>
            </a:r>
            <a:r>
              <a:rPr lang="fr-FR" sz="2600" dirty="0">
                <a:solidFill>
                  <a:srgbClr val="000000"/>
                </a:solidFill>
                <a:ea typeface="ＭＳ Ｐゴシック"/>
              </a:rPr>
              <a:t> as stable </a:t>
            </a:r>
            <a:r>
              <a:rPr lang="fr-FR" sz="2600" dirty="0" smtClean="0">
                <a:solidFill>
                  <a:srgbClr val="000000"/>
                </a:solidFill>
                <a:ea typeface="ＭＳ Ｐゴシック"/>
              </a:rPr>
              <a:t>isotopes</a:t>
            </a:r>
            <a:r>
              <a:rPr lang="fr-FR" sz="2600" dirty="0">
                <a:solidFill>
                  <a:srgbClr val="000000"/>
                </a:solidFill>
                <a:ea typeface="ＭＳ Ｐゴシック"/>
              </a:rPr>
              <a:t> </a:t>
            </a:r>
            <a:endParaRPr lang="fr-FR" sz="2600" dirty="0" smtClean="0">
              <a:solidFill>
                <a:srgbClr val="000000"/>
              </a:solidFill>
              <a:ea typeface="ＭＳ Ｐゴシック"/>
            </a:endParaRPr>
          </a:p>
          <a:p>
            <a:pPr lvl="1">
              <a:buSzPts val="2600"/>
            </a:pPr>
            <a:r>
              <a:rPr lang="fr-FR" sz="2200" b="1" dirty="0" err="1" smtClean="0">
                <a:solidFill>
                  <a:srgbClr val="000000"/>
                </a:solidFill>
                <a:ea typeface="ＭＳ Ｐゴシック"/>
              </a:rPr>
              <a:t>which</a:t>
            </a:r>
            <a:r>
              <a:rPr lang="fr-FR" sz="2200" b="1" dirty="0" smtClean="0">
                <a:solidFill>
                  <a:srgbClr val="000000"/>
                </a:solidFill>
                <a:ea typeface="ＭＳ Ｐゴシック"/>
              </a:rPr>
              <a:t> </a:t>
            </a:r>
            <a:r>
              <a:rPr lang="fr-FR" sz="2200" b="1" dirty="0" err="1">
                <a:solidFill>
                  <a:srgbClr val="000000"/>
                </a:solidFill>
                <a:ea typeface="ＭＳ Ｐゴシック"/>
              </a:rPr>
              <a:t>accounts</a:t>
            </a:r>
            <a:r>
              <a:rPr lang="fr-FR" sz="2200" b="1" dirty="0">
                <a:solidFill>
                  <a:srgbClr val="000000"/>
                </a:solidFill>
                <a:ea typeface="ＭＳ Ｐゴシック"/>
              </a:rPr>
              <a:t> for </a:t>
            </a:r>
            <a:r>
              <a:rPr lang="fr-FR" sz="2200" b="1" dirty="0" err="1">
                <a:solidFill>
                  <a:srgbClr val="000000"/>
                </a:solidFill>
                <a:ea typeface="ＭＳ Ｐゴシック"/>
              </a:rPr>
              <a:t>their</a:t>
            </a:r>
            <a:r>
              <a:rPr lang="fr-FR" sz="2200" b="1" dirty="0">
                <a:solidFill>
                  <a:srgbClr val="000000"/>
                </a:solidFill>
                <a:ea typeface="ＭＳ Ｐゴシック"/>
              </a:rPr>
              <a:t> </a:t>
            </a:r>
            <a:r>
              <a:rPr lang="fr-FR" sz="2200" b="1" dirty="0" err="1">
                <a:solidFill>
                  <a:srgbClr val="000000"/>
                </a:solidFill>
                <a:ea typeface="ＭＳ Ｐゴシック"/>
              </a:rPr>
              <a:t>great</a:t>
            </a:r>
            <a:r>
              <a:rPr lang="fr-FR" sz="2200" b="1" dirty="0">
                <a:solidFill>
                  <a:srgbClr val="000000"/>
                </a:solidFill>
                <a:ea typeface="ＭＳ Ｐゴシック"/>
              </a:rPr>
              <a:t> </a:t>
            </a:r>
            <a:r>
              <a:rPr lang="fr-FR" sz="2200" b="1" dirty="0" err="1">
                <a:solidFill>
                  <a:srgbClr val="000000"/>
                </a:solidFill>
                <a:ea typeface="ＭＳ Ｐゴシック"/>
              </a:rPr>
              <a:t>usefulness</a:t>
            </a:r>
            <a:r>
              <a:rPr lang="fr-FR" sz="2200" b="1" dirty="0">
                <a:solidFill>
                  <a:srgbClr val="000000"/>
                </a:solidFill>
                <a:ea typeface="ＭＳ Ｐゴシック"/>
              </a:rPr>
              <a:t> as </a:t>
            </a:r>
            <a:r>
              <a:rPr lang="fr-FR" sz="2200" b="1" i="1" dirty="0" err="1">
                <a:solidFill>
                  <a:srgbClr val="000000"/>
                </a:solidFill>
                <a:ea typeface="ＭＳ Ｐゴシック"/>
              </a:rPr>
              <a:t>tracers</a:t>
            </a:r>
            <a:r>
              <a:rPr lang="fr-FR" sz="2200" b="1" dirty="0">
                <a:solidFill>
                  <a:srgbClr val="000000"/>
                </a:solidFill>
                <a:ea typeface="ＭＳ Ｐゴシック"/>
              </a:rPr>
              <a:t> </a:t>
            </a:r>
          </a:p>
          <a:p>
            <a:pPr>
              <a:spcAft>
                <a:spcPts val="1200"/>
              </a:spcAft>
            </a:pPr>
            <a:endParaRPr lang="en-US" sz="2600" dirty="0">
              <a:ea typeface="ＭＳ Ｐゴシック" charset="0"/>
              <a:cs typeface="ＭＳ Ｐゴシック" charset="0"/>
            </a:endParaRPr>
          </a:p>
        </p:txBody>
      </p:sp>
      <p:sp>
        <p:nvSpPr>
          <p:cNvPr id="2" name="TextBox 1"/>
          <p:cNvSpPr txBox="1"/>
          <p:nvPr/>
        </p:nvSpPr>
        <p:spPr>
          <a:xfrm>
            <a:off x="4161584" y="283709"/>
            <a:ext cx="553607" cy="461665"/>
          </a:xfrm>
          <a:prstGeom prst="rect">
            <a:avLst/>
          </a:prstGeom>
          <a:noFill/>
        </p:spPr>
        <p:txBody>
          <a:bodyPr wrap="none" rtlCol="0">
            <a:spAutoFit/>
          </a:bodyPr>
          <a:lstStyle/>
          <a:p>
            <a:r>
              <a:rPr lang="en-US" sz="2400" dirty="0" smtClean="0"/>
              <a:t>FYI</a:t>
            </a:r>
            <a:endParaRPr lang="en-US" sz="2400" dirty="0"/>
          </a:p>
        </p:txBody>
      </p:sp>
    </p:spTree>
    <p:extLst>
      <p:ext uri="{BB962C8B-B14F-4D97-AF65-F5344CB8AC3E}">
        <p14:creationId xmlns:p14="http://schemas.microsoft.com/office/powerpoint/2010/main" val="16024879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Which of the following is expected to be radioactive?</a:t>
            </a:r>
            <a:endParaRPr lang="en-US" baseline="30000">
              <a:latin typeface="Arial" charset="0"/>
              <a:ea typeface="MS PGothic" charset="0"/>
              <a:cs typeface="Arial" charset="0"/>
            </a:endParaRPr>
          </a:p>
        </p:txBody>
      </p:sp>
      <p:sp>
        <p:nvSpPr>
          <p:cNvPr id="19459" name="Rectangle 3"/>
          <p:cNvSpPr>
            <a:spLocks noGrp="1" noChangeArrowheads="1"/>
          </p:cNvSpPr>
          <p:nvPr>
            <p:ph type="body" idx="1"/>
          </p:nvPr>
        </p:nvSpPr>
        <p:spPr>
          <a:xfrm>
            <a:off x="457200" y="2971800"/>
            <a:ext cx="2133600" cy="2590800"/>
          </a:xfrm>
        </p:spPr>
        <p:txBody>
          <a:bodyPr/>
          <a:lstStyle/>
          <a:p>
            <a:pPr marL="533400" indent="-533400" eaLnBrk="1" hangingPunct="1">
              <a:buFont typeface="Arial" charset="0"/>
              <a:buAutoNum type="alphaLcPeriod"/>
            </a:pPr>
            <a:r>
              <a:rPr lang="en-US" sz="2800" baseline="30000">
                <a:latin typeface="Arial" charset="0"/>
                <a:ea typeface="MS PGothic" charset="0"/>
              </a:rPr>
              <a:t>11</a:t>
            </a:r>
            <a:r>
              <a:rPr lang="en-US" sz="2800">
                <a:latin typeface="Arial" charset="0"/>
                <a:ea typeface="MS PGothic" charset="0"/>
              </a:rPr>
              <a:t>B</a:t>
            </a:r>
          </a:p>
          <a:p>
            <a:pPr marL="533400" indent="-533400" eaLnBrk="1" hangingPunct="1">
              <a:buFont typeface="Arial" charset="0"/>
              <a:buAutoNum type="alphaLcPeriod"/>
            </a:pPr>
            <a:r>
              <a:rPr lang="en-US" sz="2800" baseline="30000">
                <a:latin typeface="Arial" charset="0"/>
                <a:ea typeface="MS PGothic" charset="0"/>
              </a:rPr>
              <a:t>13</a:t>
            </a:r>
            <a:r>
              <a:rPr lang="en-US" sz="2800">
                <a:latin typeface="Arial" charset="0"/>
                <a:ea typeface="MS PGothic" charset="0"/>
              </a:rPr>
              <a:t>C</a:t>
            </a:r>
          </a:p>
          <a:p>
            <a:pPr marL="533400" indent="-533400" eaLnBrk="1" hangingPunct="1">
              <a:buFont typeface="Arial" charset="0"/>
              <a:buAutoNum type="alphaLcPeriod"/>
            </a:pPr>
            <a:r>
              <a:rPr lang="en-US" sz="2800" baseline="30000">
                <a:latin typeface="Arial" charset="0"/>
                <a:ea typeface="MS PGothic" charset="0"/>
              </a:rPr>
              <a:t>18</a:t>
            </a:r>
            <a:r>
              <a:rPr lang="en-US" sz="2800">
                <a:latin typeface="Arial" charset="0"/>
                <a:ea typeface="MS PGothic" charset="0"/>
              </a:rPr>
              <a:t>F</a:t>
            </a:r>
          </a:p>
          <a:p>
            <a:pPr marL="533400" indent="-533400" eaLnBrk="1" hangingPunct="1">
              <a:buFont typeface="Arial" charset="0"/>
              <a:buAutoNum type="alphaLcPeriod"/>
            </a:pPr>
            <a:r>
              <a:rPr lang="en-US" sz="2800" baseline="30000">
                <a:latin typeface="Arial" charset="0"/>
                <a:ea typeface="MS PGothic" charset="0"/>
              </a:rPr>
              <a:t>22</a:t>
            </a:r>
            <a:r>
              <a:rPr lang="en-US" sz="2800">
                <a:latin typeface="Arial" charset="0"/>
                <a:ea typeface="MS PGothic" charset="0"/>
              </a:rPr>
              <a:t>Ne</a:t>
            </a:r>
          </a:p>
          <a:p>
            <a:pPr marL="533400" indent="-533400" eaLnBrk="1" hangingPunct="1">
              <a:buFont typeface="Arial" charset="0"/>
              <a:buAutoNum type="alphaLcPeriod"/>
            </a:pPr>
            <a:endParaRPr lang="en-US" sz="2800">
              <a:latin typeface="Arial" charset="0"/>
              <a:ea typeface="MS PGothic" charset="0"/>
            </a:endParaRPr>
          </a:p>
          <a:p>
            <a:pPr marL="533400" indent="-533400" eaLnBrk="1" hangingPunct="1">
              <a:buFont typeface="Times" charset="0"/>
              <a:buAutoNum type="alphaLcPeriod"/>
            </a:pPr>
            <a:endParaRPr lang="en-US" sz="2800">
              <a:latin typeface="Times" charset="0"/>
              <a:ea typeface="MS PGothic" charset="0"/>
            </a:endParaRPr>
          </a:p>
          <a:p>
            <a:pPr marL="533400" indent="-533400" eaLnBrk="1" hangingPunct="1">
              <a:buFontTx/>
              <a:buNone/>
            </a:pPr>
            <a:r>
              <a:rPr lang="en-US" sz="2800">
                <a:latin typeface="Times" charset="0"/>
                <a:ea typeface="MS PGothic" charset="0"/>
              </a:rPr>
              <a:t> </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71750"/>
            <a:ext cx="4041775"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079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Which of the following is expected to be radioactive?</a:t>
            </a:r>
            <a:endParaRPr lang="en-US" baseline="30000">
              <a:latin typeface="Arial" charset="0"/>
              <a:ea typeface="MS PGothic" charset="0"/>
              <a:cs typeface="Arial" charset="0"/>
            </a:endParaRPr>
          </a:p>
        </p:txBody>
      </p:sp>
      <p:sp>
        <p:nvSpPr>
          <p:cNvPr id="20483" name="Rectangle 3"/>
          <p:cNvSpPr>
            <a:spLocks noGrp="1" noChangeArrowheads="1"/>
          </p:cNvSpPr>
          <p:nvPr>
            <p:ph type="body" idx="1"/>
          </p:nvPr>
        </p:nvSpPr>
        <p:spPr>
          <a:xfrm>
            <a:off x="457200" y="2971800"/>
            <a:ext cx="2133600" cy="2590800"/>
          </a:xfrm>
        </p:spPr>
        <p:txBody>
          <a:bodyPr/>
          <a:lstStyle/>
          <a:p>
            <a:pPr marL="533400" indent="-533400" eaLnBrk="1" hangingPunct="1">
              <a:buFont typeface="Arial" charset="0"/>
              <a:buAutoNum type="alphaLcPeriod"/>
            </a:pPr>
            <a:r>
              <a:rPr lang="en-US" sz="2800" baseline="30000">
                <a:latin typeface="Arial" charset="0"/>
                <a:ea typeface="MS PGothic" charset="0"/>
              </a:rPr>
              <a:t>11</a:t>
            </a:r>
            <a:r>
              <a:rPr lang="en-US" sz="2800">
                <a:latin typeface="Arial" charset="0"/>
                <a:ea typeface="MS PGothic" charset="0"/>
              </a:rPr>
              <a:t>B</a:t>
            </a:r>
          </a:p>
          <a:p>
            <a:pPr marL="533400" indent="-533400" eaLnBrk="1" hangingPunct="1">
              <a:buFont typeface="Arial" charset="0"/>
              <a:buAutoNum type="alphaLcPeriod"/>
            </a:pPr>
            <a:r>
              <a:rPr lang="en-US" sz="2800" baseline="30000">
                <a:latin typeface="Arial" charset="0"/>
                <a:ea typeface="MS PGothic" charset="0"/>
              </a:rPr>
              <a:t>13</a:t>
            </a:r>
            <a:r>
              <a:rPr lang="en-US" sz="2800">
                <a:latin typeface="Arial" charset="0"/>
                <a:ea typeface="MS PGothic" charset="0"/>
              </a:rPr>
              <a:t>C</a:t>
            </a:r>
          </a:p>
          <a:p>
            <a:pPr marL="533400" indent="-533400" eaLnBrk="1" hangingPunct="1">
              <a:buFont typeface="Arial" charset="0"/>
              <a:buAutoNum type="alphaLcPeriod"/>
            </a:pPr>
            <a:r>
              <a:rPr lang="en-US" sz="2800" baseline="30000">
                <a:solidFill>
                  <a:srgbClr val="FF0000"/>
                </a:solidFill>
                <a:latin typeface="Arial" charset="0"/>
                <a:ea typeface="MS PGothic" charset="0"/>
              </a:rPr>
              <a:t>18</a:t>
            </a:r>
            <a:r>
              <a:rPr lang="en-US" sz="2800">
                <a:solidFill>
                  <a:srgbClr val="FF0000"/>
                </a:solidFill>
                <a:latin typeface="Arial" charset="0"/>
                <a:ea typeface="MS PGothic" charset="0"/>
              </a:rPr>
              <a:t>F</a:t>
            </a:r>
          </a:p>
          <a:p>
            <a:pPr marL="533400" indent="-533400" eaLnBrk="1" hangingPunct="1">
              <a:buFont typeface="Arial" charset="0"/>
              <a:buAutoNum type="alphaLcPeriod"/>
            </a:pPr>
            <a:r>
              <a:rPr lang="en-US" sz="2800" baseline="30000">
                <a:latin typeface="Arial" charset="0"/>
                <a:ea typeface="MS PGothic" charset="0"/>
              </a:rPr>
              <a:t>22</a:t>
            </a:r>
            <a:r>
              <a:rPr lang="en-US" sz="2800">
                <a:latin typeface="Arial" charset="0"/>
                <a:ea typeface="MS PGothic" charset="0"/>
              </a:rPr>
              <a:t>Ne</a:t>
            </a:r>
          </a:p>
          <a:p>
            <a:pPr marL="533400" indent="-533400" eaLnBrk="1" hangingPunct="1">
              <a:buFont typeface="Arial" charset="0"/>
              <a:buAutoNum type="alphaLcPeriod"/>
            </a:pPr>
            <a:endParaRPr lang="en-US" sz="2800">
              <a:latin typeface="Arial" charset="0"/>
              <a:ea typeface="MS PGothic" charset="0"/>
            </a:endParaRPr>
          </a:p>
          <a:p>
            <a:pPr marL="533400" indent="-533400" eaLnBrk="1" hangingPunct="1">
              <a:buFont typeface="Times" charset="0"/>
              <a:buAutoNum type="alphaLcPeriod"/>
            </a:pPr>
            <a:endParaRPr lang="en-US" sz="2800">
              <a:latin typeface="Times" charset="0"/>
              <a:ea typeface="MS PGothic" charset="0"/>
            </a:endParaRPr>
          </a:p>
          <a:p>
            <a:pPr marL="533400" indent="-533400" eaLnBrk="1" hangingPunct="1">
              <a:buFontTx/>
              <a:buNone/>
            </a:pPr>
            <a:r>
              <a:rPr lang="en-US" sz="2800">
                <a:latin typeface="Times" charset="0"/>
                <a:ea typeface="MS PGothic" charset="0"/>
              </a:rPr>
              <a:t> </a:t>
            </a:r>
          </a:p>
        </p:txBody>
      </p:sp>
      <p:pic>
        <p:nvPicPr>
          <p:cNvPr id="204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71750"/>
            <a:ext cx="4041775"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718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a:latin typeface="+mn-lt"/>
                <a:cs typeface="Times New Roman" charset="0"/>
              </a:rPr>
              <a:t>Goals</a:t>
            </a:r>
          </a:p>
        </p:txBody>
      </p:sp>
      <p:sp>
        <p:nvSpPr>
          <p:cNvPr id="5123" name="Content Placeholder 2"/>
          <p:cNvSpPr>
            <a:spLocks noGrp="1"/>
          </p:cNvSpPr>
          <p:nvPr>
            <p:ph idx="1"/>
          </p:nvPr>
        </p:nvSpPr>
        <p:spPr>
          <a:xfrm>
            <a:off x="280988" y="1767133"/>
            <a:ext cx="8229600" cy="4505079"/>
          </a:xfrm>
        </p:spPr>
        <p:txBody>
          <a:bodyPr>
            <a:normAutofit/>
          </a:bodyPr>
          <a:lstStyle/>
          <a:p>
            <a:pPr marL="457200" indent="-457200" eaLnBrk="1" hangingPunct="1">
              <a:lnSpc>
                <a:spcPct val="90000"/>
              </a:lnSpc>
              <a:buFontTx/>
              <a:buAutoNum type="arabicPeriod"/>
            </a:pPr>
            <a:r>
              <a:rPr lang="en-US" sz="2400" b="1" dirty="0">
                <a:ea typeface="ＭＳ Ｐゴシック" charset="0"/>
                <a:cs typeface="ＭＳ Ｐゴシック" charset="0"/>
              </a:rPr>
              <a:t>What is a nuclear reaction, and how are equations for nuclear reactions balanced?</a:t>
            </a:r>
            <a:r>
              <a:rPr lang="en-US" sz="2400" dirty="0">
                <a:ea typeface="ＭＳ Ｐゴシック" charset="0"/>
                <a:cs typeface="ＭＳ Ｐゴシック" charset="0"/>
              </a:rPr>
              <a:t> </a:t>
            </a:r>
            <a:r>
              <a:rPr lang="en-US" sz="2400" dirty="0">
                <a:ea typeface="ＭＳ Ｐゴシック" charset="0"/>
                <a:cs typeface="Times New Roman" charset="0"/>
              </a:rPr>
              <a:t> </a:t>
            </a:r>
          </a:p>
          <a:p>
            <a:pPr marL="457200" indent="-457200" eaLnBrk="1" hangingPunct="1">
              <a:lnSpc>
                <a:spcPct val="90000"/>
              </a:lnSpc>
              <a:buFontTx/>
              <a:buNone/>
            </a:pPr>
            <a:r>
              <a:rPr lang="en-US" sz="2400" dirty="0">
                <a:solidFill>
                  <a:srgbClr val="000000"/>
                </a:solidFill>
                <a:ea typeface="ＭＳ Ｐゴシック" charset="0"/>
                <a:cs typeface="Times New Roman" charset="0"/>
              </a:rPr>
              <a:t>	</a:t>
            </a:r>
            <a:r>
              <a:rPr lang="en-US" sz="2400" dirty="0">
                <a:ea typeface="ＭＳ Ｐゴシック" charset="0"/>
                <a:cs typeface="ＭＳ Ｐゴシック" charset="0"/>
              </a:rPr>
              <a:t>Be able to write and balance equations for nuclear reactions.</a:t>
            </a:r>
            <a:r>
              <a:rPr lang="en-US" sz="2400" dirty="0">
                <a:solidFill>
                  <a:srgbClr val="000000"/>
                </a:solidFill>
                <a:ea typeface="ＭＳ Ｐゴシック" charset="0"/>
                <a:cs typeface="Times New Roman" charset="0"/>
              </a:rPr>
              <a:t>	</a:t>
            </a:r>
            <a:endParaRPr lang="en-US" sz="2400" dirty="0">
              <a:ea typeface="ＭＳ Ｐゴシック" charset="0"/>
              <a:cs typeface="ＭＳ Ｐゴシック" charset="0"/>
            </a:endParaRPr>
          </a:p>
          <a:p>
            <a:pPr marL="457200" indent="-457200" eaLnBrk="1" hangingPunct="1">
              <a:lnSpc>
                <a:spcPct val="90000"/>
              </a:lnSpc>
              <a:buFontTx/>
              <a:buAutoNum type="arabicPeriod" startAt="2"/>
            </a:pPr>
            <a:r>
              <a:rPr lang="en-US" sz="2400" b="1" dirty="0">
                <a:ea typeface="ＭＳ Ｐゴシック" charset="0"/>
                <a:cs typeface="ＭＳ Ｐゴシック" charset="0"/>
              </a:rPr>
              <a:t>What are the different kinds of radioactivity?</a:t>
            </a:r>
            <a:r>
              <a:rPr lang="en-US" sz="2400" dirty="0">
                <a:ea typeface="ＭＳ Ｐゴシック" charset="0"/>
                <a:cs typeface="ＭＳ Ｐゴシック" charset="0"/>
              </a:rPr>
              <a:t> </a:t>
            </a:r>
            <a:endParaRPr lang="en-US" sz="2400" b="1" dirty="0">
              <a:ea typeface="ＭＳ Ｐゴシック" charset="0"/>
              <a:cs typeface="Times New Roman" charset="0"/>
            </a:endParaRPr>
          </a:p>
          <a:p>
            <a:pPr marL="457200" indent="-457200" eaLnBrk="1" hangingPunct="1">
              <a:lnSpc>
                <a:spcPct val="90000"/>
              </a:lnSpc>
              <a:buFontTx/>
              <a:buNone/>
            </a:pPr>
            <a:r>
              <a:rPr lang="en-US" sz="2400" dirty="0">
                <a:ea typeface="ＭＳ Ｐゴシック" charset="0"/>
                <a:cs typeface="ＭＳ Ｐゴシック" charset="0"/>
              </a:rPr>
              <a:t>	Be able to list the characteristics of three common kinds of radiation—</a:t>
            </a:r>
            <a:r>
              <a:rPr lang="en-US" sz="2400" i="1" dirty="0">
                <a:ea typeface="ＭＳ Ｐゴシック" charset="0"/>
                <a:cs typeface="ＭＳ Ｐゴシック" charset="0"/>
              </a:rPr>
              <a:t>α</a:t>
            </a:r>
            <a:r>
              <a:rPr lang="en-US" sz="2400" dirty="0">
                <a:ea typeface="ＭＳ Ｐゴシック" charset="0"/>
                <a:cs typeface="ＭＳ Ｐゴシック" charset="0"/>
              </a:rPr>
              <a:t>, </a:t>
            </a:r>
            <a:r>
              <a:rPr lang="en-US" sz="2400" i="1" dirty="0">
                <a:ea typeface="ＭＳ Ｐゴシック" charset="0"/>
                <a:cs typeface="ＭＳ Ｐゴシック" charset="0"/>
              </a:rPr>
              <a:t>β</a:t>
            </a:r>
            <a:r>
              <a:rPr lang="en-US" sz="2400" dirty="0">
                <a:ea typeface="ＭＳ Ｐゴシック" charset="0"/>
                <a:cs typeface="ＭＳ Ｐゴシック" charset="0"/>
              </a:rPr>
              <a:t>, and </a:t>
            </a:r>
            <a:r>
              <a:rPr lang="en-US" sz="2400" i="1" dirty="0" err="1">
                <a:ea typeface="ＭＳ Ｐゴシック" charset="0"/>
                <a:cs typeface="ＭＳ Ｐゴシック" charset="0"/>
              </a:rPr>
              <a:t>γ</a:t>
            </a:r>
            <a:r>
              <a:rPr lang="en-US" sz="2400" dirty="0">
                <a:ea typeface="ＭＳ Ｐゴシック" charset="0"/>
                <a:cs typeface="ＭＳ Ｐゴシック" charset="0"/>
              </a:rPr>
              <a:t> (alpha, beta, and gamma).</a:t>
            </a:r>
          </a:p>
          <a:p>
            <a:pPr marL="457200" indent="-457200">
              <a:buFontTx/>
              <a:buAutoNum type="arabicPeriod" startAt="3"/>
            </a:pPr>
            <a:r>
              <a:rPr lang="en-US" sz="2400" b="1" dirty="0">
                <a:ea typeface="ＭＳ Ｐゴシック" charset="0"/>
                <a:cs typeface="ＭＳ Ｐゴシック" charset="0"/>
              </a:rPr>
              <a:t>How are the rates of nuclear reactions expressed?</a:t>
            </a:r>
            <a:r>
              <a:rPr lang="en-US" sz="2400" dirty="0">
                <a:ea typeface="ＭＳ Ｐゴシック" charset="0"/>
                <a:cs typeface="ＭＳ Ｐゴシック" charset="0"/>
              </a:rPr>
              <a:t> </a:t>
            </a:r>
          </a:p>
          <a:p>
            <a:pPr marL="457200" indent="-457200">
              <a:buFontTx/>
              <a:buNone/>
            </a:pPr>
            <a:r>
              <a:rPr lang="en-US" sz="2400" dirty="0">
                <a:ea typeface="ＭＳ Ｐゴシック" charset="0"/>
                <a:cs typeface="ＭＳ Ｐゴシック" charset="0"/>
              </a:rPr>
              <a:t>	Be able to explain half-life and calculate the quantity of a radioisotope remaining after a given number of half-lives </a:t>
            </a:r>
            <a:endParaRPr lang="en-US" sz="2400" b="1" dirty="0">
              <a:ea typeface="ＭＳ Ｐゴシック" charset="0"/>
              <a:cs typeface="ＭＳ Ｐゴシック" charset="0"/>
            </a:endParaRPr>
          </a:p>
        </p:txBody>
      </p:sp>
    </p:spTree>
    <p:extLst>
      <p:ext uri="{BB962C8B-B14F-4D97-AF65-F5344CB8AC3E}">
        <p14:creationId xmlns:p14="http://schemas.microsoft.com/office/powerpoint/2010/main" val="38660853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latin typeface="Arial" charset="0"/>
                <a:cs typeface="Times New Roman" charset="0"/>
              </a:rPr>
              <a:t>11.4 Nuclear Decay</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5215528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65125" y="752475"/>
            <a:ext cx="8229600" cy="5521325"/>
          </a:xfrm>
        </p:spPr>
        <p:txBody>
          <a:bodyPr>
            <a:normAutofit/>
          </a:bodyPr>
          <a:lstStyle/>
          <a:p>
            <a:r>
              <a:rPr lang="en-US" sz="2600" dirty="0">
                <a:ea typeface="ＭＳ Ｐゴシック" charset="0"/>
                <a:cs typeface="ＭＳ Ｐゴシック" charset="0"/>
              </a:rPr>
              <a:t>The spontaneous emission of a particle from an unstable nucleus is called </a:t>
            </a:r>
            <a:r>
              <a:rPr lang="en-US" sz="2600" b="1" dirty="0">
                <a:ea typeface="ＭＳ Ｐゴシック" charset="0"/>
                <a:cs typeface="ＭＳ Ｐゴシック" charset="0"/>
              </a:rPr>
              <a:t>nuclear decay</a:t>
            </a:r>
            <a:r>
              <a:rPr lang="en-US" sz="2600" dirty="0">
                <a:ea typeface="ＭＳ Ｐゴシック" charset="0"/>
                <a:cs typeface="ＭＳ Ｐゴシック" charset="0"/>
              </a:rPr>
              <a:t> or </a:t>
            </a:r>
            <a:r>
              <a:rPr lang="en-US" sz="2600" i="1" dirty="0">
                <a:ea typeface="ＭＳ Ｐゴシック" charset="0"/>
                <a:cs typeface="ＭＳ Ｐゴシック" charset="0"/>
              </a:rPr>
              <a:t>radioactive </a:t>
            </a:r>
            <a:r>
              <a:rPr lang="en-US" sz="2600" i="1" dirty="0" smtClean="0">
                <a:ea typeface="ＭＳ Ｐゴシック" charset="0"/>
                <a:cs typeface="ＭＳ Ｐゴシック" charset="0"/>
              </a:rPr>
              <a:t>decay</a:t>
            </a:r>
            <a:r>
              <a:rPr lang="en-US" sz="2600" dirty="0" smtClean="0">
                <a:ea typeface="ＭＳ Ｐゴシック" charset="0"/>
                <a:cs typeface="ＭＳ Ｐゴシック" charset="0"/>
              </a:rPr>
              <a:t> </a:t>
            </a:r>
          </a:p>
          <a:p>
            <a:endParaRPr lang="en-US" sz="500" dirty="0" smtClean="0">
              <a:ea typeface="ＭＳ Ｐゴシック" charset="0"/>
              <a:cs typeface="ＭＳ Ｐゴシック" charset="0"/>
            </a:endParaRPr>
          </a:p>
          <a:p>
            <a:pPr marL="0" indent="0" algn="ctr">
              <a:buNone/>
            </a:pPr>
            <a:r>
              <a:rPr lang="en-US" sz="2000" dirty="0" smtClean="0">
                <a:ea typeface="ＭＳ Ｐゴシック" charset="0"/>
                <a:cs typeface="ＭＳ Ｐゴシック" charset="0"/>
              </a:rPr>
              <a:t>Radioactive element </a:t>
            </a:r>
            <a:r>
              <a:rPr lang="en-US" sz="2000" dirty="0" smtClean="0">
                <a:ea typeface="ＭＳ Ｐゴシック" charset="0"/>
                <a:cs typeface="ＭＳ Ｐゴシック" charset="0"/>
                <a:sym typeface="Wingdings"/>
              </a:rPr>
              <a:t> </a:t>
            </a:r>
            <a:r>
              <a:rPr lang="en-US" sz="2000" dirty="0" smtClean="0">
                <a:solidFill>
                  <a:srgbClr val="FF0000"/>
                </a:solidFill>
                <a:ea typeface="ＭＳ Ｐゴシック" charset="0"/>
                <a:cs typeface="ＭＳ Ｐゴシック" charset="0"/>
                <a:sym typeface="Wingdings"/>
              </a:rPr>
              <a:t>New element </a:t>
            </a:r>
            <a:r>
              <a:rPr lang="en-US" sz="2000" dirty="0" smtClean="0">
                <a:ea typeface="ＭＳ Ｐゴシック" charset="0"/>
                <a:cs typeface="ＭＳ Ｐゴシック" charset="0"/>
                <a:sym typeface="Wingdings"/>
              </a:rPr>
              <a:t>+ Emitted particle(s) </a:t>
            </a:r>
            <a:endParaRPr lang="en-US" sz="2000" dirty="0" smtClean="0">
              <a:ea typeface="ＭＳ Ｐゴシック" charset="0"/>
              <a:cs typeface="ＭＳ Ｐゴシック" charset="0"/>
            </a:endParaRPr>
          </a:p>
          <a:p>
            <a:endParaRPr lang="en-US" sz="800" dirty="0">
              <a:ea typeface="ＭＳ Ｐゴシック" charset="0"/>
              <a:cs typeface="ＭＳ Ｐゴシック" charset="0"/>
            </a:endParaRPr>
          </a:p>
          <a:p>
            <a:r>
              <a:rPr lang="en-US" sz="2600" dirty="0">
                <a:ea typeface="ＭＳ Ｐゴシック" charset="0"/>
                <a:cs typeface="ＭＳ Ｐゴシック" charset="0"/>
              </a:rPr>
              <a:t>The resulting change of one element into another is called </a:t>
            </a:r>
            <a:r>
              <a:rPr lang="en-US" sz="2600" b="1" dirty="0" smtClean="0">
                <a:ea typeface="ＭＳ Ｐゴシック" charset="0"/>
                <a:cs typeface="ＭＳ Ｐゴシック" charset="0"/>
              </a:rPr>
              <a:t>transmutation</a:t>
            </a:r>
            <a:r>
              <a:rPr lang="en-US" sz="2600" dirty="0" smtClean="0">
                <a:ea typeface="ＭＳ Ｐゴシック" charset="0"/>
                <a:cs typeface="ＭＳ Ｐゴシック" charset="0"/>
              </a:rPr>
              <a:t> </a:t>
            </a:r>
            <a:endParaRPr lang="en-US" sz="2600" dirty="0">
              <a:ea typeface="ＭＳ Ｐゴシック" charset="0"/>
              <a:cs typeface="ＭＳ Ｐゴシック" charset="0"/>
            </a:endParaRPr>
          </a:p>
          <a:p>
            <a:r>
              <a:rPr lang="en-US" sz="2600" dirty="0">
                <a:ea typeface="ＭＳ Ｐゴシック" charset="0"/>
                <a:cs typeface="ＭＳ Ｐゴシック" charset="0"/>
              </a:rPr>
              <a:t>The equation for a nuclear reaction is not balanced in the usual sense because </a:t>
            </a:r>
            <a:r>
              <a:rPr lang="en-US" sz="2600" dirty="0" smtClean="0">
                <a:ea typeface="ＭＳ Ｐゴシック" charset="0"/>
                <a:cs typeface="ＭＳ Ｐゴシック" charset="0"/>
              </a:rPr>
              <a:t>the </a:t>
            </a:r>
            <a:r>
              <a:rPr lang="en-US" sz="2600" dirty="0">
                <a:ea typeface="ＭＳ Ｐゴシック" charset="0"/>
                <a:cs typeface="ＭＳ Ｐゴシック" charset="0"/>
              </a:rPr>
              <a:t>atoms are not the same on both </a:t>
            </a:r>
            <a:r>
              <a:rPr lang="en-US" sz="2600" dirty="0" smtClean="0">
                <a:ea typeface="ＭＳ Ｐゴシック" charset="0"/>
                <a:cs typeface="ＭＳ Ｐゴシック" charset="0"/>
              </a:rPr>
              <a:t>sides </a:t>
            </a:r>
            <a:endParaRPr lang="en-US" sz="2600" dirty="0">
              <a:ea typeface="ＭＳ Ｐゴシック" charset="0"/>
              <a:cs typeface="ＭＳ Ｐゴシック" charset="0"/>
            </a:endParaRPr>
          </a:p>
          <a:p>
            <a:r>
              <a:rPr lang="en-US" sz="2600" dirty="0">
                <a:ea typeface="ＭＳ Ｐゴシック" charset="0"/>
                <a:cs typeface="ＭＳ Ｐゴシック" charset="0"/>
              </a:rPr>
              <a:t>A nuclear equation is balanced when </a:t>
            </a:r>
            <a:endParaRPr lang="en-US" sz="2600" dirty="0" smtClean="0">
              <a:ea typeface="ＭＳ Ｐゴシック" charset="0"/>
              <a:cs typeface="ＭＳ Ｐゴシック" charset="0"/>
            </a:endParaRPr>
          </a:p>
          <a:p>
            <a:pPr lvl="1"/>
            <a:r>
              <a:rPr lang="en-US" sz="2200" dirty="0" smtClean="0">
                <a:ea typeface="ＭＳ Ｐゴシック" charset="0"/>
                <a:cs typeface="ＭＳ Ｐゴシック" charset="0"/>
              </a:rPr>
              <a:t>the </a:t>
            </a:r>
            <a:r>
              <a:rPr lang="en-US" sz="2200" dirty="0">
                <a:ea typeface="ＭＳ Ｐゴシック" charset="0"/>
                <a:cs typeface="ＭＳ Ｐゴシック" charset="0"/>
              </a:rPr>
              <a:t>number of nucleons is the same on both </a:t>
            </a:r>
            <a:r>
              <a:rPr lang="en-US" sz="2200" dirty="0" smtClean="0">
                <a:ea typeface="ＭＳ Ｐゴシック" charset="0"/>
                <a:cs typeface="ＭＳ Ｐゴシック" charset="0"/>
              </a:rPr>
              <a:t>sides </a:t>
            </a:r>
          </a:p>
          <a:p>
            <a:pPr lvl="1"/>
            <a:r>
              <a:rPr lang="en-US" sz="2200" dirty="0" smtClean="0">
                <a:ea typeface="ＭＳ Ｐゴシック" charset="0"/>
                <a:cs typeface="ＭＳ Ｐゴシック" charset="0"/>
              </a:rPr>
              <a:t>and </a:t>
            </a:r>
            <a:r>
              <a:rPr lang="en-US" sz="2200" dirty="0">
                <a:ea typeface="ＭＳ Ｐゴシック" charset="0"/>
                <a:cs typeface="ＭＳ Ｐゴシック" charset="0"/>
              </a:rPr>
              <a:t>when the sums of the charges are the same on both </a:t>
            </a:r>
            <a:r>
              <a:rPr lang="en-US" sz="2200" dirty="0" smtClean="0">
                <a:ea typeface="ＭＳ Ｐゴシック" charset="0"/>
                <a:cs typeface="ＭＳ Ｐゴシック" charset="0"/>
              </a:rPr>
              <a:t>sides</a:t>
            </a:r>
            <a:r>
              <a:rPr lang="en-US" sz="2200" dirty="0">
                <a:ea typeface="ＭＳ Ｐゴシック" charset="0"/>
                <a:cs typeface="ＭＳ Ｐゴシック" charset="0"/>
              </a:rPr>
              <a:t> </a:t>
            </a:r>
          </a:p>
        </p:txBody>
      </p:sp>
    </p:spTree>
    <p:extLst>
      <p:ext uri="{BB962C8B-B14F-4D97-AF65-F5344CB8AC3E}">
        <p14:creationId xmlns:p14="http://schemas.microsoft.com/office/powerpoint/2010/main" val="3609403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6" end="6"/>
                                            </p:txEl>
                                          </p:spTgt>
                                        </p:tgtEl>
                                        <p:attrNameLst>
                                          <p:attrName>style.visibility</p:attrName>
                                        </p:attrNameLst>
                                      </p:cBhvr>
                                      <p:to>
                                        <p:strVal val="visible"/>
                                      </p:to>
                                    </p:set>
                                    <p:anim calcmode="lin" valueType="num">
                                      <p:cBhvr additive="base">
                                        <p:cTn id="7"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7" end="7"/>
                                            </p:txEl>
                                          </p:spTgt>
                                        </p:tgtEl>
                                        <p:attrNameLst>
                                          <p:attrName>style.visibility</p:attrName>
                                        </p:attrNameLst>
                                      </p:cBhvr>
                                      <p:to>
                                        <p:strVal val="visible"/>
                                      </p:to>
                                    </p:set>
                                    <p:anim calcmode="lin" valueType="num">
                                      <p:cBhvr additive="base">
                                        <p:cTn id="13"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8" end="8"/>
                                            </p:txEl>
                                          </p:spTgt>
                                        </p:tgtEl>
                                        <p:attrNameLst>
                                          <p:attrName>style.visibility</p:attrName>
                                        </p:attrNameLst>
                                      </p:cBhvr>
                                      <p:to>
                                        <p:strVal val="visible"/>
                                      </p:to>
                                    </p:set>
                                    <p:anim calcmode="lin" valueType="num">
                                      <p:cBhvr additive="base">
                                        <p:cTn id="19"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65125" y="538425"/>
            <a:ext cx="8229600" cy="3493826"/>
          </a:xfrm>
        </p:spPr>
        <p:txBody>
          <a:bodyPr>
            <a:normAutofit/>
          </a:bodyPr>
          <a:lstStyle/>
          <a:p>
            <a:pPr>
              <a:buFontTx/>
              <a:buNone/>
            </a:pPr>
            <a:r>
              <a:rPr lang="en-US" sz="2600" b="1" dirty="0">
                <a:ea typeface="ＭＳ Ｐゴシック" charset="0"/>
                <a:cs typeface="ＭＳ Ｐゴシック" charset="0"/>
              </a:rPr>
              <a:t>Alpha Emission</a:t>
            </a:r>
            <a:endParaRPr lang="en-US" sz="2600" dirty="0">
              <a:ea typeface="ＭＳ Ｐゴシック" charset="0"/>
              <a:cs typeface="ＭＳ Ｐゴシック" charset="0"/>
            </a:endParaRPr>
          </a:p>
          <a:p>
            <a:r>
              <a:rPr lang="en-US" sz="2600" dirty="0">
                <a:ea typeface="ＭＳ Ｐゴシック" charset="0"/>
                <a:cs typeface="ＭＳ Ｐゴシック" charset="0"/>
              </a:rPr>
              <a:t>When an atom of uranium-238 emits an alpha particle, the nucleus loses two protons and two </a:t>
            </a:r>
            <a:r>
              <a:rPr lang="en-US" sz="2600" dirty="0" smtClean="0">
                <a:ea typeface="ＭＳ Ｐゴシック" charset="0"/>
                <a:cs typeface="ＭＳ Ｐゴシック" charset="0"/>
              </a:rPr>
              <a:t>neutrons</a:t>
            </a:r>
            <a:r>
              <a:rPr lang="en-US" sz="2600" dirty="0">
                <a:ea typeface="ＭＳ Ｐゴシック" charset="0"/>
                <a:cs typeface="ＭＳ Ｐゴシック" charset="0"/>
              </a:rPr>
              <a:t> </a:t>
            </a:r>
          </a:p>
          <a:p>
            <a:r>
              <a:rPr lang="en-US" sz="2600" dirty="0">
                <a:ea typeface="ＭＳ Ｐゴシック" charset="0"/>
                <a:cs typeface="ＭＳ Ｐゴシック" charset="0"/>
              </a:rPr>
              <a:t>Because the number of protons in the nucleus has now changed from 92 to 90, the </a:t>
            </a:r>
            <a:r>
              <a:rPr lang="en-US" sz="2600" i="1" dirty="0">
                <a:ea typeface="ＭＳ Ｐゴシック" charset="0"/>
                <a:cs typeface="ＭＳ Ｐゴシック" charset="0"/>
              </a:rPr>
              <a:t>identity</a:t>
            </a:r>
            <a:r>
              <a:rPr lang="en-US" sz="2600" dirty="0">
                <a:ea typeface="ＭＳ Ｐゴシック" charset="0"/>
                <a:cs typeface="ＭＳ Ｐゴシック" charset="0"/>
              </a:rPr>
              <a:t> of the atom has changed from uranium to </a:t>
            </a:r>
            <a:r>
              <a:rPr lang="en-US" sz="2600" dirty="0" smtClean="0">
                <a:ea typeface="ＭＳ Ｐゴシック" charset="0"/>
                <a:cs typeface="ＭＳ Ｐゴシック" charset="0"/>
              </a:rPr>
              <a:t>thorium</a:t>
            </a:r>
            <a:r>
              <a:rPr lang="en-US" sz="2600" dirty="0">
                <a:ea typeface="ＭＳ Ｐゴシック" charset="0"/>
                <a:cs typeface="ＭＳ Ｐゴシック" charset="0"/>
              </a:rPr>
              <a:t> </a:t>
            </a:r>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3115" y="3492500"/>
            <a:ext cx="616846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4888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65125" y="292978"/>
            <a:ext cx="8229600" cy="4231397"/>
          </a:xfrm>
        </p:spPr>
        <p:txBody>
          <a:bodyPr>
            <a:normAutofit/>
          </a:bodyPr>
          <a:lstStyle/>
          <a:p>
            <a:pPr>
              <a:buFontTx/>
              <a:buNone/>
            </a:pPr>
            <a:r>
              <a:rPr lang="en-US" sz="2600" b="1" dirty="0">
                <a:ea typeface="ＭＳ Ｐゴシック" charset="0"/>
                <a:cs typeface="ＭＳ Ｐゴシック" charset="0"/>
              </a:rPr>
              <a:t>Beta Emission</a:t>
            </a:r>
            <a:endParaRPr lang="en-US" sz="2600" dirty="0">
              <a:ea typeface="ＭＳ Ｐゴシック" charset="0"/>
              <a:cs typeface="ＭＳ Ｐゴシック" charset="0"/>
            </a:endParaRPr>
          </a:p>
          <a:p>
            <a:r>
              <a:rPr lang="en-US" sz="2600" dirty="0">
                <a:ea typeface="ＭＳ Ｐゴシック" charset="0"/>
                <a:cs typeface="ＭＳ Ｐゴシック" charset="0"/>
              </a:rPr>
              <a:t>Beta emission involves the </a:t>
            </a:r>
            <a:r>
              <a:rPr lang="en-US" sz="2600" i="1" dirty="0">
                <a:ea typeface="ＭＳ Ｐゴシック" charset="0"/>
                <a:cs typeface="ＭＳ Ｐゴシック" charset="0"/>
              </a:rPr>
              <a:t>decomposition</a:t>
            </a:r>
            <a:r>
              <a:rPr lang="en-US" sz="2600" dirty="0">
                <a:ea typeface="ＭＳ Ｐゴシック" charset="0"/>
                <a:cs typeface="ＭＳ Ｐゴシック" charset="0"/>
              </a:rPr>
              <a:t> of a neutron to yield an electron and a </a:t>
            </a:r>
            <a:r>
              <a:rPr lang="en-US" sz="2600" dirty="0" smtClean="0">
                <a:ea typeface="ＭＳ Ｐゴシック" charset="0"/>
                <a:cs typeface="ＭＳ Ｐゴシック" charset="0"/>
              </a:rPr>
              <a:t>proton: </a:t>
            </a:r>
          </a:p>
          <a:p>
            <a:pPr lvl="1"/>
            <a:endParaRPr lang="en-US" sz="2200" dirty="0">
              <a:ea typeface="ＭＳ Ｐゴシック" charset="0"/>
              <a:cs typeface="ＭＳ Ｐゴシック" charset="0"/>
            </a:endParaRPr>
          </a:p>
          <a:p>
            <a:r>
              <a:rPr lang="en-US" sz="2600" dirty="0" smtClean="0">
                <a:ea typeface="ＭＳ Ｐゴシック" charset="0"/>
                <a:cs typeface="ＭＳ Ｐゴシック" charset="0"/>
              </a:rPr>
              <a:t>The </a:t>
            </a:r>
            <a:r>
              <a:rPr lang="en-US" sz="2600" dirty="0">
                <a:ea typeface="ＭＳ Ｐゴシック" charset="0"/>
                <a:cs typeface="ＭＳ Ｐゴシック" charset="0"/>
              </a:rPr>
              <a:t>electron is ejected as a beta particle, and the proton is retained by the </a:t>
            </a:r>
            <a:r>
              <a:rPr lang="en-US" sz="2600" dirty="0" smtClean="0">
                <a:ea typeface="ＭＳ Ｐゴシック" charset="0"/>
                <a:cs typeface="ＭＳ Ｐゴシック" charset="0"/>
              </a:rPr>
              <a:t>nucleus</a:t>
            </a:r>
            <a:r>
              <a:rPr lang="en-US" sz="2600" dirty="0">
                <a:ea typeface="ＭＳ Ｐゴシック" charset="0"/>
                <a:cs typeface="ＭＳ Ｐゴシック" charset="0"/>
              </a:rPr>
              <a:t> </a:t>
            </a:r>
          </a:p>
          <a:p>
            <a:r>
              <a:rPr lang="en-US" sz="2600" dirty="0">
                <a:ea typeface="ＭＳ Ｐゴシック" charset="0"/>
                <a:cs typeface="ＭＳ Ｐゴシック" charset="0"/>
              </a:rPr>
              <a:t>The atomic number of the atom increases by 1 because there is a new </a:t>
            </a:r>
            <a:r>
              <a:rPr lang="en-US" sz="2600" dirty="0" smtClean="0">
                <a:ea typeface="ＭＳ Ｐゴシック" charset="0"/>
                <a:cs typeface="ＭＳ Ｐゴシック" charset="0"/>
              </a:rPr>
              <a:t>proton</a:t>
            </a:r>
            <a:r>
              <a:rPr lang="en-US" sz="2600" dirty="0">
                <a:ea typeface="ＭＳ Ｐゴシック" charset="0"/>
                <a:cs typeface="ＭＳ Ｐゴシック" charset="0"/>
              </a:rPr>
              <a:t> </a:t>
            </a:r>
          </a:p>
          <a:p>
            <a:r>
              <a:rPr lang="en-US" sz="2600" dirty="0">
                <a:ea typeface="ＭＳ Ｐゴシック" charset="0"/>
                <a:cs typeface="ＭＳ Ｐゴシック" charset="0"/>
              </a:rPr>
              <a:t>The mass number of the atom remains the </a:t>
            </a:r>
            <a:r>
              <a:rPr lang="en-US" sz="2600" dirty="0" smtClean="0">
                <a:ea typeface="ＭＳ Ｐゴシック" charset="0"/>
                <a:cs typeface="ＭＳ Ｐゴシック" charset="0"/>
              </a:rPr>
              <a:t>same</a:t>
            </a:r>
            <a:r>
              <a:rPr lang="en-US" sz="2600" dirty="0">
                <a:ea typeface="ＭＳ Ｐゴシック" charset="0"/>
                <a:cs typeface="ＭＳ Ｐゴシック" charset="0"/>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4085692305"/>
              </p:ext>
            </p:extLst>
          </p:nvPr>
        </p:nvGraphicFramePr>
        <p:xfrm>
          <a:off x="5422904" y="1675288"/>
          <a:ext cx="2311027" cy="315626"/>
        </p:xfrm>
        <a:graphic>
          <a:graphicData uri="http://schemas.openxmlformats.org/presentationml/2006/ole">
            <mc:AlternateContent xmlns:mc="http://schemas.openxmlformats.org/markup-compatibility/2006">
              <mc:Choice xmlns:v="urn:schemas-microsoft-com:vml" Requires="v">
                <p:oleObj spid="_x0000_s17483" name="Document" r:id="rId3" imgW="5486400" imgH="749300" progId="Word.Document.12">
                  <p:embed/>
                </p:oleObj>
              </mc:Choice>
              <mc:Fallback>
                <p:oleObj name="Document" r:id="rId3" imgW="5486400" imgH="749300" progId="Word.Document.12">
                  <p:embed/>
                  <p:pic>
                    <p:nvPicPr>
                      <p:cNvPr id="0" name=""/>
                      <p:cNvPicPr/>
                      <p:nvPr/>
                    </p:nvPicPr>
                    <p:blipFill>
                      <a:blip r:embed="rId4"/>
                      <a:stretch>
                        <a:fillRect/>
                      </a:stretch>
                    </p:blipFill>
                    <p:spPr>
                      <a:xfrm>
                        <a:off x="5422904" y="1675288"/>
                        <a:ext cx="2311027" cy="315626"/>
                      </a:xfrm>
                      <a:prstGeom prst="rect">
                        <a:avLst/>
                      </a:prstGeom>
                    </p:spPr>
                  </p:pic>
                </p:oleObj>
              </mc:Fallback>
            </mc:AlternateContent>
          </a:graphicData>
        </a:graphic>
      </p:graphicFrame>
      <p:pic>
        <p:nvPicPr>
          <p:cNvPr id="6" name="Picture 3" descr="008_11_Pg334_UnFig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161" y="4365625"/>
            <a:ext cx="6155770" cy="226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936445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65125" y="462555"/>
            <a:ext cx="8229600" cy="3373002"/>
          </a:xfrm>
        </p:spPr>
        <p:txBody>
          <a:bodyPr>
            <a:normAutofit/>
          </a:bodyPr>
          <a:lstStyle/>
          <a:p>
            <a:pPr marL="0" indent="0" algn="ctr">
              <a:buNone/>
            </a:pPr>
            <a:r>
              <a:rPr lang="en-US" b="1" dirty="0" smtClean="0">
                <a:solidFill>
                  <a:srgbClr val="000000"/>
                </a:solidFill>
                <a:ea typeface="ＭＳ Ｐゴシック"/>
              </a:rPr>
              <a:t>Charge notation</a:t>
            </a:r>
            <a:endParaRPr lang="en-US" b="1" dirty="0">
              <a:solidFill>
                <a:srgbClr val="000000"/>
              </a:solidFill>
              <a:ea typeface="ＭＳ Ｐゴシック"/>
            </a:endParaRPr>
          </a:p>
          <a:p>
            <a:endParaRPr lang="en-US" sz="2600" b="1" dirty="0">
              <a:solidFill>
                <a:srgbClr val="000000"/>
              </a:solidFill>
              <a:ea typeface="ＭＳ Ｐゴシック"/>
            </a:endParaRPr>
          </a:p>
          <a:p>
            <a:r>
              <a:rPr lang="en-US" sz="2800" dirty="0">
                <a:solidFill>
                  <a:srgbClr val="000000"/>
                </a:solidFill>
                <a:ea typeface="ＭＳ Ｐゴシック"/>
              </a:rPr>
              <a:t>Notice that the charge on the electron is </a:t>
            </a:r>
            <a:r>
              <a:rPr lang="en-US" sz="2800" dirty="0" smtClean="0">
                <a:solidFill>
                  <a:srgbClr val="000000"/>
                </a:solidFill>
                <a:ea typeface="ＭＳ Ｐゴシック"/>
              </a:rPr>
              <a:t>indicated (</a:t>
            </a:r>
            <a:r>
              <a:rPr lang="en-US" sz="2800" dirty="0">
                <a:solidFill>
                  <a:srgbClr val="000000"/>
                </a:solidFill>
                <a:ea typeface="ＭＳ Ｐゴシック"/>
              </a:rPr>
              <a:t>-1), but that the </a:t>
            </a:r>
            <a:r>
              <a:rPr lang="en-US" sz="2800" dirty="0" smtClean="0">
                <a:solidFill>
                  <a:srgbClr val="000000"/>
                </a:solidFill>
                <a:ea typeface="ＭＳ Ｐゴシック"/>
              </a:rPr>
              <a:t>charge on the proton (+1) is never indicated </a:t>
            </a:r>
            <a:endParaRPr lang="en-US" sz="2800" dirty="0">
              <a:solidFill>
                <a:srgbClr val="000000"/>
              </a:solidFill>
              <a:ea typeface="ＭＳ Ｐゴシック"/>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68904513"/>
              </p:ext>
            </p:extLst>
          </p:nvPr>
        </p:nvGraphicFramePr>
        <p:xfrm>
          <a:off x="5796275" y="2833183"/>
          <a:ext cx="2311027" cy="315626"/>
        </p:xfrm>
        <a:graphic>
          <a:graphicData uri="http://schemas.openxmlformats.org/presentationml/2006/ole">
            <mc:AlternateContent xmlns:mc="http://schemas.openxmlformats.org/markup-compatibility/2006">
              <mc:Choice xmlns:v="urn:schemas-microsoft-com:vml" Requires="v">
                <p:oleObj spid="_x0000_s56381" name="Document" r:id="rId3" imgW="5486400" imgH="749300" progId="Word.Document.12">
                  <p:embed/>
                </p:oleObj>
              </mc:Choice>
              <mc:Fallback>
                <p:oleObj name="Document" r:id="rId3" imgW="5486400" imgH="749300" progId="Word.Document.12">
                  <p:embed/>
                  <p:pic>
                    <p:nvPicPr>
                      <p:cNvPr id="0" name=""/>
                      <p:cNvPicPr/>
                      <p:nvPr/>
                    </p:nvPicPr>
                    <p:blipFill>
                      <a:blip r:embed="rId4"/>
                      <a:stretch>
                        <a:fillRect/>
                      </a:stretch>
                    </p:blipFill>
                    <p:spPr>
                      <a:xfrm>
                        <a:off x="5796275" y="2833183"/>
                        <a:ext cx="2311027" cy="315626"/>
                      </a:xfrm>
                      <a:prstGeom prst="rect">
                        <a:avLst/>
                      </a:prstGeom>
                    </p:spPr>
                  </p:pic>
                </p:oleObj>
              </mc:Fallback>
            </mc:AlternateContent>
          </a:graphicData>
        </a:graphic>
      </p:graphicFrame>
      <p:pic>
        <p:nvPicPr>
          <p:cNvPr id="6" name="Picture 3" descr="008_11_Pg334_UnFig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364" y="4150322"/>
            <a:ext cx="4317376" cy="158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343776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65125" y="483201"/>
            <a:ext cx="8229600" cy="5790599"/>
          </a:xfrm>
        </p:spPr>
        <p:txBody>
          <a:bodyPr/>
          <a:lstStyle/>
          <a:p>
            <a:pPr>
              <a:spcAft>
                <a:spcPts val="600"/>
              </a:spcAft>
              <a:buFontTx/>
              <a:buNone/>
            </a:pPr>
            <a:r>
              <a:rPr lang="en-US" sz="2600" b="1" dirty="0">
                <a:ea typeface="ＭＳ Ｐゴシック" charset="0"/>
                <a:cs typeface="ＭＳ Ｐゴシック" charset="0"/>
              </a:rPr>
              <a:t>Gamma Emission</a:t>
            </a:r>
            <a:endParaRPr lang="en-US" sz="2600" dirty="0">
              <a:ea typeface="ＭＳ Ｐゴシック" charset="0"/>
              <a:cs typeface="ＭＳ Ｐゴシック" charset="0"/>
            </a:endParaRPr>
          </a:p>
          <a:p>
            <a:pPr>
              <a:spcAft>
                <a:spcPts val="600"/>
              </a:spcAft>
            </a:pPr>
            <a:r>
              <a:rPr lang="en-US" sz="2600" dirty="0">
                <a:ea typeface="ＭＳ Ｐゴシック" charset="0"/>
                <a:cs typeface="ＭＳ Ｐゴシック" charset="0"/>
              </a:rPr>
              <a:t>Emission of gamma rays </a:t>
            </a:r>
            <a:r>
              <a:rPr lang="en-US" sz="2600" i="1" dirty="0" smtClean="0">
                <a:ea typeface="ＭＳ Ｐゴシック" charset="0"/>
                <a:cs typeface="ＭＳ Ｐゴシック" charset="0"/>
              </a:rPr>
              <a:t>themselves</a:t>
            </a:r>
            <a:r>
              <a:rPr lang="en-US" sz="2600" dirty="0" smtClean="0">
                <a:ea typeface="ＭＳ Ｐゴシック" charset="0"/>
                <a:cs typeface="ＭＳ Ｐゴシック" charset="0"/>
              </a:rPr>
              <a:t> causes </a:t>
            </a:r>
            <a:r>
              <a:rPr lang="en-US" sz="2600" dirty="0">
                <a:ea typeface="ＭＳ Ｐゴシック" charset="0"/>
                <a:cs typeface="ＭＳ Ｐゴシック" charset="0"/>
              </a:rPr>
              <a:t>no change in mass or atomic number because gamma rays are simply high-energy electromagnetic </a:t>
            </a:r>
            <a:r>
              <a:rPr lang="en-US" sz="2600" dirty="0" smtClean="0">
                <a:ea typeface="ＭＳ Ｐゴシック" charset="0"/>
                <a:cs typeface="ＭＳ Ｐゴシック" charset="0"/>
              </a:rPr>
              <a:t>waves: </a:t>
            </a:r>
          </a:p>
          <a:p>
            <a:pPr>
              <a:spcAft>
                <a:spcPts val="600"/>
              </a:spcAft>
            </a:pPr>
            <a:endParaRPr lang="en-US" sz="2600" dirty="0">
              <a:ea typeface="ＭＳ Ｐゴシック" charset="0"/>
              <a:cs typeface="ＭＳ Ｐゴシック" charset="0"/>
            </a:endParaRPr>
          </a:p>
          <a:p>
            <a:pPr>
              <a:spcAft>
                <a:spcPts val="600"/>
              </a:spcAft>
            </a:pPr>
            <a:r>
              <a:rPr lang="en-US" sz="2600" dirty="0">
                <a:ea typeface="ＭＳ Ｐゴシック" charset="0"/>
                <a:cs typeface="ＭＳ Ｐゴシック" charset="0"/>
              </a:rPr>
              <a:t>It usually accompanies transmutation as a mechanism for the new nucleus to get rid of some extra </a:t>
            </a:r>
            <a:r>
              <a:rPr lang="en-US" sz="2600" dirty="0" smtClean="0">
                <a:ea typeface="ＭＳ Ｐゴシック" charset="0"/>
                <a:cs typeface="ＭＳ Ｐゴシック" charset="0"/>
              </a:rPr>
              <a:t>energy </a:t>
            </a:r>
            <a:endParaRPr lang="en-US" sz="2600" dirty="0">
              <a:ea typeface="ＭＳ Ｐゴシック" charset="0"/>
              <a:cs typeface="ＭＳ Ｐゴシック" charset="0"/>
            </a:endParaRPr>
          </a:p>
          <a:p>
            <a:pPr>
              <a:spcAft>
                <a:spcPts val="600"/>
              </a:spcAft>
            </a:pPr>
            <a:r>
              <a:rPr lang="en-US" sz="2600" b="1" dirty="0">
                <a:ea typeface="ＭＳ Ｐゴシック" charset="0"/>
                <a:cs typeface="ＭＳ Ｐゴシック" charset="0"/>
              </a:rPr>
              <a:t>Emission </a:t>
            </a:r>
            <a:r>
              <a:rPr lang="en-US" sz="2600" b="1" dirty="0" smtClean="0">
                <a:ea typeface="ＭＳ Ｐゴシック" charset="0"/>
                <a:cs typeface="ＭＳ Ｐゴシック" charset="0"/>
              </a:rPr>
              <a:t>itself affects </a:t>
            </a:r>
            <a:r>
              <a:rPr lang="en-US" sz="2600" b="1" dirty="0">
                <a:ea typeface="ＭＳ Ｐゴシック" charset="0"/>
                <a:cs typeface="ＭＳ Ｐゴシック" charset="0"/>
              </a:rPr>
              <a:t>neither mass number nor atomic number</a:t>
            </a:r>
            <a:r>
              <a:rPr lang="en-US" sz="2600" dirty="0">
                <a:ea typeface="ＭＳ Ｐゴシック" charset="0"/>
                <a:cs typeface="ＭＳ Ｐゴシック" charset="0"/>
              </a:rPr>
              <a:t>, so is often omitted from nuclear </a:t>
            </a:r>
            <a:r>
              <a:rPr lang="en-US" sz="2600" dirty="0" smtClean="0">
                <a:ea typeface="ＭＳ Ｐゴシック" charset="0"/>
                <a:cs typeface="ＭＳ Ｐゴシック" charset="0"/>
              </a:rPr>
              <a:t>equations</a:t>
            </a:r>
            <a:r>
              <a:rPr lang="en-US" sz="2600" dirty="0">
                <a:ea typeface="ＭＳ Ｐゴシック" charset="0"/>
                <a:cs typeface="ＭＳ Ｐゴシック" charset="0"/>
              </a:rPr>
              <a:t> </a:t>
            </a:r>
          </a:p>
          <a:p>
            <a:pPr>
              <a:spcAft>
                <a:spcPts val="600"/>
              </a:spcAft>
            </a:pPr>
            <a:r>
              <a:rPr lang="en-US" sz="2600" dirty="0">
                <a:ea typeface="ＭＳ Ｐゴシック" charset="0"/>
                <a:cs typeface="ＭＳ Ｐゴシック" charset="0"/>
              </a:rPr>
              <a:t>Gamma rays</a:t>
            </a:r>
            <a:r>
              <a:rPr lang="ja-JP" altLang="en-US" sz="2600" dirty="0">
                <a:ea typeface="ＭＳ Ｐゴシック" charset="0"/>
                <a:cs typeface="ＭＳ Ｐゴシック" charset="0"/>
              </a:rPr>
              <a:t>’</a:t>
            </a:r>
            <a:r>
              <a:rPr lang="en-US" sz="2600" dirty="0">
                <a:ea typeface="ＭＳ Ｐゴシック" charset="0"/>
                <a:cs typeface="ＭＳ Ｐゴシック" charset="0"/>
              </a:rPr>
              <a:t> penetrating power makes them the most dangerous kind of external radiation and also makes them useful in medical </a:t>
            </a:r>
            <a:r>
              <a:rPr lang="en-US" sz="2600" dirty="0" smtClean="0">
                <a:ea typeface="ＭＳ Ｐゴシック" charset="0"/>
                <a:cs typeface="ＭＳ Ｐゴシック" charset="0"/>
              </a:rPr>
              <a:t>applications </a:t>
            </a:r>
            <a:endParaRPr lang="en-US" sz="2600" dirty="0">
              <a:ea typeface="ＭＳ Ｐゴシック" charset="0"/>
              <a:cs typeface="ＭＳ Ｐゴシック"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3890885"/>
              </p:ext>
            </p:extLst>
          </p:nvPr>
        </p:nvGraphicFramePr>
        <p:xfrm>
          <a:off x="3388751" y="2330103"/>
          <a:ext cx="5486400" cy="381000"/>
        </p:xfrm>
        <a:graphic>
          <a:graphicData uri="http://schemas.openxmlformats.org/presentationml/2006/ole">
            <mc:AlternateContent xmlns:mc="http://schemas.openxmlformats.org/markup-compatibility/2006">
              <mc:Choice xmlns:v="urn:schemas-microsoft-com:vml" Requires="v">
                <p:oleObj spid="_x0000_s18507" name="Document" r:id="rId3" imgW="5486400" imgH="381000" progId="Word.Document.12">
                  <p:embed/>
                </p:oleObj>
              </mc:Choice>
              <mc:Fallback>
                <p:oleObj name="Document" r:id="rId3" imgW="5486400" imgH="381000" progId="Word.Document.12">
                  <p:embed/>
                  <p:pic>
                    <p:nvPicPr>
                      <p:cNvPr id="0" name=""/>
                      <p:cNvPicPr/>
                      <p:nvPr/>
                    </p:nvPicPr>
                    <p:blipFill>
                      <a:blip r:embed="rId4"/>
                      <a:stretch>
                        <a:fillRect/>
                      </a:stretch>
                    </p:blipFill>
                    <p:spPr>
                      <a:xfrm>
                        <a:off x="3388751" y="2330103"/>
                        <a:ext cx="5486400" cy="381000"/>
                      </a:xfrm>
                      <a:prstGeom prst="rect">
                        <a:avLst/>
                      </a:prstGeom>
                    </p:spPr>
                  </p:pic>
                </p:oleObj>
              </mc:Fallback>
            </mc:AlternateContent>
          </a:graphicData>
        </a:graphic>
      </p:graphicFrame>
    </p:spTree>
    <p:extLst>
      <p:ext uri="{BB962C8B-B14F-4D97-AF65-F5344CB8AC3E}">
        <p14:creationId xmlns:p14="http://schemas.microsoft.com/office/powerpoint/2010/main" val="11717201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65125" y="483201"/>
            <a:ext cx="8229600" cy="5790599"/>
          </a:xfrm>
        </p:spPr>
        <p:txBody>
          <a:bodyPr/>
          <a:lstStyle/>
          <a:p>
            <a:pPr>
              <a:spcAft>
                <a:spcPts val="600"/>
              </a:spcAft>
              <a:buFontTx/>
              <a:buNone/>
            </a:pPr>
            <a:r>
              <a:rPr lang="en-US" sz="2600" b="1" dirty="0">
                <a:ea typeface="ＭＳ Ｐゴシック" charset="0"/>
                <a:cs typeface="ＭＳ Ｐゴシック" charset="0"/>
              </a:rPr>
              <a:t>Gamma Emission</a:t>
            </a:r>
            <a:endParaRPr lang="en-US" sz="2600" dirty="0">
              <a:ea typeface="ＭＳ Ｐゴシック" charset="0"/>
              <a:cs typeface="ＭＳ Ｐゴシック" charset="0"/>
            </a:endParaRPr>
          </a:p>
          <a:p>
            <a:pPr>
              <a:spcAft>
                <a:spcPts val="600"/>
              </a:spcAft>
            </a:pPr>
            <a:r>
              <a:rPr lang="en-US" sz="2600" dirty="0">
                <a:solidFill>
                  <a:srgbClr val="3366FF"/>
                </a:solidFill>
                <a:ea typeface="ＭＳ Ｐゴシック" charset="0"/>
                <a:cs typeface="ＭＳ Ｐゴシック" charset="0"/>
              </a:rPr>
              <a:t>Emission of gamma rays causes no change in mass or atomic number because gamma rays are simply high-energy electromagnetic </a:t>
            </a:r>
            <a:r>
              <a:rPr lang="en-US" sz="2600" dirty="0" smtClean="0">
                <a:solidFill>
                  <a:srgbClr val="3366FF"/>
                </a:solidFill>
                <a:ea typeface="ＭＳ Ｐゴシック" charset="0"/>
                <a:cs typeface="ＭＳ Ｐゴシック" charset="0"/>
              </a:rPr>
              <a:t>waves: </a:t>
            </a:r>
          </a:p>
          <a:p>
            <a:pPr>
              <a:spcAft>
                <a:spcPts val="600"/>
              </a:spcAft>
            </a:pPr>
            <a:endParaRPr lang="en-US" sz="2600" dirty="0">
              <a:ea typeface="ＭＳ Ｐゴシック" charset="0"/>
              <a:cs typeface="ＭＳ Ｐゴシック" charset="0"/>
            </a:endParaRPr>
          </a:p>
          <a:p>
            <a:pPr>
              <a:spcAft>
                <a:spcPts val="600"/>
              </a:spcAft>
            </a:pPr>
            <a:r>
              <a:rPr lang="en-US" sz="2600" dirty="0">
                <a:ea typeface="ＭＳ Ｐゴシック" charset="0"/>
                <a:cs typeface="ＭＳ Ｐゴシック" charset="0"/>
              </a:rPr>
              <a:t>B</a:t>
            </a:r>
            <a:r>
              <a:rPr lang="en-US" sz="2600" dirty="0" smtClean="0">
                <a:ea typeface="ＭＳ Ｐゴシック" charset="0"/>
                <a:cs typeface="ＭＳ Ｐゴシック" charset="0"/>
              </a:rPr>
              <a:t>ut notice that </a:t>
            </a:r>
            <a:r>
              <a:rPr lang="en-US" sz="2600" b="1" dirty="0" smtClean="0">
                <a:ea typeface="ＭＳ Ｐゴシック" charset="0"/>
                <a:cs typeface="ＭＳ Ｐゴシック" charset="0"/>
              </a:rPr>
              <a:t>one neutron has been converted into a proton </a:t>
            </a:r>
            <a:r>
              <a:rPr lang="en-US" sz="2600" dirty="0" smtClean="0">
                <a:ea typeface="ＭＳ Ｐゴシック" charset="0"/>
                <a:cs typeface="ＭＳ Ｐゴシック" charset="0"/>
              </a:rPr>
              <a:t>in the process </a:t>
            </a:r>
          </a:p>
          <a:p>
            <a:pPr lvl="1">
              <a:spcAft>
                <a:spcPts val="600"/>
              </a:spcAft>
            </a:pPr>
            <a:r>
              <a:rPr lang="en-US" sz="2200" dirty="0" smtClean="0">
                <a:ea typeface="ＭＳ Ｐゴシック" charset="0"/>
                <a:cs typeface="ＭＳ Ｐゴシック" charset="0"/>
              </a:rPr>
              <a:t>thus changing the identity of the atom by changing its atomic number</a:t>
            </a:r>
            <a:endParaRPr lang="en-US" sz="2200" dirty="0">
              <a:ea typeface="ＭＳ Ｐゴシック" charset="0"/>
              <a:cs typeface="ＭＳ Ｐゴシック"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88317933"/>
              </p:ext>
            </p:extLst>
          </p:nvPr>
        </p:nvGraphicFramePr>
        <p:xfrm>
          <a:off x="3388751" y="2330103"/>
          <a:ext cx="5486400" cy="381000"/>
        </p:xfrm>
        <a:graphic>
          <a:graphicData uri="http://schemas.openxmlformats.org/presentationml/2006/ole">
            <mc:AlternateContent xmlns:mc="http://schemas.openxmlformats.org/markup-compatibility/2006">
              <mc:Choice xmlns:v="urn:schemas-microsoft-com:vml" Requires="v">
                <p:oleObj spid="_x0000_s77873" name="Document" r:id="rId3" imgW="5486400" imgH="381000" progId="Word.Document.12">
                  <p:embed/>
                </p:oleObj>
              </mc:Choice>
              <mc:Fallback>
                <p:oleObj name="Document" r:id="rId3" imgW="5486400" imgH="381000" progId="Word.Document.12">
                  <p:embed/>
                  <p:pic>
                    <p:nvPicPr>
                      <p:cNvPr id="0" name=""/>
                      <p:cNvPicPr/>
                      <p:nvPr/>
                    </p:nvPicPr>
                    <p:blipFill>
                      <a:blip r:embed="rId4"/>
                      <a:stretch>
                        <a:fillRect/>
                      </a:stretch>
                    </p:blipFill>
                    <p:spPr>
                      <a:xfrm>
                        <a:off x="3388751" y="2330103"/>
                        <a:ext cx="5486400" cy="381000"/>
                      </a:xfrm>
                      <a:prstGeom prst="rect">
                        <a:avLst/>
                      </a:prstGeom>
                    </p:spPr>
                  </p:pic>
                </p:oleObj>
              </mc:Fallback>
            </mc:AlternateContent>
          </a:graphicData>
        </a:graphic>
      </p:graphicFrame>
    </p:spTree>
    <p:extLst>
      <p:ext uri="{BB962C8B-B14F-4D97-AF65-F5344CB8AC3E}">
        <p14:creationId xmlns:p14="http://schemas.microsoft.com/office/powerpoint/2010/main" val="32621886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65125" y="752475"/>
            <a:ext cx="8229600" cy="5521325"/>
          </a:xfrm>
        </p:spPr>
        <p:txBody>
          <a:bodyPr>
            <a:normAutofit/>
          </a:bodyPr>
          <a:lstStyle/>
          <a:p>
            <a:pPr marL="0" indent="0">
              <a:buNone/>
            </a:pPr>
            <a:r>
              <a:rPr lang="en-US" sz="2600" b="1" dirty="0">
                <a:solidFill>
                  <a:srgbClr val="000000"/>
                </a:solidFill>
                <a:ea typeface="ＭＳ Ｐゴシック"/>
              </a:rPr>
              <a:t>Positron Emission</a:t>
            </a:r>
            <a:endParaRPr lang="en-US" sz="2600" dirty="0">
              <a:solidFill>
                <a:srgbClr val="000000"/>
              </a:solidFill>
              <a:ea typeface="ＭＳ Ｐゴシック"/>
            </a:endParaRPr>
          </a:p>
          <a:p>
            <a:pPr>
              <a:buSzPts val="2600"/>
            </a:pPr>
            <a:r>
              <a:rPr lang="en-US" sz="2600" i="1" dirty="0">
                <a:solidFill>
                  <a:srgbClr val="000000"/>
                </a:solidFill>
                <a:ea typeface="ＭＳ Ｐゴシック"/>
              </a:rPr>
              <a:t>Positron emission</a:t>
            </a:r>
            <a:r>
              <a:rPr lang="en-US" sz="2600" dirty="0">
                <a:solidFill>
                  <a:srgbClr val="000000"/>
                </a:solidFill>
                <a:ea typeface="ＭＳ Ｐゴシック"/>
              </a:rPr>
              <a:t> involves the conversion of a proton in the nucleus into a neutron plus an ejected </a:t>
            </a:r>
            <a:r>
              <a:rPr lang="en-US" sz="2600" b="1" dirty="0" smtClean="0">
                <a:solidFill>
                  <a:srgbClr val="000000"/>
                </a:solidFill>
                <a:ea typeface="ＭＳ Ｐゴシック"/>
              </a:rPr>
              <a:t>positron</a:t>
            </a:r>
            <a:r>
              <a:rPr lang="en-US" sz="2600" dirty="0" smtClean="0">
                <a:solidFill>
                  <a:srgbClr val="000000"/>
                </a:solidFill>
                <a:ea typeface="ＭＳ Ｐゴシック"/>
              </a:rPr>
              <a:t> </a:t>
            </a:r>
          </a:p>
          <a:p>
            <a:pPr>
              <a:buSzPts val="2600"/>
            </a:pPr>
            <a:endParaRPr lang="en-US" sz="2600" dirty="0">
              <a:solidFill>
                <a:srgbClr val="000000"/>
              </a:solidFill>
              <a:ea typeface="ＭＳ Ｐゴシック"/>
            </a:endParaRPr>
          </a:p>
          <a:p>
            <a:pPr>
              <a:buSzPts val="2600"/>
            </a:pPr>
            <a:endParaRPr lang="en-US" sz="2600" dirty="0">
              <a:solidFill>
                <a:srgbClr val="000000"/>
              </a:solidFill>
              <a:ea typeface="ＭＳ Ｐゴシック"/>
            </a:endParaRPr>
          </a:p>
          <a:p>
            <a:pPr>
              <a:buSzPts val="2600"/>
            </a:pPr>
            <a:r>
              <a:rPr lang="en-US" sz="2600" dirty="0">
                <a:solidFill>
                  <a:srgbClr val="000000"/>
                </a:solidFill>
                <a:ea typeface="ＭＳ Ｐゴシック"/>
              </a:rPr>
              <a:t>A positron, which can be thought of as a </a:t>
            </a:r>
            <a:r>
              <a:rPr lang="en-US" altLang="ja-JP" sz="2600" dirty="0">
                <a:solidFill>
                  <a:srgbClr val="000000"/>
                </a:solidFill>
              </a:rPr>
              <a:t>“positive </a:t>
            </a:r>
            <a:r>
              <a:rPr lang="en-US" altLang="ja-JP" sz="2600" dirty="0" smtClean="0">
                <a:solidFill>
                  <a:srgbClr val="000000"/>
                </a:solidFill>
              </a:rPr>
              <a:t>electron” </a:t>
            </a:r>
          </a:p>
          <a:p>
            <a:pPr lvl="1">
              <a:buSzPts val="2600"/>
            </a:pPr>
            <a:r>
              <a:rPr lang="en-US" altLang="ja-JP" sz="2200" dirty="0" smtClean="0">
                <a:solidFill>
                  <a:srgbClr val="000000"/>
                </a:solidFill>
              </a:rPr>
              <a:t>it has </a:t>
            </a:r>
            <a:r>
              <a:rPr lang="en-US" altLang="ja-JP" sz="2200" dirty="0">
                <a:solidFill>
                  <a:srgbClr val="000000"/>
                </a:solidFill>
              </a:rPr>
              <a:t>the same mass as an electron but a positive </a:t>
            </a:r>
            <a:r>
              <a:rPr lang="en-US" altLang="ja-JP" sz="2200" dirty="0" smtClean="0">
                <a:solidFill>
                  <a:srgbClr val="000000"/>
                </a:solidFill>
              </a:rPr>
              <a:t>charge</a:t>
            </a:r>
            <a:r>
              <a:rPr lang="en-US" altLang="ja-JP" sz="2200" dirty="0">
                <a:solidFill>
                  <a:srgbClr val="000000"/>
                </a:solidFill>
              </a:rPr>
              <a:t> </a:t>
            </a:r>
          </a:p>
          <a:p>
            <a:pPr>
              <a:buSzPts val="2600"/>
            </a:pPr>
            <a:r>
              <a:rPr lang="en-US" sz="2600" dirty="0">
                <a:solidFill>
                  <a:srgbClr val="000000"/>
                </a:solidFill>
                <a:ea typeface="ＭＳ Ｐゴシック"/>
              </a:rPr>
              <a:t>The result of positron emission is a decrease in the atomic number of the product nucleus because </a:t>
            </a:r>
            <a:r>
              <a:rPr lang="en-US" sz="2600" b="1" dirty="0">
                <a:solidFill>
                  <a:srgbClr val="000000"/>
                </a:solidFill>
                <a:ea typeface="ＭＳ Ｐゴシック"/>
              </a:rPr>
              <a:t>a proton has changed into a </a:t>
            </a:r>
            <a:r>
              <a:rPr lang="en-US" sz="2600" b="1" dirty="0" smtClean="0">
                <a:solidFill>
                  <a:srgbClr val="000000"/>
                </a:solidFill>
                <a:ea typeface="ＭＳ Ｐゴシック"/>
              </a:rPr>
              <a:t>neutron</a:t>
            </a:r>
            <a:r>
              <a:rPr lang="en-US" sz="2600" dirty="0">
                <a:solidFill>
                  <a:srgbClr val="000000"/>
                </a:solidFill>
                <a:ea typeface="ＭＳ Ｐゴシック"/>
              </a:rPr>
              <a:t> </a:t>
            </a:r>
            <a:endParaRPr lang="en-US" sz="2600" dirty="0" smtClean="0">
              <a:solidFill>
                <a:srgbClr val="000000"/>
              </a:solidFill>
              <a:ea typeface="ＭＳ Ｐゴシック"/>
            </a:endParaRPr>
          </a:p>
          <a:p>
            <a:pPr lvl="1">
              <a:buSzPts val="2600"/>
            </a:pPr>
            <a:r>
              <a:rPr lang="en-US" sz="2200" dirty="0" smtClean="0">
                <a:solidFill>
                  <a:srgbClr val="000000"/>
                </a:solidFill>
                <a:ea typeface="ＭＳ Ｐゴシック"/>
              </a:rPr>
              <a:t>but </a:t>
            </a:r>
            <a:r>
              <a:rPr lang="en-US" sz="2200" dirty="0">
                <a:solidFill>
                  <a:srgbClr val="000000"/>
                </a:solidFill>
                <a:ea typeface="ＭＳ Ｐゴシック"/>
              </a:rPr>
              <a:t>no change in the mass </a:t>
            </a:r>
            <a:r>
              <a:rPr lang="en-US" sz="2200" dirty="0" smtClean="0">
                <a:solidFill>
                  <a:srgbClr val="000000"/>
                </a:solidFill>
                <a:ea typeface="ＭＳ Ｐゴシック"/>
              </a:rPr>
              <a:t>number</a:t>
            </a:r>
            <a:r>
              <a:rPr lang="en-US" sz="2200" dirty="0">
                <a:solidFill>
                  <a:srgbClr val="000000"/>
                </a:solidFill>
                <a:ea typeface="ＭＳ Ｐゴシック"/>
              </a:rPr>
              <a:t> </a:t>
            </a:r>
          </a:p>
          <a:p>
            <a:pPr>
              <a:spcAft>
                <a:spcPts val="1200"/>
              </a:spcAft>
              <a:buFontTx/>
              <a:buNone/>
            </a:pPr>
            <a:endParaRPr lang="en-US" sz="2600" dirty="0">
              <a:ea typeface="ＭＳ Ｐゴシック" charset="0"/>
              <a:cs typeface="ＭＳ Ｐゴシック"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71128830"/>
              </p:ext>
            </p:extLst>
          </p:nvPr>
        </p:nvGraphicFramePr>
        <p:xfrm>
          <a:off x="1828800" y="2375088"/>
          <a:ext cx="5486400" cy="368300"/>
        </p:xfrm>
        <a:graphic>
          <a:graphicData uri="http://schemas.openxmlformats.org/presentationml/2006/ole">
            <mc:AlternateContent xmlns:mc="http://schemas.openxmlformats.org/markup-compatibility/2006">
              <mc:Choice xmlns:v="urn:schemas-microsoft-com:vml" Requires="v">
                <p:oleObj spid="_x0000_s19531" name="Document" r:id="rId3" imgW="5486400" imgH="368300" progId="Word.Document.12">
                  <p:embed/>
                </p:oleObj>
              </mc:Choice>
              <mc:Fallback>
                <p:oleObj name="Document" r:id="rId3" imgW="5486400" imgH="368300" progId="Word.Document.12">
                  <p:embed/>
                  <p:pic>
                    <p:nvPicPr>
                      <p:cNvPr id="0" name=""/>
                      <p:cNvPicPr/>
                      <p:nvPr/>
                    </p:nvPicPr>
                    <p:blipFill>
                      <a:blip r:embed="rId4"/>
                      <a:stretch>
                        <a:fillRect/>
                      </a:stretch>
                    </p:blipFill>
                    <p:spPr>
                      <a:xfrm>
                        <a:off x="1828800" y="2375088"/>
                        <a:ext cx="5486400" cy="368300"/>
                      </a:xfrm>
                      <a:prstGeom prst="rect">
                        <a:avLst/>
                      </a:prstGeom>
                    </p:spPr>
                  </p:pic>
                </p:oleObj>
              </mc:Fallback>
            </mc:AlternateContent>
          </a:graphicData>
        </a:graphic>
      </p:graphicFrame>
      <p:sp>
        <p:nvSpPr>
          <p:cNvPr id="2" name="TextBox 1"/>
          <p:cNvSpPr txBox="1"/>
          <p:nvPr/>
        </p:nvSpPr>
        <p:spPr>
          <a:xfrm>
            <a:off x="5986931" y="2257434"/>
            <a:ext cx="2131864" cy="646331"/>
          </a:xfrm>
          <a:prstGeom prst="rect">
            <a:avLst/>
          </a:prstGeom>
          <a:noFill/>
        </p:spPr>
        <p:txBody>
          <a:bodyPr wrap="none" rtlCol="0">
            <a:spAutoFit/>
          </a:bodyPr>
          <a:lstStyle/>
          <a:p>
            <a:r>
              <a:rPr lang="en-US" dirty="0"/>
              <a:t>N</a:t>
            </a:r>
            <a:r>
              <a:rPr lang="en-US" dirty="0" smtClean="0"/>
              <a:t>otice the +1 charge </a:t>
            </a:r>
          </a:p>
          <a:p>
            <a:r>
              <a:rPr lang="en-US" dirty="0" smtClean="0"/>
              <a:t>on the positron </a:t>
            </a:r>
            <a:endParaRPr lang="en-US" dirty="0"/>
          </a:p>
        </p:txBody>
      </p:sp>
      <p:sp>
        <p:nvSpPr>
          <p:cNvPr id="4" name="TextBox 3"/>
          <p:cNvSpPr txBox="1"/>
          <p:nvPr/>
        </p:nvSpPr>
        <p:spPr>
          <a:xfrm>
            <a:off x="4188607" y="337749"/>
            <a:ext cx="640470" cy="646331"/>
          </a:xfrm>
          <a:prstGeom prst="rect">
            <a:avLst/>
          </a:prstGeom>
          <a:noFill/>
        </p:spPr>
        <p:txBody>
          <a:bodyPr wrap="none" rtlCol="0">
            <a:spAutoFit/>
          </a:bodyPr>
          <a:lstStyle/>
          <a:p>
            <a:r>
              <a:rPr lang="en-US" sz="3600" dirty="0" err="1" smtClean="0"/>
              <a:t>fyi</a:t>
            </a:r>
            <a:endParaRPr lang="en-US" sz="3600" dirty="0"/>
          </a:p>
        </p:txBody>
      </p:sp>
    </p:spTree>
    <p:extLst>
      <p:ext uri="{BB962C8B-B14F-4D97-AF65-F5344CB8AC3E}">
        <p14:creationId xmlns:p14="http://schemas.microsoft.com/office/powerpoint/2010/main" val="1655382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009_11_Pg335_UnFigure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455" y="3035820"/>
            <a:ext cx="6931296" cy="250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2510858610"/>
              </p:ext>
            </p:extLst>
          </p:nvPr>
        </p:nvGraphicFramePr>
        <p:xfrm>
          <a:off x="1828800" y="1584652"/>
          <a:ext cx="5486400" cy="368300"/>
        </p:xfrm>
        <a:graphic>
          <a:graphicData uri="http://schemas.openxmlformats.org/presentationml/2006/ole">
            <mc:AlternateContent xmlns:mc="http://schemas.openxmlformats.org/markup-compatibility/2006">
              <mc:Choice xmlns:v="urn:schemas-microsoft-com:vml" Requires="v">
                <p:oleObj spid="_x0000_s78896" name="Document" r:id="rId5" imgW="5486400" imgH="368300" progId="Word.Document.12">
                  <p:embed/>
                </p:oleObj>
              </mc:Choice>
              <mc:Fallback>
                <p:oleObj name="Document" r:id="rId5" imgW="5486400" imgH="368300" progId="Word.Document.12">
                  <p:embed/>
                  <p:pic>
                    <p:nvPicPr>
                      <p:cNvPr id="0" name=""/>
                      <p:cNvPicPr/>
                      <p:nvPr/>
                    </p:nvPicPr>
                    <p:blipFill>
                      <a:blip r:embed="rId6"/>
                      <a:stretch>
                        <a:fillRect/>
                      </a:stretch>
                    </p:blipFill>
                    <p:spPr>
                      <a:xfrm>
                        <a:off x="1828800" y="1584652"/>
                        <a:ext cx="5486400" cy="368300"/>
                      </a:xfrm>
                      <a:prstGeom prst="rect">
                        <a:avLst/>
                      </a:prstGeom>
                    </p:spPr>
                  </p:pic>
                </p:oleObj>
              </mc:Fallback>
            </mc:AlternateContent>
          </a:graphicData>
        </a:graphic>
      </p:graphicFrame>
      <p:sp>
        <p:nvSpPr>
          <p:cNvPr id="5" name="TextBox 4"/>
          <p:cNvSpPr txBox="1"/>
          <p:nvPr/>
        </p:nvSpPr>
        <p:spPr>
          <a:xfrm>
            <a:off x="6054887" y="1506655"/>
            <a:ext cx="2131864" cy="646331"/>
          </a:xfrm>
          <a:prstGeom prst="rect">
            <a:avLst/>
          </a:prstGeom>
          <a:noFill/>
        </p:spPr>
        <p:txBody>
          <a:bodyPr wrap="none" rtlCol="0">
            <a:spAutoFit/>
          </a:bodyPr>
          <a:lstStyle/>
          <a:p>
            <a:r>
              <a:rPr lang="en-US" dirty="0"/>
              <a:t>N</a:t>
            </a:r>
            <a:r>
              <a:rPr lang="en-US" dirty="0" smtClean="0"/>
              <a:t>otice the +1 charge </a:t>
            </a:r>
          </a:p>
          <a:p>
            <a:r>
              <a:rPr lang="en-US" dirty="0" smtClean="0"/>
              <a:t>on the positron </a:t>
            </a:r>
            <a:endParaRPr lang="en-US" dirty="0"/>
          </a:p>
        </p:txBody>
      </p:sp>
      <p:sp>
        <p:nvSpPr>
          <p:cNvPr id="6" name="TextBox 5"/>
          <p:cNvSpPr txBox="1"/>
          <p:nvPr/>
        </p:nvSpPr>
        <p:spPr>
          <a:xfrm>
            <a:off x="4188607" y="337749"/>
            <a:ext cx="640470" cy="646331"/>
          </a:xfrm>
          <a:prstGeom prst="rect">
            <a:avLst/>
          </a:prstGeom>
          <a:noFill/>
        </p:spPr>
        <p:txBody>
          <a:bodyPr wrap="none" rtlCol="0">
            <a:spAutoFit/>
          </a:bodyPr>
          <a:lstStyle/>
          <a:p>
            <a:r>
              <a:rPr lang="en-US" sz="3600" dirty="0" err="1" smtClean="0"/>
              <a:t>fyi</a:t>
            </a:r>
            <a:endParaRPr lang="en-US" sz="3600" dirty="0"/>
          </a:p>
        </p:txBody>
      </p:sp>
    </p:spTree>
    <p:extLst>
      <p:ext uri="{BB962C8B-B14F-4D97-AF65-F5344CB8AC3E}">
        <p14:creationId xmlns:p14="http://schemas.microsoft.com/office/powerpoint/2010/main" val="3347365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65125" y="584022"/>
            <a:ext cx="8229600" cy="5221144"/>
          </a:xfrm>
        </p:spPr>
        <p:txBody>
          <a:bodyPr>
            <a:normAutofit lnSpcReduction="10000"/>
          </a:bodyPr>
          <a:lstStyle/>
          <a:p>
            <a:pPr>
              <a:spcAft>
                <a:spcPts val="1200"/>
              </a:spcAft>
              <a:buFontTx/>
              <a:buNone/>
            </a:pPr>
            <a:r>
              <a:rPr lang="en-US" sz="2600" b="1" dirty="0">
                <a:ea typeface="ＭＳ Ｐゴシック" charset="0"/>
                <a:cs typeface="ＭＳ Ｐゴシック" charset="0"/>
              </a:rPr>
              <a:t>Electron Capture</a:t>
            </a:r>
            <a:endParaRPr lang="en-US" sz="2600" dirty="0">
              <a:ea typeface="ＭＳ Ｐゴシック" charset="0"/>
              <a:cs typeface="ＭＳ Ｐゴシック" charset="0"/>
            </a:endParaRPr>
          </a:p>
          <a:p>
            <a:pPr>
              <a:spcAft>
                <a:spcPts val="1200"/>
              </a:spcAft>
            </a:pPr>
            <a:r>
              <a:rPr lang="en-US" sz="2600" b="1" dirty="0">
                <a:ea typeface="ＭＳ Ｐゴシック" charset="0"/>
                <a:cs typeface="ＭＳ Ｐゴシック" charset="0"/>
              </a:rPr>
              <a:t>Electron capture</a:t>
            </a:r>
            <a:r>
              <a:rPr lang="en-US" sz="2600" dirty="0">
                <a:ea typeface="ＭＳ Ｐゴシック" charset="0"/>
                <a:cs typeface="ＭＳ Ｐゴシック" charset="0"/>
              </a:rPr>
              <a:t> is a process in which the nucleus captures an inner-shell electron from the surrounding electron </a:t>
            </a:r>
            <a:r>
              <a:rPr lang="en-US" sz="2600" dirty="0" smtClean="0">
                <a:ea typeface="ＭＳ Ｐゴシック" charset="0"/>
                <a:cs typeface="ＭＳ Ｐゴシック" charset="0"/>
              </a:rPr>
              <a:t>cloud </a:t>
            </a:r>
          </a:p>
          <a:p>
            <a:pPr>
              <a:spcAft>
                <a:spcPts val="1200"/>
              </a:spcAft>
            </a:pPr>
            <a:endParaRPr lang="en-US" sz="2600" dirty="0">
              <a:ea typeface="ＭＳ Ｐゴシック" charset="0"/>
              <a:cs typeface="ＭＳ Ｐゴシック" charset="0"/>
            </a:endParaRPr>
          </a:p>
          <a:p>
            <a:pPr>
              <a:spcAft>
                <a:spcPts val="1200"/>
              </a:spcAft>
            </a:pPr>
            <a:endParaRPr lang="en-US" sz="2600" dirty="0">
              <a:ea typeface="ＭＳ Ｐゴシック" charset="0"/>
              <a:cs typeface="ＭＳ Ｐゴシック" charset="0"/>
            </a:endParaRPr>
          </a:p>
          <a:p>
            <a:pPr>
              <a:spcAft>
                <a:spcPts val="1200"/>
              </a:spcAft>
            </a:pPr>
            <a:r>
              <a:rPr lang="en-US" sz="2600" b="1" dirty="0" smtClean="0">
                <a:ea typeface="ＭＳ Ｐゴシック" charset="0"/>
                <a:cs typeface="ＭＳ Ｐゴシック" charset="0"/>
              </a:rPr>
              <a:t>Again, a </a:t>
            </a:r>
            <a:r>
              <a:rPr lang="en-US" sz="2600" b="1" dirty="0">
                <a:ea typeface="ＭＳ Ｐゴシック" charset="0"/>
                <a:cs typeface="ＭＳ Ｐゴシック" charset="0"/>
              </a:rPr>
              <a:t>proton is converted into a </a:t>
            </a:r>
            <a:r>
              <a:rPr lang="en-US" sz="2600" b="1" dirty="0" smtClean="0">
                <a:ea typeface="ＭＳ Ｐゴシック" charset="0"/>
                <a:cs typeface="ＭＳ Ｐゴシック" charset="0"/>
              </a:rPr>
              <a:t>neutron</a:t>
            </a:r>
            <a:r>
              <a:rPr lang="en-US" sz="2600" b="1" dirty="0">
                <a:ea typeface="ＭＳ Ｐゴシック" charset="0"/>
                <a:cs typeface="ＭＳ Ｐゴシック" charset="0"/>
              </a:rPr>
              <a:t> </a:t>
            </a:r>
            <a:endParaRPr lang="en-US" sz="2600" b="1" dirty="0" smtClean="0">
              <a:ea typeface="ＭＳ Ｐゴシック" charset="0"/>
              <a:cs typeface="ＭＳ Ｐゴシック" charset="0"/>
            </a:endParaRPr>
          </a:p>
          <a:p>
            <a:pPr lvl="1">
              <a:spcAft>
                <a:spcPts val="1200"/>
              </a:spcAft>
            </a:pPr>
            <a:r>
              <a:rPr lang="en-US" sz="2200" dirty="0" smtClean="0">
                <a:ea typeface="ＭＳ Ｐゴシック" charset="0"/>
                <a:cs typeface="ＭＳ Ｐゴシック" charset="0"/>
              </a:rPr>
              <a:t>energy </a:t>
            </a:r>
            <a:r>
              <a:rPr lang="en-US" sz="2200" dirty="0">
                <a:ea typeface="ＭＳ Ｐゴシック" charset="0"/>
                <a:cs typeface="ＭＳ Ｐゴシック" charset="0"/>
              </a:rPr>
              <a:t>is released in the form of gamma </a:t>
            </a:r>
            <a:r>
              <a:rPr lang="en-US" sz="2200" dirty="0" smtClean="0">
                <a:ea typeface="ＭＳ Ｐゴシック" charset="0"/>
                <a:cs typeface="ＭＳ Ｐゴシック" charset="0"/>
              </a:rPr>
              <a:t>rays</a:t>
            </a:r>
            <a:r>
              <a:rPr lang="en-US" sz="2200" dirty="0">
                <a:ea typeface="ＭＳ Ｐゴシック" charset="0"/>
                <a:cs typeface="ＭＳ Ｐゴシック" charset="0"/>
              </a:rPr>
              <a:t> </a:t>
            </a:r>
          </a:p>
          <a:p>
            <a:pPr>
              <a:spcAft>
                <a:spcPts val="1200"/>
              </a:spcAft>
            </a:pPr>
            <a:r>
              <a:rPr lang="en-US" sz="2600" dirty="0">
                <a:ea typeface="ＭＳ Ｐゴシック" charset="0"/>
                <a:cs typeface="ＭＳ Ｐゴシック" charset="0"/>
              </a:rPr>
              <a:t>The mass number of the product nucleus is </a:t>
            </a:r>
            <a:r>
              <a:rPr lang="en-US" sz="2600" dirty="0" smtClean="0">
                <a:ea typeface="ＭＳ Ｐゴシック" charset="0"/>
                <a:cs typeface="ＭＳ Ｐゴシック" charset="0"/>
              </a:rPr>
              <a:t>unchanged</a:t>
            </a:r>
          </a:p>
          <a:p>
            <a:pPr lvl="1">
              <a:spcAft>
                <a:spcPts val="1200"/>
              </a:spcAft>
            </a:pPr>
            <a:r>
              <a:rPr lang="en-US" sz="2200" dirty="0" smtClean="0">
                <a:ea typeface="ＭＳ Ｐゴシック" charset="0"/>
                <a:cs typeface="ＭＳ Ｐゴシック" charset="0"/>
              </a:rPr>
              <a:t> </a:t>
            </a:r>
            <a:r>
              <a:rPr lang="en-US" sz="2200" dirty="0">
                <a:ea typeface="ＭＳ Ｐゴシック" charset="0"/>
                <a:cs typeface="ＭＳ Ｐゴシック" charset="0"/>
              </a:rPr>
              <a:t>but the atomic number decreases by </a:t>
            </a:r>
            <a:r>
              <a:rPr lang="en-US" sz="2200" dirty="0" smtClean="0">
                <a:ea typeface="ＭＳ Ｐゴシック" charset="0"/>
                <a:cs typeface="ＭＳ Ｐゴシック" charset="0"/>
              </a:rPr>
              <a:t>1 </a:t>
            </a:r>
            <a:endParaRPr lang="en-US" sz="2200" dirty="0">
              <a:ea typeface="ＭＳ Ｐゴシック" charset="0"/>
              <a:cs typeface="ＭＳ Ｐゴシック" charset="0"/>
            </a:endParaRPr>
          </a:p>
        </p:txBody>
      </p:sp>
      <p:pic>
        <p:nvPicPr>
          <p:cNvPr id="5" name="Picture 3" descr="010_11_Pg335_UnFigur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82" y="2320927"/>
            <a:ext cx="4056082" cy="108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4188607" y="337749"/>
            <a:ext cx="640470" cy="646331"/>
          </a:xfrm>
          <a:prstGeom prst="rect">
            <a:avLst/>
          </a:prstGeom>
          <a:noFill/>
        </p:spPr>
        <p:txBody>
          <a:bodyPr wrap="none" rtlCol="0">
            <a:spAutoFit/>
          </a:bodyPr>
          <a:lstStyle/>
          <a:p>
            <a:r>
              <a:rPr lang="en-US" sz="3600" dirty="0" err="1" smtClean="0"/>
              <a:t>fyi</a:t>
            </a:r>
            <a:endParaRPr lang="en-US" sz="3600" dirty="0"/>
          </a:p>
        </p:txBody>
      </p:sp>
    </p:spTree>
    <p:extLst>
      <p:ext uri="{BB962C8B-B14F-4D97-AF65-F5344CB8AC3E}">
        <p14:creationId xmlns:p14="http://schemas.microsoft.com/office/powerpoint/2010/main" val="27065092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80988" y="1187293"/>
            <a:ext cx="8229600" cy="5084920"/>
          </a:xfrm>
        </p:spPr>
        <p:txBody>
          <a:bodyPr>
            <a:normAutofit/>
          </a:bodyPr>
          <a:lstStyle/>
          <a:p>
            <a:pPr marL="457200" indent="-457200">
              <a:buFontTx/>
              <a:buNone/>
            </a:pPr>
            <a:r>
              <a:rPr lang="en-US" sz="2400" b="1" dirty="0" smtClean="0">
                <a:ea typeface="ＭＳ Ｐゴシック" charset="0"/>
                <a:cs typeface="ＭＳ Ｐゴシック" charset="0"/>
              </a:rPr>
              <a:t>4</a:t>
            </a:r>
            <a:r>
              <a:rPr lang="en-US" sz="2400" b="1" dirty="0">
                <a:ea typeface="ＭＳ Ｐゴシック" charset="0"/>
                <a:cs typeface="ＭＳ Ｐゴシック" charset="0"/>
              </a:rPr>
              <a:t>. 	What is ionizing radiation?</a:t>
            </a:r>
            <a:r>
              <a:rPr lang="en-US" sz="2400" dirty="0">
                <a:ea typeface="ＭＳ Ｐゴシック" charset="0"/>
                <a:cs typeface="ＭＳ Ｐゴシック" charset="0"/>
              </a:rPr>
              <a:t> </a:t>
            </a:r>
            <a:endParaRPr lang="en-US" sz="2400" b="1" dirty="0">
              <a:ea typeface="ＭＳ Ｐゴシック" charset="0"/>
              <a:cs typeface="ＭＳ Ｐゴシック" charset="0"/>
            </a:endParaRPr>
          </a:p>
          <a:p>
            <a:pPr marL="457200" indent="-457200">
              <a:buFontTx/>
              <a:buNone/>
            </a:pPr>
            <a:r>
              <a:rPr lang="en-US" sz="2400" dirty="0">
                <a:ea typeface="ＭＳ Ｐゴシック" charset="0"/>
                <a:cs typeface="ＭＳ Ｐゴシック" charset="0"/>
              </a:rPr>
              <a:t>	Be able to describe the properties of the different types of ionizing radiation and their potential for harm to living tissue. </a:t>
            </a:r>
          </a:p>
          <a:p>
            <a:pPr marL="457200" indent="-457200">
              <a:buFontTx/>
              <a:buNone/>
            </a:pPr>
            <a:r>
              <a:rPr lang="en-US" sz="2400" b="1" dirty="0">
                <a:ea typeface="ＭＳ Ｐゴシック" charset="0"/>
                <a:cs typeface="ＭＳ Ｐゴシック" charset="0"/>
              </a:rPr>
              <a:t>5. 	How is radioactivity measured?</a:t>
            </a:r>
            <a:r>
              <a:rPr lang="en-US" sz="2400" dirty="0">
                <a:ea typeface="ＭＳ Ｐゴシック" charset="0"/>
                <a:cs typeface="ＭＳ Ｐゴシック" charset="0"/>
              </a:rPr>
              <a:t> </a:t>
            </a:r>
            <a:endParaRPr lang="en-US" sz="2400" b="1" dirty="0">
              <a:ea typeface="ＭＳ Ｐゴシック" charset="0"/>
              <a:cs typeface="ＭＳ Ｐゴシック" charset="0"/>
            </a:endParaRPr>
          </a:p>
          <a:p>
            <a:pPr marL="457200" indent="-457200">
              <a:buFontTx/>
              <a:buNone/>
            </a:pPr>
            <a:r>
              <a:rPr lang="en-US" sz="2400" dirty="0">
                <a:ea typeface="ＭＳ Ｐゴシック" charset="0"/>
                <a:cs typeface="ＭＳ Ｐゴシック" charset="0"/>
              </a:rPr>
              <a:t>	Be able to describe the common units for measuring radiation </a:t>
            </a:r>
          </a:p>
          <a:p>
            <a:pPr marL="457200" indent="-457200">
              <a:buFontTx/>
              <a:buNone/>
            </a:pPr>
            <a:r>
              <a:rPr lang="en-US" sz="2400" b="1" dirty="0">
                <a:ea typeface="ＭＳ Ｐゴシック" charset="0"/>
                <a:cs typeface="ＭＳ Ｐゴシック" charset="0"/>
              </a:rPr>
              <a:t>6. 	What is transmutation?</a:t>
            </a:r>
            <a:r>
              <a:rPr lang="en-US" sz="2400" dirty="0">
                <a:ea typeface="ＭＳ Ｐゴシック" charset="0"/>
                <a:cs typeface="ＭＳ Ｐゴシック" charset="0"/>
              </a:rPr>
              <a:t> </a:t>
            </a:r>
            <a:endParaRPr lang="en-US" sz="2400" b="1" dirty="0">
              <a:ea typeface="ＭＳ Ｐゴシック" charset="0"/>
              <a:cs typeface="ＭＳ Ｐゴシック" charset="0"/>
            </a:endParaRPr>
          </a:p>
          <a:p>
            <a:pPr marL="457200" indent="-457200">
              <a:buFontTx/>
              <a:buNone/>
            </a:pPr>
            <a:r>
              <a:rPr lang="en-US" sz="2400" dirty="0">
                <a:ea typeface="ＭＳ Ｐゴシック" charset="0"/>
                <a:cs typeface="ＭＳ Ｐゴシック" charset="0"/>
              </a:rPr>
              <a:t>	Be able to explain nuclear bombardment and balance equations for nuclear bombardment reactions. </a:t>
            </a:r>
          </a:p>
          <a:p>
            <a:pPr marL="457200" indent="-457200">
              <a:buFontTx/>
              <a:buNone/>
            </a:pPr>
            <a:r>
              <a:rPr lang="en-US" sz="2400" b="1" dirty="0">
                <a:ea typeface="ＭＳ Ｐゴシック" charset="0"/>
                <a:cs typeface="ＭＳ Ｐゴシック" charset="0"/>
              </a:rPr>
              <a:t>7. 	What are nuclear fission and nuclear fusion?</a:t>
            </a:r>
            <a:r>
              <a:rPr lang="en-US" sz="2400" dirty="0">
                <a:ea typeface="ＭＳ Ｐゴシック" charset="0"/>
                <a:cs typeface="ＭＳ Ｐゴシック" charset="0"/>
              </a:rPr>
              <a:t> </a:t>
            </a:r>
          </a:p>
          <a:p>
            <a:pPr marL="457200" indent="-457200">
              <a:buFontTx/>
              <a:buNone/>
            </a:pPr>
            <a:r>
              <a:rPr lang="en-US" sz="2400" b="1" dirty="0">
                <a:ea typeface="ＭＳ Ｐゴシック" charset="0"/>
                <a:cs typeface="ＭＳ Ｐゴシック" charset="0"/>
              </a:rPr>
              <a:t>	</a:t>
            </a:r>
            <a:r>
              <a:rPr lang="en-US" sz="2400" dirty="0">
                <a:ea typeface="ＭＳ Ｐゴシック" charset="0"/>
                <a:cs typeface="ＭＳ Ｐゴシック" charset="0"/>
              </a:rPr>
              <a:t>Be able to explain nuclear fission and nuclear fusion. </a:t>
            </a:r>
            <a:endParaRPr lang="en-US" sz="2400" b="1" dirty="0">
              <a:ea typeface="ＭＳ Ｐゴシック" charset="0"/>
              <a:cs typeface="ＭＳ Ｐゴシック" charset="0"/>
            </a:endParaRPr>
          </a:p>
        </p:txBody>
      </p:sp>
    </p:spTree>
    <p:extLst>
      <p:ext uri="{BB962C8B-B14F-4D97-AF65-F5344CB8AC3E}">
        <p14:creationId xmlns:p14="http://schemas.microsoft.com/office/powerpoint/2010/main" val="17552338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65125" y="1697493"/>
            <a:ext cx="8229600" cy="4525507"/>
          </a:xfrm>
        </p:spPr>
        <p:txBody>
          <a:bodyPr>
            <a:normAutofit/>
          </a:bodyPr>
          <a:lstStyle/>
          <a:p>
            <a:pPr>
              <a:buSzPts val="3100"/>
            </a:pPr>
            <a:r>
              <a:rPr lang="en-US" sz="2600" dirty="0">
                <a:solidFill>
                  <a:srgbClr val="000000"/>
                </a:solidFill>
                <a:ea typeface="ＭＳ Ｐゴシック"/>
              </a:rPr>
              <a:t>Unstable isotopes that have more protons than neutrons are more likely to undergo </a:t>
            </a:r>
            <a:r>
              <a:rPr lang="en-US" sz="2600" i="1" dirty="0">
                <a:solidFill>
                  <a:srgbClr val="000000"/>
                </a:solidFill>
                <a:ea typeface="ＭＳ Ｐゴシック"/>
                <a:cs typeface="Calibri"/>
              </a:rPr>
              <a:t>β</a:t>
            </a:r>
            <a:r>
              <a:rPr lang="en-US" sz="2600" dirty="0">
                <a:solidFill>
                  <a:srgbClr val="000000"/>
                </a:solidFill>
                <a:ea typeface="ＭＳ Ｐゴシック"/>
                <a:cs typeface="Calibri"/>
              </a:rPr>
              <a:t> decay to convert a proton to a </a:t>
            </a:r>
            <a:r>
              <a:rPr lang="en-US" sz="2600" dirty="0" smtClean="0">
                <a:solidFill>
                  <a:srgbClr val="000000"/>
                </a:solidFill>
                <a:ea typeface="ＭＳ Ｐゴシック"/>
                <a:cs typeface="Calibri"/>
              </a:rPr>
              <a:t>neutron</a:t>
            </a:r>
            <a:r>
              <a:rPr lang="en-US" sz="2600" dirty="0">
                <a:solidFill>
                  <a:srgbClr val="000000"/>
                </a:solidFill>
                <a:ea typeface="ＭＳ Ｐゴシック"/>
                <a:cs typeface="Calibri"/>
              </a:rPr>
              <a:t> </a:t>
            </a:r>
          </a:p>
          <a:p>
            <a:pPr>
              <a:buSzPts val="3100"/>
            </a:pPr>
            <a:r>
              <a:rPr lang="en-US" sz="2600" dirty="0">
                <a:solidFill>
                  <a:srgbClr val="000000"/>
                </a:solidFill>
                <a:ea typeface="ＭＳ Ｐゴシック"/>
              </a:rPr>
              <a:t>Unstable isotopes having more neutrons than protons are more likely to undergo either positron emission or electron capture to convert a neutron to a </a:t>
            </a:r>
            <a:r>
              <a:rPr lang="en-US" sz="2600" dirty="0" smtClean="0">
                <a:solidFill>
                  <a:srgbClr val="000000"/>
                </a:solidFill>
                <a:ea typeface="ＭＳ Ｐゴシック"/>
              </a:rPr>
              <a:t>proton</a:t>
            </a:r>
            <a:r>
              <a:rPr lang="en-US" sz="2600" dirty="0">
                <a:solidFill>
                  <a:srgbClr val="000000"/>
                </a:solidFill>
                <a:ea typeface="ＭＳ Ｐゴシック"/>
              </a:rPr>
              <a:t> </a:t>
            </a:r>
          </a:p>
          <a:p>
            <a:pPr>
              <a:buSzPts val="3100"/>
            </a:pPr>
            <a:r>
              <a:rPr lang="en-US" sz="2600" dirty="0">
                <a:solidFill>
                  <a:srgbClr val="000000"/>
                </a:solidFill>
                <a:ea typeface="ＭＳ Ｐゴシック"/>
              </a:rPr>
              <a:t>Very heavy isotopes (Z&gt;83) will most likely undergo </a:t>
            </a:r>
            <a:r>
              <a:rPr lang="en-US" sz="2600" i="1" dirty="0">
                <a:solidFill>
                  <a:srgbClr val="000000"/>
                </a:solidFill>
                <a:ea typeface="ＭＳ Ｐゴシック"/>
                <a:sym typeface="Symbol"/>
              </a:rPr>
              <a:t></a:t>
            </a:r>
            <a:r>
              <a:rPr lang="en-US" sz="2600" dirty="0">
                <a:solidFill>
                  <a:srgbClr val="000000"/>
                </a:solidFill>
                <a:ea typeface="ＭＳ Ｐゴシック"/>
                <a:sym typeface="Symbol"/>
              </a:rPr>
              <a:t>-decay to lose both neutrons and protons to decrease the atomic </a:t>
            </a:r>
            <a:r>
              <a:rPr lang="en-US" sz="2600" dirty="0" smtClean="0">
                <a:solidFill>
                  <a:srgbClr val="000000"/>
                </a:solidFill>
                <a:ea typeface="ＭＳ Ｐゴシック"/>
                <a:sym typeface="Symbol"/>
              </a:rPr>
              <a:t>number</a:t>
            </a:r>
            <a:r>
              <a:rPr lang="en-US" sz="2600" dirty="0">
                <a:solidFill>
                  <a:srgbClr val="000000"/>
                </a:solidFill>
                <a:ea typeface="ＭＳ Ｐゴシック"/>
                <a:sym typeface="Symbol"/>
              </a:rPr>
              <a:t> </a:t>
            </a:r>
          </a:p>
          <a:p>
            <a:pPr>
              <a:spcAft>
                <a:spcPts val="1800"/>
              </a:spcAft>
            </a:pPr>
            <a:endParaRPr lang="en-US" sz="2600" dirty="0">
              <a:ea typeface="ＭＳ Ｐゴシック" charset="0"/>
              <a:cs typeface="ＭＳ Ｐゴシック" charset="0"/>
            </a:endParaRPr>
          </a:p>
        </p:txBody>
      </p:sp>
      <p:sp>
        <p:nvSpPr>
          <p:cNvPr id="3" name="TextBox 2"/>
          <p:cNvSpPr txBox="1"/>
          <p:nvPr/>
        </p:nvSpPr>
        <p:spPr>
          <a:xfrm>
            <a:off x="3148970" y="634940"/>
            <a:ext cx="2382784" cy="584776"/>
          </a:xfrm>
          <a:prstGeom prst="rect">
            <a:avLst/>
          </a:prstGeom>
          <a:noFill/>
        </p:spPr>
        <p:txBody>
          <a:bodyPr wrap="none" rtlCol="0">
            <a:spAutoFit/>
          </a:bodyPr>
          <a:lstStyle/>
          <a:p>
            <a:r>
              <a:rPr lang="en-US" sz="3200" dirty="0" smtClean="0"/>
              <a:t>Observations</a:t>
            </a:r>
            <a:endParaRPr lang="en-US" sz="3200" dirty="0"/>
          </a:p>
        </p:txBody>
      </p:sp>
    </p:spTree>
    <p:extLst>
      <p:ext uri="{BB962C8B-B14F-4D97-AF65-F5344CB8AC3E}">
        <p14:creationId xmlns:p14="http://schemas.microsoft.com/office/powerpoint/2010/main" val="21319846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73238"/>
            <a:ext cx="85344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338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What is the product formed upon electron capture by titanium-44?</a:t>
            </a:r>
            <a:endParaRPr lang="en-US" baseline="30000">
              <a:latin typeface="Arial" charset="0"/>
              <a:ea typeface="MS PGothic" charset="0"/>
              <a:cs typeface="Arial" charset="0"/>
            </a:endParaRPr>
          </a:p>
        </p:txBody>
      </p:sp>
      <p:sp>
        <p:nvSpPr>
          <p:cNvPr id="17411" name="Rectangle 3"/>
          <p:cNvSpPr>
            <a:spLocks noGrp="1" noChangeArrowheads="1"/>
          </p:cNvSpPr>
          <p:nvPr>
            <p:ph type="body" idx="1"/>
          </p:nvPr>
        </p:nvSpPr>
        <p:spPr>
          <a:xfrm>
            <a:off x="457200" y="2971800"/>
            <a:ext cx="3657600" cy="2590800"/>
          </a:xfrm>
        </p:spPr>
        <p:txBody>
          <a:bodyPr/>
          <a:lstStyle/>
          <a:p>
            <a:pPr eaLnBrk="1" hangingPunct="1">
              <a:buFont typeface="Arial" charset="0"/>
              <a:buAutoNum type="alphaLcPeriod"/>
            </a:pPr>
            <a:r>
              <a:rPr lang="en-US" sz="2800">
                <a:latin typeface="Arial" charset="0"/>
                <a:ea typeface="MS PGothic" charset="0"/>
              </a:rPr>
              <a:t>Scandium-44</a:t>
            </a:r>
          </a:p>
          <a:p>
            <a:pPr eaLnBrk="1" hangingPunct="1">
              <a:buFont typeface="Arial" charset="0"/>
              <a:buAutoNum type="alphaLcPeriod"/>
            </a:pPr>
            <a:r>
              <a:rPr lang="en-US" sz="2800">
                <a:latin typeface="Arial" charset="0"/>
                <a:ea typeface="MS PGothic" charset="0"/>
              </a:rPr>
              <a:t>Titanium-43</a:t>
            </a:r>
          </a:p>
          <a:p>
            <a:pPr eaLnBrk="1" hangingPunct="1">
              <a:buFont typeface="Arial" charset="0"/>
              <a:buAutoNum type="alphaLcPeriod"/>
            </a:pPr>
            <a:r>
              <a:rPr lang="en-US" sz="2800">
                <a:latin typeface="Arial" charset="0"/>
                <a:ea typeface="MS PGothic" charset="0"/>
              </a:rPr>
              <a:t>Titanium-44</a:t>
            </a:r>
          </a:p>
          <a:p>
            <a:pPr eaLnBrk="1" hangingPunct="1">
              <a:buFont typeface="Arial" charset="0"/>
              <a:buAutoNum type="alphaLcPeriod"/>
            </a:pPr>
            <a:r>
              <a:rPr lang="en-US" sz="2800">
                <a:latin typeface="Arial" charset="0"/>
                <a:ea typeface="MS PGothic" charset="0"/>
              </a:rPr>
              <a:t>Vanadium-44  </a:t>
            </a:r>
          </a:p>
          <a:p>
            <a:pPr eaLnBrk="1" hangingPunct="1">
              <a:buFont typeface="Arial" charset="0"/>
              <a:buAutoNum type="alphaLcPeriod"/>
            </a:pPr>
            <a:endParaRPr lang="en-US" sz="2800">
              <a:latin typeface="Arial" charset="0"/>
              <a:ea typeface="MS PGothic" charset="0"/>
            </a:endParaRP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28245658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What is the product formed upon electron capture by titanium-44?</a:t>
            </a:r>
            <a:endParaRPr lang="en-US" baseline="30000">
              <a:latin typeface="Arial" charset="0"/>
              <a:ea typeface="MS PGothic" charset="0"/>
              <a:cs typeface="Arial" charset="0"/>
            </a:endParaRPr>
          </a:p>
        </p:txBody>
      </p:sp>
      <p:sp>
        <p:nvSpPr>
          <p:cNvPr id="18435" name="Rectangle 3"/>
          <p:cNvSpPr>
            <a:spLocks noGrp="1" noChangeArrowheads="1"/>
          </p:cNvSpPr>
          <p:nvPr>
            <p:ph type="body" idx="1"/>
          </p:nvPr>
        </p:nvSpPr>
        <p:spPr>
          <a:xfrm>
            <a:off x="457200" y="2971800"/>
            <a:ext cx="3657600" cy="2590800"/>
          </a:xfrm>
        </p:spPr>
        <p:txBody>
          <a:bodyPr/>
          <a:lstStyle/>
          <a:p>
            <a:pPr eaLnBrk="1" hangingPunct="1">
              <a:buFont typeface="Arial" charset="0"/>
              <a:buAutoNum type="alphaLcPeriod"/>
            </a:pPr>
            <a:r>
              <a:rPr lang="en-US" sz="2800">
                <a:solidFill>
                  <a:srgbClr val="FF0018"/>
                </a:solidFill>
                <a:latin typeface="Arial" charset="0"/>
                <a:ea typeface="MS PGothic" charset="0"/>
              </a:rPr>
              <a:t>Scandium-44</a:t>
            </a:r>
          </a:p>
          <a:p>
            <a:pPr eaLnBrk="1" hangingPunct="1">
              <a:buFont typeface="Arial" charset="0"/>
              <a:buAutoNum type="alphaLcPeriod"/>
            </a:pPr>
            <a:r>
              <a:rPr lang="en-US" sz="2800">
                <a:latin typeface="Arial" charset="0"/>
                <a:ea typeface="MS PGothic" charset="0"/>
              </a:rPr>
              <a:t>Titanium-43</a:t>
            </a:r>
          </a:p>
          <a:p>
            <a:pPr eaLnBrk="1" hangingPunct="1">
              <a:buFont typeface="Arial" charset="0"/>
              <a:buAutoNum type="alphaLcPeriod"/>
            </a:pPr>
            <a:r>
              <a:rPr lang="en-US" sz="2800">
                <a:latin typeface="Arial" charset="0"/>
                <a:ea typeface="MS PGothic" charset="0"/>
              </a:rPr>
              <a:t>Titanium-44</a:t>
            </a:r>
          </a:p>
          <a:p>
            <a:pPr eaLnBrk="1" hangingPunct="1">
              <a:buFont typeface="Arial" charset="0"/>
              <a:buAutoNum type="alphaLcPeriod"/>
            </a:pPr>
            <a:r>
              <a:rPr lang="en-US" sz="2800">
                <a:latin typeface="Arial" charset="0"/>
                <a:ea typeface="MS PGothic" charset="0"/>
              </a:rPr>
              <a:t>Vanadium-44  </a:t>
            </a:r>
          </a:p>
          <a:p>
            <a:pPr eaLnBrk="1" hangingPunct="1">
              <a:buFont typeface="Arial" charset="0"/>
              <a:buAutoNum type="alphaLcPeriod"/>
            </a:pPr>
            <a:endParaRPr lang="en-US" sz="2800">
              <a:latin typeface="Arial" charset="0"/>
              <a:ea typeface="MS PGothic" charset="0"/>
            </a:endParaRP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166079366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What isotope is the product of the nuclear reaction illustrated below?</a:t>
            </a:r>
            <a:endParaRPr lang="en-US" baseline="30000">
              <a:latin typeface="Arial" charset="0"/>
              <a:ea typeface="MS PGothic" charset="0"/>
              <a:cs typeface="Arial" charset="0"/>
            </a:endParaRPr>
          </a:p>
        </p:txBody>
      </p:sp>
      <p:sp>
        <p:nvSpPr>
          <p:cNvPr id="21507" name="Rectangle 3"/>
          <p:cNvSpPr>
            <a:spLocks noGrp="1" noChangeArrowheads="1"/>
          </p:cNvSpPr>
          <p:nvPr>
            <p:ph type="body" idx="1"/>
          </p:nvPr>
        </p:nvSpPr>
        <p:spPr>
          <a:xfrm>
            <a:off x="457200" y="2971800"/>
            <a:ext cx="3657600" cy="2590800"/>
          </a:xfrm>
        </p:spPr>
        <p:txBody>
          <a:bodyPr/>
          <a:lstStyle/>
          <a:p>
            <a:pPr eaLnBrk="1" hangingPunct="1">
              <a:buFont typeface="Arial" charset="0"/>
              <a:buAutoNum type="alphaLcPeriod"/>
            </a:pPr>
            <a:r>
              <a:rPr lang="en-US" sz="2800">
                <a:latin typeface="Arial" charset="0"/>
                <a:ea typeface="MS PGothic" charset="0"/>
                <a:sym typeface="Symbol" charset="0"/>
              </a:rPr>
              <a:t>Indium-120</a:t>
            </a:r>
          </a:p>
          <a:p>
            <a:pPr eaLnBrk="1" hangingPunct="1">
              <a:buFont typeface="Arial" charset="0"/>
              <a:buAutoNum type="alphaLcPeriod"/>
            </a:pPr>
            <a:r>
              <a:rPr lang="en-US" sz="2800">
                <a:latin typeface="Arial" charset="0"/>
                <a:ea typeface="MS PGothic" charset="0"/>
                <a:sym typeface="Symbol" charset="0"/>
              </a:rPr>
              <a:t>Lutetium-120</a:t>
            </a:r>
          </a:p>
          <a:p>
            <a:pPr eaLnBrk="1" hangingPunct="1">
              <a:buFont typeface="Arial" charset="0"/>
              <a:buAutoNum type="alphaLcPeriod"/>
            </a:pPr>
            <a:r>
              <a:rPr lang="en-US" sz="2800">
                <a:latin typeface="Arial" charset="0"/>
                <a:ea typeface="MS PGothic" charset="0"/>
                <a:sym typeface="Symbol" charset="0"/>
              </a:rPr>
              <a:t>Tin-120</a:t>
            </a:r>
          </a:p>
          <a:p>
            <a:pPr eaLnBrk="1" hangingPunct="1">
              <a:buFont typeface="Arial" charset="0"/>
              <a:buAutoNum type="alphaLcPeriod"/>
            </a:pPr>
            <a:r>
              <a:rPr lang="en-US" sz="2800">
                <a:latin typeface="Arial" charset="0"/>
                <a:ea typeface="MS PGothic" charset="0"/>
                <a:sym typeface="Symbol" charset="0"/>
              </a:rPr>
              <a:t>Ytterbium-120</a:t>
            </a:r>
            <a:endParaRPr lang="en-US" sz="2800">
              <a:latin typeface="Arial" charset="0"/>
              <a:ea typeface="MS PGothic" charset="0"/>
            </a:endParaRPr>
          </a:p>
          <a:p>
            <a:pPr eaLnBrk="1" hangingPunct="1">
              <a:buFont typeface="Arial" charset="0"/>
              <a:buAutoNum type="alphaLcPeriod"/>
            </a:pPr>
            <a:endParaRPr lang="en-US" sz="2800">
              <a:latin typeface="Arial" charset="0"/>
              <a:ea typeface="MS PGothic" charset="0"/>
            </a:endParaRP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pic>
        <p:nvPicPr>
          <p:cNvPr id="215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60625"/>
            <a:ext cx="419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9613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What isotope is the product of the nuclear reaction illustrated below?</a:t>
            </a:r>
            <a:endParaRPr lang="en-US" baseline="30000">
              <a:latin typeface="Arial" charset="0"/>
              <a:ea typeface="MS PGothic" charset="0"/>
              <a:cs typeface="Arial" charset="0"/>
            </a:endParaRPr>
          </a:p>
        </p:txBody>
      </p:sp>
      <p:sp>
        <p:nvSpPr>
          <p:cNvPr id="22531" name="Rectangle 3"/>
          <p:cNvSpPr>
            <a:spLocks noGrp="1" noChangeArrowheads="1"/>
          </p:cNvSpPr>
          <p:nvPr>
            <p:ph type="body" idx="1"/>
          </p:nvPr>
        </p:nvSpPr>
        <p:spPr>
          <a:xfrm>
            <a:off x="457200" y="2971800"/>
            <a:ext cx="3657600" cy="2590800"/>
          </a:xfrm>
        </p:spPr>
        <p:txBody>
          <a:bodyPr/>
          <a:lstStyle/>
          <a:p>
            <a:pPr eaLnBrk="1" hangingPunct="1">
              <a:buFont typeface="Arial" charset="0"/>
              <a:buAutoNum type="alphaLcPeriod"/>
            </a:pPr>
            <a:r>
              <a:rPr lang="en-US" sz="2800">
                <a:latin typeface="Arial" charset="0"/>
                <a:ea typeface="MS PGothic" charset="0"/>
                <a:sym typeface="Symbol" charset="0"/>
              </a:rPr>
              <a:t>Indium-120</a:t>
            </a:r>
          </a:p>
          <a:p>
            <a:pPr eaLnBrk="1" hangingPunct="1">
              <a:buFont typeface="Arial" charset="0"/>
              <a:buAutoNum type="alphaLcPeriod"/>
            </a:pPr>
            <a:r>
              <a:rPr lang="en-US" sz="2800">
                <a:latin typeface="Arial" charset="0"/>
                <a:ea typeface="MS PGothic" charset="0"/>
                <a:sym typeface="Symbol" charset="0"/>
              </a:rPr>
              <a:t>Lutetium-120</a:t>
            </a:r>
          </a:p>
          <a:p>
            <a:pPr eaLnBrk="1" hangingPunct="1">
              <a:buFont typeface="Arial" charset="0"/>
              <a:buAutoNum type="alphaLcPeriod"/>
            </a:pPr>
            <a:r>
              <a:rPr lang="en-US" sz="2800">
                <a:solidFill>
                  <a:srgbClr val="FF0018"/>
                </a:solidFill>
                <a:latin typeface="Arial" charset="0"/>
                <a:ea typeface="MS PGothic" charset="0"/>
                <a:sym typeface="Symbol" charset="0"/>
              </a:rPr>
              <a:t>Tin-120</a:t>
            </a:r>
          </a:p>
          <a:p>
            <a:pPr eaLnBrk="1" hangingPunct="1">
              <a:buFont typeface="Arial" charset="0"/>
              <a:buAutoNum type="alphaLcPeriod"/>
            </a:pPr>
            <a:r>
              <a:rPr lang="en-US" sz="2800">
                <a:latin typeface="Arial" charset="0"/>
                <a:ea typeface="MS PGothic" charset="0"/>
                <a:sym typeface="Symbol" charset="0"/>
              </a:rPr>
              <a:t>Ytterbium-120</a:t>
            </a:r>
            <a:endParaRPr lang="en-US" sz="2800">
              <a:latin typeface="Arial" charset="0"/>
              <a:ea typeface="MS PGothic" charset="0"/>
            </a:endParaRPr>
          </a:p>
          <a:p>
            <a:pPr eaLnBrk="1" hangingPunct="1">
              <a:buFont typeface="Arial" charset="0"/>
              <a:buAutoNum type="alphaLcPeriod"/>
            </a:pPr>
            <a:endParaRPr lang="en-US" sz="2800">
              <a:latin typeface="Arial" charset="0"/>
              <a:ea typeface="MS PGothic" charset="0"/>
            </a:endParaRP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pic>
        <p:nvPicPr>
          <p:cNvPr id="225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60625"/>
            <a:ext cx="419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29174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Tell the type of decay process occurring in the following nuclear reaction.</a:t>
            </a:r>
            <a:endParaRPr lang="en-US" baseline="30000">
              <a:latin typeface="Arial" charset="0"/>
              <a:ea typeface="MS PGothic" charset="0"/>
              <a:cs typeface="Arial" charset="0"/>
            </a:endParaRPr>
          </a:p>
        </p:txBody>
      </p:sp>
      <p:sp>
        <p:nvSpPr>
          <p:cNvPr id="23555" name="Rectangle 3"/>
          <p:cNvSpPr>
            <a:spLocks noGrp="1" noChangeArrowheads="1"/>
          </p:cNvSpPr>
          <p:nvPr>
            <p:ph type="body" idx="1"/>
          </p:nvPr>
        </p:nvSpPr>
        <p:spPr>
          <a:xfrm>
            <a:off x="457200" y="2971800"/>
            <a:ext cx="3962400" cy="2590800"/>
          </a:xfrm>
        </p:spPr>
        <p:txBody>
          <a:bodyPr/>
          <a:lstStyle/>
          <a:p>
            <a:pPr eaLnBrk="1" hangingPunct="1">
              <a:buFont typeface="Arial" charset="0"/>
              <a:buAutoNum type="alphaLcPeriod"/>
            </a:pPr>
            <a:r>
              <a:rPr lang="en-US" sz="2800">
                <a:latin typeface="Arial" charset="0"/>
                <a:ea typeface="MS PGothic" charset="0"/>
                <a:sym typeface="Symbol" charset="0"/>
              </a:rPr>
              <a:t> </a:t>
            </a:r>
            <a:r>
              <a:rPr lang="en-US" sz="2800" i="1">
                <a:latin typeface="Arial" charset="0"/>
                <a:ea typeface="MS PGothic" charset="0"/>
                <a:sym typeface="Symbol" charset="0"/>
              </a:rPr>
              <a:t></a:t>
            </a:r>
            <a:r>
              <a:rPr lang="en-US" sz="2800">
                <a:latin typeface="Arial" charset="0"/>
                <a:ea typeface="MS PGothic" charset="0"/>
                <a:sym typeface="Symbol" charset="0"/>
              </a:rPr>
              <a:t>-emission</a:t>
            </a:r>
          </a:p>
          <a:p>
            <a:pPr eaLnBrk="1" hangingPunct="1">
              <a:buFont typeface="Arial" charset="0"/>
              <a:buAutoNum type="alphaLcPeriod"/>
            </a:pPr>
            <a:r>
              <a:rPr lang="en-US" sz="2800">
                <a:latin typeface="Arial" charset="0"/>
                <a:ea typeface="MS PGothic" charset="0"/>
                <a:sym typeface="Symbol" charset="0"/>
              </a:rPr>
              <a:t> </a:t>
            </a:r>
            <a:r>
              <a:rPr lang="en-US" sz="2800" i="1">
                <a:latin typeface="Arial" charset="0"/>
                <a:ea typeface="MS PGothic" charset="0"/>
                <a:sym typeface="Symbol" charset="0"/>
              </a:rPr>
              <a:t></a:t>
            </a:r>
            <a:r>
              <a:rPr lang="en-US" sz="2800">
                <a:latin typeface="Arial" charset="0"/>
                <a:ea typeface="MS PGothic" charset="0"/>
                <a:sym typeface="Symbol" charset="0"/>
              </a:rPr>
              <a:t>-emission</a:t>
            </a:r>
          </a:p>
          <a:p>
            <a:pPr eaLnBrk="1" hangingPunct="1">
              <a:buFont typeface="Arial" charset="0"/>
              <a:buAutoNum type="alphaLcPeriod"/>
            </a:pPr>
            <a:r>
              <a:rPr lang="en-US" sz="2800">
                <a:latin typeface="Arial" charset="0"/>
                <a:ea typeface="MS PGothic" charset="0"/>
                <a:sym typeface="Symbol" charset="0"/>
              </a:rPr>
              <a:t> </a:t>
            </a:r>
            <a:r>
              <a:rPr lang="en-US" sz="2800" i="1">
                <a:latin typeface="Arial" charset="0"/>
                <a:ea typeface="MS PGothic" charset="0"/>
                <a:sym typeface="Symbol" charset="0"/>
              </a:rPr>
              <a:t></a:t>
            </a:r>
            <a:r>
              <a:rPr lang="en-US" sz="2800">
                <a:latin typeface="Arial" charset="0"/>
                <a:ea typeface="MS PGothic" charset="0"/>
                <a:sym typeface="Symbol" charset="0"/>
              </a:rPr>
              <a:t>-emission</a:t>
            </a:r>
          </a:p>
          <a:p>
            <a:pPr eaLnBrk="1" hangingPunct="1">
              <a:buFont typeface="Arial" charset="0"/>
              <a:buAutoNum type="alphaLcPeriod"/>
            </a:pPr>
            <a:r>
              <a:rPr lang="en-US" sz="2800">
                <a:latin typeface="Arial" charset="0"/>
                <a:ea typeface="MS PGothic" charset="0"/>
                <a:sym typeface="Symbol" charset="0"/>
              </a:rPr>
              <a:t>Electron capture or positron emission</a:t>
            </a:r>
            <a:endParaRPr lang="en-US" sz="2800">
              <a:latin typeface="Arial" charset="0"/>
              <a:ea typeface="MS PGothic" charset="0"/>
            </a:endParaRPr>
          </a:p>
          <a:p>
            <a:pPr eaLnBrk="1" hangingPunct="1">
              <a:buFont typeface="Arial" charset="0"/>
              <a:buAutoNum type="alphaLcPeriod"/>
            </a:pPr>
            <a:endParaRPr lang="en-US" sz="2800">
              <a:latin typeface="Arial" charset="0"/>
              <a:ea typeface="MS PGothic" charset="0"/>
            </a:endParaRP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pic>
        <p:nvPicPr>
          <p:cNvPr id="2355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60625"/>
            <a:ext cx="419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28136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914400"/>
            <a:ext cx="8229600" cy="1371600"/>
          </a:xfrm>
        </p:spPr>
        <p:txBody>
          <a:bodyPr/>
          <a:lstStyle/>
          <a:p>
            <a:pPr algn="l" eaLnBrk="1" hangingPunct="1">
              <a:spcAft>
                <a:spcPts val="1200"/>
              </a:spcAft>
            </a:pPr>
            <a:r>
              <a:rPr lang="en-US">
                <a:latin typeface="Arial" charset="0"/>
                <a:ea typeface="MS PGothic" charset="0"/>
              </a:rPr>
              <a:t>Tell the type of decay process occurring in the following nuclear reaction.</a:t>
            </a:r>
            <a:endParaRPr lang="en-US" baseline="30000">
              <a:latin typeface="Arial" charset="0"/>
              <a:ea typeface="MS PGothic" charset="0"/>
              <a:cs typeface="Arial" charset="0"/>
            </a:endParaRPr>
          </a:p>
        </p:txBody>
      </p:sp>
      <p:sp>
        <p:nvSpPr>
          <p:cNvPr id="24579" name="Rectangle 3"/>
          <p:cNvSpPr>
            <a:spLocks noGrp="1" noChangeArrowheads="1"/>
          </p:cNvSpPr>
          <p:nvPr>
            <p:ph type="body" idx="1"/>
          </p:nvPr>
        </p:nvSpPr>
        <p:spPr>
          <a:xfrm>
            <a:off x="457200" y="2971800"/>
            <a:ext cx="3962400" cy="2590800"/>
          </a:xfrm>
        </p:spPr>
        <p:txBody>
          <a:bodyPr/>
          <a:lstStyle/>
          <a:p>
            <a:pPr eaLnBrk="1" hangingPunct="1">
              <a:buFont typeface="Arial" charset="0"/>
              <a:buAutoNum type="alphaLcPeriod"/>
            </a:pPr>
            <a:r>
              <a:rPr lang="en-US" sz="2800">
                <a:latin typeface="Arial" charset="0"/>
                <a:ea typeface="MS PGothic" charset="0"/>
                <a:sym typeface="Symbol" charset="0"/>
              </a:rPr>
              <a:t> </a:t>
            </a:r>
            <a:r>
              <a:rPr lang="en-US" sz="2800" i="1">
                <a:latin typeface="Arial" charset="0"/>
                <a:ea typeface="MS PGothic" charset="0"/>
                <a:sym typeface="Symbol" charset="0"/>
              </a:rPr>
              <a:t></a:t>
            </a:r>
            <a:r>
              <a:rPr lang="en-US" sz="2800">
                <a:latin typeface="Arial" charset="0"/>
                <a:ea typeface="MS PGothic" charset="0"/>
                <a:sym typeface="Symbol" charset="0"/>
              </a:rPr>
              <a:t>-emission</a:t>
            </a:r>
          </a:p>
          <a:p>
            <a:pPr eaLnBrk="1" hangingPunct="1">
              <a:buFont typeface="Arial" charset="0"/>
              <a:buAutoNum type="alphaLcPeriod"/>
            </a:pPr>
            <a:r>
              <a:rPr lang="en-US" sz="2800">
                <a:solidFill>
                  <a:srgbClr val="FF0018"/>
                </a:solidFill>
                <a:latin typeface="Arial" charset="0"/>
                <a:ea typeface="MS PGothic" charset="0"/>
                <a:sym typeface="Symbol" charset="0"/>
              </a:rPr>
              <a:t> </a:t>
            </a:r>
            <a:r>
              <a:rPr lang="en-US" sz="2800" i="1">
                <a:solidFill>
                  <a:srgbClr val="FF0018"/>
                </a:solidFill>
                <a:latin typeface="Arial" charset="0"/>
                <a:ea typeface="MS PGothic" charset="0"/>
                <a:sym typeface="Symbol" charset="0"/>
              </a:rPr>
              <a:t></a:t>
            </a:r>
            <a:r>
              <a:rPr lang="en-US" sz="2800">
                <a:solidFill>
                  <a:srgbClr val="FF0018"/>
                </a:solidFill>
                <a:latin typeface="Arial" charset="0"/>
                <a:ea typeface="MS PGothic" charset="0"/>
                <a:sym typeface="Symbol" charset="0"/>
              </a:rPr>
              <a:t>-emission</a:t>
            </a:r>
          </a:p>
          <a:p>
            <a:pPr eaLnBrk="1" hangingPunct="1">
              <a:buFont typeface="Arial" charset="0"/>
              <a:buAutoNum type="alphaLcPeriod"/>
            </a:pPr>
            <a:r>
              <a:rPr lang="en-US" sz="2800">
                <a:latin typeface="Arial" charset="0"/>
                <a:ea typeface="MS PGothic" charset="0"/>
                <a:sym typeface="Symbol" charset="0"/>
              </a:rPr>
              <a:t> </a:t>
            </a:r>
            <a:r>
              <a:rPr lang="en-US" sz="2800" i="1">
                <a:latin typeface="Arial" charset="0"/>
                <a:ea typeface="MS PGothic" charset="0"/>
                <a:sym typeface="Symbol" charset="0"/>
              </a:rPr>
              <a:t></a:t>
            </a:r>
            <a:r>
              <a:rPr lang="en-US" sz="2800">
                <a:latin typeface="Arial" charset="0"/>
                <a:ea typeface="MS PGothic" charset="0"/>
                <a:sym typeface="Symbol" charset="0"/>
              </a:rPr>
              <a:t>-emission</a:t>
            </a:r>
          </a:p>
          <a:p>
            <a:pPr eaLnBrk="1" hangingPunct="1">
              <a:buFont typeface="Arial" charset="0"/>
              <a:buAutoNum type="alphaLcPeriod"/>
            </a:pPr>
            <a:r>
              <a:rPr lang="en-US" sz="2800">
                <a:latin typeface="Arial" charset="0"/>
                <a:ea typeface="MS PGothic" charset="0"/>
                <a:sym typeface="Symbol" charset="0"/>
              </a:rPr>
              <a:t>Electron capture or  positron emission</a:t>
            </a:r>
            <a:endParaRPr lang="en-US" sz="2800">
              <a:latin typeface="Arial" charset="0"/>
              <a:ea typeface="MS PGothic" charset="0"/>
            </a:endParaRPr>
          </a:p>
          <a:p>
            <a:pPr eaLnBrk="1" hangingPunct="1">
              <a:buFont typeface="Arial" charset="0"/>
              <a:buAutoNum type="alphaLcPeriod"/>
            </a:pPr>
            <a:endParaRPr lang="en-US" sz="2800">
              <a:latin typeface="Arial" charset="0"/>
              <a:ea typeface="MS PGothic" charset="0"/>
            </a:endParaRP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pic>
        <p:nvPicPr>
          <p:cNvPr id="2458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60625"/>
            <a:ext cx="419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42348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381000" y="12160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3075" name="Rectangle 3"/>
          <p:cNvSpPr>
            <a:spLocks noChangeArrowheads="1"/>
          </p:cNvSpPr>
          <p:nvPr/>
        </p:nvSpPr>
        <p:spPr bwMode="auto">
          <a:xfrm>
            <a:off x="319088" y="396875"/>
            <a:ext cx="857726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2000" b="1">
                <a:solidFill>
                  <a:srgbClr val="3366FF"/>
                </a:solidFill>
                <a:latin typeface="Arial" charset="0"/>
                <a:ea typeface="ＭＳ Ｐゴシック" charset="0"/>
                <a:cs typeface="ＭＳ Ｐゴシック" charset="0"/>
              </a:rPr>
              <a:t>Worked Example 11.2 </a:t>
            </a:r>
            <a:r>
              <a:rPr lang="en-US" sz="2000" b="1">
                <a:solidFill>
                  <a:srgbClr val="4C4BE5"/>
                </a:solidFill>
                <a:latin typeface="Arial" charset="0"/>
                <a:ea typeface="ＭＳ Ｐゴシック" charset="0"/>
                <a:cs typeface="ＭＳ Ｐゴシック" charset="0"/>
              </a:rPr>
              <a:t> </a:t>
            </a:r>
            <a:r>
              <a:rPr lang="en-US" sz="2000">
                <a:solidFill>
                  <a:srgbClr val="000000"/>
                </a:solidFill>
                <a:latin typeface="Arial" charset="0"/>
                <a:ea typeface="ＭＳ Ｐゴシック" charset="0"/>
                <a:cs typeface="ＭＳ Ｐゴシック" charset="0"/>
              </a:rPr>
              <a:t>Balancing Nuclear Reactions: Beta Emission</a:t>
            </a:r>
          </a:p>
        </p:txBody>
      </p:sp>
      <p:sp>
        <p:nvSpPr>
          <p:cNvPr id="271364" name="Text Box 4"/>
          <p:cNvSpPr txBox="1">
            <a:spLocks noChangeArrowheads="1"/>
          </p:cNvSpPr>
          <p:nvPr/>
        </p:nvSpPr>
        <p:spPr bwMode="auto">
          <a:xfrm>
            <a:off x="304800" y="1628775"/>
            <a:ext cx="72294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763" indent="-4763">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Write the known part of the nuclear equation:</a:t>
            </a:r>
          </a:p>
        </p:txBody>
      </p:sp>
      <p:sp>
        <p:nvSpPr>
          <p:cNvPr id="271365" name="Rectangle 5"/>
          <p:cNvSpPr>
            <a:spLocks noChangeArrowheads="1"/>
          </p:cNvSpPr>
          <p:nvPr/>
        </p:nvSpPr>
        <p:spPr bwMode="auto">
          <a:xfrm>
            <a:off x="328613" y="1263650"/>
            <a:ext cx="2195512"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1600" b="1">
                <a:solidFill>
                  <a:srgbClr val="3366FF"/>
                </a:solidFill>
                <a:latin typeface="Arial" charset="0"/>
                <a:ea typeface="ＭＳ Ｐゴシック" charset="0"/>
                <a:cs typeface="ＭＳ Ｐゴシック" charset="0"/>
              </a:rPr>
              <a:t>Analysis</a:t>
            </a:r>
            <a:endParaRPr lang="en-US" sz="1600">
              <a:solidFill>
                <a:srgbClr val="FFFFFF"/>
              </a:solidFill>
              <a:latin typeface="Arial" charset="0"/>
              <a:ea typeface="ＭＳ Ｐゴシック" charset="0"/>
              <a:cs typeface="ＭＳ Ｐゴシック" charset="0"/>
            </a:endParaRPr>
          </a:p>
        </p:txBody>
      </p:sp>
      <p:sp>
        <p:nvSpPr>
          <p:cNvPr id="3078" name="Line 6"/>
          <p:cNvSpPr>
            <a:spLocks noChangeShapeType="1"/>
          </p:cNvSpPr>
          <p:nvPr/>
        </p:nvSpPr>
        <p:spPr bwMode="auto">
          <a:xfrm flipH="1">
            <a:off x="298450" y="304800"/>
            <a:ext cx="6350" cy="44640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3079" name="Text Box 7"/>
          <p:cNvSpPr txBox="1">
            <a:spLocks noChangeArrowheads="1"/>
          </p:cNvSpPr>
          <p:nvPr/>
        </p:nvSpPr>
        <p:spPr bwMode="auto">
          <a:xfrm>
            <a:off x="304800" y="777875"/>
            <a:ext cx="8458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Write a balanced nuclear equation for the    decay of chromium-55.</a:t>
            </a:r>
          </a:p>
        </p:txBody>
      </p:sp>
      <p:sp>
        <p:nvSpPr>
          <p:cNvPr id="3080" name="Line 8"/>
          <p:cNvSpPr>
            <a:spLocks noChangeShapeType="1"/>
          </p:cNvSpPr>
          <p:nvPr/>
        </p:nvSpPr>
        <p:spPr bwMode="auto">
          <a:xfrm>
            <a:off x="30480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3081" name="Line 9"/>
          <p:cNvSpPr>
            <a:spLocks noChangeShapeType="1"/>
          </p:cNvSpPr>
          <p:nvPr/>
        </p:nvSpPr>
        <p:spPr bwMode="auto">
          <a:xfrm>
            <a:off x="298450" y="47688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271370" name="Text Box 10"/>
          <p:cNvSpPr txBox="1">
            <a:spLocks noChangeArrowheads="1"/>
          </p:cNvSpPr>
          <p:nvPr/>
        </p:nvSpPr>
        <p:spPr bwMode="auto">
          <a:xfrm>
            <a:off x="298450" y="2859088"/>
            <a:ext cx="79248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The mass number of the product stays at 55, and the atomic number increases by 1, 24 + 1 = 25, so the product is manganese-55.</a:t>
            </a:r>
          </a:p>
        </p:txBody>
      </p:sp>
      <p:sp>
        <p:nvSpPr>
          <p:cNvPr id="271371" name="Rectangle 11"/>
          <p:cNvSpPr>
            <a:spLocks noChangeArrowheads="1"/>
          </p:cNvSpPr>
          <p:nvPr/>
        </p:nvSpPr>
        <p:spPr bwMode="auto">
          <a:xfrm>
            <a:off x="304800" y="2493963"/>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1600" b="1">
                <a:solidFill>
                  <a:srgbClr val="3366FF"/>
                </a:solidFill>
                <a:latin typeface="Arial" charset="0"/>
                <a:ea typeface="ＭＳ Ｐゴシック" charset="0"/>
                <a:cs typeface="ＭＳ Ｐゴシック" charset="0"/>
              </a:rPr>
              <a:t>Solution</a:t>
            </a:r>
          </a:p>
        </p:txBody>
      </p:sp>
      <p:sp>
        <p:nvSpPr>
          <p:cNvPr id="271375" name="Text Box 15"/>
          <p:cNvSpPr txBox="1">
            <a:spLocks noChangeArrowheads="1"/>
          </p:cNvSpPr>
          <p:nvPr/>
        </p:nvSpPr>
        <p:spPr bwMode="auto">
          <a:xfrm>
            <a:off x="304800" y="2189163"/>
            <a:ext cx="86391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763" indent="-4763">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Then calculate the mass number and atomic number of the product element, and write the final equation.</a:t>
            </a:r>
          </a:p>
        </p:txBody>
      </p:sp>
      <p:sp>
        <p:nvSpPr>
          <p:cNvPr id="271377" name="Text Box 17"/>
          <p:cNvSpPr txBox="1">
            <a:spLocks noChangeArrowheads="1"/>
          </p:cNvSpPr>
          <p:nvPr/>
        </p:nvSpPr>
        <p:spPr bwMode="auto">
          <a:xfrm>
            <a:off x="298450" y="3632200"/>
            <a:ext cx="79248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Check your answer by making sure that the mass numbers and atomic numbers on the two sides of the equation are balanced:</a:t>
            </a:r>
          </a:p>
        </p:txBody>
      </p:sp>
      <p:pic>
        <p:nvPicPr>
          <p:cNvPr id="3086" name="Picture 20" descr="we1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263" y="831850"/>
            <a:ext cx="1460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81" name="Picture 21" descr="we1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738" y="1933575"/>
            <a:ext cx="15351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82" name="Picture 22" descr="we1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513" y="3376613"/>
            <a:ext cx="193833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83" name="Picture 23" descr="we1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149725"/>
            <a:ext cx="257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84" name="Picture 24" descr="we1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4149725"/>
            <a:ext cx="28432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97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3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13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13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13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13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13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13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13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1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p:bldP spid="271365" grpId="0"/>
      <p:bldP spid="271370" grpId="0"/>
      <p:bldP spid="271371" grpId="0"/>
      <p:bldP spid="271375" grpId="0"/>
      <p:bldP spid="27137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Arial" charset="0"/>
                <a:cs typeface="Times New Roman" charset="0"/>
              </a:rPr>
              <a:t>11.5 Radioactive Half-Life</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41314513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charset="0"/>
                <a:cs typeface="Times New Roman" charset="0"/>
              </a:rPr>
              <a:t>11.1 Nuclear Reactions</a:t>
            </a:r>
          </a:p>
        </p:txBody>
      </p:sp>
      <p:pic>
        <p:nvPicPr>
          <p:cNvPr id="3" name="Picture 2"/>
          <p:cNvPicPr>
            <a:picLocks noChangeAspect="1"/>
          </p:cNvPicPr>
          <p:nvPr/>
        </p:nvPicPr>
        <p:blipFill>
          <a:blip r:embed="rId2"/>
          <a:stretch>
            <a:fillRect/>
          </a:stretch>
        </p:blipFill>
        <p:spPr>
          <a:xfrm>
            <a:off x="2755900" y="2311400"/>
            <a:ext cx="3632200" cy="2235200"/>
          </a:xfrm>
          <a:prstGeom prst="rect">
            <a:avLst/>
          </a:prstGeom>
        </p:spPr>
      </p:pic>
    </p:spTree>
    <p:extLst>
      <p:ext uri="{BB962C8B-B14F-4D97-AF65-F5344CB8AC3E}">
        <p14:creationId xmlns:p14="http://schemas.microsoft.com/office/powerpoint/2010/main" val="1816752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365125" y="1141413"/>
            <a:ext cx="8229600" cy="4999037"/>
          </a:xfrm>
        </p:spPr>
        <p:txBody>
          <a:bodyPr>
            <a:normAutofit/>
          </a:bodyPr>
          <a:lstStyle/>
          <a:p>
            <a:pPr>
              <a:buSzPts val="3200"/>
            </a:pPr>
            <a:r>
              <a:rPr lang="en-US" sz="2600" dirty="0">
                <a:solidFill>
                  <a:srgbClr val="000000"/>
                </a:solidFill>
                <a:ea typeface="ＭＳ Ｐゴシック"/>
              </a:rPr>
              <a:t>The rate of radioactive decay varies greatly from one radioisotope to </a:t>
            </a:r>
            <a:r>
              <a:rPr lang="en-US" sz="2600" dirty="0" smtClean="0">
                <a:solidFill>
                  <a:srgbClr val="000000"/>
                </a:solidFill>
                <a:ea typeface="ＭＳ Ｐゴシック"/>
              </a:rPr>
              <a:t>another</a:t>
            </a:r>
            <a:r>
              <a:rPr lang="en-US" sz="2600" dirty="0">
                <a:solidFill>
                  <a:srgbClr val="000000"/>
                </a:solidFill>
                <a:ea typeface="ＭＳ Ｐゴシック"/>
              </a:rPr>
              <a:t> </a:t>
            </a:r>
          </a:p>
          <a:p>
            <a:pPr>
              <a:buSzPts val="3200"/>
            </a:pPr>
            <a:r>
              <a:rPr lang="en-US" sz="2600" dirty="0" smtClean="0">
                <a:solidFill>
                  <a:srgbClr val="000000"/>
                </a:solidFill>
                <a:ea typeface="ＭＳ Ｐゴシック"/>
              </a:rPr>
              <a:t>Rates </a:t>
            </a:r>
            <a:r>
              <a:rPr lang="en-US" sz="2600" dirty="0">
                <a:solidFill>
                  <a:srgbClr val="000000"/>
                </a:solidFill>
                <a:ea typeface="ＭＳ Ｐゴシック"/>
              </a:rPr>
              <a:t>of nuclear decay are measured in units of </a:t>
            </a:r>
            <a:r>
              <a:rPr lang="en-US" sz="2600" b="1" dirty="0">
                <a:solidFill>
                  <a:srgbClr val="000000"/>
                </a:solidFill>
                <a:ea typeface="ＭＳ Ｐゴシック"/>
              </a:rPr>
              <a:t>half-life </a:t>
            </a:r>
            <a:r>
              <a:rPr lang="en-US" sz="2600" dirty="0">
                <a:solidFill>
                  <a:srgbClr val="000000"/>
                </a:solidFill>
                <a:ea typeface="ＭＳ Ｐゴシック"/>
              </a:rPr>
              <a:t>(</a:t>
            </a:r>
            <a:r>
              <a:rPr lang="en-US" sz="2600" i="1" dirty="0">
                <a:solidFill>
                  <a:srgbClr val="000000"/>
                </a:solidFill>
                <a:ea typeface="ＭＳ Ｐゴシック"/>
              </a:rPr>
              <a:t>t</a:t>
            </a:r>
            <a:r>
              <a:rPr lang="en-US" sz="2600" baseline="-25000" dirty="0">
                <a:solidFill>
                  <a:srgbClr val="000000"/>
                </a:solidFill>
                <a:ea typeface="ＭＳ Ｐゴシック"/>
              </a:rPr>
              <a:t>1/2</a:t>
            </a:r>
            <a:r>
              <a:rPr lang="en-US" sz="2600" dirty="0">
                <a:solidFill>
                  <a:srgbClr val="000000"/>
                </a:solidFill>
                <a:ea typeface="ＭＳ Ｐゴシック"/>
              </a:rPr>
              <a:t>) defined as the amount of time required for one-half of a radioactive sample to </a:t>
            </a:r>
            <a:r>
              <a:rPr lang="en-US" sz="2600" dirty="0" smtClean="0">
                <a:solidFill>
                  <a:srgbClr val="000000"/>
                </a:solidFill>
                <a:ea typeface="ＭＳ Ｐゴシック"/>
              </a:rPr>
              <a:t>decay </a:t>
            </a:r>
            <a:endParaRPr lang="en-US" sz="2600" dirty="0">
              <a:solidFill>
                <a:srgbClr val="000000"/>
              </a:solidFill>
              <a:ea typeface="ＭＳ Ｐゴシック"/>
            </a:endParaRPr>
          </a:p>
          <a:p>
            <a:pPr>
              <a:buSzPts val="3200"/>
            </a:pPr>
            <a:r>
              <a:rPr lang="en-US" sz="2600" dirty="0">
                <a:solidFill>
                  <a:srgbClr val="000000"/>
                </a:solidFill>
                <a:ea typeface="ＭＳ Ｐゴシック"/>
              </a:rPr>
              <a:t>Fraction remaining = (0.5)</a:t>
            </a:r>
            <a:r>
              <a:rPr lang="en-US" sz="2600" baseline="30000" dirty="0">
                <a:solidFill>
                  <a:srgbClr val="000000"/>
                </a:solidFill>
                <a:ea typeface="ＭＳ Ｐゴシック"/>
              </a:rPr>
              <a:t>n</a:t>
            </a:r>
            <a:r>
              <a:rPr lang="en-US" sz="2600" dirty="0">
                <a:solidFill>
                  <a:srgbClr val="000000"/>
                </a:solidFill>
                <a:ea typeface="ＭＳ Ｐゴシック"/>
              </a:rPr>
              <a:t> where </a:t>
            </a:r>
            <a:r>
              <a:rPr lang="en-US" sz="2600" i="1" dirty="0">
                <a:solidFill>
                  <a:srgbClr val="000000"/>
                </a:solidFill>
                <a:ea typeface="ＭＳ Ｐゴシック"/>
              </a:rPr>
              <a:t>n </a:t>
            </a:r>
            <a:r>
              <a:rPr lang="en-US" sz="2600" dirty="0">
                <a:solidFill>
                  <a:srgbClr val="000000"/>
                </a:solidFill>
                <a:ea typeface="ＭＳ Ｐゴシック"/>
              </a:rPr>
              <a:t>is the number of half-lives that have </a:t>
            </a:r>
            <a:r>
              <a:rPr lang="en-US" sz="2600" dirty="0" smtClean="0">
                <a:solidFill>
                  <a:srgbClr val="000000"/>
                </a:solidFill>
                <a:ea typeface="ＭＳ Ｐゴシック"/>
              </a:rPr>
              <a:t>elapsed </a:t>
            </a:r>
            <a:endParaRPr lang="en-US" sz="2600" dirty="0">
              <a:ea typeface="ＭＳ Ｐゴシック" charset="0"/>
              <a:cs typeface="ＭＳ Ｐゴシック" charset="0"/>
            </a:endParaRPr>
          </a:p>
        </p:txBody>
      </p:sp>
    </p:spTree>
    <p:extLst>
      <p:ext uri="{BB962C8B-B14F-4D97-AF65-F5344CB8AC3E}">
        <p14:creationId xmlns:p14="http://schemas.microsoft.com/office/powerpoint/2010/main" val="8933439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013_11_Pg337_UnFigur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593975"/>
            <a:ext cx="9050338"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3084180" y="842267"/>
            <a:ext cx="2869470" cy="523220"/>
          </a:xfrm>
          <a:prstGeom prst="rect">
            <a:avLst/>
          </a:prstGeom>
          <a:noFill/>
        </p:spPr>
        <p:txBody>
          <a:bodyPr wrap="none" rtlCol="0">
            <a:spAutoFit/>
          </a:bodyPr>
          <a:lstStyle/>
          <a:p>
            <a:r>
              <a:rPr lang="en-US" sz="2800" dirty="0" smtClean="0"/>
              <a:t>The decay of I-131</a:t>
            </a:r>
            <a:endParaRPr lang="en-US" sz="2800" dirty="0"/>
          </a:p>
        </p:txBody>
      </p:sp>
    </p:spTree>
    <p:extLst>
      <p:ext uri="{BB962C8B-B14F-4D97-AF65-F5344CB8AC3E}">
        <p14:creationId xmlns:p14="http://schemas.microsoft.com/office/powerpoint/2010/main" val="40003201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014_11_04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44450"/>
            <a:ext cx="8858250" cy="676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46096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365125" y="785813"/>
            <a:ext cx="8229600" cy="5495925"/>
          </a:xfrm>
        </p:spPr>
        <p:txBody>
          <a:bodyPr>
            <a:normAutofit/>
          </a:bodyPr>
          <a:lstStyle/>
          <a:p>
            <a:r>
              <a:rPr lang="en-US" sz="2400" dirty="0">
                <a:ea typeface="ＭＳ Ｐゴシック" charset="0"/>
                <a:cs typeface="ＭＳ Ｐゴシック" charset="0"/>
              </a:rPr>
              <a:t>Carbon-14 atoms are produced in the upper </a:t>
            </a:r>
            <a:r>
              <a:rPr lang="en-US" sz="2400" dirty="0" smtClean="0">
                <a:ea typeface="ＭＳ Ｐゴシック" charset="0"/>
                <a:cs typeface="ＭＳ Ｐゴシック" charset="0"/>
              </a:rPr>
              <a:t>atmosphere </a:t>
            </a:r>
            <a:endParaRPr lang="en-US" sz="2400" dirty="0">
              <a:ea typeface="ＭＳ Ｐゴシック" charset="0"/>
              <a:cs typeface="ＭＳ Ｐゴシック" charset="0"/>
            </a:endParaRPr>
          </a:p>
          <a:p>
            <a:r>
              <a:rPr lang="en-US" sz="2400" dirty="0">
                <a:ea typeface="ＭＳ Ｐゴシック" charset="0"/>
                <a:cs typeface="ＭＳ Ｐゴシック" charset="0"/>
              </a:rPr>
              <a:t>Carbon-14 is then taken up by plants during </a:t>
            </a:r>
            <a:r>
              <a:rPr lang="en-US" sz="2400" dirty="0" smtClean="0">
                <a:ea typeface="ＭＳ Ｐゴシック" charset="0"/>
                <a:cs typeface="ＭＳ Ｐゴシック" charset="0"/>
              </a:rPr>
              <a:t>photosynthesis </a:t>
            </a:r>
          </a:p>
          <a:p>
            <a:pPr lvl="1"/>
            <a:r>
              <a:rPr lang="en-US" sz="2000" dirty="0" smtClean="0">
                <a:ea typeface="ＭＳ Ｐゴシック" charset="0"/>
                <a:cs typeface="ＭＳ Ｐゴシック" charset="0"/>
              </a:rPr>
              <a:t>When </a:t>
            </a:r>
            <a:r>
              <a:rPr lang="en-US" sz="2000" dirty="0">
                <a:ea typeface="ＭＳ Ｐゴシック" charset="0"/>
                <a:cs typeface="ＭＳ Ｐゴシック" charset="0"/>
              </a:rPr>
              <a:t>plants are eaten by animals, carbon-14 enters the food </a:t>
            </a:r>
            <a:r>
              <a:rPr lang="en-US" sz="2000" dirty="0" smtClean="0">
                <a:ea typeface="ＭＳ Ｐゴシック" charset="0"/>
                <a:cs typeface="ＭＳ Ｐゴシック" charset="0"/>
              </a:rPr>
              <a:t>chain </a:t>
            </a:r>
            <a:endParaRPr lang="en-US" sz="2000" dirty="0">
              <a:ea typeface="ＭＳ Ｐゴシック" charset="0"/>
              <a:cs typeface="ＭＳ Ｐゴシック" charset="0"/>
            </a:endParaRPr>
          </a:p>
          <a:p>
            <a:r>
              <a:rPr lang="en-US" sz="2400" dirty="0">
                <a:ea typeface="ＭＳ Ｐゴシック" charset="0"/>
                <a:cs typeface="ＭＳ Ｐゴシック" charset="0"/>
              </a:rPr>
              <a:t>The ratio of C-14 to C-12 in a living organism is the same as that in the atmosphere—about 1 part in </a:t>
            </a:r>
            <a:r>
              <a:rPr lang="en-US" sz="2400" dirty="0" smtClean="0">
                <a:ea typeface="ＭＳ Ｐゴシック" charset="0"/>
                <a:cs typeface="ＭＳ Ｐゴシック" charset="0"/>
              </a:rPr>
              <a:t>10</a:t>
            </a:r>
            <a:r>
              <a:rPr lang="en-US" sz="2400" baseline="30000" dirty="0" smtClean="0">
                <a:ea typeface="ＭＳ Ｐゴシック" charset="0"/>
                <a:cs typeface="ＭＳ Ｐゴシック" charset="0"/>
              </a:rPr>
              <a:t>12</a:t>
            </a:r>
            <a:r>
              <a:rPr lang="en-US" sz="2400" dirty="0" smtClean="0">
                <a:ea typeface="ＭＳ Ｐゴシック" charset="0"/>
                <a:cs typeface="ＭＳ Ｐゴシック" charset="0"/>
              </a:rPr>
              <a:t> </a:t>
            </a:r>
            <a:endParaRPr lang="en-US" sz="2400" dirty="0">
              <a:ea typeface="ＭＳ Ｐゴシック" charset="0"/>
              <a:cs typeface="ＭＳ Ｐゴシック" charset="0"/>
            </a:endParaRPr>
          </a:p>
          <a:p>
            <a:r>
              <a:rPr lang="en-US" sz="2400" dirty="0">
                <a:ea typeface="ＭＳ Ｐゴシック" charset="0"/>
                <a:cs typeface="ＭＳ Ｐゴシック" charset="0"/>
              </a:rPr>
              <a:t>When the plant or animal </a:t>
            </a:r>
            <a:r>
              <a:rPr lang="en-US" sz="2400" dirty="0" smtClean="0">
                <a:ea typeface="ＭＳ Ｐゴシック" charset="0"/>
                <a:cs typeface="ＭＳ Ｐゴシック" charset="0"/>
              </a:rPr>
              <a:t>dies</a:t>
            </a:r>
            <a:r>
              <a:rPr lang="en-US" sz="2400" dirty="0">
                <a:ea typeface="ＭＳ Ｐゴシック" charset="0"/>
                <a:cs typeface="ＭＳ Ｐゴシック" charset="0"/>
              </a:rPr>
              <a:t> </a:t>
            </a:r>
            <a:endParaRPr lang="en-US" sz="2400" dirty="0" smtClean="0">
              <a:ea typeface="ＭＳ Ｐゴシック" charset="0"/>
              <a:cs typeface="ＭＳ Ｐゴシック" charset="0"/>
            </a:endParaRPr>
          </a:p>
          <a:p>
            <a:pPr lvl="1"/>
            <a:r>
              <a:rPr lang="en-US" sz="2000" dirty="0" smtClean="0">
                <a:ea typeface="ＭＳ Ｐゴシック" charset="0"/>
                <a:cs typeface="ＭＳ Ｐゴシック" charset="0"/>
              </a:rPr>
              <a:t>the </a:t>
            </a:r>
            <a:r>
              <a:rPr lang="en-US" sz="2000" dirty="0">
                <a:ea typeface="ＭＳ Ｐゴシック" charset="0"/>
                <a:cs typeface="ＭＳ Ｐゴシック" charset="0"/>
              </a:rPr>
              <a:t>ratio slowly decreases as C-14 undergoes radioactive </a:t>
            </a:r>
            <a:r>
              <a:rPr lang="en-US" sz="2000" dirty="0" smtClean="0">
                <a:ea typeface="ＭＳ Ｐゴシック" charset="0"/>
                <a:cs typeface="ＭＳ Ｐゴシック" charset="0"/>
              </a:rPr>
              <a:t>decay</a:t>
            </a:r>
            <a:r>
              <a:rPr lang="en-US" sz="2000" dirty="0">
                <a:ea typeface="ＭＳ Ｐゴシック" charset="0"/>
                <a:cs typeface="ＭＳ Ｐゴシック" charset="0"/>
              </a:rPr>
              <a:t> </a:t>
            </a:r>
            <a:endParaRPr lang="en-US" sz="2000" dirty="0" smtClean="0">
              <a:ea typeface="ＭＳ Ｐゴシック" charset="0"/>
              <a:cs typeface="ＭＳ Ｐゴシック" charset="0"/>
            </a:endParaRPr>
          </a:p>
          <a:p>
            <a:pPr lvl="1"/>
            <a:r>
              <a:rPr lang="en-US" sz="2000" dirty="0" smtClean="0">
                <a:ea typeface="ＭＳ Ｐゴシック" charset="0"/>
                <a:cs typeface="ＭＳ Ｐゴシック" charset="0"/>
              </a:rPr>
              <a:t>At </a:t>
            </a:r>
            <a:r>
              <a:rPr lang="en-US" sz="2000" dirty="0">
                <a:ea typeface="ＭＳ Ｐゴシック" charset="0"/>
                <a:cs typeface="ＭＳ Ｐゴシック" charset="0"/>
              </a:rPr>
              <a:t>5730 years (one half-life) after the death of the organism, the ratio has decreased by a factor of </a:t>
            </a:r>
            <a:r>
              <a:rPr lang="en-US" sz="2000" dirty="0" smtClean="0">
                <a:ea typeface="ＭＳ Ｐゴシック" charset="0"/>
                <a:cs typeface="ＭＳ Ｐゴシック" charset="0"/>
              </a:rPr>
              <a:t>2 </a:t>
            </a:r>
            <a:endParaRPr lang="en-US" sz="2000" dirty="0">
              <a:ea typeface="ＭＳ Ｐゴシック" charset="0"/>
              <a:cs typeface="ＭＳ Ｐゴシック" charset="0"/>
            </a:endParaRPr>
          </a:p>
          <a:p>
            <a:r>
              <a:rPr lang="en-US" sz="2400" dirty="0">
                <a:ea typeface="ＭＳ Ｐゴシック" charset="0"/>
                <a:cs typeface="ＭＳ Ｐゴシック" charset="0"/>
              </a:rPr>
              <a:t>By measuring the amount of C-14 remaining in the traces of any once-living </a:t>
            </a:r>
            <a:r>
              <a:rPr lang="en-US" sz="2400" dirty="0" smtClean="0">
                <a:ea typeface="ＭＳ Ｐゴシック" charset="0"/>
                <a:cs typeface="ＭＳ Ｐゴシック" charset="0"/>
              </a:rPr>
              <a:t>organism</a:t>
            </a:r>
            <a:r>
              <a:rPr lang="en-US" sz="2400" dirty="0">
                <a:ea typeface="ＭＳ Ｐゴシック" charset="0"/>
                <a:cs typeface="ＭＳ Ｐゴシック" charset="0"/>
              </a:rPr>
              <a:t> </a:t>
            </a:r>
            <a:endParaRPr lang="en-US" sz="2400" dirty="0" smtClean="0">
              <a:ea typeface="ＭＳ Ｐゴシック" charset="0"/>
              <a:cs typeface="ＭＳ Ｐゴシック" charset="0"/>
            </a:endParaRPr>
          </a:p>
          <a:p>
            <a:pPr lvl="1"/>
            <a:r>
              <a:rPr lang="en-US" sz="2000" dirty="0" smtClean="0">
                <a:ea typeface="ＭＳ Ｐゴシック" charset="0"/>
                <a:cs typeface="ＭＳ Ｐゴシック" charset="0"/>
              </a:rPr>
              <a:t>archaeologists </a:t>
            </a:r>
            <a:r>
              <a:rPr lang="en-US" sz="2000" dirty="0">
                <a:ea typeface="ＭＳ Ｐゴシック" charset="0"/>
                <a:cs typeface="ＭＳ Ｐゴシック" charset="0"/>
              </a:rPr>
              <a:t>can determine how long ago the organism </a:t>
            </a:r>
            <a:r>
              <a:rPr lang="en-US" sz="2000" dirty="0" smtClean="0">
                <a:ea typeface="ＭＳ Ｐゴシック" charset="0"/>
                <a:cs typeface="ＭＳ Ｐゴシック" charset="0"/>
              </a:rPr>
              <a:t>died </a:t>
            </a:r>
            <a:endParaRPr lang="en-US" sz="2000" dirty="0">
              <a:ea typeface="ＭＳ Ｐゴシック" charset="0"/>
              <a:cs typeface="ＭＳ Ｐゴシック" charset="0"/>
            </a:endParaRPr>
          </a:p>
        </p:txBody>
      </p:sp>
      <p:sp>
        <p:nvSpPr>
          <p:cNvPr id="2" name="TextBox 1"/>
          <p:cNvSpPr txBox="1"/>
          <p:nvPr/>
        </p:nvSpPr>
        <p:spPr>
          <a:xfrm>
            <a:off x="2646850" y="262593"/>
            <a:ext cx="4134465" cy="523220"/>
          </a:xfrm>
          <a:prstGeom prst="rect">
            <a:avLst/>
          </a:prstGeom>
          <a:noFill/>
        </p:spPr>
        <p:txBody>
          <a:bodyPr wrap="none" rtlCol="0">
            <a:spAutoFit/>
          </a:bodyPr>
          <a:lstStyle/>
          <a:p>
            <a:r>
              <a:rPr lang="en-US" sz="2800" dirty="0" smtClean="0"/>
              <a:t>An exercise for the student</a:t>
            </a:r>
            <a:endParaRPr lang="en-US" sz="2800" dirty="0"/>
          </a:p>
        </p:txBody>
      </p:sp>
    </p:spTree>
    <p:extLst>
      <p:ext uri="{BB962C8B-B14F-4D97-AF65-F5344CB8AC3E}">
        <p14:creationId xmlns:p14="http://schemas.microsoft.com/office/powerpoint/2010/main" val="359217309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017_11_03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577975"/>
            <a:ext cx="9050338"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525893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914399"/>
            <a:ext cx="8229600" cy="1577975"/>
          </a:xfrm>
        </p:spPr>
        <p:txBody>
          <a:bodyPr/>
          <a:lstStyle/>
          <a:p>
            <a:pPr algn="l" eaLnBrk="1" hangingPunct="1">
              <a:spcAft>
                <a:spcPts val="1200"/>
              </a:spcAft>
            </a:pPr>
            <a:r>
              <a:rPr lang="en-US" dirty="0" smtClean="0">
                <a:latin typeface="Arial" charset="0"/>
                <a:ea typeface="MS PGothic" charset="0"/>
              </a:rPr>
              <a:t>A radionuclide has a half-life of 3 days. According </a:t>
            </a:r>
            <a:r>
              <a:rPr lang="en-US" dirty="0">
                <a:latin typeface="Arial" charset="0"/>
                <a:ea typeface="MS PGothic" charset="0"/>
              </a:rPr>
              <a:t>to </a:t>
            </a:r>
            <a:r>
              <a:rPr lang="en-US" dirty="0" smtClean="0">
                <a:latin typeface="Arial" charset="0"/>
                <a:ea typeface="MS PGothic" charset="0"/>
              </a:rPr>
              <a:t>its decay curve, </a:t>
            </a:r>
            <a:r>
              <a:rPr lang="en-US" dirty="0">
                <a:latin typeface="Arial" charset="0"/>
                <a:ea typeface="MS PGothic" charset="0"/>
              </a:rPr>
              <a:t>how many half-lives have passed after nine days?</a:t>
            </a:r>
            <a:endParaRPr lang="en-US" baseline="30000" dirty="0">
              <a:latin typeface="Arial" charset="0"/>
              <a:ea typeface="MS PGothic" charset="0"/>
              <a:cs typeface="Arial" charset="0"/>
            </a:endParaRPr>
          </a:p>
        </p:txBody>
      </p:sp>
      <p:sp>
        <p:nvSpPr>
          <p:cNvPr id="25603" name="Rectangle 3"/>
          <p:cNvSpPr>
            <a:spLocks noGrp="1" noChangeArrowheads="1"/>
          </p:cNvSpPr>
          <p:nvPr>
            <p:ph type="body" idx="1"/>
          </p:nvPr>
        </p:nvSpPr>
        <p:spPr>
          <a:xfrm>
            <a:off x="457200" y="2971800"/>
            <a:ext cx="3962400" cy="2514600"/>
          </a:xfrm>
        </p:spPr>
        <p:txBody>
          <a:bodyPr/>
          <a:lstStyle/>
          <a:p>
            <a:pPr eaLnBrk="1" hangingPunct="1">
              <a:buFont typeface="Arial" charset="0"/>
              <a:buAutoNum type="alphaLcPeriod"/>
            </a:pPr>
            <a:r>
              <a:rPr lang="en-US" sz="2800">
                <a:latin typeface="Arial" charset="0"/>
                <a:ea typeface="MS PGothic" charset="0"/>
              </a:rPr>
              <a:t>one</a:t>
            </a:r>
          </a:p>
          <a:p>
            <a:pPr eaLnBrk="1" hangingPunct="1">
              <a:buFont typeface="Arial" charset="0"/>
              <a:buAutoNum type="alphaLcPeriod"/>
            </a:pPr>
            <a:r>
              <a:rPr lang="en-US" sz="2800">
                <a:latin typeface="Arial" charset="0"/>
                <a:ea typeface="MS PGothic" charset="0"/>
              </a:rPr>
              <a:t>two</a:t>
            </a:r>
          </a:p>
          <a:p>
            <a:pPr eaLnBrk="1" hangingPunct="1">
              <a:buFont typeface="Arial" charset="0"/>
              <a:buAutoNum type="alphaLcPeriod"/>
            </a:pPr>
            <a:r>
              <a:rPr lang="en-US" sz="2800">
                <a:latin typeface="Arial" charset="0"/>
                <a:ea typeface="MS PGothic" charset="0"/>
              </a:rPr>
              <a:t>three</a:t>
            </a:r>
          </a:p>
          <a:p>
            <a:pPr eaLnBrk="1" hangingPunct="1">
              <a:buFont typeface="Arial" charset="0"/>
              <a:buAutoNum type="alphaLcPeriod"/>
            </a:pPr>
            <a:r>
              <a:rPr lang="en-US" sz="2800">
                <a:latin typeface="Arial" charset="0"/>
                <a:ea typeface="MS PGothic" charset="0"/>
              </a:rPr>
              <a:t>four</a:t>
            </a:r>
          </a:p>
          <a:p>
            <a:pPr eaLnBrk="1" hangingPunct="1">
              <a:buFont typeface="Arial" charset="0"/>
              <a:buNone/>
            </a:pPr>
            <a:r>
              <a:rPr lang="en-US" sz="2800">
                <a:latin typeface="Arial" charset="0"/>
                <a:ea typeface="MS PGothic" charset="0"/>
              </a:rPr>
              <a:t> </a:t>
            </a:r>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670175"/>
            <a:ext cx="418782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41199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2971800"/>
            <a:ext cx="3962400" cy="2514600"/>
          </a:xfrm>
        </p:spPr>
        <p:txBody>
          <a:bodyPr/>
          <a:lstStyle/>
          <a:p>
            <a:pPr eaLnBrk="1" hangingPunct="1">
              <a:buFont typeface="Arial" charset="0"/>
              <a:buAutoNum type="alphaLcPeriod"/>
            </a:pPr>
            <a:r>
              <a:rPr lang="en-US" sz="2800">
                <a:latin typeface="Arial" charset="0"/>
                <a:ea typeface="MS PGothic" charset="0"/>
              </a:rPr>
              <a:t>one</a:t>
            </a:r>
          </a:p>
          <a:p>
            <a:pPr eaLnBrk="1" hangingPunct="1">
              <a:buFont typeface="Arial" charset="0"/>
              <a:buAutoNum type="alphaLcPeriod"/>
            </a:pPr>
            <a:r>
              <a:rPr lang="en-US" sz="2800">
                <a:latin typeface="Arial" charset="0"/>
                <a:ea typeface="MS PGothic" charset="0"/>
              </a:rPr>
              <a:t>two</a:t>
            </a:r>
          </a:p>
          <a:p>
            <a:pPr eaLnBrk="1" hangingPunct="1">
              <a:buFont typeface="Arial" charset="0"/>
              <a:buAutoNum type="alphaLcPeriod"/>
            </a:pPr>
            <a:r>
              <a:rPr lang="en-US" sz="2800">
                <a:solidFill>
                  <a:srgbClr val="FF0018"/>
                </a:solidFill>
                <a:latin typeface="Arial" charset="0"/>
                <a:ea typeface="MS PGothic" charset="0"/>
              </a:rPr>
              <a:t>three</a:t>
            </a:r>
          </a:p>
          <a:p>
            <a:pPr eaLnBrk="1" hangingPunct="1">
              <a:buFont typeface="Arial" charset="0"/>
              <a:buAutoNum type="alphaLcPeriod"/>
            </a:pPr>
            <a:r>
              <a:rPr lang="en-US" sz="2800">
                <a:latin typeface="Arial" charset="0"/>
                <a:ea typeface="MS PGothic" charset="0"/>
              </a:rPr>
              <a:t>four</a:t>
            </a:r>
          </a:p>
          <a:p>
            <a:pPr eaLnBrk="1" hangingPunct="1">
              <a:buFont typeface="Arial" charset="0"/>
              <a:buNone/>
            </a:pPr>
            <a:r>
              <a:rPr lang="en-US" sz="2800">
                <a:latin typeface="Arial" charset="0"/>
                <a:ea typeface="MS PGothic" charset="0"/>
              </a:rPr>
              <a:t> </a:t>
            </a:r>
          </a:p>
        </p:txBody>
      </p:sp>
      <p:pic>
        <p:nvPicPr>
          <p:cNvPr id="266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670175"/>
            <a:ext cx="418782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57200" y="914399"/>
            <a:ext cx="8229600" cy="1577975"/>
          </a:xfrm>
        </p:spPr>
        <p:txBody>
          <a:bodyPr/>
          <a:lstStyle/>
          <a:p>
            <a:pPr algn="l" eaLnBrk="1" hangingPunct="1">
              <a:spcAft>
                <a:spcPts val="1200"/>
              </a:spcAft>
            </a:pPr>
            <a:r>
              <a:rPr lang="en-US" dirty="0" smtClean="0">
                <a:latin typeface="Arial" charset="0"/>
                <a:ea typeface="MS PGothic" charset="0"/>
              </a:rPr>
              <a:t>A radionuclide has a half-life of 3 days. According </a:t>
            </a:r>
            <a:r>
              <a:rPr lang="en-US" dirty="0">
                <a:latin typeface="Arial" charset="0"/>
                <a:ea typeface="MS PGothic" charset="0"/>
              </a:rPr>
              <a:t>to </a:t>
            </a:r>
            <a:r>
              <a:rPr lang="en-US" dirty="0" smtClean="0">
                <a:latin typeface="Arial" charset="0"/>
                <a:ea typeface="MS PGothic" charset="0"/>
              </a:rPr>
              <a:t>its decay curve, </a:t>
            </a:r>
            <a:r>
              <a:rPr lang="en-US" dirty="0">
                <a:latin typeface="Arial" charset="0"/>
                <a:ea typeface="MS PGothic" charset="0"/>
              </a:rPr>
              <a:t>how many half-lives have passed after nine days?</a:t>
            </a:r>
            <a:endParaRPr lang="en-US" baseline="30000" dirty="0">
              <a:latin typeface="Arial" charset="0"/>
              <a:ea typeface="MS PGothic" charset="0"/>
              <a:cs typeface="Arial" charset="0"/>
            </a:endParaRPr>
          </a:p>
        </p:txBody>
      </p:sp>
    </p:spTree>
    <p:extLst>
      <p:ext uri="{BB962C8B-B14F-4D97-AF65-F5344CB8AC3E}">
        <p14:creationId xmlns:p14="http://schemas.microsoft.com/office/powerpoint/2010/main" val="226933139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952500"/>
            <a:ext cx="8229600" cy="2254250"/>
          </a:xfrm>
        </p:spPr>
        <p:txBody>
          <a:bodyPr/>
          <a:lstStyle/>
          <a:p>
            <a:pPr algn="l" eaLnBrk="1" hangingPunct="1">
              <a:spcAft>
                <a:spcPts val="1200"/>
              </a:spcAft>
            </a:pPr>
            <a:r>
              <a:rPr lang="en-US" sz="2800" dirty="0">
                <a:latin typeface="Arial" charset="0"/>
                <a:ea typeface="MS PGothic" charset="0"/>
              </a:rPr>
              <a:t>Curium-242 decays by alpha emission to give plutonium-238. If </a:t>
            </a:r>
            <a:r>
              <a:rPr lang="en-US" sz="2800" dirty="0" smtClean="0">
                <a:latin typeface="Arial" charset="0"/>
                <a:ea typeface="MS PGothic" charset="0"/>
              </a:rPr>
              <a:t>yellow spheres </a:t>
            </a:r>
            <a:r>
              <a:rPr lang="en-US" sz="2800" dirty="0">
                <a:latin typeface="Arial" charset="0"/>
                <a:ea typeface="MS PGothic" charset="0"/>
              </a:rPr>
              <a:t>represent c</a:t>
            </a:r>
            <a:r>
              <a:rPr lang="en-US" sz="2800" dirty="0" smtClean="0">
                <a:latin typeface="Arial" charset="0"/>
                <a:ea typeface="MS PGothic" charset="0"/>
              </a:rPr>
              <a:t>urium</a:t>
            </a:r>
            <a:r>
              <a:rPr lang="en-US" sz="2800" dirty="0">
                <a:latin typeface="Arial" charset="0"/>
                <a:ea typeface="MS PGothic" charset="0"/>
              </a:rPr>
              <a:t>-242 and </a:t>
            </a:r>
            <a:r>
              <a:rPr lang="en-US" sz="2800" dirty="0" smtClean="0">
                <a:latin typeface="Arial" charset="0"/>
                <a:ea typeface="MS PGothic" charset="0"/>
              </a:rPr>
              <a:t>blue spheres </a:t>
            </a:r>
            <a:r>
              <a:rPr lang="en-US" sz="2800" dirty="0">
                <a:latin typeface="Arial" charset="0"/>
                <a:ea typeface="MS PGothic" charset="0"/>
              </a:rPr>
              <a:t>represent plutonium-238, how many half-lives have passed in the sample shown below?</a:t>
            </a:r>
            <a:endParaRPr lang="en-US" sz="2800" baseline="30000" dirty="0">
              <a:latin typeface="Arial" charset="0"/>
              <a:ea typeface="MS PGothic" charset="0"/>
              <a:cs typeface="Arial" charset="0"/>
            </a:endParaRPr>
          </a:p>
        </p:txBody>
      </p:sp>
      <p:sp>
        <p:nvSpPr>
          <p:cNvPr id="27651" name="Rectangle 3"/>
          <p:cNvSpPr>
            <a:spLocks noGrp="1" noChangeArrowheads="1"/>
          </p:cNvSpPr>
          <p:nvPr>
            <p:ph type="body" idx="1"/>
          </p:nvPr>
        </p:nvSpPr>
        <p:spPr>
          <a:xfrm>
            <a:off x="457200" y="3429000"/>
            <a:ext cx="1447800" cy="2514600"/>
          </a:xfrm>
        </p:spPr>
        <p:txBody>
          <a:bodyPr/>
          <a:lstStyle/>
          <a:p>
            <a:pPr eaLnBrk="1" hangingPunct="1">
              <a:buFont typeface="Arial" charset="0"/>
              <a:buAutoNum type="alphaLcPeriod"/>
            </a:pPr>
            <a:r>
              <a:rPr lang="en-US" sz="2800">
                <a:latin typeface="Arial" charset="0"/>
                <a:ea typeface="MS PGothic" charset="0"/>
              </a:rPr>
              <a:t>0.5</a:t>
            </a:r>
          </a:p>
          <a:p>
            <a:pPr eaLnBrk="1" hangingPunct="1">
              <a:buFont typeface="Arial" charset="0"/>
              <a:buAutoNum type="alphaLcPeriod"/>
            </a:pPr>
            <a:r>
              <a:rPr lang="en-US" sz="2800">
                <a:latin typeface="Arial" charset="0"/>
                <a:ea typeface="MS PGothic" charset="0"/>
              </a:rPr>
              <a:t>1.0</a:t>
            </a:r>
          </a:p>
          <a:p>
            <a:pPr eaLnBrk="1" hangingPunct="1">
              <a:buFont typeface="Arial" charset="0"/>
              <a:buAutoNum type="alphaLcPeriod"/>
            </a:pPr>
            <a:r>
              <a:rPr lang="en-US" sz="2800">
                <a:latin typeface="Arial" charset="0"/>
                <a:ea typeface="MS PGothic" charset="0"/>
              </a:rPr>
              <a:t>1.5</a:t>
            </a:r>
          </a:p>
          <a:p>
            <a:pPr eaLnBrk="1" hangingPunct="1">
              <a:buFont typeface="Arial" charset="0"/>
              <a:buAutoNum type="alphaLcPeriod"/>
            </a:pPr>
            <a:r>
              <a:rPr lang="en-US" sz="2800">
                <a:latin typeface="Arial" charset="0"/>
                <a:ea typeface="MS PGothic" charset="0"/>
              </a:rPr>
              <a:t>2.0</a:t>
            </a:r>
          </a:p>
        </p:txBody>
      </p:sp>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3597275"/>
            <a:ext cx="599757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644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3429000"/>
            <a:ext cx="1752600" cy="2514600"/>
          </a:xfrm>
        </p:spPr>
        <p:txBody>
          <a:bodyPr/>
          <a:lstStyle/>
          <a:p>
            <a:pPr eaLnBrk="1" hangingPunct="1">
              <a:buFont typeface="Arial" charset="0"/>
              <a:buAutoNum type="alphaLcPeriod"/>
            </a:pPr>
            <a:r>
              <a:rPr lang="en-US" sz="2800" dirty="0">
                <a:latin typeface="Arial" charset="0"/>
                <a:ea typeface="MS PGothic" charset="0"/>
              </a:rPr>
              <a:t>0.5</a:t>
            </a:r>
          </a:p>
          <a:p>
            <a:pPr eaLnBrk="1" hangingPunct="1">
              <a:buFont typeface="Arial" charset="0"/>
              <a:buAutoNum type="alphaLcPeriod"/>
            </a:pPr>
            <a:r>
              <a:rPr lang="en-US" sz="2800" dirty="0">
                <a:latin typeface="Arial" charset="0"/>
                <a:ea typeface="MS PGothic" charset="0"/>
              </a:rPr>
              <a:t>1.0</a:t>
            </a:r>
          </a:p>
          <a:p>
            <a:pPr eaLnBrk="1" hangingPunct="1">
              <a:buFont typeface="Arial" charset="0"/>
              <a:buAutoNum type="alphaLcPeriod"/>
            </a:pPr>
            <a:r>
              <a:rPr lang="en-US" sz="2800" dirty="0">
                <a:latin typeface="Arial" charset="0"/>
                <a:ea typeface="MS PGothic" charset="0"/>
              </a:rPr>
              <a:t>1.5</a:t>
            </a:r>
          </a:p>
          <a:p>
            <a:pPr eaLnBrk="1" hangingPunct="1">
              <a:buFont typeface="Arial" charset="0"/>
              <a:buAutoNum type="alphaLcPeriod"/>
            </a:pPr>
            <a:r>
              <a:rPr lang="en-US" sz="2800" dirty="0">
                <a:solidFill>
                  <a:srgbClr val="FF0000"/>
                </a:solidFill>
                <a:latin typeface="Arial" charset="0"/>
                <a:ea typeface="MS PGothic" charset="0"/>
              </a:rPr>
              <a:t>2.0</a:t>
            </a:r>
          </a:p>
        </p:txBody>
      </p:sp>
      <p:pic>
        <p:nvPicPr>
          <p:cNvPr id="286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3597275"/>
            <a:ext cx="599757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57200" y="952500"/>
            <a:ext cx="8229600" cy="2254250"/>
          </a:xfrm>
        </p:spPr>
        <p:txBody>
          <a:bodyPr/>
          <a:lstStyle/>
          <a:p>
            <a:pPr algn="l" eaLnBrk="1" hangingPunct="1">
              <a:spcAft>
                <a:spcPts val="1200"/>
              </a:spcAft>
            </a:pPr>
            <a:r>
              <a:rPr lang="en-US" sz="2800" dirty="0">
                <a:latin typeface="Arial" charset="0"/>
                <a:ea typeface="MS PGothic" charset="0"/>
              </a:rPr>
              <a:t>Curium-242 decays by alpha emission to give plutonium-238. If </a:t>
            </a:r>
            <a:r>
              <a:rPr lang="en-US" sz="2800" dirty="0" smtClean="0">
                <a:latin typeface="Arial" charset="0"/>
                <a:ea typeface="MS PGothic" charset="0"/>
              </a:rPr>
              <a:t>yellow spheres </a:t>
            </a:r>
            <a:r>
              <a:rPr lang="en-US" sz="2800" dirty="0">
                <a:latin typeface="Arial" charset="0"/>
                <a:ea typeface="MS PGothic" charset="0"/>
              </a:rPr>
              <a:t>represent c</a:t>
            </a:r>
            <a:r>
              <a:rPr lang="en-US" sz="2800" dirty="0" smtClean="0">
                <a:latin typeface="Arial" charset="0"/>
                <a:ea typeface="MS PGothic" charset="0"/>
              </a:rPr>
              <a:t>urium</a:t>
            </a:r>
            <a:r>
              <a:rPr lang="en-US" sz="2800" dirty="0">
                <a:latin typeface="Arial" charset="0"/>
                <a:ea typeface="MS PGothic" charset="0"/>
              </a:rPr>
              <a:t>-242 and </a:t>
            </a:r>
            <a:r>
              <a:rPr lang="en-US" sz="2800" dirty="0" smtClean="0">
                <a:latin typeface="Arial" charset="0"/>
                <a:ea typeface="MS PGothic" charset="0"/>
              </a:rPr>
              <a:t>blue spheres </a:t>
            </a:r>
            <a:r>
              <a:rPr lang="en-US" sz="2800" dirty="0">
                <a:latin typeface="Arial" charset="0"/>
                <a:ea typeface="MS PGothic" charset="0"/>
              </a:rPr>
              <a:t>represent plutonium-238, how many half-lives have passed in the sample shown below?</a:t>
            </a:r>
            <a:endParaRPr lang="en-US" sz="2800" baseline="30000" dirty="0">
              <a:latin typeface="Arial" charset="0"/>
              <a:ea typeface="MS PGothic" charset="0"/>
              <a:cs typeface="Arial" charset="0"/>
            </a:endParaRPr>
          </a:p>
        </p:txBody>
      </p:sp>
    </p:spTree>
    <p:extLst>
      <p:ext uri="{BB962C8B-B14F-4D97-AF65-F5344CB8AC3E}">
        <p14:creationId xmlns:p14="http://schemas.microsoft.com/office/powerpoint/2010/main" val="321100247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1143000"/>
            <a:ext cx="8229600" cy="1371600"/>
          </a:xfrm>
        </p:spPr>
        <p:txBody>
          <a:bodyPr/>
          <a:lstStyle/>
          <a:p>
            <a:pPr algn="l" eaLnBrk="1" hangingPunct="1">
              <a:spcAft>
                <a:spcPts val="1200"/>
              </a:spcAft>
            </a:pPr>
            <a:r>
              <a:rPr lang="en-US">
                <a:latin typeface="Arial" charset="0"/>
                <a:ea typeface="MS PGothic" charset="0"/>
              </a:rPr>
              <a:t>Iodine-131 is used in thyroid therapy and has a half-life of about 8 days. What percentage of iodine-131 remains in a patient 32 days after treatment?</a:t>
            </a:r>
            <a:endParaRPr lang="en-US" baseline="30000">
              <a:latin typeface="Arial" charset="0"/>
              <a:ea typeface="MS PGothic" charset="0"/>
              <a:cs typeface="Arial" charset="0"/>
            </a:endParaRPr>
          </a:p>
        </p:txBody>
      </p:sp>
      <p:sp>
        <p:nvSpPr>
          <p:cNvPr id="29699" name="Rectangle 3"/>
          <p:cNvSpPr>
            <a:spLocks noGrp="1" noChangeArrowheads="1"/>
          </p:cNvSpPr>
          <p:nvPr>
            <p:ph type="body" idx="1"/>
          </p:nvPr>
        </p:nvSpPr>
        <p:spPr>
          <a:xfrm>
            <a:off x="457200" y="3429000"/>
            <a:ext cx="3962400" cy="2514600"/>
          </a:xfrm>
        </p:spPr>
        <p:txBody>
          <a:bodyPr/>
          <a:lstStyle/>
          <a:p>
            <a:pPr eaLnBrk="1" hangingPunct="1">
              <a:buClr>
                <a:schemeClr val="tx1"/>
              </a:buClr>
              <a:buFont typeface="Arial" charset="0"/>
              <a:buAutoNum type="alphaLcPeriod"/>
            </a:pPr>
            <a:r>
              <a:rPr lang="en-US" sz="2800">
                <a:latin typeface="Arial" charset="0"/>
                <a:ea typeface="MS PGothic" charset="0"/>
              </a:rPr>
              <a:t>50.0%</a:t>
            </a:r>
          </a:p>
          <a:p>
            <a:pPr eaLnBrk="1" hangingPunct="1">
              <a:buClr>
                <a:schemeClr val="tx1"/>
              </a:buClr>
              <a:buFont typeface="Arial" charset="0"/>
              <a:buAutoNum type="alphaLcPeriod"/>
            </a:pPr>
            <a:r>
              <a:rPr lang="en-US" sz="2800">
                <a:latin typeface="Arial" charset="0"/>
                <a:ea typeface="MS PGothic" charset="0"/>
              </a:rPr>
              <a:t>25.0%</a:t>
            </a:r>
          </a:p>
          <a:p>
            <a:pPr eaLnBrk="1" hangingPunct="1">
              <a:buClr>
                <a:schemeClr val="tx1"/>
              </a:buClr>
              <a:buFont typeface="Arial" charset="0"/>
              <a:buAutoNum type="alphaLcPeriod"/>
            </a:pPr>
            <a:r>
              <a:rPr lang="en-US" sz="2800">
                <a:latin typeface="Arial" charset="0"/>
                <a:ea typeface="MS PGothic" charset="0"/>
              </a:rPr>
              <a:t>12.5%</a:t>
            </a:r>
          </a:p>
          <a:p>
            <a:pPr eaLnBrk="1" hangingPunct="1">
              <a:buClr>
                <a:schemeClr val="tx1"/>
              </a:buClr>
              <a:buFont typeface="Arial" charset="0"/>
              <a:buAutoNum type="alphaLcPeriod"/>
            </a:pPr>
            <a:r>
              <a:rPr lang="en-US" sz="2800">
                <a:latin typeface="Arial" charset="0"/>
                <a:ea typeface="MS PGothic" charset="0"/>
              </a:rPr>
              <a:t>6.25%</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332260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65125" y="968375"/>
            <a:ext cx="8229600" cy="5335588"/>
          </a:xfrm>
        </p:spPr>
        <p:txBody>
          <a:bodyPr>
            <a:normAutofit/>
          </a:bodyPr>
          <a:lstStyle/>
          <a:p>
            <a:pPr>
              <a:buSzPts val="2800"/>
            </a:pPr>
            <a:r>
              <a:rPr lang="en-US" sz="2400" dirty="0">
                <a:solidFill>
                  <a:srgbClr val="000000"/>
                </a:solidFill>
                <a:ea typeface="ＭＳ Ｐゴシック"/>
              </a:rPr>
              <a:t>An atom is characterized by </a:t>
            </a:r>
            <a:endParaRPr lang="en-US" sz="2400" dirty="0" smtClean="0">
              <a:solidFill>
                <a:srgbClr val="000000"/>
              </a:solidFill>
              <a:ea typeface="ＭＳ Ｐゴシック"/>
            </a:endParaRPr>
          </a:p>
          <a:p>
            <a:pPr lvl="1">
              <a:buSzPts val="2800"/>
            </a:pPr>
            <a:r>
              <a:rPr lang="en-US" sz="2000" dirty="0" smtClean="0">
                <a:solidFill>
                  <a:srgbClr val="000000"/>
                </a:solidFill>
                <a:ea typeface="ＭＳ Ｐゴシック"/>
              </a:rPr>
              <a:t>its </a:t>
            </a:r>
            <a:r>
              <a:rPr lang="en-US" sz="2000" i="1" dirty="0">
                <a:solidFill>
                  <a:srgbClr val="000000"/>
                </a:solidFill>
                <a:ea typeface="ＭＳ Ｐゴシック"/>
              </a:rPr>
              <a:t>atomic number, </a:t>
            </a:r>
            <a:r>
              <a:rPr lang="en-US" sz="2000" i="1" dirty="0" smtClean="0">
                <a:solidFill>
                  <a:srgbClr val="000000"/>
                </a:solidFill>
                <a:ea typeface="ＭＳ Ｐゴシック"/>
              </a:rPr>
              <a:t>Z</a:t>
            </a:r>
            <a:r>
              <a:rPr lang="en-US" sz="2000" dirty="0">
                <a:solidFill>
                  <a:srgbClr val="000000"/>
                </a:solidFill>
                <a:ea typeface="ＭＳ Ｐゴシック"/>
              </a:rPr>
              <a:t> </a:t>
            </a:r>
            <a:endParaRPr lang="en-US" sz="2000" dirty="0" smtClean="0">
              <a:solidFill>
                <a:srgbClr val="000000"/>
              </a:solidFill>
              <a:ea typeface="ＭＳ Ｐゴシック"/>
            </a:endParaRPr>
          </a:p>
          <a:p>
            <a:pPr lvl="1">
              <a:buSzPts val="2800"/>
            </a:pPr>
            <a:r>
              <a:rPr lang="en-US" sz="2000" dirty="0" smtClean="0">
                <a:solidFill>
                  <a:srgbClr val="000000"/>
                </a:solidFill>
                <a:ea typeface="ＭＳ Ｐゴシック"/>
              </a:rPr>
              <a:t>and </a:t>
            </a:r>
            <a:r>
              <a:rPr lang="en-US" sz="2000" dirty="0">
                <a:solidFill>
                  <a:srgbClr val="000000"/>
                </a:solidFill>
                <a:ea typeface="ＭＳ Ｐゴシック"/>
              </a:rPr>
              <a:t>its </a:t>
            </a:r>
            <a:r>
              <a:rPr lang="en-US" sz="2000" i="1" dirty="0">
                <a:solidFill>
                  <a:srgbClr val="000000"/>
                </a:solidFill>
                <a:ea typeface="ＭＳ Ｐゴシック"/>
              </a:rPr>
              <a:t>mass number, </a:t>
            </a:r>
            <a:r>
              <a:rPr lang="en-US" sz="2000" i="1" dirty="0" smtClean="0">
                <a:solidFill>
                  <a:srgbClr val="000000"/>
                </a:solidFill>
                <a:ea typeface="ＭＳ Ｐゴシック"/>
              </a:rPr>
              <a:t>A</a:t>
            </a:r>
            <a:endParaRPr lang="en-US" sz="2000" dirty="0">
              <a:solidFill>
                <a:srgbClr val="000000"/>
              </a:solidFill>
              <a:ea typeface="ＭＳ Ｐゴシック"/>
            </a:endParaRPr>
          </a:p>
          <a:p>
            <a:pPr>
              <a:buSzPts val="2800"/>
            </a:pPr>
            <a:endParaRPr lang="en-US" sz="700" dirty="0" smtClean="0">
              <a:solidFill>
                <a:srgbClr val="000000"/>
              </a:solidFill>
              <a:ea typeface="ＭＳ Ｐゴシック"/>
            </a:endParaRPr>
          </a:p>
          <a:p>
            <a:pPr>
              <a:buSzPts val="2800"/>
            </a:pPr>
            <a:endParaRPr lang="en-US" sz="2400" dirty="0" smtClean="0">
              <a:solidFill>
                <a:srgbClr val="000000"/>
              </a:solidFill>
              <a:ea typeface="ＭＳ Ｐゴシック"/>
            </a:endParaRPr>
          </a:p>
          <a:p>
            <a:pPr>
              <a:buSzPts val="2800"/>
            </a:pPr>
            <a:endParaRPr lang="en-US" sz="2400" dirty="0">
              <a:solidFill>
                <a:srgbClr val="000000"/>
              </a:solidFill>
              <a:ea typeface="ＭＳ Ｐゴシック"/>
            </a:endParaRPr>
          </a:p>
          <a:p>
            <a:pPr>
              <a:buSzPts val="2800"/>
            </a:pPr>
            <a:endParaRPr lang="en-US" sz="2400" dirty="0" smtClean="0">
              <a:solidFill>
                <a:srgbClr val="000000"/>
              </a:solidFill>
              <a:ea typeface="ＭＳ Ｐゴシック"/>
            </a:endParaRPr>
          </a:p>
          <a:p>
            <a:pPr>
              <a:buSzPts val="2800"/>
            </a:pPr>
            <a:endParaRPr lang="en-US" sz="2400" dirty="0">
              <a:solidFill>
                <a:srgbClr val="000000"/>
              </a:solidFill>
              <a:ea typeface="ＭＳ Ｐゴシック"/>
            </a:endParaRPr>
          </a:p>
          <a:p>
            <a:pPr>
              <a:buSzPts val="2800"/>
            </a:pPr>
            <a:r>
              <a:rPr lang="en-US" sz="2400" dirty="0" smtClean="0">
                <a:solidFill>
                  <a:srgbClr val="000000"/>
                </a:solidFill>
                <a:ea typeface="ＭＳ Ｐゴシック"/>
              </a:rPr>
              <a:t>The </a:t>
            </a:r>
            <a:r>
              <a:rPr lang="en-US" sz="2400" dirty="0">
                <a:solidFill>
                  <a:srgbClr val="000000"/>
                </a:solidFill>
                <a:ea typeface="ＭＳ Ｐゴシック"/>
              </a:rPr>
              <a:t>mass number gives the total number of </a:t>
            </a:r>
            <a:r>
              <a:rPr lang="en-US" sz="2400" b="1" dirty="0">
                <a:solidFill>
                  <a:srgbClr val="000000"/>
                </a:solidFill>
                <a:ea typeface="ＭＳ Ｐゴシック"/>
              </a:rPr>
              <a:t>nucleons</a:t>
            </a:r>
            <a:r>
              <a:rPr lang="en-US" sz="2400" dirty="0">
                <a:solidFill>
                  <a:srgbClr val="000000"/>
                </a:solidFill>
                <a:ea typeface="ＭＳ Ｐゴシック"/>
              </a:rPr>
              <a:t>, a general term for </a:t>
            </a:r>
            <a:r>
              <a:rPr lang="en-US" sz="2400" dirty="0" smtClean="0">
                <a:solidFill>
                  <a:srgbClr val="000000"/>
                </a:solidFill>
                <a:ea typeface="ＭＳ Ｐゴシック"/>
              </a:rPr>
              <a:t>total protons </a:t>
            </a:r>
            <a:r>
              <a:rPr lang="en-US" sz="2400" dirty="0">
                <a:solidFill>
                  <a:srgbClr val="000000"/>
                </a:solidFill>
                <a:ea typeface="ＭＳ Ｐゴシック"/>
              </a:rPr>
              <a:t>(p) </a:t>
            </a:r>
            <a:r>
              <a:rPr lang="en-US" sz="2400" dirty="0" smtClean="0">
                <a:solidFill>
                  <a:srgbClr val="000000"/>
                </a:solidFill>
                <a:ea typeface="ＭＳ Ｐゴシック"/>
              </a:rPr>
              <a:t>plus neutrons </a:t>
            </a:r>
            <a:r>
              <a:rPr lang="en-US" sz="2400" dirty="0">
                <a:solidFill>
                  <a:srgbClr val="000000"/>
                </a:solidFill>
                <a:ea typeface="ＭＳ Ｐゴシック"/>
              </a:rPr>
              <a:t>(n</a:t>
            </a:r>
            <a:r>
              <a:rPr lang="en-US" sz="2400" dirty="0" smtClean="0">
                <a:solidFill>
                  <a:srgbClr val="000000"/>
                </a:solidFill>
                <a:ea typeface="ＭＳ Ｐゴシック"/>
              </a:rPr>
              <a:t>)</a:t>
            </a:r>
            <a:r>
              <a:rPr lang="en-US" sz="2400" dirty="0">
                <a:solidFill>
                  <a:srgbClr val="000000"/>
                </a:solidFill>
                <a:ea typeface="ＭＳ Ｐゴシック"/>
              </a:rPr>
              <a:t> </a:t>
            </a:r>
            <a:endParaRPr lang="en-US" sz="2400" dirty="0" smtClean="0">
              <a:solidFill>
                <a:srgbClr val="000000"/>
              </a:solidFill>
              <a:ea typeface="ＭＳ Ｐゴシック"/>
            </a:endParaRPr>
          </a:p>
          <a:p>
            <a:pPr>
              <a:buSzPts val="2800"/>
            </a:pPr>
            <a:endParaRPr lang="en-US" sz="700" dirty="0">
              <a:solidFill>
                <a:srgbClr val="000000"/>
              </a:solidFill>
              <a:ea typeface="ＭＳ Ｐゴシック"/>
            </a:endParaRPr>
          </a:p>
          <a:p>
            <a:pPr>
              <a:buSzPts val="2800"/>
            </a:pPr>
            <a:r>
              <a:rPr lang="en-US" sz="2400" dirty="0">
                <a:solidFill>
                  <a:srgbClr val="000000"/>
                </a:solidFill>
                <a:ea typeface="ＭＳ Ｐゴシック"/>
              </a:rPr>
              <a:t>Atoms with identical atomic numbers but different mass numbers are called </a:t>
            </a:r>
            <a:r>
              <a:rPr lang="en-US" sz="2400" i="1" dirty="0" smtClean="0">
                <a:solidFill>
                  <a:srgbClr val="000000"/>
                </a:solidFill>
                <a:ea typeface="ＭＳ Ｐゴシック"/>
              </a:rPr>
              <a:t>isotopes</a:t>
            </a:r>
            <a:r>
              <a:rPr lang="en-US" sz="2400" dirty="0">
                <a:solidFill>
                  <a:srgbClr val="000000"/>
                </a:solidFill>
                <a:ea typeface="ＭＳ Ｐゴシック"/>
              </a:rPr>
              <a:t> </a:t>
            </a:r>
            <a:endParaRPr lang="en-US" sz="2400" dirty="0" smtClean="0">
              <a:solidFill>
                <a:srgbClr val="000000"/>
              </a:solidFill>
              <a:ea typeface="ＭＳ Ｐゴシック"/>
            </a:endParaRPr>
          </a:p>
          <a:p>
            <a:pPr lvl="1">
              <a:buSzPts val="2800"/>
            </a:pPr>
            <a:r>
              <a:rPr lang="en-US" sz="2000" dirty="0" smtClean="0">
                <a:solidFill>
                  <a:srgbClr val="000000"/>
                </a:solidFill>
                <a:ea typeface="ＭＳ Ｐゴシック"/>
              </a:rPr>
              <a:t>the </a:t>
            </a:r>
            <a:r>
              <a:rPr lang="en-US" sz="2000" dirty="0">
                <a:solidFill>
                  <a:srgbClr val="000000"/>
                </a:solidFill>
                <a:ea typeface="ＭＳ Ｐゴシック"/>
              </a:rPr>
              <a:t>nucleus of a specific isotope is called a </a:t>
            </a:r>
            <a:r>
              <a:rPr lang="en-US" sz="2000" b="1" dirty="0" smtClean="0">
                <a:solidFill>
                  <a:srgbClr val="000000"/>
                </a:solidFill>
                <a:ea typeface="ＭＳ Ｐゴシック"/>
              </a:rPr>
              <a:t>nuclide</a:t>
            </a:r>
            <a:r>
              <a:rPr lang="en-US" sz="2000" dirty="0" smtClean="0">
                <a:solidFill>
                  <a:srgbClr val="000000"/>
                </a:solidFill>
                <a:ea typeface="ＭＳ Ｐゴシック"/>
              </a:rPr>
              <a:t> </a:t>
            </a:r>
            <a:endParaRPr lang="en-US" sz="2000" dirty="0">
              <a:solidFill>
                <a:srgbClr val="000000"/>
              </a:solidFill>
              <a:ea typeface="ＭＳ Ｐゴシック"/>
            </a:endParaRPr>
          </a:p>
          <a:p>
            <a:pPr>
              <a:spcAft>
                <a:spcPts val="2400"/>
              </a:spcAft>
            </a:pPr>
            <a:endParaRPr lang="en-US" sz="2800" dirty="0">
              <a:ea typeface="ＭＳ Ｐゴシック" charset="0"/>
              <a:cs typeface="ＭＳ Ｐゴシック" charset="0"/>
            </a:endParaRPr>
          </a:p>
        </p:txBody>
      </p:sp>
      <p:pic>
        <p:nvPicPr>
          <p:cNvPr id="5" name="Picture 3" descr="002_11_Pg329_Un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389" y="2272732"/>
            <a:ext cx="4748875" cy="103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3921125" y="193099"/>
            <a:ext cx="1388722" cy="584776"/>
          </a:xfrm>
          <a:prstGeom prst="rect">
            <a:avLst/>
          </a:prstGeom>
          <a:noFill/>
        </p:spPr>
        <p:txBody>
          <a:bodyPr wrap="none" rtlCol="0">
            <a:spAutoFit/>
          </a:bodyPr>
          <a:lstStyle/>
          <a:p>
            <a:r>
              <a:rPr lang="en-US" sz="3200" dirty="0" smtClean="0"/>
              <a:t>Review</a:t>
            </a:r>
            <a:endParaRPr lang="en-US" sz="3200" dirty="0"/>
          </a:p>
        </p:txBody>
      </p:sp>
    </p:spTree>
    <p:extLst>
      <p:ext uri="{BB962C8B-B14F-4D97-AF65-F5344CB8AC3E}">
        <p14:creationId xmlns:p14="http://schemas.microsoft.com/office/powerpoint/2010/main" val="3397402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1143000"/>
            <a:ext cx="8229600" cy="1371600"/>
          </a:xfrm>
        </p:spPr>
        <p:txBody>
          <a:bodyPr/>
          <a:lstStyle/>
          <a:p>
            <a:pPr algn="l" eaLnBrk="1" hangingPunct="1">
              <a:spcAft>
                <a:spcPts val="1200"/>
              </a:spcAft>
            </a:pPr>
            <a:r>
              <a:rPr lang="en-US">
                <a:latin typeface="Arial" charset="0"/>
                <a:ea typeface="MS PGothic" charset="0"/>
              </a:rPr>
              <a:t>Iodine-131 is used in thyroid therapy and has a half-life of about 8 days. What percentage of iodine-131 remains in a patient 32 days after treatment?</a:t>
            </a:r>
            <a:endParaRPr lang="en-US" baseline="30000">
              <a:latin typeface="Arial" charset="0"/>
              <a:ea typeface="MS PGothic" charset="0"/>
              <a:cs typeface="Arial" charset="0"/>
            </a:endParaRPr>
          </a:p>
        </p:txBody>
      </p:sp>
      <p:sp>
        <p:nvSpPr>
          <p:cNvPr id="30723" name="Rectangle 3"/>
          <p:cNvSpPr>
            <a:spLocks noGrp="1" noChangeArrowheads="1"/>
          </p:cNvSpPr>
          <p:nvPr>
            <p:ph type="body" idx="1"/>
          </p:nvPr>
        </p:nvSpPr>
        <p:spPr>
          <a:xfrm>
            <a:off x="457200" y="3429000"/>
            <a:ext cx="3962400" cy="2514600"/>
          </a:xfrm>
        </p:spPr>
        <p:txBody>
          <a:bodyPr/>
          <a:lstStyle/>
          <a:p>
            <a:pPr eaLnBrk="1" hangingPunct="1">
              <a:buClr>
                <a:schemeClr val="tx1"/>
              </a:buClr>
              <a:buFont typeface="Arial" charset="0"/>
              <a:buAutoNum type="alphaLcPeriod"/>
            </a:pPr>
            <a:r>
              <a:rPr lang="en-US" sz="2800" dirty="0">
                <a:latin typeface="Arial" charset="0"/>
                <a:ea typeface="MS PGothic" charset="0"/>
              </a:rPr>
              <a:t>50.0%</a:t>
            </a:r>
          </a:p>
          <a:p>
            <a:pPr eaLnBrk="1" hangingPunct="1">
              <a:buClr>
                <a:schemeClr val="tx1"/>
              </a:buClr>
              <a:buFont typeface="Arial" charset="0"/>
              <a:buAutoNum type="alphaLcPeriod"/>
            </a:pPr>
            <a:r>
              <a:rPr lang="en-US" sz="2800" dirty="0">
                <a:latin typeface="Arial" charset="0"/>
                <a:ea typeface="MS PGothic" charset="0"/>
              </a:rPr>
              <a:t>25.0%</a:t>
            </a:r>
          </a:p>
          <a:p>
            <a:pPr eaLnBrk="1" hangingPunct="1">
              <a:buClr>
                <a:schemeClr val="tx1"/>
              </a:buClr>
              <a:buFont typeface="Arial" charset="0"/>
              <a:buAutoNum type="alphaLcPeriod"/>
            </a:pPr>
            <a:r>
              <a:rPr lang="en-US" sz="2800" dirty="0">
                <a:latin typeface="Arial" charset="0"/>
                <a:ea typeface="MS PGothic" charset="0"/>
              </a:rPr>
              <a:t>12.5%</a:t>
            </a:r>
          </a:p>
          <a:p>
            <a:pPr eaLnBrk="1" hangingPunct="1">
              <a:buClr>
                <a:schemeClr val="tx1"/>
              </a:buClr>
              <a:buFont typeface="Arial" charset="0"/>
              <a:buAutoNum type="alphaLcPeriod"/>
            </a:pPr>
            <a:r>
              <a:rPr lang="en-US" sz="2800" dirty="0">
                <a:solidFill>
                  <a:srgbClr val="FF0000"/>
                </a:solidFill>
                <a:latin typeface="Arial" charset="0"/>
                <a:ea typeface="MS PGothic" charset="0"/>
              </a:rPr>
              <a:t>6.25%</a:t>
            </a:r>
          </a:p>
          <a:p>
            <a:pPr eaLnBrk="1" hangingPunct="1">
              <a:buFont typeface="Times" charset="0"/>
              <a:buAutoNum type="alphaLcPeriod"/>
            </a:pPr>
            <a:endParaRPr lang="en-US" sz="2800" dirty="0">
              <a:latin typeface="Times" charset="0"/>
              <a:ea typeface="MS PGothic" charset="0"/>
            </a:endParaRPr>
          </a:p>
          <a:p>
            <a:pPr eaLnBrk="1" hangingPunct="1">
              <a:buFontTx/>
              <a:buNone/>
            </a:pPr>
            <a:r>
              <a:rPr lang="en-US" sz="2800" dirty="0">
                <a:latin typeface="Times" charset="0"/>
                <a:ea typeface="MS PGothic" charset="0"/>
              </a:rPr>
              <a:t> </a:t>
            </a:r>
          </a:p>
        </p:txBody>
      </p:sp>
    </p:spTree>
    <p:extLst>
      <p:ext uri="{BB962C8B-B14F-4D97-AF65-F5344CB8AC3E}">
        <p14:creationId xmlns:p14="http://schemas.microsoft.com/office/powerpoint/2010/main" val="375125658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381000" y="13779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 name="Rectangle 3"/>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a:r>
              <a:rPr lang="en-US" sz="2000" b="1">
                <a:solidFill>
                  <a:srgbClr val="3366FF"/>
                </a:solidFill>
                <a:latin typeface="Arial" charset="0"/>
              </a:rPr>
              <a:t>Worked Example 11.4 </a:t>
            </a:r>
            <a:r>
              <a:rPr lang="en-US" sz="2000" b="1">
                <a:solidFill>
                  <a:srgbClr val="4C4BE5"/>
                </a:solidFill>
                <a:latin typeface="Arial" charset="0"/>
              </a:rPr>
              <a:t> </a:t>
            </a:r>
            <a:r>
              <a:rPr lang="en-US" sz="2000">
                <a:latin typeface="Arial" charset="0"/>
              </a:rPr>
              <a:t>Nuclear Reactions: Half-Life</a:t>
            </a:r>
          </a:p>
        </p:txBody>
      </p:sp>
      <p:sp>
        <p:nvSpPr>
          <p:cNvPr id="275460" name="Text Box 4"/>
          <p:cNvSpPr txBox="1">
            <a:spLocks noChangeArrowheads="1"/>
          </p:cNvSpPr>
          <p:nvPr/>
        </p:nvSpPr>
        <p:spPr bwMode="auto">
          <a:xfrm>
            <a:off x="304800" y="1714500"/>
            <a:ext cx="72294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763" indent="-4763">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a:spcBef>
                <a:spcPct val="0"/>
              </a:spcBef>
            </a:pPr>
            <a:r>
              <a:rPr lang="en-US" sz="1400"/>
              <a:t>Determine how many half-lives have elapsed. For an integral number of half-lives, we can multiply the starting amount (100%) by 1/2 for each half-life that has elapsed.</a:t>
            </a:r>
          </a:p>
        </p:txBody>
      </p:sp>
      <p:sp>
        <p:nvSpPr>
          <p:cNvPr id="275461" name="Rectangle 5"/>
          <p:cNvSpPr>
            <a:spLocks noChangeArrowheads="1"/>
          </p:cNvSpPr>
          <p:nvPr/>
        </p:nvSpPr>
        <p:spPr bwMode="auto">
          <a:xfrm>
            <a:off x="319088" y="1349375"/>
            <a:ext cx="2195512"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a:r>
              <a:rPr lang="en-US" b="1">
                <a:solidFill>
                  <a:srgbClr val="3366FF"/>
                </a:solidFill>
                <a:latin typeface="Arial" charset="0"/>
              </a:rPr>
              <a:t>Analysis</a:t>
            </a:r>
            <a:endParaRPr lang="en-US">
              <a:solidFill>
                <a:schemeClr val="bg1"/>
              </a:solidFill>
              <a:latin typeface="Arial" charset="0"/>
            </a:endParaRPr>
          </a:p>
        </p:txBody>
      </p:sp>
      <p:sp>
        <p:nvSpPr>
          <p:cNvPr id="6150" name="Line 6"/>
          <p:cNvSpPr>
            <a:spLocks noChangeShapeType="1"/>
          </p:cNvSpPr>
          <p:nvPr/>
        </p:nvSpPr>
        <p:spPr bwMode="auto">
          <a:xfrm>
            <a:off x="304800" y="304800"/>
            <a:ext cx="0" cy="40449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1" name="Text Box 7"/>
          <p:cNvSpPr txBox="1">
            <a:spLocks noChangeArrowheads="1"/>
          </p:cNvSpPr>
          <p:nvPr/>
        </p:nvSpPr>
        <p:spPr bwMode="auto">
          <a:xfrm>
            <a:off x="304800" y="749300"/>
            <a:ext cx="84582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a:spcBef>
                <a:spcPct val="0"/>
              </a:spcBef>
            </a:pPr>
            <a:r>
              <a:rPr lang="en-US" sz="1400"/>
              <a:t>Phosphorus-32, a radioisotope used in leukemia therapy, has a half-life of about 14 days. Approximately what </a:t>
            </a:r>
          </a:p>
          <a:p>
            <a:pPr>
              <a:spcBef>
                <a:spcPct val="0"/>
              </a:spcBef>
            </a:pPr>
            <a:r>
              <a:rPr lang="en-US" sz="1400"/>
              <a:t>percentage of a sample remains after 8 weeks?</a:t>
            </a:r>
          </a:p>
        </p:txBody>
      </p:sp>
      <p:sp>
        <p:nvSpPr>
          <p:cNvPr id="6152" name="Line 8"/>
          <p:cNvSpPr>
            <a:spLocks noChangeShapeType="1"/>
          </p:cNvSpPr>
          <p:nvPr/>
        </p:nvSpPr>
        <p:spPr bwMode="auto">
          <a:xfrm>
            <a:off x="30480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3" name="Line 9"/>
          <p:cNvSpPr>
            <a:spLocks noChangeShapeType="1"/>
          </p:cNvSpPr>
          <p:nvPr/>
        </p:nvSpPr>
        <p:spPr bwMode="auto">
          <a:xfrm>
            <a:off x="304800" y="434975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5466" name="Text Box 10"/>
          <p:cNvSpPr txBox="1">
            <a:spLocks noChangeArrowheads="1"/>
          </p:cNvSpPr>
          <p:nvPr/>
        </p:nvSpPr>
        <p:spPr bwMode="auto">
          <a:xfrm>
            <a:off x="304800" y="2597150"/>
            <a:ext cx="79248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a:spcBef>
                <a:spcPct val="0"/>
              </a:spcBef>
            </a:pPr>
            <a:r>
              <a:rPr lang="en-US" sz="1400"/>
              <a:t>Since one half-life of        is 14 days (2 weeks), 8 weeks represents four half-lives. The fraction that </a:t>
            </a:r>
          </a:p>
          <a:p>
            <a:pPr>
              <a:spcBef>
                <a:spcPct val="0"/>
              </a:spcBef>
            </a:pPr>
            <a:r>
              <a:rPr lang="en-US" sz="1400"/>
              <a:t>remains after 8 weeks is thus</a:t>
            </a:r>
          </a:p>
        </p:txBody>
      </p:sp>
      <p:sp>
        <p:nvSpPr>
          <p:cNvPr id="275467" name="Rectangle 11"/>
          <p:cNvSpPr>
            <a:spLocks noChangeArrowheads="1"/>
          </p:cNvSpPr>
          <p:nvPr/>
        </p:nvSpPr>
        <p:spPr bwMode="auto">
          <a:xfrm>
            <a:off x="304800" y="223202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a:r>
              <a:rPr lang="en-US" b="1">
                <a:solidFill>
                  <a:srgbClr val="3366FF"/>
                </a:solidFill>
                <a:latin typeface="Arial" charset="0"/>
              </a:rPr>
              <a:t>Solution</a:t>
            </a:r>
          </a:p>
        </p:txBody>
      </p:sp>
      <p:pic>
        <p:nvPicPr>
          <p:cNvPr id="275474" name="Picture 18" descr="we1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2636838"/>
            <a:ext cx="2841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75" name="Picture 19" descr="we1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3148013"/>
            <a:ext cx="67548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759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4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54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54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54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5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p:bldP spid="275461" grpId="0"/>
      <p:bldP spid="275466" grpId="0"/>
      <p:bldP spid="27546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65125" y="785813"/>
            <a:ext cx="8229600" cy="5483225"/>
          </a:xfrm>
        </p:spPr>
        <p:txBody>
          <a:bodyPr>
            <a:normAutofit lnSpcReduction="10000"/>
          </a:bodyPr>
          <a:lstStyle/>
          <a:p>
            <a:pPr algn="ctr">
              <a:buFontTx/>
              <a:buNone/>
            </a:pPr>
            <a:r>
              <a:rPr lang="en-US" sz="2000" b="1" dirty="0">
                <a:ea typeface="ＭＳ Ｐゴシック" charset="0"/>
                <a:cs typeface="ＭＳ Ｐゴシック" charset="0"/>
              </a:rPr>
              <a:t>Medical Uses of Radioactivity</a:t>
            </a:r>
          </a:p>
          <a:p>
            <a:r>
              <a:rPr lang="pt-BR" sz="2000" b="1" dirty="0">
                <a:ea typeface="ＭＳ Ｐゴシック" charset="0"/>
                <a:cs typeface="ＭＳ Ｐゴシック" charset="0"/>
              </a:rPr>
              <a:t>In Vivo Procedures:</a:t>
            </a:r>
          </a:p>
          <a:p>
            <a:pPr lvl="1"/>
            <a:r>
              <a:rPr lang="en-US" sz="2000" dirty="0">
                <a:ea typeface="ＭＳ Ｐゴシック" charset="0"/>
              </a:rPr>
              <a:t>In vivo studies take place inside the body and are carried out to assess the functioning of a particular organ or body system. A </a:t>
            </a:r>
            <a:r>
              <a:rPr lang="en-US" sz="2000" i="1" dirty="0">
                <a:ea typeface="ＭＳ Ｐゴシック" charset="0"/>
              </a:rPr>
              <a:t>radiopharmaceutical</a:t>
            </a:r>
            <a:r>
              <a:rPr lang="en-US" sz="2000" dirty="0">
                <a:ea typeface="ＭＳ Ｐゴシック" charset="0"/>
              </a:rPr>
              <a:t> agent is administered, and its path determined by analysis of blood or urine samples.</a:t>
            </a:r>
          </a:p>
          <a:p>
            <a:r>
              <a:rPr lang="pt-BR" sz="2000" b="1" dirty="0" err="1">
                <a:ea typeface="ＭＳ Ｐゴシック" charset="0"/>
                <a:cs typeface="ＭＳ Ｐゴシック" charset="0"/>
              </a:rPr>
              <a:t>Therapeutic</a:t>
            </a:r>
            <a:r>
              <a:rPr lang="pt-BR" sz="2000" b="1" dirty="0">
                <a:ea typeface="ＭＳ Ｐゴシック" charset="0"/>
                <a:cs typeface="ＭＳ Ｐゴシック" charset="0"/>
              </a:rPr>
              <a:t> Procedures:</a:t>
            </a:r>
          </a:p>
          <a:p>
            <a:pPr lvl="1"/>
            <a:r>
              <a:rPr lang="en-US" sz="2000" dirty="0">
                <a:ea typeface="ＭＳ Ｐゴシック" charset="0"/>
              </a:rPr>
              <a:t>External radiation therapy for the treatment of cancer is often carried out with </a:t>
            </a:r>
            <a:r>
              <a:rPr lang="en-US" sz="2000" dirty="0" err="1" smtClean="0">
                <a:ea typeface="ＭＳ Ｐゴシック" charset="0"/>
              </a:rPr>
              <a:t>ϒ</a:t>
            </a:r>
            <a:r>
              <a:rPr lang="en-US" dirty="0">
                <a:ea typeface="ＭＳ Ｐゴシック" charset="0"/>
              </a:rPr>
              <a:t>-</a:t>
            </a:r>
            <a:r>
              <a:rPr lang="en-US" sz="2000" dirty="0" smtClean="0">
                <a:ea typeface="ＭＳ Ｐゴシック" charset="0"/>
              </a:rPr>
              <a:t>rays </a:t>
            </a:r>
            <a:r>
              <a:rPr lang="en-US" sz="2000" dirty="0">
                <a:ea typeface="ＭＳ Ｐゴシック" charset="0"/>
              </a:rPr>
              <a:t>emanating from a cobalt-60 source.</a:t>
            </a:r>
          </a:p>
          <a:p>
            <a:pPr lvl="1"/>
            <a:r>
              <a:rPr lang="en-US" sz="2000" dirty="0">
                <a:ea typeface="ＭＳ Ｐゴシック" charset="0"/>
              </a:rPr>
              <a:t>To treat some tumors a radioactive source is placed physically close to the tumor for a specific amount of time.</a:t>
            </a:r>
          </a:p>
          <a:p>
            <a:pPr lvl="1"/>
            <a:r>
              <a:rPr lang="en-US" sz="2000" dirty="0">
                <a:ea typeface="ＭＳ Ｐゴシック" charset="0"/>
              </a:rPr>
              <a:t>In boron neutron-capture therapy (BNCT), boron-containing drugs are administered to a patient and concentrate in the tumor site. The tumor is then irradiated with a neutron beam from a nuclear reactor. The boron absorbs a neutron and undergoes transmutation to produce an alpha particle and a lithium nucleus</a:t>
            </a:r>
            <a:r>
              <a:rPr lang="en-US" sz="2200" dirty="0">
                <a:ea typeface="ＭＳ Ｐゴシック" charset="0"/>
              </a:rPr>
              <a:t>.</a:t>
            </a:r>
          </a:p>
        </p:txBody>
      </p:sp>
      <p:sp>
        <p:nvSpPr>
          <p:cNvPr id="3" name="TextBox 2"/>
          <p:cNvSpPr txBox="1"/>
          <p:nvPr/>
        </p:nvSpPr>
        <p:spPr>
          <a:xfrm>
            <a:off x="4082001" y="233243"/>
            <a:ext cx="488535" cy="461665"/>
          </a:xfrm>
          <a:prstGeom prst="rect">
            <a:avLst/>
          </a:prstGeom>
          <a:noFill/>
        </p:spPr>
        <p:txBody>
          <a:bodyPr wrap="none" rtlCol="0">
            <a:spAutoFit/>
          </a:bodyPr>
          <a:lstStyle/>
          <a:p>
            <a:r>
              <a:rPr lang="en-US" sz="2400" dirty="0" err="1" smtClean="0"/>
              <a:t>fyi</a:t>
            </a:r>
            <a:endParaRPr lang="en-US" sz="2400" dirty="0"/>
          </a:p>
        </p:txBody>
      </p:sp>
    </p:spTree>
    <p:extLst>
      <p:ext uri="{BB962C8B-B14F-4D97-AF65-F5344CB8AC3E}">
        <p14:creationId xmlns:p14="http://schemas.microsoft.com/office/powerpoint/2010/main" val="411171428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1528762"/>
          </a:xfrm>
        </p:spPr>
        <p:txBody>
          <a:bodyPr>
            <a:normAutofit/>
          </a:bodyPr>
          <a:lstStyle/>
          <a:p>
            <a:r>
              <a:rPr lang="en-US" dirty="0">
                <a:latin typeface="Arial" charset="0"/>
                <a:cs typeface="Times New Roman" charset="0"/>
              </a:rPr>
              <a:t>11.6 Radioactive Decay </a:t>
            </a:r>
            <a:r>
              <a:rPr lang="en-US" dirty="0" smtClean="0">
                <a:latin typeface="Arial" charset="0"/>
                <a:cs typeface="Times New Roman" charset="0"/>
              </a:rPr>
              <a:t>Series</a:t>
            </a:r>
            <a:br>
              <a:rPr lang="en-US" dirty="0" smtClean="0">
                <a:latin typeface="Arial" charset="0"/>
                <a:cs typeface="Times New Roman" charset="0"/>
              </a:rPr>
            </a:br>
            <a:r>
              <a:rPr lang="en-US" dirty="0" smtClean="0">
                <a:latin typeface="Arial" charset="0"/>
                <a:cs typeface="Times New Roman" charset="0"/>
              </a:rPr>
              <a:t>[</a:t>
            </a:r>
            <a:r>
              <a:rPr lang="en-US" dirty="0" smtClean="0">
                <a:solidFill>
                  <a:srgbClr val="FF0000"/>
                </a:solidFill>
                <a:latin typeface="Arial" charset="0"/>
                <a:cs typeface="Times New Roman" charset="0"/>
              </a:rPr>
              <a:t>skip</a:t>
            </a:r>
            <a:r>
              <a:rPr lang="en-US" dirty="0" smtClean="0">
                <a:latin typeface="Arial" charset="0"/>
                <a:cs typeface="Times New Roman" charset="0"/>
              </a:rPr>
              <a:t>]</a:t>
            </a:r>
            <a:endParaRPr lang="en-US" dirty="0">
              <a:latin typeface="Arial" charset="0"/>
              <a:cs typeface="Times New Roman" charset="0"/>
            </a:endParaRPr>
          </a:p>
        </p:txBody>
      </p:sp>
      <p:pic>
        <p:nvPicPr>
          <p:cNvPr id="286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1803400"/>
            <a:ext cx="42481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21221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65125" y="836613"/>
            <a:ext cx="4138613" cy="5410200"/>
          </a:xfrm>
        </p:spPr>
        <p:txBody>
          <a:bodyPr/>
          <a:lstStyle/>
          <a:p>
            <a:r>
              <a:rPr lang="en-US" sz="2400" dirty="0">
                <a:ea typeface="ＭＳ Ｐゴシック" charset="0"/>
                <a:cs typeface="ＭＳ Ｐゴシック" charset="0"/>
              </a:rPr>
              <a:t>When a radioactive isotope decays, nuclear change occurs and a different element is </a:t>
            </a:r>
            <a:r>
              <a:rPr lang="en-US" sz="2400" dirty="0" smtClean="0">
                <a:ea typeface="ＭＳ Ｐゴシック" charset="0"/>
                <a:cs typeface="ＭＳ Ｐゴシック" charset="0"/>
              </a:rPr>
              <a:t>formed</a:t>
            </a:r>
            <a:r>
              <a:rPr lang="en-US" sz="2400" dirty="0">
                <a:ea typeface="ＭＳ Ｐゴシック" charset="0"/>
                <a:cs typeface="ＭＳ Ｐゴシック" charset="0"/>
              </a:rPr>
              <a:t> </a:t>
            </a:r>
          </a:p>
          <a:p>
            <a:r>
              <a:rPr lang="en-US" sz="2400" dirty="0">
                <a:ea typeface="ＭＳ Ｐゴシック" charset="0"/>
                <a:cs typeface="ＭＳ Ｐゴシック" charset="0"/>
              </a:rPr>
              <a:t>Sometimes the product nucleus is radioactive and undergoes further </a:t>
            </a:r>
            <a:r>
              <a:rPr lang="en-US" sz="2400" dirty="0" smtClean="0">
                <a:ea typeface="ＭＳ Ｐゴシック" charset="0"/>
                <a:cs typeface="ＭＳ Ｐゴシック" charset="0"/>
              </a:rPr>
              <a:t>decay</a:t>
            </a:r>
            <a:r>
              <a:rPr lang="en-US" sz="2400" dirty="0">
                <a:ea typeface="ＭＳ Ｐゴシック" charset="0"/>
                <a:cs typeface="ＭＳ Ｐゴシック" charset="0"/>
              </a:rPr>
              <a:t> </a:t>
            </a:r>
          </a:p>
          <a:p>
            <a:r>
              <a:rPr lang="en-US" sz="2400" dirty="0">
                <a:ea typeface="ＭＳ Ｐゴシック" charset="0"/>
                <a:cs typeface="ＭＳ Ｐゴシック" charset="0"/>
              </a:rPr>
              <a:t>Some radioactive nuclei undergo a whole </a:t>
            </a:r>
            <a:r>
              <a:rPr lang="en-US" sz="2400" b="1" dirty="0">
                <a:ea typeface="ＭＳ Ｐゴシック" charset="0"/>
                <a:cs typeface="ＭＳ Ｐゴシック" charset="0"/>
              </a:rPr>
              <a:t>decay series</a:t>
            </a:r>
            <a:r>
              <a:rPr lang="en-US" sz="2400" dirty="0">
                <a:ea typeface="ＭＳ Ｐゴシック" charset="0"/>
                <a:cs typeface="ＭＳ Ｐゴシック" charset="0"/>
              </a:rPr>
              <a:t> of nuclear disintegrations </a:t>
            </a:r>
            <a:endParaRPr lang="en-US" sz="2400" dirty="0" smtClean="0">
              <a:ea typeface="ＭＳ Ｐゴシック" charset="0"/>
              <a:cs typeface="ＭＳ Ｐゴシック" charset="0"/>
            </a:endParaRPr>
          </a:p>
          <a:p>
            <a:pPr lvl="1"/>
            <a:r>
              <a:rPr lang="en-US" sz="2000" dirty="0" smtClean="0">
                <a:ea typeface="ＭＳ Ｐゴシック" charset="0"/>
                <a:cs typeface="ＭＳ Ｐゴシック" charset="0"/>
              </a:rPr>
              <a:t>before </a:t>
            </a:r>
            <a:r>
              <a:rPr lang="en-US" sz="2000" dirty="0">
                <a:ea typeface="ＭＳ Ｐゴシック" charset="0"/>
                <a:cs typeface="ＭＳ Ｐゴシック" charset="0"/>
              </a:rPr>
              <a:t>they ultimately reach a nonradioactive </a:t>
            </a:r>
            <a:r>
              <a:rPr lang="en-US" sz="2000" dirty="0" smtClean="0">
                <a:ea typeface="ＭＳ Ｐゴシック" charset="0"/>
                <a:cs typeface="ＭＳ Ｐゴシック" charset="0"/>
              </a:rPr>
              <a:t>product</a:t>
            </a:r>
            <a:r>
              <a:rPr lang="en-US" sz="2000" dirty="0">
                <a:ea typeface="ＭＳ Ｐゴシック" charset="0"/>
                <a:cs typeface="ＭＳ Ｐゴシック" charset="0"/>
              </a:rPr>
              <a:t> </a:t>
            </a:r>
          </a:p>
        </p:txBody>
      </p:sp>
      <p:pic>
        <p:nvPicPr>
          <p:cNvPr id="286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1803400"/>
            <a:ext cx="42481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28975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365125" y="836613"/>
            <a:ext cx="8355013" cy="5268912"/>
          </a:xfrm>
        </p:spPr>
        <p:txBody>
          <a:bodyPr>
            <a:normAutofit/>
          </a:bodyPr>
          <a:lstStyle/>
          <a:p>
            <a:r>
              <a:rPr lang="en-US" sz="2600" dirty="0">
                <a:ea typeface="ＭＳ Ｐゴシック" charset="0"/>
                <a:cs typeface="ＭＳ Ｐゴシック" charset="0"/>
              </a:rPr>
              <a:t>One of the intermediate radionuclides in the uranium-238 decay series is radium-</a:t>
            </a:r>
            <a:r>
              <a:rPr lang="en-US" sz="2600" dirty="0" smtClean="0">
                <a:ea typeface="ＭＳ Ｐゴシック" charset="0"/>
                <a:cs typeface="ＭＳ Ｐゴシック" charset="0"/>
              </a:rPr>
              <a:t>226 </a:t>
            </a:r>
            <a:endParaRPr lang="en-US" sz="2600" dirty="0">
              <a:ea typeface="ＭＳ Ｐゴシック" charset="0"/>
              <a:cs typeface="ＭＳ Ｐゴシック" charset="0"/>
            </a:endParaRPr>
          </a:p>
          <a:p>
            <a:endParaRPr lang="en-US" sz="800" dirty="0" smtClean="0">
              <a:ea typeface="ＭＳ Ｐゴシック" charset="0"/>
              <a:cs typeface="ＭＳ Ｐゴシック" charset="0"/>
            </a:endParaRPr>
          </a:p>
          <a:p>
            <a:r>
              <a:rPr lang="en-US" sz="2600" dirty="0" smtClean="0">
                <a:ea typeface="ＭＳ Ｐゴシック" charset="0"/>
                <a:cs typeface="ＭＳ Ｐゴシック" charset="0"/>
              </a:rPr>
              <a:t>Radium</a:t>
            </a:r>
            <a:r>
              <a:rPr lang="en-US" sz="2600" dirty="0">
                <a:ea typeface="ＭＳ Ｐゴシック" charset="0"/>
                <a:cs typeface="ＭＳ Ｐゴシック" charset="0"/>
              </a:rPr>
              <a:t>-226 has a half-life of 1600 years and undergoes decay to produce radon-</a:t>
            </a:r>
            <a:r>
              <a:rPr lang="en-US" sz="2600" dirty="0" smtClean="0">
                <a:ea typeface="ＭＳ Ｐゴシック" charset="0"/>
                <a:cs typeface="ＭＳ Ｐゴシック" charset="0"/>
              </a:rPr>
              <a:t>222, a gas </a:t>
            </a:r>
          </a:p>
          <a:p>
            <a:endParaRPr lang="en-US" sz="800" dirty="0" smtClean="0">
              <a:ea typeface="ＭＳ Ｐゴシック" charset="0"/>
              <a:cs typeface="ＭＳ Ｐゴシック" charset="0"/>
            </a:endParaRPr>
          </a:p>
          <a:p>
            <a:r>
              <a:rPr lang="en-US" sz="2600" dirty="0" smtClean="0">
                <a:ea typeface="ＭＳ Ｐゴシック" charset="0"/>
                <a:cs typeface="ＭＳ Ｐゴシック" charset="0"/>
              </a:rPr>
              <a:t>Radon </a:t>
            </a:r>
            <a:r>
              <a:rPr lang="en-US" sz="2600" dirty="0">
                <a:ea typeface="ＭＳ Ｐゴシック" charset="0"/>
                <a:cs typeface="ＭＳ Ｐゴシック" charset="0"/>
              </a:rPr>
              <a:t>is a gas that passes in and out of the lungs without being incorporated into body </a:t>
            </a:r>
            <a:r>
              <a:rPr lang="en-US" sz="2600" dirty="0" smtClean="0">
                <a:ea typeface="ＭＳ Ｐゴシック" charset="0"/>
                <a:cs typeface="ＭＳ Ｐゴシック" charset="0"/>
              </a:rPr>
              <a:t>tissue</a:t>
            </a:r>
            <a:r>
              <a:rPr lang="en-US" sz="2600" dirty="0">
                <a:ea typeface="ＭＳ Ｐゴシック" charset="0"/>
                <a:cs typeface="ＭＳ Ｐゴシック" charset="0"/>
              </a:rPr>
              <a:t> </a:t>
            </a:r>
          </a:p>
          <a:p>
            <a:endParaRPr lang="en-US" sz="800" dirty="0" smtClean="0">
              <a:ea typeface="ＭＳ Ｐゴシック" charset="0"/>
              <a:cs typeface="ＭＳ Ｐゴシック" charset="0"/>
            </a:endParaRPr>
          </a:p>
          <a:p>
            <a:r>
              <a:rPr lang="en-US" sz="2600" dirty="0" smtClean="0">
                <a:ea typeface="ＭＳ Ｐゴシック" charset="0"/>
                <a:cs typeface="ＭＳ Ｐゴシック" charset="0"/>
              </a:rPr>
              <a:t>If </a:t>
            </a:r>
            <a:r>
              <a:rPr lang="en-US" sz="2600" dirty="0">
                <a:ea typeface="ＭＳ Ｐゴシック" charset="0"/>
                <a:cs typeface="ＭＳ Ｐゴシック" charset="0"/>
              </a:rPr>
              <a:t>a radon-222 atom should decay while in the </a:t>
            </a:r>
            <a:r>
              <a:rPr lang="en-US" sz="2600" dirty="0" smtClean="0">
                <a:ea typeface="ＭＳ Ｐゴシック" charset="0"/>
                <a:cs typeface="ＭＳ Ｐゴシック" charset="0"/>
              </a:rPr>
              <a:t>lungs</a:t>
            </a:r>
            <a:r>
              <a:rPr lang="en-US" sz="2600" dirty="0">
                <a:ea typeface="ＭＳ Ｐゴシック" charset="0"/>
                <a:cs typeface="ＭＳ Ｐゴシック" charset="0"/>
              </a:rPr>
              <a:t> </a:t>
            </a:r>
            <a:endParaRPr lang="en-US" sz="2600" dirty="0" smtClean="0">
              <a:ea typeface="ＭＳ Ｐゴシック" charset="0"/>
              <a:cs typeface="ＭＳ Ｐゴシック" charset="0"/>
            </a:endParaRPr>
          </a:p>
          <a:p>
            <a:pPr lvl="1"/>
            <a:r>
              <a:rPr lang="en-US" sz="2200" dirty="0" smtClean="0">
                <a:ea typeface="ＭＳ Ｐゴシック" charset="0"/>
                <a:cs typeface="ＭＳ Ｐゴシック" charset="0"/>
              </a:rPr>
              <a:t>the </a:t>
            </a:r>
            <a:r>
              <a:rPr lang="en-US" sz="2200" dirty="0">
                <a:ea typeface="ＭＳ Ｐゴシック" charset="0"/>
                <a:cs typeface="ＭＳ Ｐゴシック" charset="0"/>
              </a:rPr>
              <a:t>solid decay product polonium-218 </a:t>
            </a:r>
            <a:r>
              <a:rPr lang="en-US" sz="2200" dirty="0" smtClean="0">
                <a:ea typeface="ＭＳ Ｐゴシック" charset="0"/>
                <a:cs typeface="ＭＳ Ｐゴシック" charset="0"/>
              </a:rPr>
              <a:t>results</a:t>
            </a:r>
            <a:r>
              <a:rPr lang="en-US" sz="2200" dirty="0">
                <a:ea typeface="ＭＳ Ｐゴシック" charset="0"/>
                <a:cs typeface="ＭＳ Ｐゴシック" charset="0"/>
              </a:rPr>
              <a:t> </a:t>
            </a:r>
            <a:endParaRPr lang="en-US" sz="2200" dirty="0" smtClean="0">
              <a:ea typeface="ＭＳ Ｐゴシック" charset="0"/>
              <a:cs typeface="ＭＳ Ｐゴシック" charset="0"/>
            </a:endParaRPr>
          </a:p>
          <a:p>
            <a:pPr lvl="1"/>
            <a:r>
              <a:rPr lang="en-US" sz="2200" dirty="0" smtClean="0">
                <a:ea typeface="ＭＳ Ｐゴシック" charset="0"/>
                <a:cs typeface="ＭＳ Ｐゴシック" charset="0"/>
              </a:rPr>
              <a:t>Further </a:t>
            </a:r>
            <a:r>
              <a:rPr lang="en-US" sz="2200" dirty="0">
                <a:ea typeface="ＭＳ Ｐゴシック" charset="0"/>
                <a:cs typeface="ＭＳ Ｐゴシック" charset="0"/>
              </a:rPr>
              <a:t>decay emits alpha particles, which can damage lung </a:t>
            </a:r>
            <a:r>
              <a:rPr lang="en-US" sz="2200" dirty="0" smtClean="0">
                <a:ea typeface="ＭＳ Ｐゴシック" charset="0"/>
                <a:cs typeface="ＭＳ Ｐゴシック" charset="0"/>
              </a:rPr>
              <a:t>tissue</a:t>
            </a:r>
            <a:r>
              <a:rPr lang="en-US" sz="2200" dirty="0">
                <a:ea typeface="ＭＳ Ｐゴシック" charset="0"/>
                <a:cs typeface="ＭＳ Ｐゴシック" charset="0"/>
              </a:rPr>
              <a:t> </a:t>
            </a:r>
          </a:p>
        </p:txBody>
      </p:sp>
    </p:spTree>
    <p:extLst>
      <p:ext uri="{BB962C8B-B14F-4D97-AF65-F5344CB8AC3E}">
        <p14:creationId xmlns:p14="http://schemas.microsoft.com/office/powerpoint/2010/main" val="231116431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latin typeface="Arial" charset="0"/>
                <a:cs typeface="Times New Roman" charset="0"/>
              </a:rPr>
              <a:t>11.7 Ionizing Radiation</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01926228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65125" y="971550"/>
            <a:ext cx="8229600" cy="5046663"/>
          </a:xfrm>
        </p:spPr>
        <p:txBody>
          <a:bodyPr>
            <a:normAutofit lnSpcReduction="10000"/>
          </a:bodyPr>
          <a:lstStyle/>
          <a:p>
            <a:r>
              <a:rPr lang="en-US" sz="2800" dirty="0">
                <a:ea typeface="ＭＳ Ｐゴシック" charset="0"/>
                <a:cs typeface="ＭＳ Ｐゴシック" charset="0"/>
              </a:rPr>
              <a:t>High-energy radiation of all kinds is also called </a:t>
            </a:r>
            <a:r>
              <a:rPr lang="en-US" sz="2800" b="1" dirty="0">
                <a:ea typeface="ＭＳ Ｐゴシック" charset="0"/>
                <a:cs typeface="ＭＳ Ｐゴシック" charset="0"/>
              </a:rPr>
              <a:t>ionizing </a:t>
            </a:r>
            <a:r>
              <a:rPr lang="en-US" sz="2800" b="1" dirty="0" smtClean="0">
                <a:ea typeface="ＭＳ Ｐゴシック" charset="0"/>
                <a:cs typeface="ＭＳ Ｐゴシック" charset="0"/>
              </a:rPr>
              <a:t>radiation</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a:p>
            <a:r>
              <a:rPr lang="en-US" sz="2800" dirty="0">
                <a:ea typeface="ＭＳ Ｐゴシック" charset="0"/>
                <a:cs typeface="ＭＳ Ｐゴシック" charset="0"/>
              </a:rPr>
              <a:t>This includes alpha particles, beta particles, gamma rays, and also </a:t>
            </a:r>
            <a:r>
              <a:rPr lang="en-US" sz="2800" i="1" dirty="0">
                <a:ea typeface="ＭＳ Ｐゴシック" charset="0"/>
                <a:cs typeface="ＭＳ Ｐゴシック" charset="0"/>
              </a:rPr>
              <a:t>X rays</a:t>
            </a:r>
            <a:r>
              <a:rPr lang="en-US" sz="2800" dirty="0">
                <a:ea typeface="ＭＳ Ｐゴシック" charset="0"/>
                <a:cs typeface="ＭＳ Ｐゴシック" charset="0"/>
              </a:rPr>
              <a:t> and </a:t>
            </a:r>
            <a:r>
              <a:rPr lang="en-US" sz="2800" i="1" dirty="0">
                <a:ea typeface="ＭＳ Ｐゴシック" charset="0"/>
                <a:cs typeface="ＭＳ Ｐゴシック" charset="0"/>
              </a:rPr>
              <a:t>cosmic </a:t>
            </a:r>
            <a:r>
              <a:rPr lang="en-US" sz="2800" i="1" dirty="0" smtClean="0">
                <a:ea typeface="ＭＳ Ｐゴシック" charset="0"/>
                <a:cs typeface="ＭＳ Ｐゴシック" charset="0"/>
              </a:rPr>
              <a:t>rays</a:t>
            </a:r>
            <a:r>
              <a:rPr lang="en-US" sz="2800" dirty="0" smtClean="0">
                <a:ea typeface="ＭＳ Ｐゴシック" charset="0"/>
                <a:cs typeface="ＭＳ Ｐゴシック" charset="0"/>
              </a:rPr>
              <a:t> </a:t>
            </a:r>
            <a:endParaRPr lang="en-US" sz="2800" dirty="0">
              <a:ea typeface="ＭＳ Ｐゴシック" charset="0"/>
              <a:cs typeface="ＭＳ Ｐゴシック" charset="0"/>
            </a:endParaRPr>
          </a:p>
          <a:p>
            <a:r>
              <a:rPr lang="en-US" sz="2800" b="1" dirty="0">
                <a:ea typeface="ＭＳ Ｐゴシック" charset="0"/>
                <a:cs typeface="ＭＳ Ｐゴシック" charset="0"/>
              </a:rPr>
              <a:t>X rays</a:t>
            </a:r>
            <a:r>
              <a:rPr lang="en-US" sz="2800" dirty="0">
                <a:ea typeface="ＭＳ Ｐゴシック" charset="0"/>
                <a:cs typeface="ＭＳ Ｐゴシック" charset="0"/>
              </a:rPr>
              <a:t> have no </a:t>
            </a:r>
            <a:r>
              <a:rPr lang="en-US" sz="2800" dirty="0" smtClean="0">
                <a:ea typeface="ＭＳ Ｐゴシック" charset="0"/>
                <a:cs typeface="ＭＳ Ｐゴシック" charset="0"/>
              </a:rPr>
              <a:t>rest mass </a:t>
            </a:r>
            <a:r>
              <a:rPr lang="en-US" sz="2800" dirty="0">
                <a:ea typeface="ＭＳ Ｐゴシック" charset="0"/>
                <a:cs typeface="ＭＳ Ｐゴシック" charset="0"/>
              </a:rPr>
              <a:t>and consist of high-energy electromagnetic </a:t>
            </a:r>
            <a:r>
              <a:rPr lang="en-US" sz="2800" dirty="0" smtClean="0">
                <a:ea typeface="ＭＳ Ｐゴシック" charset="0"/>
                <a:cs typeface="ＭＳ Ｐゴシック" charset="0"/>
              </a:rPr>
              <a:t>radiation </a:t>
            </a:r>
          </a:p>
          <a:p>
            <a:pPr lvl="1"/>
            <a:r>
              <a:rPr lang="en-US" sz="2400" dirty="0" smtClean="0">
                <a:ea typeface="ＭＳ Ｐゴシック" charset="0"/>
                <a:cs typeface="ＭＳ Ｐゴシック" charset="0"/>
              </a:rPr>
              <a:t>The </a:t>
            </a:r>
            <a:r>
              <a:rPr lang="en-US" sz="2400" dirty="0">
                <a:ea typeface="ＭＳ Ｐゴシック" charset="0"/>
                <a:cs typeface="ＭＳ Ｐゴシック" charset="0"/>
              </a:rPr>
              <a:t>energy of X rays is </a:t>
            </a:r>
            <a:r>
              <a:rPr lang="en-US" sz="2400" dirty="0" smtClean="0">
                <a:ea typeface="ＭＳ Ｐゴシック" charset="0"/>
                <a:cs typeface="ＭＳ Ｐゴシック" charset="0"/>
              </a:rPr>
              <a:t>less </a:t>
            </a:r>
            <a:r>
              <a:rPr lang="en-US" sz="2400" dirty="0">
                <a:ea typeface="ＭＳ Ｐゴシック" charset="0"/>
                <a:cs typeface="ＭＳ Ｐゴシック" charset="0"/>
              </a:rPr>
              <a:t>than that of gamma </a:t>
            </a:r>
            <a:r>
              <a:rPr lang="en-US" sz="2400" dirty="0" smtClean="0">
                <a:ea typeface="ＭＳ Ｐゴシック" charset="0"/>
                <a:cs typeface="ＭＳ Ｐゴシック" charset="0"/>
              </a:rPr>
              <a:t>rays </a:t>
            </a:r>
            <a:endParaRPr lang="en-US" sz="2400" dirty="0">
              <a:ea typeface="ＭＳ Ｐゴシック" charset="0"/>
              <a:cs typeface="ＭＳ Ｐゴシック" charset="0"/>
            </a:endParaRPr>
          </a:p>
          <a:p>
            <a:r>
              <a:rPr lang="en-US" sz="2800" b="1" dirty="0">
                <a:ea typeface="ＭＳ Ｐゴシック" charset="0"/>
                <a:cs typeface="ＭＳ Ｐゴシック" charset="0"/>
              </a:rPr>
              <a:t>Cosmic rays</a:t>
            </a:r>
            <a:r>
              <a:rPr lang="en-US" sz="2800" dirty="0">
                <a:ea typeface="ＭＳ Ｐゴシック" charset="0"/>
                <a:cs typeface="ＭＳ Ｐゴシック" charset="0"/>
              </a:rPr>
              <a:t> are a mixture of high-energy particles that shower the earth from outer </a:t>
            </a:r>
            <a:r>
              <a:rPr lang="en-US" sz="2800" dirty="0" smtClean="0">
                <a:ea typeface="ＭＳ Ｐゴシック" charset="0"/>
                <a:cs typeface="ＭＳ Ｐゴシック" charset="0"/>
              </a:rPr>
              <a:t>space </a:t>
            </a:r>
          </a:p>
          <a:p>
            <a:pPr lvl="1"/>
            <a:r>
              <a:rPr lang="en-US" sz="2400" dirty="0" smtClean="0">
                <a:ea typeface="ＭＳ Ｐゴシック" charset="0"/>
                <a:cs typeface="ＭＳ Ｐゴシック" charset="0"/>
              </a:rPr>
              <a:t>They </a:t>
            </a:r>
            <a:r>
              <a:rPr lang="en-US" sz="2400" dirty="0">
                <a:ea typeface="ＭＳ Ｐゴシック" charset="0"/>
                <a:cs typeface="ＭＳ Ｐゴシック" charset="0"/>
              </a:rPr>
              <a:t>consist primarily of </a:t>
            </a:r>
            <a:r>
              <a:rPr lang="en-US" sz="2400" dirty="0" smtClean="0">
                <a:ea typeface="ＭＳ Ｐゴシック" charset="0"/>
                <a:cs typeface="ＭＳ Ｐゴシック" charset="0"/>
              </a:rPr>
              <a:t>protons</a:t>
            </a:r>
            <a:r>
              <a:rPr lang="en-US" sz="2400" dirty="0">
                <a:ea typeface="ＭＳ Ｐゴシック" charset="0"/>
                <a:cs typeface="ＭＳ Ｐゴシック" charset="0"/>
              </a:rPr>
              <a:t> </a:t>
            </a:r>
            <a:endParaRPr lang="en-US" sz="2400" dirty="0" smtClean="0">
              <a:ea typeface="ＭＳ Ｐゴシック" charset="0"/>
              <a:cs typeface="ＭＳ Ｐゴシック" charset="0"/>
            </a:endParaRPr>
          </a:p>
          <a:p>
            <a:pPr lvl="1"/>
            <a:r>
              <a:rPr lang="en-US" sz="2400" dirty="0" smtClean="0">
                <a:ea typeface="ＭＳ Ｐゴシック" charset="0"/>
                <a:cs typeface="ＭＳ Ｐゴシック" charset="0"/>
              </a:rPr>
              <a:t>along </a:t>
            </a:r>
            <a:r>
              <a:rPr lang="en-US" sz="2400" dirty="0">
                <a:ea typeface="ＭＳ Ｐゴシック" charset="0"/>
                <a:cs typeface="ＭＳ Ｐゴシック" charset="0"/>
              </a:rPr>
              <a:t>with some alpha and beta </a:t>
            </a:r>
            <a:r>
              <a:rPr lang="en-US" sz="2400" dirty="0" smtClean="0">
                <a:ea typeface="ＭＳ Ｐゴシック" charset="0"/>
                <a:cs typeface="ＭＳ Ｐゴシック" charset="0"/>
              </a:rPr>
              <a:t>particles </a:t>
            </a:r>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265153824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365125" y="971550"/>
            <a:ext cx="8229600" cy="5108575"/>
          </a:xfrm>
        </p:spPr>
        <p:txBody>
          <a:bodyPr>
            <a:normAutofit/>
          </a:bodyPr>
          <a:lstStyle/>
          <a:p>
            <a:r>
              <a:rPr lang="en-US" sz="2800" dirty="0">
                <a:ea typeface="ＭＳ Ｐゴシック" charset="0"/>
                <a:cs typeface="ＭＳ Ｐゴシック" charset="0"/>
              </a:rPr>
              <a:t>The interaction of ionizing radiation with a molecule converts the molecule into an extremely reactive </a:t>
            </a:r>
            <a:r>
              <a:rPr lang="en-US" sz="2800" dirty="0" smtClean="0">
                <a:ea typeface="ＭＳ Ｐゴシック" charset="0"/>
                <a:cs typeface="ＭＳ Ｐゴシック" charset="0"/>
              </a:rPr>
              <a:t>ion </a:t>
            </a:r>
          </a:p>
          <a:p>
            <a:endParaRPr lang="en-US" sz="2800" dirty="0">
              <a:ea typeface="ＭＳ Ｐゴシック" charset="0"/>
              <a:cs typeface="ＭＳ Ｐゴシック" charset="0"/>
            </a:endParaRPr>
          </a:p>
          <a:p>
            <a:endParaRPr lang="en-US" sz="2800" dirty="0">
              <a:ea typeface="ＭＳ Ｐゴシック" charset="0"/>
              <a:cs typeface="ＭＳ Ｐゴシック" charset="0"/>
            </a:endParaRPr>
          </a:p>
          <a:p>
            <a:r>
              <a:rPr lang="en-US" sz="2800" dirty="0">
                <a:ea typeface="ＭＳ Ｐゴシック" charset="0"/>
                <a:cs typeface="ＭＳ Ｐゴシック" charset="0"/>
              </a:rPr>
              <a:t>The reactive ion can react with other molecules nearby, creating other fragments that can cause further </a:t>
            </a:r>
            <a:r>
              <a:rPr lang="en-US" sz="2800" dirty="0" smtClean="0">
                <a:ea typeface="ＭＳ Ｐゴシック" charset="0"/>
                <a:cs typeface="ＭＳ Ｐゴシック" charset="0"/>
              </a:rPr>
              <a:t>reactions</a:t>
            </a:r>
            <a:r>
              <a:rPr lang="en-US" sz="2800" dirty="0">
                <a:ea typeface="ＭＳ Ｐゴシック" charset="0"/>
                <a:cs typeface="ＭＳ Ｐゴシック" charset="0"/>
              </a:rPr>
              <a:t> </a:t>
            </a:r>
          </a:p>
          <a:p>
            <a:r>
              <a:rPr lang="en-US" sz="2800" dirty="0">
                <a:ea typeface="ＭＳ Ｐゴシック" charset="0"/>
                <a:cs typeface="ＭＳ Ｐゴシック" charset="0"/>
              </a:rPr>
              <a:t>A large dose of ionizing radiation can destroy the delicate balance of chemical reactions in living </a:t>
            </a:r>
            <a:r>
              <a:rPr lang="en-US" sz="2800" dirty="0" smtClean="0">
                <a:ea typeface="ＭＳ Ｐゴシック" charset="0"/>
                <a:cs typeface="ＭＳ Ｐゴシック" charset="0"/>
              </a:rPr>
              <a:t>cells</a:t>
            </a:r>
            <a:r>
              <a:rPr lang="en-US" sz="2800" dirty="0">
                <a:ea typeface="ＭＳ Ｐゴシック" charset="0"/>
                <a:cs typeface="ＭＳ Ｐゴシック" charset="0"/>
              </a:rPr>
              <a:t> </a:t>
            </a:r>
            <a:endParaRPr lang="en-US" sz="2800" dirty="0" smtClean="0">
              <a:ea typeface="ＭＳ Ｐゴシック" charset="0"/>
              <a:cs typeface="ＭＳ Ｐゴシック" charset="0"/>
            </a:endParaRPr>
          </a:p>
          <a:p>
            <a:pPr lvl="1"/>
            <a:r>
              <a:rPr lang="en-US" sz="2400" dirty="0" smtClean="0">
                <a:ea typeface="ＭＳ Ｐゴシック" charset="0"/>
                <a:cs typeface="ＭＳ Ｐゴシック" charset="0"/>
              </a:rPr>
              <a:t>ultimately </a:t>
            </a:r>
            <a:r>
              <a:rPr lang="en-US" sz="2400" dirty="0">
                <a:ea typeface="ＭＳ Ｐゴシック" charset="0"/>
                <a:cs typeface="ＭＳ Ｐゴシック" charset="0"/>
              </a:rPr>
              <a:t>causing the death of an </a:t>
            </a:r>
            <a:r>
              <a:rPr lang="en-US" sz="2400" dirty="0" smtClean="0">
                <a:ea typeface="ＭＳ Ｐゴシック" charset="0"/>
                <a:cs typeface="ＭＳ Ｐゴシック" charset="0"/>
              </a:rPr>
              <a:t>organism</a:t>
            </a:r>
            <a:r>
              <a:rPr lang="en-US" sz="2400" dirty="0">
                <a:ea typeface="ＭＳ Ｐゴシック" charset="0"/>
                <a:cs typeface="ＭＳ Ｐゴシック"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1453627855"/>
              </p:ext>
            </p:extLst>
          </p:nvPr>
        </p:nvGraphicFramePr>
        <p:xfrm>
          <a:off x="1647378" y="2062205"/>
          <a:ext cx="5486400" cy="571500"/>
        </p:xfrm>
        <a:graphic>
          <a:graphicData uri="http://schemas.openxmlformats.org/presentationml/2006/ole">
            <mc:AlternateContent xmlns:mc="http://schemas.openxmlformats.org/markup-compatibility/2006">
              <mc:Choice xmlns:v="urn:schemas-microsoft-com:vml" Requires="v">
                <p:oleObj spid="_x0000_s29767" name="Document" r:id="rId3" imgW="5486400" imgH="571500" progId="Word.Document.12">
                  <p:embed/>
                </p:oleObj>
              </mc:Choice>
              <mc:Fallback>
                <p:oleObj name="Document" r:id="rId3" imgW="5486400" imgH="571500" progId="Word.Document.12">
                  <p:embed/>
                  <p:pic>
                    <p:nvPicPr>
                      <p:cNvPr id="0" name=""/>
                      <p:cNvPicPr/>
                      <p:nvPr/>
                    </p:nvPicPr>
                    <p:blipFill>
                      <a:blip r:embed="rId4"/>
                      <a:stretch>
                        <a:fillRect/>
                      </a:stretch>
                    </p:blipFill>
                    <p:spPr>
                      <a:xfrm>
                        <a:off x="1647378" y="2062205"/>
                        <a:ext cx="5486400" cy="571500"/>
                      </a:xfrm>
                      <a:prstGeom prst="rect">
                        <a:avLst/>
                      </a:prstGeom>
                    </p:spPr>
                  </p:pic>
                </p:oleObj>
              </mc:Fallback>
            </mc:AlternateContent>
          </a:graphicData>
        </a:graphic>
      </p:graphicFrame>
    </p:spTree>
    <p:extLst>
      <p:ext uri="{BB962C8B-B14F-4D97-AF65-F5344CB8AC3E}">
        <p14:creationId xmlns:p14="http://schemas.microsoft.com/office/powerpoint/2010/main" val="210110696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65125" y="1476375"/>
            <a:ext cx="8229600" cy="4781550"/>
          </a:xfrm>
        </p:spPr>
        <p:txBody>
          <a:bodyPr/>
          <a:lstStyle/>
          <a:p>
            <a:r>
              <a:rPr lang="en-US" sz="2600" dirty="0">
                <a:ea typeface="ＭＳ Ｐゴシック" charset="0"/>
                <a:cs typeface="ＭＳ Ｐゴシック" charset="0"/>
              </a:rPr>
              <a:t>A small dose of ionizing radiation can be dangerous if it strikes a cell nucleus and damages the genetic </a:t>
            </a:r>
            <a:r>
              <a:rPr lang="en-US" sz="2600" dirty="0" smtClean="0">
                <a:ea typeface="ＭＳ Ｐゴシック" charset="0"/>
                <a:cs typeface="ＭＳ Ｐゴシック" charset="0"/>
              </a:rPr>
              <a:t>machinery inside </a:t>
            </a:r>
            <a:endParaRPr lang="en-US" sz="2600" dirty="0">
              <a:ea typeface="ＭＳ Ｐゴシック" charset="0"/>
              <a:cs typeface="ＭＳ Ｐゴシック" charset="0"/>
            </a:endParaRPr>
          </a:p>
          <a:p>
            <a:r>
              <a:rPr lang="en-US" sz="2600" dirty="0">
                <a:ea typeface="ＭＳ Ｐゴシック" charset="0"/>
                <a:cs typeface="ＭＳ Ｐゴシック" charset="0"/>
              </a:rPr>
              <a:t>The resultant changes might lead to a genetic mutation, to cancer, or to cell </a:t>
            </a:r>
            <a:r>
              <a:rPr lang="en-US" sz="2600" dirty="0" smtClean="0">
                <a:ea typeface="ＭＳ Ｐゴシック" charset="0"/>
                <a:cs typeface="ＭＳ Ｐゴシック" charset="0"/>
              </a:rPr>
              <a:t>death </a:t>
            </a:r>
            <a:endParaRPr lang="en-US" sz="2600" dirty="0">
              <a:ea typeface="ＭＳ Ｐゴシック" charset="0"/>
              <a:cs typeface="ＭＳ Ｐゴシック" charset="0"/>
            </a:endParaRPr>
          </a:p>
          <a:p>
            <a:r>
              <a:rPr lang="en-US" sz="2600" dirty="0">
                <a:ea typeface="ＭＳ Ｐゴシック" charset="0"/>
                <a:cs typeface="ＭＳ Ｐゴシック" charset="0"/>
              </a:rPr>
              <a:t>The nuclei of rapidly dividing cells, such as those in bone marrow, the lymph system, the lining of the intestinal tract, or an embryo, are the most readily </a:t>
            </a:r>
            <a:r>
              <a:rPr lang="en-US" sz="2600" dirty="0" smtClean="0">
                <a:ea typeface="ＭＳ Ｐゴシック" charset="0"/>
                <a:cs typeface="ＭＳ Ｐゴシック" charset="0"/>
              </a:rPr>
              <a:t>damaged </a:t>
            </a:r>
            <a:endParaRPr lang="en-US" sz="2600" dirty="0">
              <a:ea typeface="ＭＳ Ｐゴシック" charset="0"/>
              <a:cs typeface="ＭＳ Ｐゴシック" charset="0"/>
            </a:endParaRPr>
          </a:p>
          <a:p>
            <a:r>
              <a:rPr lang="en-US" sz="2600" dirty="0">
                <a:ea typeface="ＭＳ Ｐゴシック" charset="0"/>
                <a:cs typeface="ＭＳ Ｐゴシック" charset="0"/>
              </a:rPr>
              <a:t>Because cancer cells are also rapidly dividing, they are highly susceptible to the effects of ionizing </a:t>
            </a:r>
            <a:r>
              <a:rPr lang="en-US" sz="2600" dirty="0" smtClean="0">
                <a:ea typeface="ＭＳ Ｐゴシック" charset="0"/>
                <a:cs typeface="ＭＳ Ｐゴシック" charset="0"/>
              </a:rPr>
              <a:t>radiation</a:t>
            </a:r>
            <a:r>
              <a:rPr lang="en-US" sz="2600" dirty="0">
                <a:ea typeface="ＭＳ Ｐゴシック" charset="0"/>
                <a:cs typeface="ＭＳ Ｐゴシック" charset="0"/>
              </a:rPr>
              <a:t> </a:t>
            </a:r>
            <a:endParaRPr lang="en-US" sz="2600" dirty="0" smtClean="0">
              <a:ea typeface="ＭＳ Ｐゴシック" charset="0"/>
              <a:cs typeface="ＭＳ Ｐゴシック" charset="0"/>
            </a:endParaRPr>
          </a:p>
          <a:p>
            <a:pPr lvl="1"/>
            <a:r>
              <a:rPr lang="en-US" sz="2200" dirty="0" smtClean="0">
                <a:ea typeface="ＭＳ Ｐゴシック" charset="0"/>
                <a:cs typeface="ＭＳ Ｐゴシック" charset="0"/>
              </a:rPr>
              <a:t>which </a:t>
            </a:r>
            <a:r>
              <a:rPr lang="en-US" sz="2200" dirty="0">
                <a:ea typeface="ＭＳ Ｐゴシック" charset="0"/>
                <a:cs typeface="ＭＳ Ｐゴシック" charset="0"/>
              </a:rPr>
              <a:t>is why radiation therapy is an effective </a:t>
            </a:r>
            <a:r>
              <a:rPr lang="en-US" sz="2200" dirty="0" smtClean="0">
                <a:ea typeface="ＭＳ Ｐゴシック" charset="0"/>
                <a:cs typeface="ＭＳ Ｐゴシック" charset="0"/>
              </a:rPr>
              <a:t>treatment </a:t>
            </a:r>
            <a:endParaRPr lang="en-US" sz="2200" dirty="0">
              <a:ea typeface="ＭＳ Ｐゴシック" charset="0"/>
              <a:cs typeface="ＭＳ Ｐゴシック" charset="0"/>
            </a:endParaRPr>
          </a:p>
        </p:txBody>
      </p:sp>
      <p:sp>
        <p:nvSpPr>
          <p:cNvPr id="2" name="TextBox 1"/>
          <p:cNvSpPr txBox="1"/>
          <p:nvPr/>
        </p:nvSpPr>
        <p:spPr>
          <a:xfrm>
            <a:off x="2047875" y="444500"/>
            <a:ext cx="5262979" cy="646331"/>
          </a:xfrm>
          <a:prstGeom prst="rect">
            <a:avLst/>
          </a:prstGeom>
          <a:noFill/>
        </p:spPr>
        <p:txBody>
          <a:bodyPr wrap="none" rtlCol="0">
            <a:spAutoFit/>
          </a:bodyPr>
          <a:lstStyle/>
          <a:p>
            <a:r>
              <a:rPr lang="en-US" sz="3600" dirty="0" smtClean="0"/>
              <a:t>An exercise for the student</a:t>
            </a:r>
            <a:endParaRPr lang="en-US" sz="3600" dirty="0"/>
          </a:p>
        </p:txBody>
      </p:sp>
    </p:spTree>
    <p:extLst>
      <p:ext uri="{BB962C8B-B14F-4D97-AF65-F5344CB8AC3E}">
        <p14:creationId xmlns:p14="http://schemas.microsoft.com/office/powerpoint/2010/main" val="15378577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365125" y="615950"/>
            <a:ext cx="8229600" cy="5473700"/>
          </a:xfrm>
        </p:spPr>
        <p:txBody>
          <a:bodyPr>
            <a:normAutofit/>
          </a:bodyPr>
          <a:lstStyle/>
          <a:p>
            <a:r>
              <a:rPr lang="en-US" sz="2600" dirty="0">
                <a:ea typeface="ＭＳ Ｐゴシック" charset="0"/>
                <a:cs typeface="ＭＳ Ｐゴシック" charset="0"/>
              </a:rPr>
              <a:t>A </a:t>
            </a:r>
            <a:r>
              <a:rPr lang="en-US" sz="2600" i="1" dirty="0">
                <a:ea typeface="ＭＳ Ｐゴシック" charset="0"/>
                <a:cs typeface="ＭＳ Ｐゴシック" charset="0"/>
              </a:rPr>
              <a:t>nuclear</a:t>
            </a:r>
            <a:r>
              <a:rPr lang="en-US" sz="2600" dirty="0">
                <a:ea typeface="ＭＳ Ｐゴシック" charset="0"/>
                <a:cs typeface="ＭＳ Ｐゴシック" charset="0"/>
              </a:rPr>
              <a:t> reaction involves a change in an atom</a:t>
            </a:r>
            <a:r>
              <a:rPr lang="ja-JP" altLang="en-US" sz="2600" dirty="0">
                <a:ea typeface="ＭＳ Ｐゴシック" charset="0"/>
                <a:cs typeface="ＭＳ Ｐゴシック" charset="0"/>
              </a:rPr>
              <a:t>’</a:t>
            </a:r>
            <a:r>
              <a:rPr lang="en-US" sz="2600" dirty="0">
                <a:ea typeface="ＭＳ Ｐゴシック" charset="0"/>
                <a:cs typeface="ＭＳ Ｐゴシック" charset="0"/>
              </a:rPr>
              <a:t>s </a:t>
            </a:r>
            <a:r>
              <a:rPr lang="en-US" sz="2600" dirty="0" smtClean="0">
                <a:ea typeface="ＭＳ Ｐゴシック" charset="0"/>
                <a:cs typeface="ＭＳ Ｐゴシック" charset="0"/>
              </a:rPr>
              <a:t>nucleus</a:t>
            </a:r>
            <a:r>
              <a:rPr lang="en-US" sz="2600" dirty="0">
                <a:ea typeface="ＭＳ Ｐゴシック" charset="0"/>
                <a:cs typeface="ＭＳ Ｐゴシック" charset="0"/>
              </a:rPr>
              <a:t> </a:t>
            </a:r>
            <a:endParaRPr lang="en-US" sz="2600" dirty="0" smtClean="0">
              <a:ea typeface="ＭＳ Ｐゴシック" charset="0"/>
              <a:cs typeface="ＭＳ Ｐゴシック" charset="0"/>
            </a:endParaRPr>
          </a:p>
          <a:p>
            <a:endParaRPr lang="en-US" sz="2600" dirty="0">
              <a:ea typeface="ＭＳ Ｐゴシック" charset="0"/>
              <a:cs typeface="ＭＳ Ｐゴシック" charset="0"/>
            </a:endParaRPr>
          </a:p>
          <a:p>
            <a:endParaRPr lang="en-US" sz="2600" dirty="0" smtClean="0">
              <a:ea typeface="ＭＳ Ｐゴシック" charset="0"/>
              <a:cs typeface="ＭＳ Ｐゴシック" charset="0"/>
            </a:endParaRPr>
          </a:p>
          <a:p>
            <a:endParaRPr lang="en-US" sz="800" dirty="0">
              <a:ea typeface="ＭＳ Ｐゴシック" charset="0"/>
              <a:cs typeface="ＭＳ Ｐゴシック" charset="0"/>
            </a:endParaRPr>
          </a:p>
          <a:p>
            <a:r>
              <a:rPr lang="en-US" sz="2600" b="1" dirty="0" smtClean="0">
                <a:ea typeface="ＭＳ Ｐゴシック" charset="0"/>
                <a:cs typeface="ＭＳ Ｐゴシック" charset="0"/>
              </a:rPr>
              <a:t>Different </a:t>
            </a:r>
            <a:r>
              <a:rPr lang="en-US" sz="2600" b="1" dirty="0">
                <a:ea typeface="ＭＳ Ｐゴシック" charset="0"/>
                <a:cs typeface="ＭＳ Ｐゴシック" charset="0"/>
              </a:rPr>
              <a:t>isotopes have the </a:t>
            </a:r>
            <a:r>
              <a:rPr lang="en-US" sz="2600" b="1" dirty="0" smtClean="0">
                <a:ea typeface="ＭＳ Ｐゴシック" charset="0"/>
                <a:cs typeface="ＭＳ Ｐゴシック" charset="0"/>
              </a:rPr>
              <a:t>very similar behaviors </a:t>
            </a:r>
            <a:r>
              <a:rPr lang="en-US" sz="2600" b="1" dirty="0">
                <a:ea typeface="ＭＳ Ｐゴシック" charset="0"/>
                <a:cs typeface="ＭＳ Ｐゴシック" charset="0"/>
              </a:rPr>
              <a:t>in chemical reactions but often have completely different behavior in nuclear </a:t>
            </a:r>
            <a:r>
              <a:rPr lang="en-US" sz="2600" b="1" dirty="0" smtClean="0">
                <a:ea typeface="ＭＳ Ｐゴシック" charset="0"/>
                <a:cs typeface="ＭＳ Ｐゴシック" charset="0"/>
              </a:rPr>
              <a:t>reactions </a:t>
            </a:r>
          </a:p>
          <a:p>
            <a:endParaRPr lang="en-US" sz="900" dirty="0">
              <a:ea typeface="ＭＳ Ｐゴシック" charset="0"/>
              <a:cs typeface="ＭＳ Ｐゴシック" charset="0"/>
            </a:endParaRPr>
          </a:p>
          <a:p>
            <a:r>
              <a:rPr lang="en-US" sz="2600" dirty="0">
                <a:ea typeface="ＭＳ Ｐゴシック" charset="0"/>
                <a:cs typeface="ＭＳ Ｐゴシック" charset="0"/>
              </a:rPr>
              <a:t>The rate of a nuclear reaction is unaffected by a change in temperature or pressure or by the addition of a </a:t>
            </a:r>
            <a:r>
              <a:rPr lang="en-US" sz="2600" dirty="0" smtClean="0">
                <a:ea typeface="ＭＳ Ｐゴシック" charset="0"/>
                <a:cs typeface="ＭＳ Ｐゴシック" charset="0"/>
              </a:rPr>
              <a:t>catalyst </a:t>
            </a:r>
            <a:endParaRPr lang="en-US" sz="2600" dirty="0">
              <a:ea typeface="ＭＳ Ｐゴシック" charset="0"/>
              <a:cs typeface="ＭＳ Ｐゴシック"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86017151"/>
              </p:ext>
            </p:extLst>
          </p:nvPr>
        </p:nvGraphicFramePr>
        <p:xfrm>
          <a:off x="762383" y="1728638"/>
          <a:ext cx="5486400" cy="368300"/>
        </p:xfrm>
        <a:graphic>
          <a:graphicData uri="http://schemas.openxmlformats.org/presentationml/2006/ole">
            <mc:AlternateContent xmlns:mc="http://schemas.openxmlformats.org/markup-compatibility/2006">
              <mc:Choice xmlns:v="urn:schemas-microsoft-com:vml" Requires="v">
                <p:oleObj spid="_x0000_s5201" name="Document" r:id="rId3" imgW="5486400" imgH="368300" progId="Word.Document.12">
                  <p:embed/>
                </p:oleObj>
              </mc:Choice>
              <mc:Fallback>
                <p:oleObj name="Document" r:id="rId3" imgW="5486400" imgH="368300" progId="Word.Document.12">
                  <p:embed/>
                  <p:pic>
                    <p:nvPicPr>
                      <p:cNvPr id="0" name=""/>
                      <p:cNvPicPr/>
                      <p:nvPr/>
                    </p:nvPicPr>
                    <p:blipFill>
                      <a:blip r:embed="rId4"/>
                      <a:stretch>
                        <a:fillRect/>
                      </a:stretch>
                    </p:blipFill>
                    <p:spPr>
                      <a:xfrm>
                        <a:off x="762383" y="1728638"/>
                        <a:ext cx="5486400" cy="368300"/>
                      </a:xfrm>
                      <a:prstGeom prst="rect">
                        <a:avLst/>
                      </a:prstGeom>
                    </p:spPr>
                  </p:pic>
                </p:oleObj>
              </mc:Fallback>
            </mc:AlternateContent>
          </a:graphicData>
        </a:graphic>
      </p:graphicFrame>
      <p:sp>
        <p:nvSpPr>
          <p:cNvPr id="6" name="TextBox 5"/>
          <p:cNvSpPr txBox="1"/>
          <p:nvPr/>
        </p:nvSpPr>
        <p:spPr>
          <a:xfrm>
            <a:off x="5410823" y="1589622"/>
            <a:ext cx="2249334" cy="646331"/>
          </a:xfrm>
          <a:prstGeom prst="rect">
            <a:avLst/>
          </a:prstGeom>
          <a:noFill/>
        </p:spPr>
        <p:txBody>
          <a:bodyPr wrap="none" rtlCol="0">
            <a:spAutoFit/>
          </a:bodyPr>
          <a:lstStyle/>
          <a:p>
            <a:r>
              <a:rPr lang="en-US" dirty="0" smtClean="0"/>
              <a:t>This electron notation</a:t>
            </a:r>
          </a:p>
          <a:p>
            <a:r>
              <a:rPr lang="en-US" dirty="0" smtClean="0"/>
              <a:t>will be explained later</a:t>
            </a:r>
            <a:endParaRPr lang="en-US" dirty="0"/>
          </a:p>
        </p:txBody>
      </p:sp>
    </p:spTree>
    <p:extLst>
      <p:ext uri="{BB962C8B-B14F-4D97-AF65-F5344CB8AC3E}">
        <p14:creationId xmlns:p14="http://schemas.microsoft.com/office/powerpoint/2010/main" val="1936442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anim calcmode="lin" valueType="num">
                                      <p:cBhvr additive="base">
                                        <p:cTn id="1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75"/>
            <a:ext cx="85344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00400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365125" y="1111250"/>
            <a:ext cx="8229600" cy="5075237"/>
          </a:xfrm>
        </p:spPr>
        <p:txBody>
          <a:bodyPr>
            <a:normAutofit/>
          </a:bodyPr>
          <a:lstStyle/>
          <a:p>
            <a:pPr>
              <a:buSzPts val="2400"/>
            </a:pPr>
            <a:r>
              <a:rPr lang="en-US" sz="2400" dirty="0">
                <a:solidFill>
                  <a:srgbClr val="000000"/>
                </a:solidFill>
                <a:ea typeface="ＭＳ Ｐゴシック"/>
              </a:rPr>
              <a:t>The effects of ionizing radiation on the human body vary with </a:t>
            </a:r>
          </a:p>
          <a:p>
            <a:pPr lvl="1">
              <a:buSzPts val="2000"/>
            </a:pPr>
            <a:r>
              <a:rPr lang="en-US" sz="2000" dirty="0">
                <a:solidFill>
                  <a:srgbClr val="000000"/>
                </a:solidFill>
                <a:ea typeface="ＭＳ Ｐゴシック"/>
              </a:rPr>
              <a:t>the energy of the radiation </a:t>
            </a:r>
          </a:p>
          <a:p>
            <a:pPr lvl="1">
              <a:buSzPts val="2000"/>
            </a:pPr>
            <a:r>
              <a:rPr lang="en-US" sz="2000" dirty="0">
                <a:solidFill>
                  <a:srgbClr val="000000"/>
                </a:solidFill>
                <a:ea typeface="ＭＳ Ｐゴシック"/>
              </a:rPr>
              <a:t>its distance from the body </a:t>
            </a:r>
          </a:p>
          <a:p>
            <a:pPr lvl="1">
              <a:buSzPts val="2000"/>
            </a:pPr>
            <a:r>
              <a:rPr lang="en-US" sz="2000" dirty="0">
                <a:solidFill>
                  <a:srgbClr val="000000"/>
                </a:solidFill>
                <a:ea typeface="ＭＳ Ｐゴシック"/>
              </a:rPr>
              <a:t>the length of exposure </a:t>
            </a:r>
          </a:p>
          <a:p>
            <a:pPr lvl="1">
              <a:buSzPts val="2000"/>
            </a:pPr>
            <a:r>
              <a:rPr lang="en-US" sz="2000" dirty="0">
                <a:solidFill>
                  <a:srgbClr val="000000"/>
                </a:solidFill>
                <a:ea typeface="ＭＳ Ｐゴシック"/>
              </a:rPr>
              <a:t>and the location of the source </a:t>
            </a:r>
          </a:p>
          <a:p>
            <a:pPr>
              <a:buSzPts val="2400"/>
            </a:pPr>
            <a:endParaRPr lang="en-US" sz="800" dirty="0" smtClean="0">
              <a:solidFill>
                <a:srgbClr val="000000"/>
              </a:solidFill>
              <a:ea typeface="ＭＳ Ｐゴシック"/>
            </a:endParaRPr>
          </a:p>
          <a:p>
            <a:pPr>
              <a:buSzPts val="2400"/>
            </a:pPr>
            <a:r>
              <a:rPr lang="en-US" sz="2400" dirty="0" smtClean="0">
                <a:solidFill>
                  <a:srgbClr val="FF0000"/>
                </a:solidFill>
                <a:ea typeface="ＭＳ Ｐゴシック"/>
              </a:rPr>
              <a:t>When </a:t>
            </a:r>
            <a:r>
              <a:rPr lang="en-US" sz="2400" dirty="0">
                <a:solidFill>
                  <a:srgbClr val="FF0000"/>
                </a:solidFill>
                <a:ea typeface="ＭＳ Ｐゴシック"/>
              </a:rPr>
              <a:t>coming from outside the body, gamma rays and X rays are most harmful because they pass through clothing and skin </a:t>
            </a:r>
          </a:p>
          <a:p>
            <a:pPr>
              <a:buSzPts val="2400"/>
            </a:pPr>
            <a:endParaRPr lang="en-US" sz="800" dirty="0" smtClean="0">
              <a:solidFill>
                <a:srgbClr val="000000"/>
              </a:solidFill>
              <a:ea typeface="ＭＳ Ｐゴシック"/>
            </a:endParaRPr>
          </a:p>
          <a:p>
            <a:pPr>
              <a:buSzPts val="2400"/>
            </a:pPr>
            <a:r>
              <a:rPr lang="en-US" sz="2400" dirty="0" smtClean="0">
                <a:solidFill>
                  <a:srgbClr val="000000"/>
                </a:solidFill>
                <a:ea typeface="ＭＳ Ｐゴシック"/>
              </a:rPr>
              <a:t>Alpha </a:t>
            </a:r>
            <a:r>
              <a:rPr lang="en-US" sz="2400" dirty="0">
                <a:solidFill>
                  <a:srgbClr val="000000"/>
                </a:solidFill>
                <a:ea typeface="ＭＳ Ｐゴシック"/>
              </a:rPr>
              <a:t>and beta particles are much more dangerous when emitted within the body </a:t>
            </a:r>
            <a:endParaRPr lang="en-US" sz="2400" dirty="0" smtClean="0">
              <a:solidFill>
                <a:srgbClr val="000000"/>
              </a:solidFill>
              <a:ea typeface="ＭＳ Ｐゴシック"/>
            </a:endParaRPr>
          </a:p>
          <a:p>
            <a:pPr lvl="1">
              <a:buSzPts val="2400"/>
            </a:pPr>
            <a:r>
              <a:rPr lang="en-US" sz="2000" dirty="0" smtClean="0">
                <a:solidFill>
                  <a:srgbClr val="000000"/>
                </a:solidFill>
                <a:ea typeface="ＭＳ Ｐゴシック"/>
              </a:rPr>
              <a:t>because </a:t>
            </a:r>
            <a:r>
              <a:rPr lang="en-US" sz="2000" dirty="0">
                <a:solidFill>
                  <a:srgbClr val="000000"/>
                </a:solidFill>
                <a:ea typeface="ＭＳ Ｐゴシック"/>
              </a:rPr>
              <a:t>all their radiation energy is given up to the immediately surrounding tissue </a:t>
            </a:r>
          </a:p>
          <a:p>
            <a:pPr>
              <a:spcAft>
                <a:spcPts val="1800"/>
              </a:spcAft>
            </a:pPr>
            <a:endParaRPr lang="en-US" sz="2600" dirty="0">
              <a:ea typeface="ＭＳ Ｐゴシック" charset="0"/>
              <a:cs typeface="ＭＳ Ｐゴシック" charset="0"/>
            </a:endParaRPr>
          </a:p>
        </p:txBody>
      </p:sp>
      <p:sp>
        <p:nvSpPr>
          <p:cNvPr id="4" name="TextBox 3"/>
          <p:cNvSpPr txBox="1"/>
          <p:nvPr/>
        </p:nvSpPr>
        <p:spPr>
          <a:xfrm>
            <a:off x="2047875" y="444500"/>
            <a:ext cx="5262979" cy="646331"/>
          </a:xfrm>
          <a:prstGeom prst="rect">
            <a:avLst/>
          </a:prstGeom>
          <a:noFill/>
        </p:spPr>
        <p:txBody>
          <a:bodyPr wrap="none" rtlCol="0">
            <a:spAutoFit/>
          </a:bodyPr>
          <a:lstStyle/>
          <a:p>
            <a:r>
              <a:rPr lang="en-US" sz="3600" dirty="0" smtClean="0"/>
              <a:t>An exercise for the student</a:t>
            </a:r>
            <a:endParaRPr lang="en-US" sz="3600" dirty="0"/>
          </a:p>
        </p:txBody>
      </p:sp>
    </p:spTree>
    <p:extLst>
      <p:ext uri="{BB962C8B-B14F-4D97-AF65-F5344CB8AC3E}">
        <p14:creationId xmlns:p14="http://schemas.microsoft.com/office/powerpoint/2010/main" val="398661299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365125" y="1539876"/>
            <a:ext cx="8229600" cy="4545012"/>
          </a:xfrm>
        </p:spPr>
        <p:txBody>
          <a:bodyPr>
            <a:normAutofit/>
          </a:bodyPr>
          <a:lstStyle/>
          <a:p>
            <a:pPr>
              <a:buSzPts val="3200"/>
            </a:pPr>
            <a:r>
              <a:rPr lang="en-US" sz="2600" dirty="0">
                <a:solidFill>
                  <a:srgbClr val="000000"/>
                </a:solidFill>
                <a:ea typeface="ＭＳ Ｐゴシック"/>
              </a:rPr>
              <a:t>Health professionals who work with ionizing radiation protect themselves by surrounding the source with a thick layer of lead or other dense </a:t>
            </a:r>
            <a:r>
              <a:rPr lang="en-US" sz="2600" dirty="0" smtClean="0">
                <a:solidFill>
                  <a:srgbClr val="000000"/>
                </a:solidFill>
                <a:ea typeface="ＭＳ Ｐゴシック"/>
              </a:rPr>
              <a:t>material</a:t>
            </a:r>
            <a:r>
              <a:rPr lang="en-US" sz="2600" dirty="0">
                <a:solidFill>
                  <a:srgbClr val="000000"/>
                </a:solidFill>
                <a:ea typeface="ＭＳ Ｐゴシック"/>
              </a:rPr>
              <a:t> </a:t>
            </a:r>
          </a:p>
          <a:p>
            <a:pPr>
              <a:buSzPts val="3200"/>
            </a:pPr>
            <a:endParaRPr lang="en-US" sz="2600" dirty="0" smtClean="0">
              <a:solidFill>
                <a:srgbClr val="000000"/>
              </a:solidFill>
              <a:ea typeface="ＭＳ Ｐゴシック"/>
            </a:endParaRPr>
          </a:p>
          <a:p>
            <a:pPr>
              <a:buSzPts val="3200"/>
            </a:pPr>
            <a:r>
              <a:rPr lang="en-US" sz="2600" dirty="0" smtClean="0">
                <a:solidFill>
                  <a:srgbClr val="000000"/>
                </a:solidFill>
                <a:ea typeface="ＭＳ Ｐゴシック"/>
              </a:rPr>
              <a:t>Protection </a:t>
            </a:r>
            <a:r>
              <a:rPr lang="en-US" sz="2600" dirty="0">
                <a:solidFill>
                  <a:srgbClr val="000000"/>
                </a:solidFill>
                <a:ea typeface="ＭＳ Ｐゴシック"/>
              </a:rPr>
              <a:t>from radiation is also afforded by controlling the distance between the worker and the radiation source because radiation intensity (</a:t>
            </a:r>
            <a:r>
              <a:rPr lang="en-US" sz="2600" i="1" dirty="0">
                <a:solidFill>
                  <a:srgbClr val="000000"/>
                </a:solidFill>
                <a:ea typeface="ＭＳ Ｐゴシック"/>
              </a:rPr>
              <a:t>I</a:t>
            </a:r>
            <a:r>
              <a:rPr lang="en-US" sz="2600" dirty="0">
                <a:solidFill>
                  <a:srgbClr val="000000"/>
                </a:solidFill>
                <a:ea typeface="ＭＳ Ｐゴシック"/>
              </a:rPr>
              <a:t>) decreases with the square of the distance from the </a:t>
            </a:r>
            <a:r>
              <a:rPr lang="en-US" sz="2600" dirty="0" smtClean="0">
                <a:solidFill>
                  <a:srgbClr val="000000"/>
                </a:solidFill>
                <a:ea typeface="ＭＳ Ｐゴシック"/>
              </a:rPr>
              <a:t>source</a:t>
            </a:r>
            <a:r>
              <a:rPr lang="en-US" sz="2600" dirty="0">
                <a:solidFill>
                  <a:srgbClr val="000000"/>
                </a:solidFill>
                <a:ea typeface="ＭＳ Ｐゴシック"/>
              </a:rPr>
              <a:t> </a:t>
            </a:r>
            <a:endParaRPr lang="en-US" sz="2600" dirty="0">
              <a:ea typeface="ＭＳ Ｐゴシック" charset="0"/>
              <a:cs typeface="ＭＳ Ｐゴシック"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56925019"/>
              </p:ext>
            </p:extLst>
          </p:nvPr>
        </p:nvGraphicFramePr>
        <p:xfrm>
          <a:off x="1699213" y="5399088"/>
          <a:ext cx="5486400" cy="685800"/>
        </p:xfrm>
        <a:graphic>
          <a:graphicData uri="http://schemas.openxmlformats.org/presentationml/2006/ole">
            <mc:AlternateContent xmlns:mc="http://schemas.openxmlformats.org/markup-compatibility/2006">
              <mc:Choice xmlns:v="urn:schemas-microsoft-com:vml" Requires="v">
                <p:oleObj spid="_x0000_s33863" name="Document" r:id="rId3" imgW="5486400" imgH="685800" progId="Word.Document.12">
                  <p:embed/>
                </p:oleObj>
              </mc:Choice>
              <mc:Fallback>
                <p:oleObj name="Document" r:id="rId3" imgW="5486400" imgH="685800" progId="Word.Document.12">
                  <p:embed/>
                  <p:pic>
                    <p:nvPicPr>
                      <p:cNvPr id="0" name=""/>
                      <p:cNvPicPr/>
                      <p:nvPr/>
                    </p:nvPicPr>
                    <p:blipFill>
                      <a:blip r:embed="rId4"/>
                      <a:stretch>
                        <a:fillRect/>
                      </a:stretch>
                    </p:blipFill>
                    <p:spPr>
                      <a:xfrm>
                        <a:off x="1699213" y="5399088"/>
                        <a:ext cx="5486400" cy="685800"/>
                      </a:xfrm>
                      <a:prstGeom prst="rect">
                        <a:avLst/>
                      </a:prstGeom>
                    </p:spPr>
                  </p:pic>
                </p:oleObj>
              </mc:Fallback>
            </mc:AlternateContent>
          </a:graphicData>
        </a:graphic>
      </p:graphicFrame>
    </p:spTree>
    <p:extLst>
      <p:ext uri="{BB962C8B-B14F-4D97-AF65-F5344CB8AC3E}">
        <p14:creationId xmlns:p14="http://schemas.microsoft.com/office/powerpoint/2010/main" val="240461660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381000" y="15335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8195" name="Rectangle 3"/>
          <p:cNvSpPr>
            <a:spLocks noChangeArrowheads="1"/>
          </p:cNvSpPr>
          <p:nvPr/>
        </p:nvSpPr>
        <p:spPr bwMode="auto">
          <a:xfrm>
            <a:off x="304800" y="606425"/>
            <a:ext cx="8596313" cy="2889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914400" eaLnBrk="0" fontAlgn="base" hangingPunct="0">
              <a:spcBef>
                <a:spcPct val="50000"/>
              </a:spcBef>
              <a:spcAft>
                <a:spcPct val="0"/>
              </a:spcAft>
              <a:tabLst>
                <a:tab pos="0" algn="l"/>
              </a:tabLst>
            </a:pPr>
            <a:r>
              <a:rPr lang="en-US" sz="2000" b="1">
                <a:solidFill>
                  <a:srgbClr val="3366FF"/>
                </a:solidFill>
                <a:latin typeface="Arial" charset="0"/>
                <a:ea typeface="ＭＳ Ｐゴシック" charset="0"/>
                <a:cs typeface="ＭＳ Ｐゴシック" charset="0"/>
              </a:rPr>
              <a:t>Worked Example 11.6 </a:t>
            </a:r>
            <a:r>
              <a:rPr lang="en-US" sz="2000" b="1">
                <a:solidFill>
                  <a:srgbClr val="4C4BE5"/>
                </a:solidFill>
                <a:latin typeface="Arial" charset="0"/>
                <a:ea typeface="ＭＳ Ｐゴシック" charset="0"/>
                <a:cs typeface="ＭＳ Ｐゴシック" charset="0"/>
              </a:rPr>
              <a:t> </a:t>
            </a:r>
            <a:r>
              <a:rPr lang="en-US" sz="2000">
                <a:solidFill>
                  <a:srgbClr val="000000"/>
                </a:solidFill>
                <a:latin typeface="Arial" charset="0"/>
                <a:ea typeface="ＭＳ Ｐゴシック" charset="0"/>
                <a:cs typeface="Arial" charset="0"/>
              </a:rPr>
              <a:t>Ionizing Radiation: Intensity versus Distance from the Source</a:t>
            </a:r>
            <a:endParaRPr lang="en-US" sz="2000">
              <a:solidFill>
                <a:srgbClr val="000000"/>
              </a:solidFill>
              <a:latin typeface="Times New Roman" charset="0"/>
              <a:ea typeface="ＭＳ Ｐゴシック" charset="0"/>
              <a:cs typeface="ＭＳ Ｐゴシック" charset="0"/>
            </a:endParaRPr>
          </a:p>
        </p:txBody>
      </p:sp>
      <p:sp>
        <p:nvSpPr>
          <p:cNvPr id="244740" name="Text Box 4"/>
          <p:cNvSpPr txBox="1">
            <a:spLocks noChangeArrowheads="1"/>
          </p:cNvSpPr>
          <p:nvPr/>
        </p:nvSpPr>
        <p:spPr bwMode="auto">
          <a:xfrm>
            <a:off x="295275" y="1898650"/>
            <a:ext cx="8724900" cy="127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763" indent="-4763">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lnSpc>
                <a:spcPct val="50000"/>
              </a:lnSpc>
              <a:spcBef>
                <a:spcPct val="50000"/>
              </a:spcBef>
              <a:spcAft>
                <a:spcPct val="0"/>
              </a:spcAft>
            </a:pPr>
            <a:r>
              <a:rPr lang="en-US" sz="1400">
                <a:solidFill>
                  <a:srgbClr val="000000"/>
                </a:solidFill>
              </a:rPr>
              <a:t>Radiation intensity (</a:t>
            </a:r>
            <a:r>
              <a:rPr lang="en-US" sz="1400" i="1">
                <a:solidFill>
                  <a:srgbClr val="000000"/>
                </a:solidFill>
              </a:rPr>
              <a:t>I</a:t>
            </a:r>
            <a:r>
              <a:rPr lang="en-US" sz="1400">
                <a:solidFill>
                  <a:srgbClr val="000000"/>
                </a:solidFill>
              </a:rPr>
              <a:t>) decreases with the square of the distance (</a:t>
            </a:r>
            <a:r>
              <a:rPr lang="en-US" sz="1400" i="1">
                <a:solidFill>
                  <a:srgbClr val="000000"/>
                </a:solidFill>
              </a:rPr>
              <a:t>d</a:t>
            </a:r>
            <a:r>
              <a:rPr lang="en-US" sz="1400">
                <a:solidFill>
                  <a:srgbClr val="000000"/>
                </a:solidFill>
              </a:rPr>
              <a:t>) from the source according to the</a:t>
            </a:r>
          </a:p>
          <a:p>
            <a:pPr defTabSz="914400" eaLnBrk="0" fontAlgn="base" hangingPunct="0">
              <a:lnSpc>
                <a:spcPct val="50000"/>
              </a:lnSpc>
              <a:spcBef>
                <a:spcPct val="50000"/>
              </a:spcBef>
              <a:spcAft>
                <a:spcPct val="0"/>
              </a:spcAft>
            </a:pPr>
            <a:r>
              <a:rPr lang="en-US" sz="1400">
                <a:solidFill>
                  <a:srgbClr val="000000"/>
                </a:solidFill>
              </a:rPr>
              <a:t>equation</a:t>
            </a:r>
          </a:p>
          <a:p>
            <a:pPr defTabSz="914400" eaLnBrk="0" fontAlgn="base" hangingPunct="0">
              <a:lnSpc>
                <a:spcPct val="50000"/>
              </a:lnSpc>
              <a:spcBef>
                <a:spcPct val="50000"/>
              </a:spcBef>
              <a:spcAft>
                <a:spcPct val="0"/>
              </a:spcAft>
            </a:pPr>
            <a:endParaRPr lang="en-US" sz="1400">
              <a:solidFill>
                <a:srgbClr val="000000"/>
              </a:solidFill>
            </a:endParaRPr>
          </a:p>
          <a:p>
            <a:pPr defTabSz="914400" eaLnBrk="0" fontAlgn="base" hangingPunct="0">
              <a:lnSpc>
                <a:spcPct val="50000"/>
              </a:lnSpc>
              <a:spcBef>
                <a:spcPct val="50000"/>
              </a:spcBef>
              <a:spcAft>
                <a:spcPct val="0"/>
              </a:spcAft>
            </a:pPr>
            <a:endParaRPr lang="en-US" sz="1400">
              <a:solidFill>
                <a:srgbClr val="000000"/>
              </a:solidFill>
            </a:endParaRPr>
          </a:p>
          <a:p>
            <a:pPr defTabSz="914400" eaLnBrk="0" fontAlgn="base" hangingPunct="0">
              <a:lnSpc>
                <a:spcPct val="50000"/>
              </a:lnSpc>
              <a:spcBef>
                <a:spcPct val="50000"/>
              </a:spcBef>
              <a:spcAft>
                <a:spcPct val="0"/>
              </a:spcAft>
            </a:pPr>
            <a:endParaRPr lang="en-US" sz="1400">
              <a:solidFill>
                <a:srgbClr val="000000"/>
              </a:solidFill>
            </a:endParaRPr>
          </a:p>
          <a:p>
            <a:pPr defTabSz="914400" eaLnBrk="0" fontAlgn="base" hangingPunct="0">
              <a:lnSpc>
                <a:spcPct val="50000"/>
              </a:lnSpc>
              <a:spcBef>
                <a:spcPct val="50000"/>
              </a:spcBef>
              <a:spcAft>
                <a:spcPct val="0"/>
              </a:spcAft>
            </a:pPr>
            <a:r>
              <a:rPr lang="en-US" sz="1400">
                <a:solidFill>
                  <a:srgbClr val="000000"/>
                </a:solidFill>
              </a:rPr>
              <a:t>We know three of the four variables in this equation (</a:t>
            </a:r>
            <a:r>
              <a:rPr lang="en-US" sz="1400" i="1">
                <a:solidFill>
                  <a:srgbClr val="000000"/>
                </a:solidFill>
              </a:rPr>
              <a:t>I</a:t>
            </a:r>
            <a:r>
              <a:rPr lang="en-US" sz="1400" baseline="-25000">
                <a:solidFill>
                  <a:srgbClr val="000000"/>
                </a:solidFill>
              </a:rPr>
              <a:t>1</a:t>
            </a:r>
            <a:r>
              <a:rPr lang="en-US" sz="1400">
                <a:solidFill>
                  <a:srgbClr val="000000"/>
                </a:solidFill>
              </a:rPr>
              <a:t>, </a:t>
            </a:r>
            <a:r>
              <a:rPr lang="en-US" sz="1400" i="1">
                <a:solidFill>
                  <a:srgbClr val="000000"/>
                </a:solidFill>
              </a:rPr>
              <a:t>I</a:t>
            </a:r>
            <a:r>
              <a:rPr lang="en-US" sz="1400" baseline="-25000">
                <a:solidFill>
                  <a:srgbClr val="000000"/>
                </a:solidFill>
              </a:rPr>
              <a:t>2</a:t>
            </a:r>
            <a:r>
              <a:rPr lang="en-US" sz="1400">
                <a:solidFill>
                  <a:srgbClr val="000000"/>
                </a:solidFill>
              </a:rPr>
              <a:t>, and </a:t>
            </a:r>
            <a:r>
              <a:rPr lang="en-US" sz="1400" i="1">
                <a:solidFill>
                  <a:srgbClr val="000000"/>
                </a:solidFill>
              </a:rPr>
              <a:t>d</a:t>
            </a:r>
            <a:r>
              <a:rPr lang="en-US" sz="1400" baseline="-25000">
                <a:solidFill>
                  <a:srgbClr val="000000"/>
                </a:solidFill>
              </a:rPr>
              <a:t>1</a:t>
            </a:r>
            <a:r>
              <a:rPr lang="en-US" sz="1400">
                <a:solidFill>
                  <a:srgbClr val="000000"/>
                </a:solidFill>
              </a:rPr>
              <a:t>) and we need to find </a:t>
            </a:r>
            <a:r>
              <a:rPr lang="en-US" sz="1400" i="1">
                <a:solidFill>
                  <a:srgbClr val="000000"/>
                </a:solidFill>
              </a:rPr>
              <a:t>d</a:t>
            </a:r>
            <a:r>
              <a:rPr lang="en-US" sz="1400" baseline="-25000">
                <a:solidFill>
                  <a:srgbClr val="000000"/>
                </a:solidFill>
              </a:rPr>
              <a:t>2</a:t>
            </a:r>
            <a:r>
              <a:rPr lang="en-US" sz="1400">
                <a:solidFill>
                  <a:srgbClr val="000000"/>
                </a:solidFill>
              </a:rPr>
              <a:t>.</a:t>
            </a:r>
          </a:p>
        </p:txBody>
      </p:sp>
      <p:sp>
        <p:nvSpPr>
          <p:cNvPr id="244741" name="Rectangle 5"/>
          <p:cNvSpPr>
            <a:spLocks noChangeArrowheads="1"/>
          </p:cNvSpPr>
          <p:nvPr/>
        </p:nvSpPr>
        <p:spPr bwMode="auto">
          <a:xfrm>
            <a:off x="295275" y="1533525"/>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1600" b="1">
                <a:solidFill>
                  <a:srgbClr val="3366FF"/>
                </a:solidFill>
                <a:latin typeface="Arial" charset="0"/>
                <a:ea typeface="ＭＳ Ｐゴシック" charset="0"/>
                <a:cs typeface="ＭＳ Ｐゴシック" charset="0"/>
              </a:rPr>
              <a:t>Analysis</a:t>
            </a:r>
            <a:endParaRPr lang="en-US" sz="1600">
              <a:solidFill>
                <a:srgbClr val="FFFFFF"/>
              </a:solidFill>
              <a:latin typeface="Arial" charset="0"/>
              <a:ea typeface="ＭＳ Ｐゴシック" charset="0"/>
              <a:cs typeface="ＭＳ Ｐゴシック" charset="0"/>
            </a:endParaRPr>
          </a:p>
        </p:txBody>
      </p:sp>
      <p:sp>
        <p:nvSpPr>
          <p:cNvPr id="8198" name="Line 6"/>
          <p:cNvSpPr>
            <a:spLocks noChangeShapeType="1"/>
          </p:cNvSpPr>
          <p:nvPr/>
        </p:nvSpPr>
        <p:spPr bwMode="auto">
          <a:xfrm flipH="1">
            <a:off x="295275" y="304800"/>
            <a:ext cx="9525" cy="41433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8199" name="Text Box 7"/>
          <p:cNvSpPr txBox="1">
            <a:spLocks noChangeArrowheads="1"/>
          </p:cNvSpPr>
          <p:nvPr/>
        </p:nvSpPr>
        <p:spPr bwMode="auto">
          <a:xfrm>
            <a:off x="304800" y="1016000"/>
            <a:ext cx="84582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If a radiation source gives 75 units of radiation at a distance of 2.4 m, at what distance does the source give 25 units of radiation?</a:t>
            </a:r>
          </a:p>
        </p:txBody>
      </p:sp>
      <p:sp>
        <p:nvSpPr>
          <p:cNvPr id="8200" name="Line 8"/>
          <p:cNvSpPr>
            <a:spLocks noChangeShapeType="1"/>
          </p:cNvSpPr>
          <p:nvPr/>
        </p:nvSpPr>
        <p:spPr bwMode="auto">
          <a:xfrm>
            <a:off x="30480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8201" name="Line 9"/>
          <p:cNvSpPr>
            <a:spLocks noChangeShapeType="1"/>
          </p:cNvSpPr>
          <p:nvPr/>
        </p:nvSpPr>
        <p:spPr bwMode="auto">
          <a:xfrm>
            <a:off x="295275" y="44481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pic>
        <p:nvPicPr>
          <p:cNvPr id="244751" name="Picture 15" descr="we1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2273300"/>
            <a:ext cx="7588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52" name="Text Box 16"/>
          <p:cNvSpPr txBox="1">
            <a:spLocks noChangeArrowheads="1"/>
          </p:cNvSpPr>
          <p:nvPr/>
        </p:nvSpPr>
        <p:spPr bwMode="auto">
          <a:xfrm>
            <a:off x="295275" y="3525838"/>
            <a:ext cx="83915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In order to decrease the radiation intensity from 75 units to 25 units (a factor of  3), the distance must </a:t>
            </a:r>
            <a:r>
              <a:rPr lang="en-US" sz="1400" i="1">
                <a:solidFill>
                  <a:srgbClr val="000000"/>
                </a:solidFill>
              </a:rPr>
              <a:t>increase </a:t>
            </a:r>
            <a:r>
              <a:rPr lang="en-US" sz="1400">
                <a:solidFill>
                  <a:srgbClr val="000000"/>
                </a:solidFill>
              </a:rPr>
              <a:t>by a factor of                    Thus, the distance should increase from 2.4 m to about 4 m.</a:t>
            </a:r>
          </a:p>
        </p:txBody>
      </p:sp>
      <p:sp>
        <p:nvSpPr>
          <p:cNvPr id="244753" name="Rectangle 17"/>
          <p:cNvSpPr>
            <a:spLocks noChangeArrowheads="1"/>
          </p:cNvSpPr>
          <p:nvPr/>
        </p:nvSpPr>
        <p:spPr bwMode="auto">
          <a:xfrm>
            <a:off x="295275" y="3160713"/>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1600" b="1">
                <a:solidFill>
                  <a:srgbClr val="3366FF"/>
                </a:solidFill>
                <a:latin typeface="Arial" charset="0"/>
                <a:ea typeface="ＭＳ Ｐゴシック" charset="0"/>
                <a:cs typeface="ＭＳ Ｐゴシック" charset="0"/>
              </a:rPr>
              <a:t>Ballpark Estimate</a:t>
            </a:r>
          </a:p>
        </p:txBody>
      </p:sp>
      <p:pic>
        <p:nvPicPr>
          <p:cNvPr id="244754" name="Picture 18" descr="we1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3789363"/>
            <a:ext cx="8413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374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47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4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p:bldP spid="244741" grpId="0"/>
      <p:bldP spid="244752" grpId="0"/>
      <p:bldP spid="24475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381000" y="14097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9219" name="Rectangle 3"/>
          <p:cNvSpPr>
            <a:spLocks noChangeArrowheads="1"/>
          </p:cNvSpPr>
          <p:nvPr/>
        </p:nvSpPr>
        <p:spPr bwMode="auto">
          <a:xfrm>
            <a:off x="304800" y="606425"/>
            <a:ext cx="8596313" cy="2889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914400" eaLnBrk="0" fontAlgn="base" hangingPunct="0">
              <a:spcBef>
                <a:spcPct val="50000"/>
              </a:spcBef>
              <a:spcAft>
                <a:spcPct val="0"/>
              </a:spcAft>
              <a:tabLst>
                <a:tab pos="0" algn="l"/>
              </a:tabLst>
            </a:pPr>
            <a:r>
              <a:rPr lang="en-US" sz="2000" b="1">
                <a:solidFill>
                  <a:srgbClr val="3366FF"/>
                </a:solidFill>
                <a:latin typeface="Arial" charset="0"/>
                <a:ea typeface="ＭＳ Ｐゴシック" charset="0"/>
                <a:cs typeface="ＭＳ Ｐゴシック" charset="0"/>
              </a:rPr>
              <a:t>Worked Example 11.6 </a:t>
            </a:r>
            <a:r>
              <a:rPr lang="en-US" sz="2000" b="1">
                <a:solidFill>
                  <a:srgbClr val="4C4BE5"/>
                </a:solidFill>
                <a:latin typeface="Arial" charset="0"/>
                <a:ea typeface="ＭＳ Ｐゴシック" charset="0"/>
                <a:cs typeface="ＭＳ Ｐゴシック" charset="0"/>
              </a:rPr>
              <a:t> </a:t>
            </a:r>
            <a:r>
              <a:rPr lang="en-US" sz="2000">
                <a:solidFill>
                  <a:srgbClr val="000000"/>
                </a:solidFill>
                <a:latin typeface="Arial" charset="0"/>
                <a:ea typeface="ＭＳ Ｐゴシック" charset="0"/>
                <a:cs typeface="Arial" charset="0"/>
              </a:rPr>
              <a:t>Ionizing Radiation: Intensity versus Distance from the Source</a:t>
            </a:r>
            <a:endParaRPr lang="en-US" sz="2000">
              <a:solidFill>
                <a:srgbClr val="000000"/>
              </a:solidFill>
              <a:latin typeface="Times New Roman" charset="0"/>
              <a:ea typeface="ＭＳ Ｐゴシック" charset="0"/>
              <a:cs typeface="ＭＳ Ｐゴシック" charset="0"/>
            </a:endParaRPr>
          </a:p>
        </p:txBody>
      </p:sp>
      <p:sp>
        <p:nvSpPr>
          <p:cNvPr id="9220" name="Line 6"/>
          <p:cNvSpPr>
            <a:spLocks noChangeShapeType="1"/>
          </p:cNvSpPr>
          <p:nvPr/>
        </p:nvSpPr>
        <p:spPr bwMode="auto">
          <a:xfrm>
            <a:off x="304800" y="304800"/>
            <a:ext cx="0" cy="56197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9221" name="Text Box 7"/>
          <p:cNvSpPr txBox="1">
            <a:spLocks noChangeArrowheads="1"/>
          </p:cNvSpPr>
          <p:nvPr/>
        </p:nvSpPr>
        <p:spPr bwMode="auto">
          <a:xfrm>
            <a:off x="304800" y="1098550"/>
            <a:ext cx="845820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Continued</a:t>
            </a:r>
          </a:p>
        </p:txBody>
      </p:sp>
      <p:sp>
        <p:nvSpPr>
          <p:cNvPr id="9222" name="Line 8"/>
          <p:cNvSpPr>
            <a:spLocks noChangeShapeType="1"/>
          </p:cNvSpPr>
          <p:nvPr/>
        </p:nvSpPr>
        <p:spPr bwMode="auto">
          <a:xfrm>
            <a:off x="30480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9223" name="Line 9"/>
          <p:cNvSpPr>
            <a:spLocks noChangeShapeType="1"/>
          </p:cNvSpPr>
          <p:nvPr/>
        </p:nvSpPr>
        <p:spPr bwMode="auto">
          <a:xfrm>
            <a:off x="304800" y="59340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244746" name="Text Box 10"/>
          <p:cNvSpPr txBox="1">
            <a:spLocks noChangeArrowheads="1"/>
          </p:cNvSpPr>
          <p:nvPr/>
        </p:nvSpPr>
        <p:spPr bwMode="auto">
          <a:xfrm>
            <a:off x="282575" y="1851025"/>
            <a:ext cx="4251325" cy="267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b="1">
                <a:solidFill>
                  <a:srgbClr val="DC7E00"/>
                </a:solidFill>
              </a:rPr>
              <a:t>STEP 1:</a:t>
            </a:r>
            <a:r>
              <a:rPr lang="en-US" sz="1400">
                <a:solidFill>
                  <a:srgbClr val="000000"/>
                </a:solidFill>
              </a:rPr>
              <a:t> </a:t>
            </a:r>
            <a:r>
              <a:rPr lang="en-US" sz="1400" b="1">
                <a:solidFill>
                  <a:srgbClr val="000000"/>
                </a:solidFill>
              </a:rPr>
              <a:t>Identify known information.</a:t>
            </a:r>
            <a:r>
              <a:rPr lang="en-US" sz="1400">
                <a:solidFill>
                  <a:srgbClr val="000000"/>
                </a:solidFill>
              </a:rPr>
              <a:t> We know three of the four variables.</a:t>
            </a:r>
          </a:p>
          <a:p>
            <a:pPr defTabSz="914400" eaLnBrk="0" fontAlgn="base" hangingPunct="0">
              <a:spcBef>
                <a:spcPct val="0"/>
              </a:spcBef>
              <a:spcAft>
                <a:spcPct val="0"/>
              </a:spcAft>
            </a:pPr>
            <a:endParaRPr lang="en-US" sz="1400">
              <a:solidFill>
                <a:srgbClr val="000000"/>
              </a:solidFill>
            </a:endParaRPr>
          </a:p>
          <a:p>
            <a:pPr defTabSz="914400" eaLnBrk="0" fontAlgn="base" hangingPunct="0">
              <a:spcBef>
                <a:spcPct val="0"/>
              </a:spcBef>
              <a:spcAft>
                <a:spcPct val="0"/>
              </a:spcAft>
            </a:pPr>
            <a:r>
              <a:rPr lang="en-US" sz="1400" b="1">
                <a:solidFill>
                  <a:srgbClr val="DC7E00"/>
                </a:solidFill>
              </a:rPr>
              <a:t>STEP 2:</a:t>
            </a:r>
            <a:r>
              <a:rPr lang="en-US" sz="1400">
                <a:solidFill>
                  <a:srgbClr val="000000"/>
                </a:solidFill>
              </a:rPr>
              <a:t> </a:t>
            </a:r>
            <a:r>
              <a:rPr lang="en-US" sz="1400" b="1">
                <a:solidFill>
                  <a:srgbClr val="000000"/>
                </a:solidFill>
              </a:rPr>
              <a:t>Identify answer and units.</a:t>
            </a:r>
            <a:r>
              <a:rPr lang="en-US" sz="1400">
                <a:solidFill>
                  <a:srgbClr val="000000"/>
                </a:solidFill>
              </a:rPr>
              <a:t> </a:t>
            </a:r>
          </a:p>
          <a:p>
            <a:pPr algn="ctr" defTabSz="914400" eaLnBrk="0" fontAlgn="base" hangingPunct="0">
              <a:spcBef>
                <a:spcPct val="0"/>
              </a:spcBef>
              <a:spcAft>
                <a:spcPct val="0"/>
              </a:spcAft>
            </a:pPr>
            <a:endParaRPr lang="en-US" sz="1400">
              <a:solidFill>
                <a:srgbClr val="000000"/>
              </a:solidFill>
            </a:endParaRPr>
          </a:p>
          <a:p>
            <a:pPr defTabSz="914400" eaLnBrk="0" fontAlgn="base" hangingPunct="0">
              <a:spcBef>
                <a:spcPct val="0"/>
              </a:spcBef>
              <a:spcAft>
                <a:spcPct val="0"/>
              </a:spcAft>
            </a:pPr>
            <a:r>
              <a:rPr lang="en-US" sz="1400" b="1">
                <a:solidFill>
                  <a:srgbClr val="DC7E00"/>
                </a:solidFill>
              </a:rPr>
              <a:t>STEP 3:</a:t>
            </a:r>
            <a:r>
              <a:rPr lang="en-US" sz="1400">
                <a:solidFill>
                  <a:srgbClr val="000000"/>
                </a:solidFill>
              </a:rPr>
              <a:t> </a:t>
            </a:r>
            <a:r>
              <a:rPr lang="en-US" sz="1400" b="1">
                <a:solidFill>
                  <a:srgbClr val="000000"/>
                </a:solidFill>
              </a:rPr>
              <a:t>Identify equation.</a:t>
            </a:r>
            <a:r>
              <a:rPr lang="en-US" sz="1400">
                <a:solidFill>
                  <a:srgbClr val="000000"/>
                </a:solidFill>
              </a:rPr>
              <a:t> Rearrange the equation relating intensity and distance to solve for d</a:t>
            </a:r>
            <a:r>
              <a:rPr lang="en-US" sz="1400" baseline="-25000">
                <a:solidFill>
                  <a:srgbClr val="000000"/>
                </a:solidFill>
              </a:rPr>
              <a:t>2</a:t>
            </a:r>
            <a:r>
              <a:rPr lang="en-US" sz="1400">
                <a:solidFill>
                  <a:srgbClr val="000000"/>
                </a:solidFill>
              </a:rPr>
              <a:t>.</a:t>
            </a:r>
          </a:p>
          <a:p>
            <a:pPr defTabSz="914400" eaLnBrk="0" fontAlgn="base" hangingPunct="0">
              <a:spcBef>
                <a:spcPct val="0"/>
              </a:spcBef>
              <a:spcAft>
                <a:spcPct val="0"/>
              </a:spcAft>
            </a:pPr>
            <a:endParaRPr lang="en-US" sz="1400" b="1">
              <a:solidFill>
                <a:srgbClr val="F08900"/>
              </a:solidFill>
            </a:endParaRPr>
          </a:p>
          <a:p>
            <a:pPr defTabSz="914400" eaLnBrk="0" fontAlgn="base" hangingPunct="0">
              <a:spcBef>
                <a:spcPct val="0"/>
              </a:spcBef>
              <a:spcAft>
                <a:spcPct val="0"/>
              </a:spcAft>
            </a:pPr>
            <a:r>
              <a:rPr lang="en-US" sz="1400" b="1">
                <a:solidFill>
                  <a:srgbClr val="DC7E00"/>
                </a:solidFill>
              </a:rPr>
              <a:t/>
            </a:r>
            <a:br>
              <a:rPr lang="en-US" sz="1400" b="1">
                <a:solidFill>
                  <a:srgbClr val="DC7E00"/>
                </a:solidFill>
              </a:rPr>
            </a:br>
            <a:endParaRPr lang="en-US" sz="1400" b="1">
              <a:solidFill>
                <a:srgbClr val="DC7E00"/>
              </a:solidFill>
            </a:endParaRPr>
          </a:p>
          <a:p>
            <a:pPr defTabSz="914400" eaLnBrk="0" fontAlgn="base" hangingPunct="0">
              <a:spcBef>
                <a:spcPct val="0"/>
              </a:spcBef>
              <a:spcAft>
                <a:spcPct val="0"/>
              </a:spcAft>
            </a:pPr>
            <a:r>
              <a:rPr lang="en-US" sz="1400" b="1">
                <a:solidFill>
                  <a:srgbClr val="DC7E00"/>
                </a:solidFill>
              </a:rPr>
              <a:t>STEP 4: </a:t>
            </a:r>
            <a:r>
              <a:rPr lang="en-US" sz="1400">
                <a:solidFill>
                  <a:srgbClr val="000000"/>
                </a:solidFill>
              </a:rPr>
              <a:t>Solve. Substitute in known values so that unwanted units cancel.</a:t>
            </a:r>
          </a:p>
        </p:txBody>
      </p:sp>
      <p:sp>
        <p:nvSpPr>
          <p:cNvPr id="244747" name="Rectangle 11"/>
          <p:cNvSpPr>
            <a:spLocks noChangeArrowheads="1"/>
          </p:cNvSpPr>
          <p:nvPr/>
        </p:nvSpPr>
        <p:spPr bwMode="auto">
          <a:xfrm>
            <a:off x="282575" y="1524000"/>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1600" b="1">
                <a:solidFill>
                  <a:srgbClr val="3366FF"/>
                </a:solidFill>
                <a:latin typeface="Arial" charset="0"/>
                <a:ea typeface="ＭＳ Ｐゴシック" charset="0"/>
                <a:cs typeface="ＭＳ Ｐゴシック" charset="0"/>
              </a:rPr>
              <a:t>Solution</a:t>
            </a:r>
          </a:p>
        </p:txBody>
      </p:sp>
      <p:pic>
        <p:nvPicPr>
          <p:cNvPr id="244757" name="Picture 21" descr="we1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189865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58" name="Picture 22" descr="we1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3425825"/>
            <a:ext cx="11064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59" name="Picture 23" descr="we1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975" y="3419475"/>
            <a:ext cx="9048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60" name="Picture 24" descr="we1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0463" y="2916238"/>
            <a:ext cx="5937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288" y="4052888"/>
            <a:ext cx="2622550" cy="51276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9232" name="Rectangle 1"/>
          <p:cNvSpPr>
            <a:spLocks noChangeArrowheads="1"/>
          </p:cNvSpPr>
          <p:nvPr/>
        </p:nvSpPr>
        <p:spPr bwMode="auto">
          <a:xfrm>
            <a:off x="304800" y="4992688"/>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50000"/>
              </a:spcBef>
              <a:spcAft>
                <a:spcPct val="0"/>
              </a:spcAft>
            </a:pPr>
            <a:r>
              <a:rPr lang="en-US" sz="1400">
                <a:solidFill>
                  <a:srgbClr val="000000"/>
                </a:solidFill>
                <a:latin typeface="Times New Roman" charset="0"/>
                <a:ea typeface="ＭＳ Ｐゴシック" charset="0"/>
                <a:cs typeface="ＭＳ Ｐゴシック" charset="0"/>
              </a:rPr>
              <a:t>The calculated result is consistent with our estimate of about 4 m.</a:t>
            </a:r>
          </a:p>
        </p:txBody>
      </p:sp>
      <p:sp>
        <p:nvSpPr>
          <p:cNvPr id="2" name="Rectangle 1"/>
          <p:cNvSpPr>
            <a:spLocks noChangeArrowheads="1"/>
          </p:cNvSpPr>
          <p:nvPr/>
        </p:nvSpPr>
        <p:spPr bwMode="auto">
          <a:xfrm>
            <a:off x="304800" y="465455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50000"/>
              </a:spcBef>
              <a:spcAft>
                <a:spcPct val="0"/>
              </a:spcAft>
            </a:pPr>
            <a:r>
              <a:rPr lang="en-US" sz="1600" b="1">
                <a:solidFill>
                  <a:srgbClr val="3366FF"/>
                </a:solidFill>
                <a:latin typeface="Arial" charset="0"/>
                <a:ea typeface="ＭＳ Ｐゴシック" charset="0"/>
                <a:cs typeface="Arial" charset="0"/>
              </a:rPr>
              <a:t>Ballpark Check</a:t>
            </a:r>
          </a:p>
        </p:txBody>
      </p:sp>
    </p:spTree>
    <p:extLst>
      <p:ext uri="{BB962C8B-B14F-4D97-AF65-F5344CB8AC3E}">
        <p14:creationId xmlns:p14="http://schemas.microsoft.com/office/powerpoint/2010/main" val="3720751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7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47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47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47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16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6" grpId="0"/>
      <p:bldP spid="244747" grpId="0"/>
      <p:bldP spid="9232" grpId="0"/>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dirty="0">
                <a:latin typeface="+mn-lt"/>
                <a:cs typeface="Times New Roman" charset="0"/>
              </a:rPr>
              <a:t>11.8 Detecting </a:t>
            </a:r>
            <a:r>
              <a:rPr lang="en-US" dirty="0" smtClean="0">
                <a:latin typeface="+mn-lt"/>
                <a:cs typeface="Times New Roman" charset="0"/>
              </a:rPr>
              <a:t>Radiation</a:t>
            </a:r>
            <a:br>
              <a:rPr lang="en-US" dirty="0" smtClean="0">
                <a:latin typeface="+mn-lt"/>
                <a:cs typeface="Times New Roman" charset="0"/>
              </a:rPr>
            </a:br>
            <a:r>
              <a:rPr lang="en-US" dirty="0" smtClean="0">
                <a:latin typeface="+mn-lt"/>
                <a:cs typeface="Times New Roman" charset="0"/>
              </a:rPr>
              <a:t>[</a:t>
            </a:r>
            <a:r>
              <a:rPr lang="en-US" dirty="0" smtClean="0">
                <a:solidFill>
                  <a:srgbClr val="FF0000"/>
                </a:solidFill>
                <a:latin typeface="+mn-lt"/>
                <a:cs typeface="Times New Roman" charset="0"/>
              </a:rPr>
              <a:t>skip</a:t>
            </a:r>
            <a:r>
              <a:rPr lang="en-US" dirty="0" smtClean="0">
                <a:latin typeface="+mn-lt"/>
                <a:cs typeface="Times New Roman" charset="0"/>
              </a:rPr>
              <a:t>]</a:t>
            </a:r>
            <a:endParaRPr lang="en-US" dirty="0">
              <a:latin typeface="+mn-lt"/>
              <a:cs typeface="Times New Roman" charset="0"/>
            </a:endParaRPr>
          </a:p>
        </p:txBody>
      </p:sp>
      <p:pic>
        <p:nvPicPr>
          <p:cNvPr id="368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5463" y="1828800"/>
            <a:ext cx="34131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12259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65125" y="788988"/>
            <a:ext cx="5392738" cy="5387975"/>
          </a:xfrm>
        </p:spPr>
        <p:txBody>
          <a:bodyPr>
            <a:normAutofit/>
          </a:bodyPr>
          <a:lstStyle/>
          <a:p>
            <a:r>
              <a:rPr lang="en-US" sz="2600" dirty="0">
                <a:ea typeface="ＭＳ Ｐゴシック" charset="0"/>
                <a:cs typeface="ＭＳ Ｐゴシック" charset="0"/>
              </a:rPr>
              <a:t>Radiation is invisible, no matter how high the </a:t>
            </a:r>
            <a:r>
              <a:rPr lang="en-US" sz="2600" dirty="0" smtClean="0">
                <a:ea typeface="ＭＳ Ｐゴシック" charset="0"/>
                <a:cs typeface="ＭＳ Ｐゴシック" charset="0"/>
              </a:rPr>
              <a:t>dose </a:t>
            </a:r>
          </a:p>
          <a:p>
            <a:pPr lvl="1"/>
            <a:r>
              <a:rPr lang="en-US" sz="2200" dirty="0" smtClean="0">
                <a:ea typeface="ＭＳ Ｐゴシック" charset="0"/>
                <a:cs typeface="ＭＳ Ｐゴシック" charset="0"/>
              </a:rPr>
              <a:t>Radiation </a:t>
            </a:r>
            <a:r>
              <a:rPr lang="en-US" sz="2200" dirty="0">
                <a:ea typeface="ＭＳ Ｐゴシック" charset="0"/>
                <a:cs typeface="ＭＳ Ｐゴシック" charset="0"/>
              </a:rPr>
              <a:t>can be detected by taking advantage of its ionizing </a:t>
            </a:r>
            <a:r>
              <a:rPr lang="en-US" sz="2200" dirty="0" smtClean="0">
                <a:ea typeface="ＭＳ Ｐゴシック" charset="0"/>
                <a:cs typeface="ＭＳ Ｐゴシック" charset="0"/>
              </a:rPr>
              <a:t>properties </a:t>
            </a:r>
            <a:endParaRPr lang="en-US" sz="2200" dirty="0">
              <a:ea typeface="ＭＳ Ｐゴシック" charset="0"/>
              <a:cs typeface="ＭＳ Ｐゴシック" charset="0"/>
            </a:endParaRPr>
          </a:p>
          <a:p>
            <a:r>
              <a:rPr lang="en-US" sz="2600" dirty="0">
                <a:ea typeface="ＭＳ Ｐゴシック" charset="0"/>
                <a:cs typeface="ＭＳ Ｐゴシック" charset="0"/>
              </a:rPr>
              <a:t>The simplest device for detecting exposure to radiation is the photographic film </a:t>
            </a:r>
            <a:r>
              <a:rPr lang="en-US" sz="2600" dirty="0" smtClean="0">
                <a:ea typeface="ＭＳ Ｐゴシック" charset="0"/>
                <a:cs typeface="ＭＳ Ｐゴシック" charset="0"/>
              </a:rPr>
              <a:t>badge </a:t>
            </a:r>
            <a:endParaRPr lang="en-US" sz="2600" dirty="0">
              <a:ea typeface="ＭＳ Ｐゴシック" charset="0"/>
              <a:cs typeface="ＭＳ Ｐゴシック" charset="0"/>
            </a:endParaRPr>
          </a:p>
          <a:p>
            <a:r>
              <a:rPr lang="en-US" sz="2600" dirty="0">
                <a:ea typeface="ＭＳ Ｐゴシック" charset="0"/>
                <a:cs typeface="ＭＳ Ｐゴシック" charset="0"/>
              </a:rPr>
              <a:t>The film is protected from exposure to light, but radiation causes the film to </a:t>
            </a:r>
            <a:r>
              <a:rPr lang="en-US" sz="2600" dirty="0" smtClean="0">
                <a:ea typeface="ＭＳ Ｐゴシック" charset="0"/>
                <a:cs typeface="ＭＳ Ｐゴシック" charset="0"/>
              </a:rPr>
              <a:t>fog </a:t>
            </a:r>
            <a:endParaRPr lang="en-US" sz="2600" dirty="0">
              <a:ea typeface="ＭＳ Ｐゴシック" charset="0"/>
              <a:cs typeface="ＭＳ Ｐゴシック" charset="0"/>
            </a:endParaRPr>
          </a:p>
        </p:txBody>
      </p:sp>
      <p:pic>
        <p:nvPicPr>
          <p:cNvPr id="368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5463" y="1828800"/>
            <a:ext cx="34131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3821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65125" y="938213"/>
            <a:ext cx="8542338" cy="5003800"/>
          </a:xfrm>
        </p:spPr>
        <p:txBody>
          <a:bodyPr>
            <a:normAutofit/>
          </a:bodyPr>
          <a:lstStyle/>
          <a:p>
            <a:r>
              <a:rPr lang="en-US" sz="2600" dirty="0">
                <a:ea typeface="ＭＳ Ｐゴシック" charset="0"/>
                <a:cs typeface="ＭＳ Ｐゴシック" charset="0"/>
              </a:rPr>
              <a:t>The most versatile method for measuring radiation is the </a:t>
            </a:r>
            <a:r>
              <a:rPr lang="en-US" sz="2600" i="1" dirty="0">
                <a:ea typeface="ＭＳ Ｐゴシック" charset="0"/>
                <a:cs typeface="ＭＳ Ｐゴシック" charset="0"/>
              </a:rPr>
              <a:t>scintillation </a:t>
            </a:r>
            <a:r>
              <a:rPr lang="en-US" sz="2600" i="1" dirty="0" smtClean="0">
                <a:ea typeface="ＭＳ Ｐゴシック" charset="0"/>
                <a:cs typeface="ＭＳ Ｐゴシック" charset="0"/>
              </a:rPr>
              <a:t>counter</a:t>
            </a:r>
            <a:r>
              <a:rPr lang="en-US" sz="2600" dirty="0" smtClean="0">
                <a:ea typeface="ＭＳ Ｐゴシック" charset="0"/>
                <a:cs typeface="ＭＳ Ｐゴシック" charset="0"/>
              </a:rPr>
              <a:t> </a:t>
            </a:r>
          </a:p>
          <a:p>
            <a:pPr lvl="1"/>
            <a:r>
              <a:rPr lang="en-US" sz="2200" dirty="0" smtClean="0">
                <a:ea typeface="ＭＳ Ｐゴシック" charset="0"/>
                <a:cs typeface="ＭＳ Ｐゴシック" charset="0"/>
              </a:rPr>
              <a:t>A </a:t>
            </a:r>
            <a:r>
              <a:rPr lang="en-US" sz="2200" i="1" dirty="0">
                <a:ea typeface="ＭＳ Ｐゴシック" charset="0"/>
                <a:cs typeface="ＭＳ Ｐゴシック" charset="0"/>
              </a:rPr>
              <a:t>phosphor</a:t>
            </a:r>
            <a:r>
              <a:rPr lang="en-US" sz="2200" dirty="0">
                <a:ea typeface="ＭＳ Ｐゴシック" charset="0"/>
                <a:cs typeface="ＭＳ Ｐゴシック" charset="0"/>
              </a:rPr>
              <a:t> emits a flash of light when struck by radiation. The number of flashes are counted electronically and converted into an electrical </a:t>
            </a:r>
            <a:r>
              <a:rPr lang="en-US" sz="2200" dirty="0" smtClean="0">
                <a:ea typeface="ＭＳ Ｐゴシック" charset="0"/>
                <a:cs typeface="ＭＳ Ｐゴシック" charset="0"/>
              </a:rPr>
              <a:t>signal </a:t>
            </a:r>
            <a:endParaRPr lang="en-US" sz="2200" dirty="0">
              <a:ea typeface="ＭＳ Ｐゴシック" charset="0"/>
              <a:cs typeface="ＭＳ Ｐゴシック" charset="0"/>
            </a:endParaRPr>
          </a:p>
          <a:p>
            <a:endParaRPr lang="en-US" sz="800" dirty="0" smtClean="0">
              <a:ea typeface="ＭＳ Ｐゴシック" charset="0"/>
              <a:cs typeface="ＭＳ Ｐゴシック" charset="0"/>
            </a:endParaRPr>
          </a:p>
          <a:p>
            <a:r>
              <a:rPr lang="en-US" sz="2600" dirty="0" smtClean="0">
                <a:ea typeface="ＭＳ Ｐゴシック" charset="0"/>
                <a:cs typeface="ＭＳ Ｐゴシック" charset="0"/>
              </a:rPr>
              <a:t>A</a:t>
            </a:r>
            <a:r>
              <a:rPr lang="en-US" sz="2600" i="1" dirty="0" smtClean="0">
                <a:ea typeface="ＭＳ Ｐゴシック" charset="0"/>
                <a:cs typeface="ＭＳ Ｐゴシック" charset="0"/>
              </a:rPr>
              <a:t> </a:t>
            </a:r>
            <a:r>
              <a:rPr lang="en-US" sz="2600" i="1" dirty="0">
                <a:ea typeface="ＭＳ Ｐゴシック" charset="0"/>
                <a:cs typeface="ＭＳ Ｐゴシック" charset="0"/>
              </a:rPr>
              <a:t>Geiger counter </a:t>
            </a:r>
            <a:r>
              <a:rPr lang="en-US" sz="2600" dirty="0">
                <a:ea typeface="ＭＳ Ｐゴシック" charset="0"/>
                <a:cs typeface="ＭＳ Ｐゴシック" charset="0"/>
              </a:rPr>
              <a:t>is an argon-filled tube containing two </a:t>
            </a:r>
            <a:r>
              <a:rPr lang="en-US" sz="2600" dirty="0" smtClean="0">
                <a:ea typeface="ＭＳ Ｐゴシック" charset="0"/>
                <a:cs typeface="ＭＳ Ｐゴシック" charset="0"/>
              </a:rPr>
              <a:t>electrodes </a:t>
            </a:r>
          </a:p>
          <a:p>
            <a:pPr lvl="1"/>
            <a:r>
              <a:rPr lang="en-US" sz="2200" dirty="0" smtClean="0">
                <a:ea typeface="ＭＳ Ｐゴシック" charset="0"/>
                <a:cs typeface="ＭＳ Ｐゴシック" charset="0"/>
              </a:rPr>
              <a:t>Radiation </a:t>
            </a:r>
            <a:r>
              <a:rPr lang="en-US" sz="2200" dirty="0">
                <a:ea typeface="ＭＳ Ｐゴシック" charset="0"/>
                <a:cs typeface="ＭＳ Ｐゴシック" charset="0"/>
              </a:rPr>
              <a:t>ionizes argon atoms, which briefly conduct a tiny electric current between the walls and the center </a:t>
            </a:r>
            <a:r>
              <a:rPr lang="en-US" sz="2200" dirty="0" smtClean="0">
                <a:ea typeface="ＭＳ Ｐゴシック" charset="0"/>
                <a:cs typeface="ＭＳ Ｐゴシック" charset="0"/>
              </a:rPr>
              <a:t>electrode </a:t>
            </a:r>
            <a:endParaRPr lang="en-US" sz="2200" dirty="0">
              <a:ea typeface="ＭＳ Ｐゴシック" charset="0"/>
              <a:cs typeface="ＭＳ Ｐゴシック" charset="0"/>
            </a:endParaRPr>
          </a:p>
          <a:p>
            <a:endParaRPr lang="en-US" sz="800" dirty="0">
              <a:ea typeface="ＭＳ Ｐゴシック" charset="0"/>
              <a:cs typeface="ＭＳ Ｐゴシック" charset="0"/>
            </a:endParaRPr>
          </a:p>
          <a:p>
            <a:r>
              <a:rPr lang="en-US" sz="2600" dirty="0" smtClean="0">
                <a:ea typeface="ＭＳ Ｐゴシック" charset="0"/>
                <a:cs typeface="ＭＳ Ｐゴシック" charset="0"/>
              </a:rPr>
              <a:t>The </a:t>
            </a:r>
            <a:r>
              <a:rPr lang="en-US" sz="2600" dirty="0">
                <a:ea typeface="ＭＳ Ｐゴシック" charset="0"/>
                <a:cs typeface="ＭＳ Ｐゴシック" charset="0"/>
              </a:rPr>
              <a:t>current is detected and used to produce a clicking sound or to register on a meter. </a:t>
            </a:r>
          </a:p>
        </p:txBody>
      </p:sp>
    </p:spTree>
    <p:extLst>
      <p:ext uri="{BB962C8B-B14F-4D97-AF65-F5344CB8AC3E}">
        <p14:creationId xmlns:p14="http://schemas.microsoft.com/office/powerpoint/2010/main" val="216847032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365125" y="621981"/>
            <a:ext cx="8542338" cy="5554981"/>
          </a:xfrm>
        </p:spPr>
        <p:txBody>
          <a:bodyPr>
            <a:normAutofit/>
          </a:bodyPr>
          <a:lstStyle/>
          <a:p>
            <a:pPr algn="ctr">
              <a:buFontTx/>
              <a:buNone/>
            </a:pPr>
            <a:r>
              <a:rPr lang="en-US" sz="2800" b="1" dirty="0">
                <a:ea typeface="ＭＳ Ｐゴシック" charset="0"/>
                <a:cs typeface="ＭＳ Ｐゴシック" charset="0"/>
              </a:rPr>
              <a:t>Irradiated </a:t>
            </a:r>
            <a:r>
              <a:rPr lang="en-US" sz="2800" b="1" dirty="0" smtClean="0">
                <a:ea typeface="ＭＳ Ｐゴシック" charset="0"/>
                <a:cs typeface="ＭＳ Ｐゴシック" charset="0"/>
              </a:rPr>
              <a:t>Food</a:t>
            </a:r>
          </a:p>
          <a:p>
            <a:pPr algn="ctr">
              <a:buFontTx/>
              <a:buNone/>
            </a:pPr>
            <a:endParaRPr lang="en-US" sz="1200" b="1" dirty="0">
              <a:ea typeface="ＭＳ Ｐゴシック" charset="0"/>
              <a:cs typeface="ＭＳ Ｐゴシック" charset="0"/>
            </a:endParaRPr>
          </a:p>
          <a:p>
            <a:r>
              <a:rPr lang="en-US" sz="2200" dirty="0">
                <a:ea typeface="ＭＳ Ｐゴシック" charset="0"/>
                <a:cs typeface="ＭＳ Ｐゴシック" charset="0"/>
              </a:rPr>
              <a:t>In the 1940s, U.S. Army scientists found that irradiation increased the shelf-life of ground beef.</a:t>
            </a:r>
          </a:p>
          <a:p>
            <a:r>
              <a:rPr lang="en-US" sz="2200" dirty="0">
                <a:ea typeface="ＭＳ Ｐゴシック" charset="0"/>
                <a:cs typeface="ＭＳ Ｐゴシック" charset="0"/>
              </a:rPr>
              <a:t>Exposure of contaminated food to ionizing radiation destroys the genetic material of any bacteria or other organisms present. </a:t>
            </a:r>
          </a:p>
          <a:p>
            <a:r>
              <a:rPr lang="en-US" sz="2200" b="1" dirty="0">
                <a:ea typeface="ＭＳ Ｐゴシック" charset="0"/>
                <a:cs typeface="ＭＳ Ｐゴシック" charset="0"/>
              </a:rPr>
              <a:t>Irradiation will not kill viruses or prions.</a:t>
            </a:r>
          </a:p>
          <a:p>
            <a:r>
              <a:rPr lang="en-US" sz="2200" dirty="0">
                <a:ea typeface="ＭＳ Ｐゴシック" charset="0"/>
                <a:cs typeface="ＭＳ Ｐゴシック" charset="0"/>
              </a:rPr>
              <a:t>The food itself undergoes little if any change when irradiated and does not become radioactive. </a:t>
            </a:r>
          </a:p>
          <a:p>
            <a:r>
              <a:rPr lang="en-US" sz="2200" dirty="0">
                <a:ea typeface="ＭＳ Ｐゴシック" charset="0"/>
                <a:cs typeface="ＭＳ Ｐゴシック" charset="0"/>
              </a:rPr>
              <a:t>One of the major concerns in the United States is the possible generation of </a:t>
            </a:r>
            <a:r>
              <a:rPr lang="en-US" sz="2200" i="1" dirty="0" err="1">
                <a:ea typeface="ＭＳ Ｐゴシック" charset="0"/>
                <a:cs typeface="ＭＳ Ｐゴシック" charset="0"/>
              </a:rPr>
              <a:t>radiolytic</a:t>
            </a:r>
            <a:r>
              <a:rPr lang="en-US" sz="2200" i="1" dirty="0">
                <a:ea typeface="ＭＳ Ｐゴシック" charset="0"/>
                <a:cs typeface="ＭＳ Ｐゴシック" charset="0"/>
              </a:rPr>
              <a:t> products</a:t>
            </a:r>
            <a:r>
              <a:rPr lang="en-US" sz="2200" dirty="0">
                <a:ea typeface="ＭＳ Ｐゴシック" charset="0"/>
                <a:cs typeface="ＭＳ Ｐゴシック" charset="0"/>
              </a:rPr>
              <a:t>, compounds formed in food by exposure to ionizing </a:t>
            </a:r>
            <a:r>
              <a:rPr lang="en-US" sz="2200" dirty="0" smtClean="0">
                <a:ea typeface="ＭＳ Ｐゴシック" charset="0"/>
                <a:cs typeface="ＭＳ Ｐゴシック" charset="0"/>
              </a:rPr>
              <a:t>radiation </a:t>
            </a:r>
            <a:endParaRPr lang="en-US" sz="2200" dirty="0">
              <a:ea typeface="ＭＳ Ｐゴシック" charset="0"/>
              <a:cs typeface="ＭＳ Ｐゴシック" charset="0"/>
            </a:endParaRPr>
          </a:p>
          <a:p>
            <a:r>
              <a:rPr lang="en-US" sz="2200" dirty="0">
                <a:ea typeface="ＭＳ Ｐゴシック" charset="0"/>
                <a:cs typeface="ＭＳ Ｐゴシック" charset="0"/>
              </a:rPr>
              <a:t>The U.S. Food and Drug Administration has declared that food irradiation is safe and does not appreciably alter the vitamin or other nutritional content of food </a:t>
            </a:r>
            <a:endParaRPr lang="en-US" sz="2200" b="1" dirty="0">
              <a:ea typeface="ＭＳ Ｐゴシック" charset="0"/>
              <a:cs typeface="ＭＳ Ｐゴシック" charset="0"/>
            </a:endParaRPr>
          </a:p>
        </p:txBody>
      </p:sp>
    </p:spTree>
    <p:extLst>
      <p:ext uri="{BB962C8B-B14F-4D97-AF65-F5344CB8AC3E}">
        <p14:creationId xmlns:p14="http://schemas.microsoft.com/office/powerpoint/2010/main" val="238229113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dirty="0">
                <a:latin typeface="Arial" charset="0"/>
                <a:cs typeface="Times New Roman" charset="0"/>
              </a:rPr>
              <a:t>11.9 Measuring </a:t>
            </a:r>
            <a:r>
              <a:rPr lang="en-US" dirty="0" smtClean="0">
                <a:latin typeface="Arial" charset="0"/>
                <a:cs typeface="Times New Roman" charset="0"/>
              </a:rPr>
              <a:t>Radiation</a:t>
            </a:r>
            <a:br>
              <a:rPr lang="en-US" dirty="0" smtClean="0">
                <a:latin typeface="Arial" charset="0"/>
                <a:cs typeface="Times New Roman" charset="0"/>
              </a:rPr>
            </a:br>
            <a:r>
              <a:rPr lang="en-US" dirty="0" smtClean="0">
                <a:latin typeface="Arial" charset="0"/>
                <a:cs typeface="Times New Roman" charset="0"/>
              </a:rPr>
              <a:t>[</a:t>
            </a:r>
            <a:r>
              <a:rPr lang="en-US" dirty="0" smtClean="0">
                <a:solidFill>
                  <a:srgbClr val="FF0000"/>
                </a:solidFill>
                <a:latin typeface="Arial" charset="0"/>
                <a:cs typeface="Times New Roman" charset="0"/>
              </a:rPr>
              <a:t>skip</a:t>
            </a:r>
            <a:r>
              <a:rPr lang="en-US" dirty="0" smtClean="0">
                <a:latin typeface="Arial" charset="0"/>
                <a:cs typeface="Times New Roman" charset="0"/>
              </a:rPr>
              <a:t>]</a:t>
            </a:r>
            <a:endParaRPr lang="en-US" dirty="0">
              <a:latin typeface="Arial" charset="0"/>
              <a:cs typeface="Times New Roman" charset="0"/>
            </a:endParaRP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0050"/>
            <a:ext cx="85344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298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65125" y="768350"/>
            <a:ext cx="8229600" cy="5480050"/>
          </a:xfrm>
        </p:spPr>
        <p:txBody>
          <a:bodyPr>
            <a:normAutofit/>
          </a:bodyPr>
          <a:lstStyle/>
          <a:p>
            <a:r>
              <a:rPr lang="en-US" sz="2800" dirty="0">
                <a:ea typeface="ＭＳ Ｐゴシック" charset="0"/>
                <a:cs typeface="ＭＳ Ｐゴシック" charset="0"/>
              </a:rPr>
              <a:t>The nuclear reaction of an atom is the same whether it is in a chemical compound or in elemental </a:t>
            </a:r>
            <a:r>
              <a:rPr lang="en-US" sz="2800" dirty="0" smtClean="0">
                <a:ea typeface="ＭＳ Ｐゴシック" charset="0"/>
                <a:cs typeface="ＭＳ Ｐゴシック" charset="0"/>
              </a:rPr>
              <a:t>form </a:t>
            </a:r>
            <a:endParaRPr lang="en-US" sz="2800" dirty="0">
              <a:ea typeface="ＭＳ Ｐゴシック" charset="0"/>
              <a:cs typeface="ＭＳ Ｐゴシック" charset="0"/>
            </a:endParaRPr>
          </a:p>
          <a:p>
            <a:endParaRPr lang="en-US" sz="800" dirty="0" smtClean="0">
              <a:ea typeface="ＭＳ Ｐゴシック" charset="0"/>
              <a:cs typeface="ＭＳ Ｐゴシック" charset="0"/>
            </a:endParaRPr>
          </a:p>
          <a:p>
            <a:r>
              <a:rPr lang="en-US" sz="2800" dirty="0" smtClean="0">
                <a:ea typeface="ＭＳ Ｐゴシック" charset="0"/>
                <a:cs typeface="ＭＳ Ｐゴシック" charset="0"/>
              </a:rPr>
              <a:t>The </a:t>
            </a:r>
            <a:r>
              <a:rPr lang="en-US" sz="2800" dirty="0">
                <a:ea typeface="ＭＳ Ｐゴシック" charset="0"/>
                <a:cs typeface="ＭＳ Ｐゴシック" charset="0"/>
              </a:rPr>
              <a:t>energy change accompanying a nuclear reaction can be several million times greater than that accompanying a chemical </a:t>
            </a:r>
            <a:r>
              <a:rPr lang="en-US" sz="2800" dirty="0" smtClean="0">
                <a:ea typeface="ＭＳ Ｐゴシック" charset="0"/>
                <a:cs typeface="ＭＳ Ｐゴシック" charset="0"/>
              </a:rPr>
              <a:t>reaction</a:t>
            </a:r>
            <a:r>
              <a:rPr lang="en-US" sz="2800" dirty="0">
                <a:ea typeface="ＭＳ Ｐゴシック" charset="0"/>
                <a:cs typeface="ＭＳ Ｐゴシック" charset="0"/>
              </a:rPr>
              <a:t> </a:t>
            </a:r>
          </a:p>
          <a:p>
            <a:pPr lvl="1"/>
            <a:r>
              <a:rPr lang="en-US" sz="2400" dirty="0">
                <a:ea typeface="ＭＳ Ｐゴシック" charset="0"/>
              </a:rPr>
              <a:t>The nuclear transformation of 1.0 g of uranium-235 releases 3.4 </a:t>
            </a:r>
            <a:r>
              <a:rPr lang="en-US" sz="2400" dirty="0">
                <a:ea typeface="ＭＳ Ｐゴシック" charset="0"/>
                <a:cs typeface="Arial" charset="0"/>
              </a:rPr>
              <a:t>×</a:t>
            </a:r>
            <a:r>
              <a:rPr lang="en-US" sz="2400" dirty="0">
                <a:ea typeface="ＭＳ Ｐゴシック" charset="0"/>
              </a:rPr>
              <a:t> 10</a:t>
            </a:r>
            <a:r>
              <a:rPr lang="en-US" sz="2400" baseline="30000" dirty="0">
                <a:ea typeface="ＭＳ Ｐゴシック" charset="0"/>
              </a:rPr>
              <a:t>8</a:t>
            </a:r>
            <a:r>
              <a:rPr lang="en-US" sz="2400" dirty="0">
                <a:ea typeface="ＭＳ Ｐゴシック" charset="0"/>
              </a:rPr>
              <a:t> </a:t>
            </a:r>
            <a:r>
              <a:rPr lang="en-US" sz="2400" dirty="0" smtClean="0">
                <a:ea typeface="ＭＳ Ｐゴシック" charset="0"/>
              </a:rPr>
              <a:t>kcal </a:t>
            </a:r>
            <a:endParaRPr lang="en-US" sz="2400" dirty="0">
              <a:ea typeface="ＭＳ Ｐゴシック" charset="0"/>
            </a:endParaRPr>
          </a:p>
          <a:p>
            <a:pPr lvl="1"/>
            <a:r>
              <a:rPr lang="en-US" sz="2400" dirty="0">
                <a:ea typeface="ＭＳ Ｐゴシック" charset="0"/>
              </a:rPr>
              <a:t>The chemical combustion of 1.0 g of methane </a:t>
            </a:r>
            <a:r>
              <a:rPr lang="en-US" sz="2400" dirty="0" smtClean="0">
                <a:ea typeface="ＭＳ Ｐゴシック" charset="0"/>
              </a:rPr>
              <a:t>releases only 12 kcal </a:t>
            </a:r>
            <a:endParaRPr lang="en-US" sz="2400" dirty="0">
              <a:ea typeface="ＭＳ Ｐゴシック" charset="0"/>
            </a:endParaRPr>
          </a:p>
        </p:txBody>
      </p:sp>
    </p:spTree>
    <p:extLst>
      <p:ext uri="{BB962C8B-B14F-4D97-AF65-F5344CB8AC3E}">
        <p14:creationId xmlns:p14="http://schemas.microsoft.com/office/powerpoint/2010/main" val="112673903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5"/>
          <p:cNvSpPr>
            <a:spLocks noGrp="1"/>
          </p:cNvSpPr>
          <p:nvPr>
            <p:ph idx="1"/>
          </p:nvPr>
        </p:nvSpPr>
        <p:spPr>
          <a:xfrm>
            <a:off x="314325" y="1123950"/>
            <a:ext cx="8229600" cy="5116513"/>
          </a:xfrm>
        </p:spPr>
        <p:txBody>
          <a:bodyPr>
            <a:normAutofit/>
          </a:bodyPr>
          <a:lstStyle/>
          <a:p>
            <a:r>
              <a:rPr lang="en-US" sz="2800" b="1" dirty="0">
                <a:ea typeface="ＭＳ Ｐゴシック" charset="0"/>
                <a:cs typeface="ＭＳ Ｐゴシック" charset="0"/>
              </a:rPr>
              <a:t>Curie:  </a:t>
            </a:r>
            <a:r>
              <a:rPr lang="en-US" sz="2800" dirty="0">
                <a:ea typeface="ＭＳ Ｐゴシック" charset="0"/>
                <a:cs typeface="ＭＳ Ｐゴシック" charset="0"/>
              </a:rPr>
              <a:t>The </a:t>
            </a:r>
            <a:r>
              <a:rPr lang="en-US" sz="2800" i="1" dirty="0">
                <a:ea typeface="ＭＳ Ｐゴシック" charset="0"/>
                <a:cs typeface="ＭＳ Ｐゴシック" charset="0"/>
              </a:rPr>
              <a:t>curie</a:t>
            </a:r>
            <a:r>
              <a:rPr lang="en-US" sz="2800" dirty="0">
                <a:ea typeface="ＭＳ Ｐゴシック" charset="0"/>
                <a:cs typeface="ＭＳ Ｐゴシック" charset="0"/>
              </a:rPr>
              <a:t> (</a:t>
            </a:r>
            <a:r>
              <a:rPr lang="en-US" sz="2800" dirty="0" err="1">
                <a:ea typeface="ＭＳ Ｐゴシック" charset="0"/>
                <a:cs typeface="ＭＳ Ｐゴシック" charset="0"/>
              </a:rPr>
              <a:t>Ci</a:t>
            </a:r>
            <a:r>
              <a:rPr lang="en-US" sz="2800" dirty="0">
                <a:ea typeface="ＭＳ Ｐゴシック" charset="0"/>
                <a:cs typeface="ＭＳ Ｐゴシック" charset="0"/>
              </a:rPr>
              <a:t>), the </a:t>
            </a:r>
            <a:r>
              <a:rPr lang="en-US" sz="2800" i="1" dirty="0" err="1">
                <a:ea typeface="ＭＳ Ｐゴシック" charset="0"/>
                <a:cs typeface="ＭＳ Ｐゴシック" charset="0"/>
              </a:rPr>
              <a:t>millicurie</a:t>
            </a:r>
            <a:r>
              <a:rPr lang="en-US" sz="2800" dirty="0">
                <a:ea typeface="ＭＳ Ｐゴシック" charset="0"/>
                <a:cs typeface="ＭＳ Ｐゴシック" charset="0"/>
              </a:rPr>
              <a:t> (</a:t>
            </a:r>
            <a:r>
              <a:rPr lang="en-US" sz="2800" dirty="0" err="1">
                <a:ea typeface="ＭＳ Ｐゴシック" charset="0"/>
                <a:cs typeface="ＭＳ Ｐゴシック" charset="0"/>
              </a:rPr>
              <a:t>mCi</a:t>
            </a:r>
            <a:r>
              <a:rPr lang="en-US" sz="2800" dirty="0">
                <a:ea typeface="ＭＳ Ｐゴシック" charset="0"/>
                <a:cs typeface="ＭＳ Ｐゴシック" charset="0"/>
              </a:rPr>
              <a:t>), and the </a:t>
            </a:r>
            <a:r>
              <a:rPr lang="en-US" sz="2800" i="1" dirty="0" err="1">
                <a:ea typeface="ＭＳ Ｐゴシック" charset="0"/>
                <a:cs typeface="ＭＳ Ｐゴシック" charset="0"/>
              </a:rPr>
              <a:t>microcurie</a:t>
            </a:r>
            <a:r>
              <a:rPr lang="en-US" sz="2800" dirty="0">
                <a:ea typeface="ＭＳ Ｐゴシック" charset="0"/>
                <a:cs typeface="ＭＳ Ｐゴシック" charset="0"/>
              </a:rPr>
              <a:t>  measure the number of radioactive disintegrations occurring each second in a </a:t>
            </a:r>
            <a:r>
              <a:rPr lang="en-US" sz="2800" dirty="0" smtClean="0">
                <a:ea typeface="ＭＳ Ｐゴシック" charset="0"/>
                <a:cs typeface="ＭＳ Ｐゴシック" charset="0"/>
              </a:rPr>
              <a:t>sample  </a:t>
            </a:r>
            <a:endParaRPr lang="en-US" sz="2800" dirty="0">
              <a:ea typeface="ＭＳ Ｐゴシック" charset="0"/>
              <a:cs typeface="ＭＳ Ｐゴシック" charset="0"/>
            </a:endParaRPr>
          </a:p>
          <a:p>
            <a:endParaRPr lang="en-US" sz="800" dirty="0" smtClean="0">
              <a:ea typeface="ＭＳ Ｐゴシック" charset="0"/>
              <a:cs typeface="ＭＳ Ｐゴシック" charset="0"/>
            </a:endParaRPr>
          </a:p>
          <a:p>
            <a:r>
              <a:rPr lang="en-US" sz="2800" dirty="0" smtClean="0">
                <a:ea typeface="ＭＳ Ｐゴシック" charset="0"/>
                <a:cs typeface="ＭＳ Ｐゴシック" charset="0"/>
              </a:rPr>
              <a:t>The </a:t>
            </a:r>
            <a:r>
              <a:rPr lang="en-US" sz="2800" dirty="0">
                <a:ea typeface="ＭＳ Ｐゴシック" charset="0"/>
                <a:cs typeface="ＭＳ Ｐゴシック" charset="0"/>
              </a:rPr>
              <a:t>dosage of a radioactive substance is usually given in </a:t>
            </a:r>
            <a:r>
              <a:rPr lang="en-US" sz="2800" dirty="0" err="1">
                <a:ea typeface="ＭＳ Ｐゴシック" charset="0"/>
                <a:cs typeface="ＭＳ Ｐゴシック" charset="0"/>
              </a:rPr>
              <a:t>millicuries</a:t>
            </a:r>
            <a:r>
              <a:rPr lang="en-US" sz="2800" dirty="0">
                <a:ea typeface="ＭＳ Ｐゴシック" charset="0"/>
                <a:cs typeface="ＭＳ Ｐゴシック" charset="0"/>
              </a:rPr>
              <a:t>. </a:t>
            </a:r>
            <a:endParaRPr lang="en-US" sz="2800" dirty="0" smtClean="0">
              <a:ea typeface="ＭＳ Ｐゴシック" charset="0"/>
              <a:cs typeface="ＭＳ Ｐゴシック" charset="0"/>
            </a:endParaRPr>
          </a:p>
          <a:p>
            <a:pPr lvl="1"/>
            <a:r>
              <a:rPr lang="en-US" sz="2400" dirty="0" smtClean="0">
                <a:ea typeface="ＭＳ Ｐゴシック" charset="0"/>
                <a:cs typeface="ＭＳ Ｐゴシック" charset="0"/>
              </a:rPr>
              <a:t>Because </a:t>
            </a:r>
            <a:r>
              <a:rPr lang="en-US" sz="2400" dirty="0">
                <a:ea typeface="ＭＳ Ｐゴシック" charset="0"/>
                <a:cs typeface="ＭＳ Ｐゴシック" charset="0"/>
              </a:rPr>
              <a:t>the emitter concentration is constantly decreasing as it </a:t>
            </a:r>
            <a:r>
              <a:rPr lang="en-US" sz="2400" dirty="0" smtClean="0">
                <a:ea typeface="ＭＳ Ｐゴシック" charset="0"/>
                <a:cs typeface="ＭＳ Ｐゴシック" charset="0"/>
              </a:rPr>
              <a:t>decays… </a:t>
            </a:r>
          </a:p>
          <a:p>
            <a:pPr lvl="1"/>
            <a:r>
              <a:rPr lang="en-US" sz="2400" dirty="0" smtClean="0">
                <a:ea typeface="ＭＳ Ｐゴシック" charset="0"/>
                <a:cs typeface="ＭＳ Ｐゴシック" charset="0"/>
              </a:rPr>
              <a:t>the </a:t>
            </a:r>
            <a:r>
              <a:rPr lang="en-US" sz="2400" dirty="0">
                <a:ea typeface="ＭＳ Ｐゴシック" charset="0"/>
                <a:cs typeface="ＭＳ Ｐゴシック" charset="0"/>
              </a:rPr>
              <a:t>activity must be measured immediately before </a:t>
            </a:r>
            <a:r>
              <a:rPr lang="en-US" sz="2400" dirty="0" smtClean="0">
                <a:ea typeface="ＭＳ Ｐゴシック" charset="0"/>
                <a:cs typeface="ＭＳ Ｐゴシック" charset="0"/>
              </a:rPr>
              <a:t>administration</a:t>
            </a:r>
            <a:r>
              <a:rPr lang="en-US" sz="2400" dirty="0">
                <a:ea typeface="ＭＳ Ｐゴシック" charset="0"/>
                <a:cs typeface="ＭＳ Ｐゴシック" charset="0"/>
              </a:rPr>
              <a:t> </a:t>
            </a:r>
          </a:p>
        </p:txBody>
      </p:sp>
    </p:spTree>
    <p:extLst>
      <p:ext uri="{BB962C8B-B14F-4D97-AF65-F5344CB8AC3E}">
        <p14:creationId xmlns:p14="http://schemas.microsoft.com/office/powerpoint/2010/main" val="333769713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5"/>
          <p:cNvSpPr>
            <a:spLocks noGrp="1"/>
          </p:cNvSpPr>
          <p:nvPr>
            <p:ph idx="1"/>
          </p:nvPr>
        </p:nvSpPr>
        <p:spPr>
          <a:xfrm>
            <a:off x="314325" y="714375"/>
            <a:ext cx="8229600" cy="4943475"/>
          </a:xfrm>
        </p:spPr>
        <p:txBody>
          <a:bodyPr>
            <a:normAutofit/>
          </a:bodyPr>
          <a:lstStyle/>
          <a:p>
            <a:r>
              <a:rPr lang="en-US" sz="2800" dirty="0">
                <a:ea typeface="ＭＳ Ｐゴシック" charset="0"/>
                <a:cs typeface="ＭＳ Ｐゴシック" charset="0"/>
              </a:rPr>
              <a:t>The </a:t>
            </a:r>
            <a:r>
              <a:rPr lang="en-US" sz="2800" b="1" i="1" dirty="0">
                <a:ea typeface="ＭＳ Ｐゴシック" charset="0"/>
                <a:cs typeface="ＭＳ Ｐゴシック" charset="0"/>
              </a:rPr>
              <a:t>roentgen</a:t>
            </a:r>
            <a:r>
              <a:rPr lang="en-US" sz="2800" dirty="0">
                <a:ea typeface="ＭＳ Ｐゴシック" charset="0"/>
                <a:cs typeface="ＭＳ Ｐゴシック" charset="0"/>
              </a:rPr>
              <a:t> (R) is a unit for measuring the ionizing intensity of </a:t>
            </a:r>
            <a:r>
              <a:rPr lang="en-US" sz="2800" i="1" dirty="0">
                <a:ea typeface="ＭＳ Ｐゴシック" charset="0"/>
                <a:cs typeface="ＭＳ Ｐゴシック" charset="0"/>
              </a:rPr>
              <a:t>g </a:t>
            </a:r>
            <a:r>
              <a:rPr lang="en-US" sz="2800" dirty="0">
                <a:ea typeface="ＭＳ Ｐゴシック" charset="0"/>
                <a:cs typeface="ＭＳ Ｐゴシック" charset="0"/>
              </a:rPr>
              <a:t>or X </a:t>
            </a:r>
            <a:r>
              <a:rPr lang="en-US" sz="2800" dirty="0" smtClean="0">
                <a:ea typeface="ＭＳ Ｐゴシック" charset="0"/>
                <a:cs typeface="ＭＳ Ｐゴシック" charset="0"/>
              </a:rPr>
              <a:t>radiation</a:t>
            </a:r>
            <a:r>
              <a:rPr lang="en-US" sz="2800" dirty="0">
                <a:ea typeface="ＭＳ Ｐゴシック" charset="0"/>
                <a:cs typeface="ＭＳ Ｐゴシック" charset="0"/>
              </a:rPr>
              <a:t> </a:t>
            </a:r>
            <a:endParaRPr lang="en-US" sz="2800" dirty="0" smtClean="0">
              <a:ea typeface="ＭＳ Ｐゴシック" charset="0"/>
              <a:cs typeface="ＭＳ Ｐゴシック" charset="0"/>
            </a:endParaRPr>
          </a:p>
          <a:p>
            <a:pPr lvl="1"/>
            <a:r>
              <a:rPr lang="en-US" sz="2400" dirty="0" smtClean="0">
                <a:ea typeface="ＭＳ Ｐゴシック" charset="0"/>
                <a:cs typeface="ＭＳ Ｐゴシック" charset="0"/>
              </a:rPr>
              <a:t>the </a:t>
            </a:r>
            <a:r>
              <a:rPr lang="en-US" sz="2400" dirty="0">
                <a:ea typeface="ＭＳ Ｐゴシック" charset="0"/>
                <a:cs typeface="ＭＳ Ｐゴシック" charset="0"/>
              </a:rPr>
              <a:t>capacity of the radiation for affecting </a:t>
            </a:r>
            <a:r>
              <a:rPr lang="en-US" sz="2400" dirty="0" smtClean="0">
                <a:ea typeface="ＭＳ Ｐゴシック" charset="0"/>
                <a:cs typeface="ＭＳ Ｐゴシック" charset="0"/>
              </a:rPr>
              <a:t>matter</a:t>
            </a:r>
            <a:r>
              <a:rPr lang="en-US" sz="2400" dirty="0">
                <a:ea typeface="ＭＳ Ｐゴシック" charset="0"/>
                <a:cs typeface="ＭＳ Ｐゴシック" charset="0"/>
              </a:rPr>
              <a:t> </a:t>
            </a:r>
            <a:endParaRPr lang="en-US" sz="2400" dirty="0" smtClean="0">
              <a:ea typeface="ＭＳ Ｐゴシック" charset="0"/>
              <a:cs typeface="ＭＳ Ｐゴシック" charset="0"/>
            </a:endParaRPr>
          </a:p>
          <a:p>
            <a:endParaRPr lang="en-US" sz="900" dirty="0">
              <a:ea typeface="ＭＳ Ｐゴシック" charset="0"/>
              <a:cs typeface="ＭＳ Ｐゴシック" charset="0"/>
            </a:endParaRPr>
          </a:p>
          <a:p>
            <a:r>
              <a:rPr lang="en-US" sz="2800" dirty="0">
                <a:ea typeface="ＭＳ Ｐゴシック" charset="0"/>
                <a:cs typeface="ＭＳ Ｐゴシック" charset="0"/>
              </a:rPr>
              <a:t>The </a:t>
            </a:r>
            <a:r>
              <a:rPr lang="en-US" sz="2800" b="1" i="1" dirty="0">
                <a:ea typeface="ＭＳ Ｐゴシック" charset="0"/>
                <a:cs typeface="ＭＳ Ｐゴシック" charset="0"/>
              </a:rPr>
              <a:t>rad</a:t>
            </a:r>
            <a:r>
              <a:rPr lang="en-US" sz="2800" dirty="0">
                <a:ea typeface="ＭＳ Ｐゴシック" charset="0"/>
                <a:cs typeface="ＭＳ Ｐゴシック" charset="0"/>
              </a:rPr>
              <a:t> (radiation absorbed dose) is the absorption of 1 </a:t>
            </a:r>
            <a:r>
              <a:rPr lang="en-US" sz="2800" dirty="0">
                <a:ea typeface="ＭＳ Ｐゴシック" charset="0"/>
                <a:cs typeface="Arial" charset="0"/>
              </a:rPr>
              <a:t>×</a:t>
            </a:r>
            <a:r>
              <a:rPr lang="en-US" sz="2800" dirty="0">
                <a:ea typeface="ＭＳ Ｐゴシック" charset="0"/>
                <a:cs typeface="ＭＳ Ｐゴシック" charset="0"/>
              </a:rPr>
              <a:t> 10</a:t>
            </a:r>
            <a:r>
              <a:rPr lang="en-US" sz="2800" baseline="30000" dirty="0">
                <a:ea typeface="ＭＳ Ｐゴシック" charset="0"/>
                <a:cs typeface="Arial" charset="0"/>
              </a:rPr>
              <a:t>−</a:t>
            </a:r>
            <a:r>
              <a:rPr lang="en-US" sz="2800" baseline="30000" dirty="0">
                <a:ea typeface="ＭＳ Ｐゴシック" charset="0"/>
                <a:cs typeface="ＭＳ Ｐゴシック" charset="0"/>
              </a:rPr>
              <a:t>5</a:t>
            </a:r>
            <a:r>
              <a:rPr lang="en-US" sz="2800" dirty="0">
                <a:ea typeface="ＭＳ Ｐゴシック" charset="0"/>
                <a:cs typeface="ＭＳ Ｐゴシック" charset="0"/>
              </a:rPr>
              <a:t> J per </a:t>
            </a:r>
            <a:r>
              <a:rPr lang="en-US" sz="2800" dirty="0" smtClean="0">
                <a:ea typeface="ＭＳ Ｐゴシック" charset="0"/>
                <a:cs typeface="ＭＳ Ｐゴシック" charset="0"/>
              </a:rPr>
              <a:t>gram </a:t>
            </a:r>
          </a:p>
          <a:p>
            <a:pPr lvl="1"/>
            <a:r>
              <a:rPr lang="en-US" sz="2400" dirty="0" smtClean="0">
                <a:ea typeface="ＭＳ Ｐゴシック" charset="0"/>
                <a:cs typeface="ＭＳ Ｐゴシック" charset="0"/>
              </a:rPr>
              <a:t>The </a:t>
            </a:r>
            <a:r>
              <a:rPr lang="en-US" sz="2400" dirty="0">
                <a:ea typeface="ＭＳ Ｐゴシック" charset="0"/>
                <a:cs typeface="ＭＳ Ｐゴシック" charset="0"/>
              </a:rPr>
              <a:t>energy absorbed varies with the type of material irradiated and the type of </a:t>
            </a:r>
            <a:r>
              <a:rPr lang="en-US" sz="2400" dirty="0" smtClean="0">
                <a:ea typeface="ＭＳ Ｐゴシック" charset="0"/>
                <a:cs typeface="ＭＳ Ｐゴシック" charset="0"/>
              </a:rPr>
              <a:t>radiation </a:t>
            </a:r>
          </a:p>
          <a:p>
            <a:endParaRPr lang="en-US" sz="900" dirty="0">
              <a:ea typeface="ＭＳ Ｐゴシック" charset="0"/>
              <a:cs typeface="ＭＳ Ｐゴシック" charset="0"/>
            </a:endParaRPr>
          </a:p>
          <a:p>
            <a:pPr>
              <a:spcAft>
                <a:spcPts val="1200"/>
              </a:spcAft>
            </a:pPr>
            <a:r>
              <a:rPr lang="en-US" sz="2800" dirty="0">
                <a:ea typeface="ＭＳ Ｐゴシック" charset="0"/>
                <a:cs typeface="ＭＳ Ｐゴシック" charset="0"/>
              </a:rPr>
              <a:t>The roentgen and the rad are so close that they can be considered identical when used for X rays and </a:t>
            </a:r>
            <a:r>
              <a:rPr lang="en-US" sz="2800" i="1" dirty="0">
                <a:ea typeface="ＭＳ Ｐゴシック" charset="0"/>
                <a:cs typeface="ＭＳ Ｐゴシック" charset="0"/>
              </a:rPr>
              <a:t>g</a:t>
            </a:r>
            <a:r>
              <a:rPr lang="en-US" sz="2800" dirty="0">
                <a:ea typeface="ＭＳ Ｐゴシック" charset="0"/>
                <a:cs typeface="ＭＳ Ｐゴシック" charset="0"/>
              </a:rPr>
              <a:t> </a:t>
            </a:r>
            <a:r>
              <a:rPr lang="en-US" sz="2800" dirty="0" smtClean="0">
                <a:ea typeface="ＭＳ Ｐゴシック" charset="0"/>
                <a:cs typeface="ＭＳ Ｐゴシック" charset="0"/>
              </a:rPr>
              <a:t>rays </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289750597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5"/>
          <p:cNvSpPr>
            <a:spLocks noGrp="1"/>
          </p:cNvSpPr>
          <p:nvPr>
            <p:ph idx="1"/>
          </p:nvPr>
        </p:nvSpPr>
        <p:spPr>
          <a:xfrm>
            <a:off x="314325" y="809625"/>
            <a:ext cx="8229600" cy="5446713"/>
          </a:xfrm>
        </p:spPr>
        <p:txBody>
          <a:bodyPr>
            <a:normAutofit/>
          </a:bodyPr>
          <a:lstStyle/>
          <a:p>
            <a:r>
              <a:rPr lang="en-US" sz="2800" dirty="0">
                <a:ea typeface="ＭＳ Ｐゴシック" charset="0"/>
                <a:cs typeface="ＭＳ Ｐゴシック" charset="0"/>
              </a:rPr>
              <a:t>The </a:t>
            </a:r>
            <a:r>
              <a:rPr lang="en-US" sz="2800" b="1" i="1" dirty="0">
                <a:ea typeface="ＭＳ Ｐゴシック" charset="0"/>
                <a:cs typeface="ＭＳ Ｐゴシック" charset="0"/>
              </a:rPr>
              <a:t>rem</a:t>
            </a:r>
            <a:r>
              <a:rPr lang="en-US" sz="2800" dirty="0">
                <a:ea typeface="ＭＳ Ｐゴシック" charset="0"/>
                <a:cs typeface="ＭＳ Ｐゴシック" charset="0"/>
              </a:rPr>
              <a:t> (roentgen equivalent for man) measures the amount of tissue damage caused by </a:t>
            </a:r>
            <a:r>
              <a:rPr lang="en-US" sz="2800" dirty="0" smtClean="0">
                <a:ea typeface="ＭＳ Ｐゴシック" charset="0"/>
                <a:cs typeface="ＭＳ Ｐゴシック" charset="0"/>
              </a:rPr>
              <a:t>radiation </a:t>
            </a:r>
          </a:p>
          <a:p>
            <a:pPr lvl="1"/>
            <a:r>
              <a:rPr lang="en-US" sz="2400" dirty="0" err="1" smtClean="0">
                <a:ea typeface="ＭＳ Ｐゴシック" charset="0"/>
                <a:cs typeface="ＭＳ Ｐゴシック" charset="0"/>
              </a:rPr>
              <a:t>Rems</a:t>
            </a:r>
            <a:r>
              <a:rPr lang="en-US" sz="2400" dirty="0" smtClean="0">
                <a:ea typeface="ＭＳ Ｐゴシック" charset="0"/>
                <a:cs typeface="ＭＳ Ｐゴシック" charset="0"/>
              </a:rPr>
              <a:t> </a:t>
            </a:r>
            <a:r>
              <a:rPr lang="en-US" sz="2400" dirty="0">
                <a:ea typeface="ＭＳ Ｐゴシック" charset="0"/>
                <a:cs typeface="ＭＳ Ｐゴシック" charset="0"/>
              </a:rPr>
              <a:t>are the preferred units for medical purposes because they measure equivalent doses of different kinds of </a:t>
            </a:r>
            <a:r>
              <a:rPr lang="en-US" sz="2400" dirty="0" smtClean="0">
                <a:ea typeface="ＭＳ Ｐゴシック" charset="0"/>
                <a:cs typeface="ＭＳ Ｐゴシック" charset="0"/>
              </a:rPr>
              <a:t>radiation  </a:t>
            </a:r>
            <a:endParaRPr lang="en-US" sz="2400" dirty="0">
              <a:ea typeface="ＭＳ Ｐゴシック" charset="0"/>
              <a:cs typeface="ＭＳ Ｐゴシック" charset="0"/>
            </a:endParaRPr>
          </a:p>
          <a:p>
            <a:pPr>
              <a:buFontTx/>
              <a:buNone/>
            </a:pPr>
            <a:r>
              <a:rPr lang="en-US" sz="2800" dirty="0">
                <a:ea typeface="ＭＳ Ｐゴシック" charset="0"/>
                <a:cs typeface="ＭＳ Ｐゴシック" charset="0"/>
              </a:rPr>
              <a:t> </a:t>
            </a:r>
          </a:p>
          <a:p>
            <a:pPr algn="ctr">
              <a:buFontTx/>
              <a:buNone/>
            </a:pPr>
            <a:r>
              <a:rPr lang="en-US" sz="2800" dirty="0" err="1">
                <a:ea typeface="ＭＳ Ｐゴシック" charset="0"/>
                <a:cs typeface="ＭＳ Ｐゴシック" charset="0"/>
              </a:rPr>
              <a:t>Rems</a:t>
            </a:r>
            <a:r>
              <a:rPr lang="en-US" sz="2800" dirty="0">
                <a:ea typeface="ＭＳ Ｐゴシック" charset="0"/>
                <a:cs typeface="ＭＳ Ｐゴシック" charset="0"/>
              </a:rPr>
              <a:t> = </a:t>
            </a:r>
            <a:r>
              <a:rPr lang="en-US" sz="2800" dirty="0" err="1">
                <a:ea typeface="ＭＳ Ｐゴシック" charset="0"/>
                <a:cs typeface="ＭＳ Ｐゴシック" charset="0"/>
              </a:rPr>
              <a:t>rads</a:t>
            </a:r>
            <a:r>
              <a:rPr lang="en-US" sz="2800" dirty="0">
                <a:ea typeface="ＭＳ Ｐゴシック" charset="0"/>
                <a:cs typeface="ＭＳ Ｐゴシック" charset="0"/>
              </a:rPr>
              <a:t> </a:t>
            </a:r>
            <a:r>
              <a:rPr lang="en-US" sz="2800" dirty="0">
                <a:ea typeface="ＭＳ Ｐゴシック" charset="0"/>
                <a:cs typeface="Arial" charset="0"/>
              </a:rPr>
              <a:t>×</a:t>
            </a:r>
            <a:r>
              <a:rPr lang="en-US" sz="2800" dirty="0">
                <a:ea typeface="ＭＳ Ｐゴシック" charset="0"/>
                <a:cs typeface="ＭＳ Ｐゴシック" charset="0"/>
              </a:rPr>
              <a:t> RBE</a:t>
            </a:r>
          </a:p>
          <a:p>
            <a:pPr>
              <a:buFontTx/>
              <a:buNone/>
            </a:pPr>
            <a:r>
              <a:rPr lang="en-US" sz="2800" dirty="0">
                <a:ea typeface="ＭＳ Ｐゴシック" charset="0"/>
                <a:cs typeface="ＭＳ Ｐゴシック" charset="0"/>
              </a:rPr>
              <a:t> </a:t>
            </a:r>
          </a:p>
          <a:p>
            <a:r>
              <a:rPr lang="en-US" sz="2800" dirty="0">
                <a:ea typeface="ＭＳ Ｐゴシック" charset="0"/>
                <a:cs typeface="ＭＳ Ｐゴシック" charset="0"/>
              </a:rPr>
              <a:t>RBE is a </a:t>
            </a:r>
            <a:r>
              <a:rPr lang="en-US" sz="2800" i="1" dirty="0">
                <a:ea typeface="ＭＳ Ｐゴシック" charset="0"/>
                <a:cs typeface="ＭＳ Ｐゴシック" charset="0"/>
              </a:rPr>
              <a:t>relative biological effectiveness</a:t>
            </a:r>
            <a:r>
              <a:rPr lang="en-US" sz="2800" dirty="0">
                <a:ea typeface="ＭＳ Ｐゴシック" charset="0"/>
                <a:cs typeface="ＭＳ Ｐゴシック" charset="0"/>
              </a:rPr>
              <a:t> </a:t>
            </a:r>
            <a:r>
              <a:rPr lang="en-US" sz="2800" dirty="0" smtClean="0">
                <a:ea typeface="ＭＳ Ｐゴシック" charset="0"/>
                <a:cs typeface="ＭＳ Ｐゴシック" charset="0"/>
              </a:rPr>
              <a:t>factor… </a:t>
            </a:r>
          </a:p>
          <a:p>
            <a:pPr lvl="1"/>
            <a:r>
              <a:rPr lang="en-US" sz="2400" dirty="0" smtClean="0">
                <a:ea typeface="ＭＳ Ｐゴシック" charset="0"/>
                <a:cs typeface="ＭＳ Ｐゴシック" charset="0"/>
              </a:rPr>
              <a:t>which </a:t>
            </a:r>
            <a:r>
              <a:rPr lang="en-US" sz="2400" dirty="0">
                <a:ea typeface="ＭＳ Ｐゴシック" charset="0"/>
                <a:cs typeface="ＭＳ Ｐゴシック" charset="0"/>
              </a:rPr>
              <a:t>takes into account the differences in energy and of the different types of </a:t>
            </a:r>
            <a:r>
              <a:rPr lang="en-US" sz="2400" dirty="0" smtClean="0">
                <a:ea typeface="ＭＳ Ｐゴシック" charset="0"/>
                <a:cs typeface="ＭＳ Ｐゴシック" charset="0"/>
              </a:rPr>
              <a:t>radiation </a:t>
            </a:r>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388789573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5"/>
          <p:cNvSpPr>
            <a:spLocks noGrp="1"/>
          </p:cNvSpPr>
          <p:nvPr>
            <p:ph idx="1"/>
          </p:nvPr>
        </p:nvSpPr>
        <p:spPr>
          <a:xfrm>
            <a:off x="314325" y="571501"/>
            <a:ext cx="8229600" cy="5754688"/>
          </a:xfrm>
        </p:spPr>
        <p:txBody>
          <a:bodyPr>
            <a:noAutofit/>
          </a:bodyPr>
          <a:lstStyle/>
          <a:p>
            <a:r>
              <a:rPr lang="en-US" sz="2800" b="1" dirty="0">
                <a:ea typeface="ＭＳ Ｐゴシック" charset="0"/>
                <a:cs typeface="ＭＳ Ｐゴシック" charset="0"/>
              </a:rPr>
              <a:t>SI Units</a:t>
            </a:r>
            <a:r>
              <a:rPr lang="en-US" sz="2800" dirty="0" smtClean="0">
                <a:ea typeface="ＭＳ Ｐゴシック" charset="0"/>
                <a:cs typeface="ＭＳ Ｐゴシック" charset="0"/>
              </a:rPr>
              <a:t>:</a:t>
            </a:r>
            <a:endParaRPr lang="en-US" sz="2800" dirty="0">
              <a:ea typeface="ＭＳ Ｐゴシック" charset="0"/>
              <a:cs typeface="ＭＳ Ｐゴシック" charset="0"/>
            </a:endParaRPr>
          </a:p>
          <a:p>
            <a:pPr lvl="1"/>
            <a:r>
              <a:rPr lang="en-US" sz="2400" dirty="0">
                <a:ea typeface="ＭＳ Ｐゴシック" charset="0"/>
              </a:rPr>
              <a:t>The </a:t>
            </a:r>
            <a:r>
              <a:rPr lang="en-US" sz="2400" i="1" dirty="0" err="1">
                <a:ea typeface="ＭＳ Ｐゴシック" charset="0"/>
              </a:rPr>
              <a:t>becquerel</a:t>
            </a:r>
            <a:r>
              <a:rPr lang="en-US" sz="2400" dirty="0">
                <a:ea typeface="ＭＳ Ｐゴシック" charset="0"/>
              </a:rPr>
              <a:t> (</a:t>
            </a:r>
            <a:r>
              <a:rPr lang="en-US" sz="2400" dirty="0" err="1">
                <a:ea typeface="ＭＳ Ｐゴシック" charset="0"/>
              </a:rPr>
              <a:t>Bq</a:t>
            </a:r>
            <a:r>
              <a:rPr lang="en-US" sz="2400" dirty="0">
                <a:ea typeface="ＭＳ Ｐゴシック" charset="0"/>
              </a:rPr>
              <a:t>) is defined as one disintegration per </a:t>
            </a:r>
            <a:r>
              <a:rPr lang="en-US" sz="2400" dirty="0" smtClean="0">
                <a:ea typeface="ＭＳ Ｐゴシック" charset="0"/>
              </a:rPr>
              <a:t>second</a:t>
            </a:r>
            <a:r>
              <a:rPr lang="en-US" sz="2400" dirty="0">
                <a:ea typeface="ＭＳ Ｐゴシック" charset="0"/>
              </a:rPr>
              <a:t> </a:t>
            </a:r>
          </a:p>
          <a:p>
            <a:pPr lvl="1"/>
            <a:r>
              <a:rPr lang="en-US" sz="2400" dirty="0">
                <a:ea typeface="ＭＳ Ｐゴシック" charset="0"/>
              </a:rPr>
              <a:t>The SI unit for energy absorbed is the </a:t>
            </a:r>
            <a:r>
              <a:rPr lang="en-US" sz="2400" i="1" dirty="0">
                <a:ea typeface="ＭＳ Ｐゴシック" charset="0"/>
              </a:rPr>
              <a:t>gray</a:t>
            </a:r>
            <a:r>
              <a:rPr lang="en-US" sz="2400" dirty="0">
                <a:ea typeface="ＭＳ Ｐゴシック" charset="0"/>
              </a:rPr>
              <a:t> (</a:t>
            </a:r>
            <a:r>
              <a:rPr lang="en-US" sz="2400" dirty="0" err="1">
                <a:ea typeface="ＭＳ Ｐゴシック" charset="0"/>
              </a:rPr>
              <a:t>Gy</a:t>
            </a:r>
            <a:r>
              <a:rPr lang="en-US" sz="2400" dirty="0">
                <a:ea typeface="ＭＳ Ｐゴシック" charset="0"/>
              </a:rPr>
              <a:t>; 1 </a:t>
            </a:r>
            <a:r>
              <a:rPr lang="en-US" sz="2400" dirty="0" err="1">
                <a:ea typeface="ＭＳ Ｐゴシック" charset="0"/>
              </a:rPr>
              <a:t>Gy</a:t>
            </a:r>
            <a:r>
              <a:rPr lang="en-US" sz="2400" dirty="0">
                <a:ea typeface="ＭＳ Ｐゴシック" charset="0"/>
              </a:rPr>
              <a:t> = 100 </a:t>
            </a:r>
            <a:r>
              <a:rPr lang="en-US" sz="2400" dirty="0" smtClean="0">
                <a:ea typeface="ＭＳ Ｐゴシック" charset="0"/>
              </a:rPr>
              <a:t>rad) </a:t>
            </a:r>
            <a:endParaRPr lang="en-US" sz="2400" dirty="0">
              <a:ea typeface="ＭＳ Ｐゴシック" charset="0"/>
            </a:endParaRPr>
          </a:p>
          <a:p>
            <a:pPr lvl="1"/>
            <a:r>
              <a:rPr lang="en-US" sz="2400" dirty="0">
                <a:ea typeface="ＭＳ Ｐゴシック" charset="0"/>
              </a:rPr>
              <a:t>For radiation dose, the SI unit is the </a:t>
            </a:r>
            <a:r>
              <a:rPr lang="en-US" sz="2400" i="1" dirty="0" err="1">
                <a:ea typeface="ＭＳ Ｐゴシック" charset="0"/>
              </a:rPr>
              <a:t>sievert</a:t>
            </a:r>
            <a:r>
              <a:rPr lang="en-US" sz="2400" dirty="0">
                <a:ea typeface="ＭＳ Ｐゴシック" charset="0"/>
              </a:rPr>
              <a:t> (</a:t>
            </a:r>
            <a:r>
              <a:rPr lang="en-US" sz="2400" dirty="0" err="1">
                <a:ea typeface="ＭＳ Ｐゴシック" charset="0"/>
              </a:rPr>
              <a:t>Sv</a:t>
            </a:r>
            <a:r>
              <a:rPr lang="en-US" sz="2400" dirty="0">
                <a:ea typeface="ＭＳ Ｐゴシック" charset="0"/>
              </a:rPr>
              <a:t>), which is equal to 100 </a:t>
            </a:r>
            <a:r>
              <a:rPr lang="en-US" sz="2400" dirty="0" smtClean="0">
                <a:ea typeface="ＭＳ Ｐゴシック" charset="0"/>
              </a:rPr>
              <a:t>rem </a:t>
            </a:r>
            <a:endParaRPr lang="en-US" sz="2400" dirty="0">
              <a:ea typeface="ＭＳ Ｐゴシック" charset="0"/>
            </a:endParaRPr>
          </a:p>
          <a:p>
            <a:r>
              <a:rPr lang="en-US" sz="2800" dirty="0">
                <a:ea typeface="ＭＳ Ｐゴシック" charset="0"/>
                <a:cs typeface="ＭＳ Ｐゴシック" charset="0"/>
              </a:rPr>
              <a:t>The radiation dose received annually by most people is only about 0.27 rem. </a:t>
            </a:r>
            <a:endParaRPr lang="en-US" sz="2800" dirty="0" smtClean="0">
              <a:ea typeface="ＭＳ Ｐゴシック" charset="0"/>
              <a:cs typeface="ＭＳ Ｐゴシック" charset="0"/>
            </a:endParaRPr>
          </a:p>
          <a:p>
            <a:pPr lvl="1"/>
            <a:r>
              <a:rPr lang="en-US" sz="2400" dirty="0" smtClean="0">
                <a:ea typeface="ＭＳ Ｐゴシック" charset="0"/>
                <a:cs typeface="ＭＳ Ｐゴシック" charset="0"/>
              </a:rPr>
              <a:t>About </a:t>
            </a:r>
            <a:r>
              <a:rPr lang="en-US" sz="2400" dirty="0">
                <a:ea typeface="ＭＳ Ｐゴシック" charset="0"/>
                <a:cs typeface="ＭＳ Ｐゴシック" charset="0"/>
              </a:rPr>
              <a:t>80% of this </a:t>
            </a:r>
            <a:r>
              <a:rPr lang="en-US" sz="2400" i="1" dirty="0">
                <a:ea typeface="ＭＳ Ｐゴシック" charset="0"/>
                <a:cs typeface="ＭＳ Ｐゴシック" charset="0"/>
              </a:rPr>
              <a:t>background radiation</a:t>
            </a:r>
            <a:r>
              <a:rPr lang="en-US" sz="2400" dirty="0">
                <a:ea typeface="ＭＳ Ｐゴシック" charset="0"/>
                <a:cs typeface="ＭＳ Ｐゴシック" charset="0"/>
              </a:rPr>
              <a:t> comes from natural </a:t>
            </a:r>
            <a:r>
              <a:rPr lang="en-US" sz="2400" dirty="0" smtClean="0">
                <a:ea typeface="ＭＳ Ｐゴシック" charset="0"/>
                <a:cs typeface="ＭＳ Ｐゴシック" charset="0"/>
              </a:rPr>
              <a:t>sources</a:t>
            </a:r>
            <a:r>
              <a:rPr lang="en-US" sz="2400" dirty="0">
                <a:ea typeface="ＭＳ Ｐゴシック" charset="0"/>
                <a:cs typeface="ＭＳ Ｐゴシック" charset="0"/>
              </a:rPr>
              <a:t> </a:t>
            </a:r>
            <a:endParaRPr lang="en-US" sz="2400" dirty="0" smtClean="0">
              <a:ea typeface="ＭＳ Ｐゴシック" charset="0"/>
              <a:cs typeface="ＭＳ Ｐゴシック" charset="0"/>
            </a:endParaRPr>
          </a:p>
          <a:p>
            <a:pPr lvl="1"/>
            <a:r>
              <a:rPr lang="en-US" sz="2400" dirty="0" smtClean="0">
                <a:ea typeface="ＭＳ Ｐゴシック" charset="0"/>
                <a:cs typeface="ＭＳ Ｐゴシック" charset="0"/>
              </a:rPr>
              <a:t>the </a:t>
            </a:r>
            <a:r>
              <a:rPr lang="en-US" sz="2400" dirty="0">
                <a:ea typeface="ＭＳ Ｐゴシック" charset="0"/>
                <a:cs typeface="ＭＳ Ｐゴシック" charset="0"/>
              </a:rPr>
              <a:t>remaining 20% comes from consumer products and medical </a:t>
            </a:r>
            <a:r>
              <a:rPr lang="en-US" sz="2400" dirty="0" smtClean="0">
                <a:ea typeface="ＭＳ Ｐゴシック" charset="0"/>
                <a:cs typeface="ＭＳ Ｐゴシック" charset="0"/>
              </a:rPr>
              <a:t>procedures </a:t>
            </a:r>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143008000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8988"/>
            <a:ext cx="85344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6661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838200"/>
            <a:ext cx="8534400" cy="1371600"/>
          </a:xfrm>
        </p:spPr>
        <p:txBody>
          <a:bodyPr/>
          <a:lstStyle/>
          <a:p>
            <a:pPr algn="l" eaLnBrk="1" hangingPunct="1">
              <a:spcAft>
                <a:spcPts val="1200"/>
              </a:spcAft>
            </a:pPr>
            <a:r>
              <a:rPr lang="en-US">
                <a:latin typeface="Arial" charset="0"/>
                <a:ea typeface="MS PGothic" charset="0"/>
              </a:rPr>
              <a:t>The common unit for measuring the number of disintegrations per second is the _______.</a:t>
            </a:r>
            <a:endParaRPr lang="en-US" baseline="30000">
              <a:latin typeface="Arial" charset="0"/>
              <a:ea typeface="MS PGothic" charset="0"/>
              <a:cs typeface="Arial" charset="0"/>
            </a:endParaRPr>
          </a:p>
        </p:txBody>
      </p:sp>
      <p:sp>
        <p:nvSpPr>
          <p:cNvPr id="33795" name="Rectangle 3"/>
          <p:cNvSpPr>
            <a:spLocks noGrp="1" noChangeArrowheads="1"/>
          </p:cNvSpPr>
          <p:nvPr>
            <p:ph type="body" idx="1"/>
          </p:nvPr>
        </p:nvSpPr>
        <p:spPr>
          <a:xfrm>
            <a:off x="457200" y="2971800"/>
            <a:ext cx="3962400" cy="2514600"/>
          </a:xfrm>
        </p:spPr>
        <p:txBody>
          <a:bodyPr/>
          <a:lstStyle/>
          <a:p>
            <a:pPr eaLnBrk="1" hangingPunct="1">
              <a:buFont typeface="Arial" charset="0"/>
              <a:buAutoNum type="alphaLcPeriod"/>
            </a:pPr>
            <a:r>
              <a:rPr lang="en-US" sz="2800">
                <a:latin typeface="Arial" charset="0"/>
                <a:ea typeface="MS PGothic" charset="0"/>
              </a:rPr>
              <a:t>curie</a:t>
            </a:r>
          </a:p>
          <a:p>
            <a:pPr eaLnBrk="1" hangingPunct="1">
              <a:buFont typeface="Arial" charset="0"/>
              <a:buAutoNum type="alphaLcPeriod"/>
            </a:pPr>
            <a:r>
              <a:rPr lang="en-US" sz="2800">
                <a:latin typeface="Arial" charset="0"/>
                <a:ea typeface="MS PGothic" charset="0"/>
              </a:rPr>
              <a:t>rad</a:t>
            </a:r>
          </a:p>
          <a:p>
            <a:pPr eaLnBrk="1" hangingPunct="1">
              <a:buFont typeface="Arial" charset="0"/>
              <a:buAutoNum type="alphaLcPeriod"/>
            </a:pPr>
            <a:r>
              <a:rPr lang="en-US" sz="2800">
                <a:latin typeface="Arial" charset="0"/>
                <a:ea typeface="MS PGothic" charset="0"/>
              </a:rPr>
              <a:t>roentgen</a:t>
            </a:r>
          </a:p>
          <a:p>
            <a:pPr eaLnBrk="1" hangingPunct="1">
              <a:buFont typeface="Arial" charset="0"/>
              <a:buAutoNum type="alphaLcPeriod"/>
            </a:pPr>
            <a:r>
              <a:rPr lang="en-US" sz="2800">
                <a:latin typeface="Arial" charset="0"/>
                <a:ea typeface="MS PGothic" charset="0"/>
              </a:rPr>
              <a:t>sievert</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163712594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838200"/>
            <a:ext cx="8534400" cy="1371600"/>
          </a:xfrm>
        </p:spPr>
        <p:txBody>
          <a:bodyPr/>
          <a:lstStyle/>
          <a:p>
            <a:pPr algn="l" eaLnBrk="1" hangingPunct="1">
              <a:spcAft>
                <a:spcPts val="1200"/>
              </a:spcAft>
            </a:pPr>
            <a:r>
              <a:rPr lang="en-US">
                <a:latin typeface="Arial" charset="0"/>
                <a:ea typeface="MS PGothic" charset="0"/>
              </a:rPr>
              <a:t>The common unit for measuring the number of disintegrations per second is the _______.</a:t>
            </a:r>
            <a:endParaRPr lang="en-US" baseline="30000">
              <a:latin typeface="Arial" charset="0"/>
              <a:ea typeface="MS PGothic" charset="0"/>
              <a:cs typeface="Arial" charset="0"/>
            </a:endParaRPr>
          </a:p>
        </p:txBody>
      </p:sp>
      <p:sp>
        <p:nvSpPr>
          <p:cNvPr id="34819" name="Rectangle 3"/>
          <p:cNvSpPr>
            <a:spLocks noGrp="1" noChangeArrowheads="1"/>
          </p:cNvSpPr>
          <p:nvPr>
            <p:ph type="body" idx="1"/>
          </p:nvPr>
        </p:nvSpPr>
        <p:spPr>
          <a:xfrm>
            <a:off x="457200" y="2971800"/>
            <a:ext cx="3962400" cy="2514600"/>
          </a:xfrm>
        </p:spPr>
        <p:txBody>
          <a:bodyPr/>
          <a:lstStyle/>
          <a:p>
            <a:pPr eaLnBrk="1" hangingPunct="1">
              <a:buFont typeface="Arial" charset="0"/>
              <a:buAutoNum type="alphaLcPeriod"/>
            </a:pPr>
            <a:r>
              <a:rPr lang="en-US" sz="2800">
                <a:solidFill>
                  <a:srgbClr val="FF0018"/>
                </a:solidFill>
                <a:latin typeface="Arial" charset="0"/>
                <a:ea typeface="MS PGothic" charset="0"/>
              </a:rPr>
              <a:t>curie</a:t>
            </a:r>
          </a:p>
          <a:p>
            <a:pPr eaLnBrk="1" hangingPunct="1">
              <a:buFont typeface="Arial" charset="0"/>
              <a:buAutoNum type="alphaLcPeriod"/>
            </a:pPr>
            <a:r>
              <a:rPr lang="en-US" sz="2800">
                <a:latin typeface="Arial" charset="0"/>
                <a:ea typeface="MS PGothic" charset="0"/>
              </a:rPr>
              <a:t>rad</a:t>
            </a:r>
          </a:p>
          <a:p>
            <a:pPr eaLnBrk="1" hangingPunct="1">
              <a:buFont typeface="Arial" charset="0"/>
              <a:buAutoNum type="alphaLcPeriod"/>
            </a:pPr>
            <a:r>
              <a:rPr lang="en-US" sz="2800">
                <a:latin typeface="Arial" charset="0"/>
                <a:ea typeface="MS PGothic" charset="0"/>
              </a:rPr>
              <a:t>roentgen</a:t>
            </a:r>
          </a:p>
          <a:p>
            <a:pPr eaLnBrk="1" hangingPunct="1">
              <a:buFont typeface="Arial" charset="0"/>
              <a:buAutoNum type="alphaLcPeriod"/>
            </a:pPr>
            <a:r>
              <a:rPr lang="en-US" sz="2800">
                <a:latin typeface="Arial" charset="0"/>
                <a:ea typeface="MS PGothic" charset="0"/>
              </a:rPr>
              <a:t>sievert</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a:p>
            <a:pPr eaLnBrk="1" hangingPunct="1">
              <a:buFont typeface="Times" charset="0"/>
              <a:buAutoNum type="alphaLcPeriod"/>
            </a:pPr>
            <a:endParaRPr lang="en-US" sz="2800">
              <a:latin typeface="Times" charset="0"/>
              <a:ea typeface="MS PGothic" charset="0"/>
            </a:endParaRPr>
          </a:p>
          <a:p>
            <a:pPr eaLnBrk="1" hangingPunct="1">
              <a:buFontTx/>
              <a:buNone/>
            </a:pPr>
            <a:r>
              <a:rPr lang="en-US" sz="2800">
                <a:latin typeface="Times" charset="0"/>
                <a:ea typeface="MS PGothic" charset="0"/>
              </a:rPr>
              <a:t> </a:t>
            </a:r>
          </a:p>
        </p:txBody>
      </p:sp>
    </p:spTree>
    <p:extLst>
      <p:ext uri="{BB962C8B-B14F-4D97-AF65-F5344CB8AC3E}">
        <p14:creationId xmlns:p14="http://schemas.microsoft.com/office/powerpoint/2010/main" val="285471819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latin typeface="+mn-lt"/>
                <a:cs typeface="Times New Roman" charset="0"/>
              </a:rPr>
              <a:t>11.10 Artificial Transmutation</a:t>
            </a:r>
          </a:p>
        </p:txBody>
      </p:sp>
      <p:pic>
        <p:nvPicPr>
          <p:cNvPr id="3" name="Picture 2"/>
          <p:cNvPicPr>
            <a:picLocks noChangeAspect="1"/>
          </p:cNvPicPr>
          <p:nvPr/>
        </p:nvPicPr>
        <p:blipFill>
          <a:blip r:embed="rId2"/>
          <a:stretch>
            <a:fillRect/>
          </a:stretch>
        </p:blipFill>
        <p:spPr>
          <a:xfrm>
            <a:off x="3454400" y="2184400"/>
            <a:ext cx="2235200" cy="2489200"/>
          </a:xfrm>
          <a:prstGeom prst="rect">
            <a:avLst/>
          </a:prstGeom>
        </p:spPr>
      </p:pic>
    </p:spTree>
    <p:extLst>
      <p:ext uri="{BB962C8B-B14F-4D97-AF65-F5344CB8AC3E}">
        <p14:creationId xmlns:p14="http://schemas.microsoft.com/office/powerpoint/2010/main" val="102474111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8604"/>
            <a:ext cx="8229600" cy="3198396"/>
          </a:xfrm>
        </p:spPr>
        <p:txBody>
          <a:bodyPr>
            <a:normAutofit/>
          </a:bodyPr>
          <a:lstStyle/>
          <a:p>
            <a:r>
              <a:rPr lang="en-US" sz="2400" dirty="0" smtClean="0"/>
              <a:t>Very few of the approximately 3300 known radioisotopes are naturally occurring </a:t>
            </a:r>
          </a:p>
          <a:p>
            <a:pPr lvl="1"/>
            <a:r>
              <a:rPr lang="en-US" sz="2000" dirty="0" smtClean="0"/>
              <a:t>most are made from stable isotopes by artificial transmutation </a:t>
            </a:r>
          </a:p>
          <a:p>
            <a:r>
              <a:rPr lang="en-US" sz="2400" dirty="0" smtClean="0"/>
              <a:t>When a stable atom nucleus is bombarded with a high energy particle </a:t>
            </a:r>
          </a:p>
          <a:p>
            <a:pPr lvl="1"/>
            <a:r>
              <a:rPr lang="en-US" sz="2000" dirty="0" smtClean="0"/>
              <a:t>such as a proton, neutron, α particle…</a:t>
            </a:r>
          </a:p>
          <a:p>
            <a:r>
              <a:rPr lang="en-US" sz="2400" dirty="0" smtClean="0"/>
              <a:t>an unstable nucleus is created in the collision </a:t>
            </a:r>
            <a:endParaRPr lang="en-US" sz="2400" dirty="0"/>
          </a:p>
        </p:txBody>
      </p:sp>
      <p:pic>
        <p:nvPicPr>
          <p:cNvPr id="5" name="Picture 4"/>
          <p:cNvPicPr>
            <a:picLocks noChangeAspect="1"/>
          </p:cNvPicPr>
          <p:nvPr/>
        </p:nvPicPr>
        <p:blipFill>
          <a:blip r:embed="rId3"/>
          <a:stretch>
            <a:fillRect/>
          </a:stretch>
        </p:blipFill>
        <p:spPr>
          <a:xfrm>
            <a:off x="1519365" y="4478588"/>
            <a:ext cx="4368800" cy="1854200"/>
          </a:xfrm>
          <a:prstGeom prst="rect">
            <a:avLst/>
          </a:prstGeom>
        </p:spPr>
      </p:pic>
      <p:sp>
        <p:nvSpPr>
          <p:cNvPr id="6" name="TextBox 5"/>
          <p:cNvSpPr txBox="1"/>
          <p:nvPr/>
        </p:nvSpPr>
        <p:spPr>
          <a:xfrm>
            <a:off x="6673743" y="4107673"/>
            <a:ext cx="1813342" cy="923330"/>
          </a:xfrm>
          <a:prstGeom prst="rect">
            <a:avLst/>
          </a:prstGeom>
          <a:noFill/>
        </p:spPr>
        <p:txBody>
          <a:bodyPr wrap="none" rtlCol="0">
            <a:spAutoFit/>
          </a:bodyPr>
          <a:lstStyle/>
          <a:p>
            <a:r>
              <a:rPr lang="en-US" dirty="0" smtClean="0"/>
              <a:t>recall the proton, </a:t>
            </a:r>
          </a:p>
          <a:p>
            <a:r>
              <a:rPr lang="en-US" dirty="0" smtClean="0"/>
              <a:t>    is a hydrogen </a:t>
            </a:r>
          </a:p>
          <a:p>
            <a:r>
              <a:rPr lang="en-US" dirty="0" smtClean="0"/>
              <a:t>nucleus: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11435975"/>
              </p:ext>
            </p:extLst>
          </p:nvPr>
        </p:nvGraphicFramePr>
        <p:xfrm>
          <a:off x="7579642" y="4733515"/>
          <a:ext cx="242344" cy="240279"/>
        </p:xfrm>
        <a:graphic>
          <a:graphicData uri="http://schemas.openxmlformats.org/presentationml/2006/ole">
            <mc:AlternateContent xmlns:mc="http://schemas.openxmlformats.org/markup-compatibility/2006">
              <mc:Choice xmlns:v="urn:schemas-microsoft-com:vml" Requires="v">
                <p:oleObj spid="_x0000_s1141" name="Document" r:id="rId4" imgW="7442200" imgH="7378700" progId="Word.Document.12">
                  <p:embed/>
                </p:oleObj>
              </mc:Choice>
              <mc:Fallback>
                <p:oleObj name="Document" r:id="rId4" imgW="7442200" imgH="7378700" progId="Word.Document.12">
                  <p:embed/>
                  <p:pic>
                    <p:nvPicPr>
                      <p:cNvPr id="0" name=""/>
                      <p:cNvPicPr/>
                      <p:nvPr/>
                    </p:nvPicPr>
                    <p:blipFill>
                      <a:blip r:embed="rId5"/>
                      <a:stretch>
                        <a:fillRect/>
                      </a:stretch>
                    </p:blipFill>
                    <p:spPr>
                      <a:xfrm>
                        <a:off x="7579642" y="4733515"/>
                        <a:ext cx="242344" cy="24027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63148549"/>
              </p:ext>
            </p:extLst>
          </p:nvPr>
        </p:nvGraphicFramePr>
        <p:xfrm>
          <a:off x="6742389" y="4462713"/>
          <a:ext cx="198052" cy="232043"/>
        </p:xfrm>
        <a:graphic>
          <a:graphicData uri="http://schemas.openxmlformats.org/presentationml/2006/ole">
            <mc:AlternateContent xmlns:mc="http://schemas.openxmlformats.org/markup-compatibility/2006">
              <mc:Choice xmlns:v="urn:schemas-microsoft-com:vml" Requires="v">
                <p:oleObj spid="_x0000_s1142" name="Document" r:id="rId6" imgW="6299200" imgH="7378700" progId="Word.Document.12">
                  <p:embed/>
                </p:oleObj>
              </mc:Choice>
              <mc:Fallback>
                <p:oleObj name="Document" r:id="rId6" imgW="6299200" imgH="7378700" progId="Word.Document.12">
                  <p:embed/>
                  <p:pic>
                    <p:nvPicPr>
                      <p:cNvPr id="0" name=""/>
                      <p:cNvPicPr/>
                      <p:nvPr/>
                    </p:nvPicPr>
                    <p:blipFill>
                      <a:blip r:embed="rId7"/>
                      <a:stretch>
                        <a:fillRect/>
                      </a:stretch>
                    </p:blipFill>
                    <p:spPr>
                      <a:xfrm>
                        <a:off x="6742389" y="4462713"/>
                        <a:ext cx="198052" cy="232043"/>
                      </a:xfrm>
                      <a:prstGeom prst="rect">
                        <a:avLst/>
                      </a:prstGeom>
                    </p:spPr>
                  </p:pic>
                </p:oleObj>
              </mc:Fallback>
            </mc:AlternateContent>
          </a:graphicData>
        </a:graphic>
      </p:graphicFrame>
    </p:spTree>
    <p:extLst>
      <p:ext uri="{BB962C8B-B14F-4D97-AF65-F5344CB8AC3E}">
        <p14:creationId xmlns:p14="http://schemas.microsoft.com/office/powerpoint/2010/main" val="388618077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4940"/>
            <a:ext cx="8229600" cy="5491223"/>
          </a:xfrm>
        </p:spPr>
        <p:txBody>
          <a:bodyPr>
            <a:normAutofit/>
          </a:bodyPr>
          <a:lstStyle/>
          <a:p>
            <a:r>
              <a:rPr lang="en-US" sz="2800" dirty="0" smtClean="0"/>
              <a:t>As always, nuclear equations must be balanced</a:t>
            </a:r>
          </a:p>
          <a:p>
            <a:pPr lvl="1"/>
            <a:r>
              <a:rPr lang="en-US" sz="2400" dirty="0" smtClean="0"/>
              <a:t>The sum of the mass numbers and the sum of the charges are the same on both sides of the equation</a:t>
            </a:r>
            <a:endParaRPr lang="en-US" sz="2400" dirty="0"/>
          </a:p>
        </p:txBody>
      </p:sp>
      <p:pic>
        <p:nvPicPr>
          <p:cNvPr id="4" name="Picture 3"/>
          <p:cNvPicPr>
            <a:picLocks noChangeAspect="1"/>
          </p:cNvPicPr>
          <p:nvPr/>
        </p:nvPicPr>
        <p:blipFill>
          <a:blip r:embed="rId2"/>
          <a:stretch>
            <a:fillRect/>
          </a:stretch>
        </p:blipFill>
        <p:spPr>
          <a:xfrm>
            <a:off x="1519365" y="3783531"/>
            <a:ext cx="4368800" cy="1854200"/>
          </a:xfrm>
          <a:prstGeom prst="rect">
            <a:avLst/>
          </a:prstGeom>
        </p:spPr>
      </p:pic>
    </p:spTree>
    <p:extLst>
      <p:ext uri="{BB962C8B-B14F-4D97-AF65-F5344CB8AC3E}">
        <p14:creationId xmlns:p14="http://schemas.microsoft.com/office/powerpoint/2010/main" val="2676412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1371600"/>
          </a:xfrm>
        </p:spPr>
        <p:txBody>
          <a:bodyPr/>
          <a:lstStyle/>
          <a:p>
            <a:pPr algn="l" eaLnBrk="1" hangingPunct="1">
              <a:spcAft>
                <a:spcPts val="1200"/>
              </a:spcAft>
            </a:pP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Which of the following statements </a:t>
            </a:r>
            <a:r>
              <a:rPr lang="en-US" dirty="0" smtClean="0">
                <a:latin typeface="Arial" charset="0"/>
                <a:ea typeface="MS PGothic" charset="0"/>
              </a:rPr>
              <a:t>is (</a:t>
            </a:r>
            <a:r>
              <a:rPr lang="en-US" dirty="0">
                <a:latin typeface="Arial" charset="0"/>
                <a:ea typeface="MS PGothic" charset="0"/>
              </a:rPr>
              <a:t>are) true of nuclear reactions?</a:t>
            </a:r>
            <a:r>
              <a:rPr lang="en-US" sz="3200" dirty="0">
                <a:latin typeface="Times" charset="0"/>
                <a:ea typeface="MS PGothic" charset="0"/>
              </a:rPr>
              <a:t/>
            </a:r>
            <a:br>
              <a:rPr lang="en-US" sz="3200" dirty="0">
                <a:latin typeface="Times" charset="0"/>
                <a:ea typeface="MS PGothic" charset="0"/>
              </a:rPr>
            </a:br>
            <a:endParaRPr lang="en-US" baseline="30000" dirty="0">
              <a:latin typeface="Arial" charset="0"/>
              <a:ea typeface="MS PGothic" charset="0"/>
              <a:cs typeface="Arial" charset="0"/>
            </a:endParaRPr>
          </a:p>
        </p:txBody>
      </p:sp>
      <p:sp>
        <p:nvSpPr>
          <p:cNvPr id="5123" name="Rectangle 3"/>
          <p:cNvSpPr>
            <a:spLocks noGrp="1" noChangeArrowheads="1"/>
          </p:cNvSpPr>
          <p:nvPr>
            <p:ph type="body" idx="1"/>
          </p:nvPr>
        </p:nvSpPr>
        <p:spPr>
          <a:xfrm>
            <a:off x="457200" y="2971800"/>
            <a:ext cx="8229600" cy="2590800"/>
          </a:xfrm>
        </p:spPr>
        <p:txBody>
          <a:bodyPr/>
          <a:lstStyle/>
          <a:p>
            <a:pPr eaLnBrk="1" hangingPunct="1">
              <a:lnSpc>
                <a:spcPct val="90000"/>
              </a:lnSpc>
              <a:buFont typeface="Arial" charset="0"/>
              <a:buAutoNum type="alphaLcPeriod"/>
            </a:pPr>
            <a:r>
              <a:rPr lang="en-US" sz="2800" dirty="0">
                <a:latin typeface="Arial" charset="0"/>
                <a:ea typeface="MS PGothic" charset="0"/>
              </a:rPr>
              <a:t>The nucleus of an atom is transformed.</a:t>
            </a:r>
          </a:p>
          <a:p>
            <a:pPr eaLnBrk="1" hangingPunct="1">
              <a:lnSpc>
                <a:spcPct val="90000"/>
              </a:lnSpc>
              <a:buFont typeface="Arial" charset="0"/>
              <a:buAutoNum type="alphaLcPeriod"/>
            </a:pPr>
            <a:r>
              <a:rPr lang="en-US" sz="2800" dirty="0">
                <a:latin typeface="Arial" charset="0"/>
                <a:ea typeface="MS PGothic" charset="0"/>
              </a:rPr>
              <a:t>The rate of reaction is not affected by changes in temperature and pressure.</a:t>
            </a:r>
          </a:p>
          <a:p>
            <a:pPr eaLnBrk="1" hangingPunct="1">
              <a:lnSpc>
                <a:spcPct val="90000"/>
              </a:lnSpc>
              <a:buFont typeface="Arial" charset="0"/>
              <a:buAutoNum type="alphaLcPeriod"/>
            </a:pPr>
            <a:r>
              <a:rPr lang="en-US" sz="2800" dirty="0">
                <a:latin typeface="Arial" charset="0"/>
                <a:ea typeface="MS PGothic" charset="0"/>
              </a:rPr>
              <a:t>Great amounts of energy can be produced.</a:t>
            </a:r>
          </a:p>
          <a:p>
            <a:pPr eaLnBrk="1" hangingPunct="1">
              <a:lnSpc>
                <a:spcPct val="90000"/>
              </a:lnSpc>
              <a:buFont typeface="Arial" charset="0"/>
              <a:buAutoNum type="alphaLcPeriod"/>
            </a:pPr>
            <a:r>
              <a:rPr lang="en-US" sz="2800" dirty="0">
                <a:latin typeface="Arial" charset="0"/>
                <a:ea typeface="MS PGothic" charset="0"/>
              </a:rPr>
              <a:t>All of the above are true</a:t>
            </a:r>
            <a:r>
              <a:rPr lang="en-US" sz="2800" dirty="0" smtClean="0">
                <a:latin typeface="Arial" charset="0"/>
                <a:ea typeface="MS PGothic" charset="0"/>
              </a:rPr>
              <a:t>.</a:t>
            </a:r>
            <a:r>
              <a:rPr lang="en-US" sz="2800" dirty="0" smtClean="0">
                <a:latin typeface="Times" charset="0"/>
                <a:ea typeface="MS PGothic" charset="0"/>
              </a:rPr>
              <a:t> </a:t>
            </a:r>
            <a:endParaRPr lang="en-US" sz="2800" dirty="0">
              <a:latin typeface="Times" charset="0"/>
              <a:ea typeface="MS PGothic" charset="0"/>
            </a:endParaRPr>
          </a:p>
        </p:txBody>
      </p:sp>
    </p:spTree>
    <p:extLst>
      <p:ext uri="{BB962C8B-B14F-4D97-AF65-F5344CB8AC3E}">
        <p14:creationId xmlns:p14="http://schemas.microsoft.com/office/powerpoint/2010/main" val="311300490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381000" y="138747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10243" name="Rectangle 3"/>
          <p:cNvSpPr>
            <a:spLocks noChangeArrowheads="1"/>
          </p:cNvSpPr>
          <p:nvPr/>
        </p:nvSpPr>
        <p:spPr bwMode="auto">
          <a:xfrm>
            <a:off x="319088" y="396875"/>
            <a:ext cx="88249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2000" b="1">
                <a:solidFill>
                  <a:srgbClr val="3366FF"/>
                </a:solidFill>
                <a:latin typeface="Arial" charset="0"/>
                <a:ea typeface="ＭＳ Ｐゴシック" charset="0"/>
                <a:cs typeface="ＭＳ Ｐゴシック" charset="0"/>
              </a:rPr>
              <a:t>Worked Example 11.7 </a:t>
            </a:r>
            <a:r>
              <a:rPr lang="en-US" sz="2000" b="1">
                <a:solidFill>
                  <a:srgbClr val="4C4BE5"/>
                </a:solidFill>
                <a:latin typeface="Arial" charset="0"/>
                <a:ea typeface="ＭＳ Ｐゴシック" charset="0"/>
                <a:cs typeface="ＭＳ Ｐゴシック" charset="0"/>
              </a:rPr>
              <a:t>  </a:t>
            </a:r>
            <a:r>
              <a:rPr lang="en-US" sz="2000">
                <a:solidFill>
                  <a:srgbClr val="000000"/>
                </a:solidFill>
                <a:latin typeface="Arial" charset="0"/>
                <a:ea typeface="ＭＳ Ｐゴシック" charset="0"/>
                <a:cs typeface="ＭＳ Ｐゴシック" charset="0"/>
              </a:rPr>
              <a:t>Balancing Nuclear Reactions: Transmutation</a:t>
            </a:r>
          </a:p>
        </p:txBody>
      </p:sp>
      <p:sp>
        <p:nvSpPr>
          <p:cNvPr id="279556" name="Text Box 4"/>
          <p:cNvSpPr txBox="1">
            <a:spLocks noChangeArrowheads="1"/>
          </p:cNvSpPr>
          <p:nvPr/>
        </p:nvSpPr>
        <p:spPr bwMode="auto">
          <a:xfrm>
            <a:off x="304800" y="1752600"/>
            <a:ext cx="72294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763" indent="-4763">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First write an incomplete nuclear equation incorporating the known information:</a:t>
            </a:r>
          </a:p>
        </p:txBody>
      </p:sp>
      <p:sp>
        <p:nvSpPr>
          <p:cNvPr id="279557" name="Rectangle 5"/>
          <p:cNvSpPr>
            <a:spLocks noChangeArrowheads="1"/>
          </p:cNvSpPr>
          <p:nvPr/>
        </p:nvSpPr>
        <p:spPr bwMode="auto">
          <a:xfrm>
            <a:off x="347663" y="1387475"/>
            <a:ext cx="2195512"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1600" b="1">
                <a:solidFill>
                  <a:srgbClr val="3366FF"/>
                </a:solidFill>
                <a:latin typeface="Arial" charset="0"/>
                <a:ea typeface="ＭＳ Ｐゴシック" charset="0"/>
                <a:cs typeface="ＭＳ Ｐゴシック" charset="0"/>
              </a:rPr>
              <a:t>Analysis</a:t>
            </a:r>
            <a:endParaRPr lang="en-US" sz="1600">
              <a:solidFill>
                <a:srgbClr val="FFFFFF"/>
              </a:solidFill>
              <a:latin typeface="Arial" charset="0"/>
              <a:ea typeface="ＭＳ Ｐゴシック" charset="0"/>
              <a:cs typeface="ＭＳ Ｐゴシック" charset="0"/>
            </a:endParaRPr>
          </a:p>
        </p:txBody>
      </p:sp>
      <p:sp>
        <p:nvSpPr>
          <p:cNvPr id="10246" name="Line 6"/>
          <p:cNvSpPr>
            <a:spLocks noChangeShapeType="1"/>
          </p:cNvSpPr>
          <p:nvPr/>
        </p:nvSpPr>
        <p:spPr bwMode="auto">
          <a:xfrm>
            <a:off x="304800" y="304800"/>
            <a:ext cx="0" cy="42164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10247" name="Text Box 7"/>
          <p:cNvSpPr txBox="1">
            <a:spLocks noChangeArrowheads="1"/>
          </p:cNvSpPr>
          <p:nvPr/>
        </p:nvSpPr>
        <p:spPr bwMode="auto">
          <a:xfrm>
            <a:off x="304800" y="749300"/>
            <a:ext cx="84582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Californium-246 is formed by bombardment of uranium-238 atoms. If 4 neutrons are also formed, what particle is </a:t>
            </a:r>
          </a:p>
          <a:p>
            <a:pPr defTabSz="914400" eaLnBrk="0" fontAlgn="base" hangingPunct="0">
              <a:spcBef>
                <a:spcPct val="0"/>
              </a:spcBef>
              <a:spcAft>
                <a:spcPct val="0"/>
              </a:spcAft>
            </a:pPr>
            <a:r>
              <a:rPr lang="en-US" sz="1400">
                <a:solidFill>
                  <a:srgbClr val="000000"/>
                </a:solidFill>
              </a:rPr>
              <a:t>used for the bombardment?</a:t>
            </a:r>
          </a:p>
        </p:txBody>
      </p:sp>
      <p:sp>
        <p:nvSpPr>
          <p:cNvPr id="10248" name="Line 8"/>
          <p:cNvSpPr>
            <a:spLocks noChangeShapeType="1"/>
          </p:cNvSpPr>
          <p:nvPr/>
        </p:nvSpPr>
        <p:spPr bwMode="auto">
          <a:xfrm>
            <a:off x="30480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10249" name="Line 9"/>
          <p:cNvSpPr>
            <a:spLocks noChangeShapeType="1"/>
          </p:cNvSpPr>
          <p:nvPr/>
        </p:nvSpPr>
        <p:spPr bwMode="auto">
          <a:xfrm>
            <a:off x="304800" y="45212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600">
              <a:solidFill>
                <a:srgbClr val="000000"/>
              </a:solidFill>
              <a:latin typeface="Times New Roman" charset="0"/>
              <a:ea typeface="ＭＳ Ｐゴシック" charset="0"/>
              <a:cs typeface="ＭＳ Ｐゴシック" charset="0"/>
            </a:endParaRPr>
          </a:p>
        </p:txBody>
      </p:sp>
      <p:sp>
        <p:nvSpPr>
          <p:cNvPr id="279562" name="Rectangle 10"/>
          <p:cNvSpPr>
            <a:spLocks noChangeArrowheads="1"/>
          </p:cNvSpPr>
          <p:nvPr/>
        </p:nvSpPr>
        <p:spPr bwMode="auto">
          <a:xfrm>
            <a:off x="304800" y="3281363"/>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defTabSz="914400" eaLnBrk="0" fontAlgn="base" hangingPunct="0">
              <a:spcBef>
                <a:spcPct val="50000"/>
              </a:spcBef>
              <a:spcAft>
                <a:spcPct val="0"/>
              </a:spcAft>
            </a:pPr>
            <a:r>
              <a:rPr lang="en-US" sz="1600" b="1">
                <a:solidFill>
                  <a:srgbClr val="3366FF"/>
                </a:solidFill>
                <a:latin typeface="Arial" charset="0"/>
                <a:ea typeface="ＭＳ Ｐゴシック" charset="0"/>
                <a:cs typeface="ＭＳ Ｐゴシック" charset="0"/>
              </a:rPr>
              <a:t>Solution</a:t>
            </a:r>
          </a:p>
        </p:txBody>
      </p:sp>
      <p:sp>
        <p:nvSpPr>
          <p:cNvPr id="279563" name="Text Box 11"/>
          <p:cNvSpPr txBox="1">
            <a:spLocks noChangeArrowheads="1"/>
          </p:cNvSpPr>
          <p:nvPr/>
        </p:nvSpPr>
        <p:spPr bwMode="auto">
          <a:xfrm>
            <a:off x="304800" y="3646488"/>
            <a:ext cx="82010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The missing particle is       .</a:t>
            </a:r>
          </a:p>
        </p:txBody>
      </p:sp>
      <p:sp>
        <p:nvSpPr>
          <p:cNvPr id="279566" name="Text Box 14"/>
          <p:cNvSpPr txBox="1">
            <a:spLocks noChangeArrowheads="1"/>
          </p:cNvSpPr>
          <p:nvPr/>
        </p:nvSpPr>
        <p:spPr bwMode="auto">
          <a:xfrm>
            <a:off x="319088" y="2297113"/>
            <a:ext cx="8343900" cy="97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763" indent="-4763">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16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1400">
                <a:solidFill>
                  <a:srgbClr val="000000"/>
                </a:solidFill>
              </a:rPr>
              <a:t>Then find the numbers of nucleons and charges necessary to balance the equation. In this instance, there are 238 nucleons on the left and 246 + 4 = 250 nucleons on the right, so the bombarding particle must have 250 </a:t>
            </a:r>
            <a:r>
              <a:rPr lang="en-US">
                <a:solidFill>
                  <a:srgbClr val="000000"/>
                </a:solidFill>
              </a:rPr>
              <a:t>–</a:t>
            </a:r>
            <a:r>
              <a:rPr lang="en-US" sz="1400">
                <a:solidFill>
                  <a:srgbClr val="000000"/>
                </a:solidFill>
              </a:rPr>
              <a:t> 238 = 12 nucleons. Furthermore, there are 92 nuclear charges on the left and 98 on the right, so the bombarding particle must have 98 – 92 = 6 protons.</a:t>
            </a:r>
          </a:p>
        </p:txBody>
      </p:sp>
      <p:pic>
        <p:nvPicPr>
          <p:cNvPr id="10253" name="Picture 17" descr="we1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50" y="2057400"/>
            <a:ext cx="21113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8" descr="we1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3697288"/>
            <a:ext cx="2651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9" descr="we1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4052888"/>
            <a:ext cx="2339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07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95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95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95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95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p:bldP spid="279557" grpId="0"/>
      <p:bldP spid="279562" grpId="0"/>
      <p:bldP spid="279563" grpId="0"/>
      <p:bldP spid="27956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65125" y="920750"/>
            <a:ext cx="8229600" cy="5270500"/>
          </a:xfrm>
        </p:spPr>
        <p:txBody>
          <a:bodyPr>
            <a:normAutofit lnSpcReduction="10000"/>
          </a:bodyPr>
          <a:lstStyle/>
          <a:p>
            <a:pPr algn="ctr">
              <a:buFontTx/>
              <a:buNone/>
            </a:pPr>
            <a:r>
              <a:rPr lang="en-US" sz="2000" b="1">
                <a:latin typeface="Arial" charset="0"/>
                <a:ea typeface="ＭＳ Ｐゴシック" charset="0"/>
                <a:cs typeface="ＭＳ Ｐゴシック" charset="0"/>
              </a:rPr>
              <a:t>Body Imaging</a:t>
            </a:r>
          </a:p>
          <a:p>
            <a:r>
              <a:rPr lang="en-US" sz="2000">
                <a:latin typeface="Arial" charset="0"/>
                <a:ea typeface="ＭＳ Ｐゴシック" charset="0"/>
                <a:cs typeface="ＭＳ Ｐゴシック" charset="0"/>
              </a:rPr>
              <a:t>An X-ray image is produced when X rays pass through the body and the intensity of the radiation that exits is recorded on film. </a:t>
            </a:r>
          </a:p>
          <a:p>
            <a:r>
              <a:rPr lang="en-US" sz="2000">
                <a:latin typeface="Arial" charset="0"/>
                <a:ea typeface="ＭＳ Ｐゴシック" charset="0"/>
                <a:cs typeface="ＭＳ Ｐゴシック" charset="0"/>
              </a:rPr>
              <a:t>Diagnostic information can be obtained by analyzing the distribution pattern of a radioactively tagged substance in the body.</a:t>
            </a:r>
          </a:p>
          <a:p>
            <a:r>
              <a:rPr lang="en-US" sz="2000">
                <a:latin typeface="Arial" charset="0"/>
                <a:ea typeface="ＭＳ Ｐゴシック" charset="0"/>
                <a:cs typeface="ＭＳ Ｐゴシック" charset="0"/>
              </a:rPr>
              <a:t>In </a:t>
            </a:r>
            <a:r>
              <a:rPr lang="en-US" sz="2000" i="1">
                <a:latin typeface="Arial" charset="0"/>
                <a:ea typeface="ＭＳ Ｐゴシック" charset="0"/>
                <a:cs typeface="ＭＳ Ｐゴシック" charset="0"/>
              </a:rPr>
              <a:t>CT</a:t>
            </a:r>
            <a:r>
              <a:rPr lang="en-US" sz="2000">
                <a:latin typeface="Arial" charset="0"/>
                <a:ea typeface="ＭＳ Ｐゴシック" charset="0"/>
                <a:cs typeface="ＭＳ Ｐゴシック" charset="0"/>
              </a:rPr>
              <a:t> scanning (computerized tomography), an X-ray source and an array of detectors move rapidly in a circle around a patient</a:t>
            </a:r>
            <a:r>
              <a:rPr lang="ja-JP" altLang="en-US" sz="2000">
                <a:latin typeface="Arial" charset="0"/>
                <a:ea typeface="ＭＳ Ｐゴシック" charset="0"/>
                <a:cs typeface="ＭＳ Ｐゴシック" charset="0"/>
              </a:rPr>
              <a:t>’</a:t>
            </a:r>
            <a:r>
              <a:rPr lang="en-US" sz="2000">
                <a:latin typeface="Arial" charset="0"/>
                <a:ea typeface="ＭＳ Ｐゴシック" charset="0"/>
                <a:cs typeface="ＭＳ Ｐゴシック" charset="0"/>
              </a:rPr>
              <a:t>s body, collecting up to 90,000 readings. CT scans can detect structural abnormalities without the use of radioactive materials. </a:t>
            </a:r>
          </a:p>
          <a:p>
            <a:r>
              <a:rPr lang="en-US" sz="2000" i="1">
                <a:latin typeface="Arial" charset="0"/>
                <a:ea typeface="ＭＳ Ｐゴシック" charset="0"/>
                <a:cs typeface="ＭＳ Ｐゴシック" charset="0"/>
              </a:rPr>
              <a:t>Positron emission tomography</a:t>
            </a:r>
            <a:r>
              <a:rPr lang="en-US" sz="2000">
                <a:latin typeface="Arial" charset="0"/>
                <a:ea typeface="ＭＳ Ｐゴシック" charset="0"/>
                <a:cs typeface="ＭＳ Ｐゴシック" charset="0"/>
              </a:rPr>
              <a:t> (PET), combines tomography with radioisotope imaging utilizes radioisotopes that emit positrons and ultimately yield </a:t>
            </a:r>
            <a:r>
              <a:rPr lang="en-US" sz="2000" i="1">
                <a:latin typeface="Symbol" charset="0"/>
                <a:ea typeface="ＭＳ Ｐゴシック" charset="0"/>
                <a:cs typeface="ＭＳ Ｐゴシック" charset="0"/>
              </a:rPr>
              <a:t>g</a:t>
            </a:r>
            <a:r>
              <a:rPr lang="en-US" sz="2000">
                <a:latin typeface="Arial" charset="0"/>
                <a:ea typeface="ＭＳ Ｐゴシック" charset="0"/>
                <a:cs typeface="ＭＳ Ｐゴシック" charset="0"/>
              </a:rPr>
              <a:t> rays. </a:t>
            </a:r>
          </a:p>
          <a:p>
            <a:r>
              <a:rPr lang="en-US" sz="2000">
                <a:latin typeface="Arial" charset="0"/>
                <a:ea typeface="ＭＳ Ｐゴシック" charset="0"/>
                <a:cs typeface="ＭＳ Ｐゴシック" charset="0"/>
              </a:rPr>
              <a:t>Magnetic resonance imaging (MRI) is a medical imaging technique that uses powerful magnetic and radio-frequency fields to interact with specific nuclei in the body to generate images in which the contrast between soft tissues is much better than that seen with CT. </a:t>
            </a:r>
          </a:p>
        </p:txBody>
      </p:sp>
    </p:spTree>
    <p:extLst>
      <p:ext uri="{BB962C8B-B14F-4D97-AF65-F5344CB8AC3E}">
        <p14:creationId xmlns:p14="http://schemas.microsoft.com/office/powerpoint/2010/main" val="199933187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r>
              <a:rPr lang="en-US" sz="3600" dirty="0">
                <a:latin typeface="+mn-lt"/>
                <a:cs typeface="Times New Roman" charset="0"/>
              </a:rPr>
              <a:t>11.11 Nuclear Fission and Nuclear Fusion</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29372813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365124" y="1141413"/>
            <a:ext cx="8369055" cy="4865687"/>
          </a:xfrm>
        </p:spPr>
        <p:txBody>
          <a:bodyPr>
            <a:normAutofit/>
          </a:bodyPr>
          <a:lstStyle/>
          <a:p>
            <a:r>
              <a:rPr lang="en-US" sz="2600" dirty="0" smtClean="0">
                <a:ea typeface="ＭＳ Ｐゴシック" charset="0"/>
                <a:cs typeface="ＭＳ Ｐゴシック" charset="0"/>
              </a:rPr>
              <a:t>Artificial transmutation usually results in heavier nuclei</a:t>
            </a:r>
          </a:p>
          <a:p>
            <a:endParaRPr lang="en-US" sz="2600" dirty="0" smtClean="0">
              <a:ea typeface="ＭＳ Ｐゴシック" charset="0"/>
              <a:cs typeface="ＭＳ Ｐゴシック" charset="0"/>
            </a:endParaRPr>
          </a:p>
          <a:p>
            <a:r>
              <a:rPr lang="en-US" sz="2600" b="1" dirty="0" smtClean="0">
                <a:ea typeface="ＭＳ Ｐゴシック" charset="0"/>
                <a:cs typeface="ＭＳ Ｐゴシック" charset="0"/>
              </a:rPr>
              <a:t>Nuclear </a:t>
            </a:r>
            <a:r>
              <a:rPr lang="en-US" sz="2600" b="1" dirty="0">
                <a:ea typeface="ＭＳ Ｐゴシック" charset="0"/>
                <a:cs typeface="ＭＳ Ｐゴシック" charset="0"/>
              </a:rPr>
              <a:t>fusion</a:t>
            </a:r>
            <a:r>
              <a:rPr lang="en-US" sz="2600" dirty="0">
                <a:ea typeface="ＭＳ Ｐゴシック" charset="0"/>
                <a:cs typeface="ＭＳ Ｐゴシック" charset="0"/>
              </a:rPr>
              <a:t> is the joining together of </a:t>
            </a:r>
            <a:r>
              <a:rPr lang="en-US" sz="2600" u="sng" dirty="0">
                <a:ea typeface="ＭＳ Ｐゴシック" charset="0"/>
                <a:cs typeface="ＭＳ Ｐゴシック" charset="0"/>
              </a:rPr>
              <a:t>light</a:t>
            </a:r>
            <a:r>
              <a:rPr lang="en-US" sz="2600" dirty="0">
                <a:ea typeface="ＭＳ Ｐゴシック" charset="0"/>
                <a:cs typeface="ＭＳ Ｐゴシック" charset="0"/>
              </a:rPr>
              <a:t> </a:t>
            </a:r>
            <a:r>
              <a:rPr lang="en-US" sz="2600" dirty="0" smtClean="0">
                <a:ea typeface="ＭＳ Ｐゴシック" charset="0"/>
                <a:cs typeface="ＭＳ Ｐゴシック" charset="0"/>
              </a:rPr>
              <a:t>nuclei </a:t>
            </a:r>
            <a:endParaRPr lang="en-US" sz="800" dirty="0">
              <a:ea typeface="ＭＳ Ｐゴシック" charset="0"/>
              <a:cs typeface="ＭＳ Ｐゴシック" charset="0"/>
            </a:endParaRPr>
          </a:p>
          <a:p>
            <a:r>
              <a:rPr lang="en-US" sz="2600" b="1" dirty="0">
                <a:ea typeface="ＭＳ Ｐゴシック" charset="0"/>
                <a:cs typeface="ＭＳ Ｐゴシック" charset="0"/>
              </a:rPr>
              <a:t>Nuclear fission</a:t>
            </a:r>
            <a:r>
              <a:rPr lang="en-US" sz="2600" dirty="0">
                <a:ea typeface="ＭＳ Ｐゴシック" charset="0"/>
                <a:cs typeface="ＭＳ Ｐゴシック" charset="0"/>
              </a:rPr>
              <a:t> is the fragmenting of </a:t>
            </a:r>
            <a:r>
              <a:rPr lang="en-US" sz="2600" u="sng" dirty="0">
                <a:ea typeface="ＭＳ Ｐゴシック" charset="0"/>
                <a:cs typeface="ＭＳ Ｐゴシック" charset="0"/>
              </a:rPr>
              <a:t>heavy</a:t>
            </a:r>
            <a:r>
              <a:rPr lang="en-US" sz="2600" dirty="0">
                <a:ea typeface="ＭＳ Ｐゴシック" charset="0"/>
                <a:cs typeface="ＭＳ Ｐゴシック" charset="0"/>
              </a:rPr>
              <a:t> </a:t>
            </a:r>
            <a:r>
              <a:rPr lang="en-US" sz="2600" dirty="0" smtClean="0">
                <a:ea typeface="ＭＳ Ｐゴシック" charset="0"/>
                <a:cs typeface="ＭＳ Ｐゴシック" charset="0"/>
              </a:rPr>
              <a:t>nuclei</a:t>
            </a:r>
            <a:r>
              <a:rPr lang="en-US" sz="2600" dirty="0">
                <a:ea typeface="ＭＳ Ｐゴシック" charset="0"/>
                <a:cs typeface="ＭＳ Ｐゴシック" charset="0"/>
              </a:rPr>
              <a:t> </a:t>
            </a:r>
            <a:endParaRPr lang="en-US" sz="2600" dirty="0" smtClean="0">
              <a:ea typeface="ＭＳ Ｐゴシック" charset="0"/>
              <a:cs typeface="ＭＳ Ｐゴシック" charset="0"/>
            </a:endParaRPr>
          </a:p>
          <a:p>
            <a:endParaRPr lang="en-US" sz="1600" dirty="0">
              <a:ea typeface="ＭＳ Ｐゴシック" charset="0"/>
              <a:cs typeface="ＭＳ Ｐゴシック" charset="0"/>
            </a:endParaRPr>
          </a:p>
          <a:p>
            <a:r>
              <a:rPr lang="en-US" sz="2600" dirty="0">
                <a:ea typeface="ＭＳ Ｐゴシック" charset="0"/>
                <a:cs typeface="ＭＳ Ｐゴシック" charset="0"/>
              </a:rPr>
              <a:t>The huge amounts of energy that accompany these processes are the result of mass-to-energy </a:t>
            </a:r>
            <a:r>
              <a:rPr lang="en-US" sz="2600" dirty="0" smtClean="0">
                <a:ea typeface="ＭＳ Ｐゴシック" charset="0"/>
                <a:cs typeface="ＭＳ Ｐゴシック" charset="0"/>
              </a:rPr>
              <a:t>conversions </a:t>
            </a:r>
          </a:p>
          <a:p>
            <a:endParaRPr lang="en-US" sz="800" dirty="0">
              <a:ea typeface="ＭＳ Ｐゴシック" charset="0"/>
              <a:cs typeface="ＭＳ Ｐゴシック" charset="0"/>
            </a:endParaRPr>
          </a:p>
          <a:p>
            <a:r>
              <a:rPr lang="en-US" sz="2600" dirty="0">
                <a:ea typeface="ＭＳ Ｐゴシック" charset="0"/>
                <a:cs typeface="ＭＳ Ｐゴシック" charset="0"/>
              </a:rPr>
              <a:t>They are predicted by Einstein</a:t>
            </a:r>
            <a:r>
              <a:rPr lang="ja-JP" altLang="en-US" sz="2600" dirty="0">
                <a:ea typeface="ＭＳ Ｐゴシック" charset="0"/>
                <a:cs typeface="ＭＳ Ｐゴシック" charset="0"/>
              </a:rPr>
              <a:t>’</a:t>
            </a:r>
            <a:r>
              <a:rPr lang="en-US" sz="2600" dirty="0">
                <a:ea typeface="ＭＳ Ｐゴシック" charset="0"/>
                <a:cs typeface="ＭＳ Ｐゴシック" charset="0"/>
              </a:rPr>
              <a:t>s equation</a:t>
            </a:r>
            <a:r>
              <a:rPr lang="en-US" sz="2600" dirty="0" smtClean="0">
                <a:ea typeface="ＭＳ Ｐゴシック" charset="0"/>
                <a:cs typeface="ＭＳ Ｐゴシック" charset="0"/>
              </a:rPr>
              <a:t>: </a:t>
            </a:r>
          </a:p>
          <a:p>
            <a:endParaRPr lang="en-US" sz="2600" b="1" i="1" dirty="0">
              <a:ea typeface="ＭＳ Ｐゴシック" charset="0"/>
              <a:cs typeface="ＭＳ Ｐゴシック" charset="0"/>
            </a:endParaRPr>
          </a:p>
          <a:p>
            <a:pPr marL="0" indent="0" algn="ctr">
              <a:buNone/>
            </a:pPr>
            <a:r>
              <a:rPr lang="en-US" sz="2800" b="1" i="1" dirty="0" smtClean="0">
                <a:ea typeface="ＭＳ Ｐゴシック" charset="0"/>
                <a:cs typeface="ＭＳ Ｐゴシック" charset="0"/>
              </a:rPr>
              <a:t>E </a:t>
            </a:r>
            <a:r>
              <a:rPr lang="en-US" sz="2800" b="1" i="1" dirty="0">
                <a:ea typeface="ＭＳ Ｐゴシック" charset="0"/>
                <a:cs typeface="ＭＳ Ｐゴシック" charset="0"/>
              </a:rPr>
              <a:t>= mc</a:t>
            </a:r>
            <a:r>
              <a:rPr lang="en-US" sz="2800" b="1" i="1" baseline="30000" dirty="0">
                <a:ea typeface="ＭＳ Ｐゴシック" charset="0"/>
                <a:cs typeface="ＭＳ Ｐゴシック" charset="0"/>
              </a:rPr>
              <a:t>2</a:t>
            </a:r>
            <a:endParaRPr lang="en-US" sz="2800" b="1" i="1" dirty="0">
              <a:ea typeface="ＭＳ Ｐゴシック" charset="0"/>
              <a:cs typeface="ＭＳ Ｐゴシック" charset="0"/>
            </a:endParaRPr>
          </a:p>
        </p:txBody>
      </p:sp>
    </p:spTree>
    <p:extLst>
      <p:ext uri="{BB962C8B-B14F-4D97-AF65-F5344CB8AC3E}">
        <p14:creationId xmlns:p14="http://schemas.microsoft.com/office/powerpoint/2010/main" val="222434348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365125" y="1114385"/>
            <a:ext cx="8229600" cy="5005427"/>
          </a:xfrm>
        </p:spPr>
        <p:txBody>
          <a:bodyPr>
            <a:normAutofit/>
          </a:bodyPr>
          <a:lstStyle/>
          <a:p>
            <a:r>
              <a:rPr lang="en-US" sz="2600" dirty="0" smtClean="0">
                <a:ea typeface="ＭＳ Ｐゴシック" charset="0"/>
              </a:rPr>
              <a:t>Uranium</a:t>
            </a:r>
            <a:r>
              <a:rPr lang="en-US" sz="2600" dirty="0">
                <a:ea typeface="ＭＳ Ｐゴシック" charset="0"/>
              </a:rPr>
              <a:t>-235 is the only naturally occurring isotope that undergoes nuclear </a:t>
            </a:r>
            <a:r>
              <a:rPr lang="en-US" sz="2600" dirty="0" smtClean="0">
                <a:ea typeface="ＭＳ Ｐゴシック" charset="0"/>
              </a:rPr>
              <a:t>fission</a:t>
            </a:r>
            <a:r>
              <a:rPr lang="en-US" sz="2600" dirty="0">
                <a:ea typeface="ＭＳ Ｐゴシック" charset="0"/>
              </a:rPr>
              <a:t> </a:t>
            </a:r>
          </a:p>
          <a:p>
            <a:endParaRPr lang="en-US" sz="800" dirty="0" smtClean="0">
              <a:ea typeface="ＭＳ Ｐゴシック" charset="0"/>
            </a:endParaRPr>
          </a:p>
          <a:p>
            <a:r>
              <a:rPr lang="en-US" sz="2600" dirty="0" smtClean="0">
                <a:ea typeface="ＭＳ Ｐゴシック" charset="0"/>
              </a:rPr>
              <a:t>When </a:t>
            </a:r>
            <a:r>
              <a:rPr lang="en-US" sz="2600" dirty="0">
                <a:ea typeface="ＭＳ Ｐゴシック" charset="0"/>
              </a:rPr>
              <a:t>this isotope is bombarded by a stream of relatively slow-moving </a:t>
            </a:r>
            <a:r>
              <a:rPr lang="en-US" sz="2600" dirty="0" smtClean="0">
                <a:ea typeface="ＭＳ Ｐゴシック" charset="0"/>
              </a:rPr>
              <a:t>neutrons</a:t>
            </a:r>
            <a:r>
              <a:rPr lang="en-US" sz="2600" dirty="0">
                <a:ea typeface="ＭＳ Ｐゴシック" charset="0"/>
              </a:rPr>
              <a:t> </a:t>
            </a:r>
            <a:endParaRPr lang="en-US" sz="2600" dirty="0" smtClean="0">
              <a:ea typeface="ＭＳ Ｐゴシック" charset="0"/>
            </a:endParaRPr>
          </a:p>
          <a:p>
            <a:pPr lvl="1"/>
            <a:r>
              <a:rPr lang="en-US" sz="2200" dirty="0" smtClean="0">
                <a:ea typeface="ＭＳ Ｐゴシック" charset="0"/>
              </a:rPr>
              <a:t>its </a:t>
            </a:r>
            <a:r>
              <a:rPr lang="en-US" sz="2200" dirty="0">
                <a:ea typeface="ＭＳ Ｐゴシック" charset="0"/>
              </a:rPr>
              <a:t>nucleus splits to give isotopes of other </a:t>
            </a:r>
            <a:r>
              <a:rPr lang="en-US" sz="2200" dirty="0" smtClean="0">
                <a:ea typeface="ＭＳ Ｐゴシック" charset="0"/>
              </a:rPr>
              <a:t>elements</a:t>
            </a:r>
            <a:r>
              <a:rPr lang="en-US" sz="2200" dirty="0">
                <a:ea typeface="ＭＳ Ｐゴシック" charset="0"/>
              </a:rPr>
              <a:t> </a:t>
            </a:r>
          </a:p>
          <a:p>
            <a:endParaRPr lang="en-US" sz="800" dirty="0" smtClean="0">
              <a:ea typeface="ＭＳ Ｐゴシック" charset="0"/>
            </a:endParaRPr>
          </a:p>
          <a:p>
            <a:r>
              <a:rPr lang="en-US" sz="2600" dirty="0" smtClean="0">
                <a:ea typeface="ＭＳ Ｐゴシック" charset="0"/>
              </a:rPr>
              <a:t>The </a:t>
            </a:r>
            <a:r>
              <a:rPr lang="en-US" sz="2600" dirty="0">
                <a:ea typeface="ＭＳ Ｐゴシック" charset="0"/>
              </a:rPr>
              <a:t>split can take place in more than 400 </a:t>
            </a:r>
            <a:r>
              <a:rPr lang="en-US" sz="2600" dirty="0" smtClean="0">
                <a:ea typeface="ＭＳ Ｐゴシック" charset="0"/>
              </a:rPr>
              <a:t>ways</a:t>
            </a:r>
            <a:r>
              <a:rPr lang="en-US" sz="2600" dirty="0">
                <a:ea typeface="ＭＳ Ｐゴシック" charset="0"/>
              </a:rPr>
              <a:t> </a:t>
            </a:r>
            <a:endParaRPr lang="en-US" sz="2600" dirty="0" smtClean="0">
              <a:ea typeface="ＭＳ Ｐゴシック" charset="0"/>
            </a:endParaRPr>
          </a:p>
          <a:p>
            <a:pPr lvl="1"/>
            <a:r>
              <a:rPr lang="en-US" sz="2200" dirty="0" smtClean="0">
                <a:ea typeface="ＭＳ Ｐゴシック" charset="0"/>
              </a:rPr>
              <a:t>more </a:t>
            </a:r>
            <a:r>
              <a:rPr lang="en-US" sz="2200" dirty="0">
                <a:ea typeface="ＭＳ Ｐゴシック" charset="0"/>
              </a:rPr>
              <a:t>than 800 different fission products have been </a:t>
            </a:r>
            <a:r>
              <a:rPr lang="en-US" sz="2200" dirty="0" smtClean="0">
                <a:ea typeface="ＭＳ Ｐゴシック" charset="0"/>
              </a:rPr>
              <a:t>identified</a:t>
            </a:r>
            <a:r>
              <a:rPr lang="en-US" sz="2200" dirty="0">
                <a:ea typeface="ＭＳ Ｐゴシック" charset="0"/>
              </a:rPr>
              <a:t> </a:t>
            </a:r>
          </a:p>
        </p:txBody>
      </p:sp>
      <p:sp>
        <p:nvSpPr>
          <p:cNvPr id="5" name="Title 1"/>
          <p:cNvSpPr>
            <a:spLocks noGrp="1"/>
          </p:cNvSpPr>
          <p:nvPr>
            <p:ph type="title"/>
          </p:nvPr>
        </p:nvSpPr>
        <p:spPr>
          <a:xfrm>
            <a:off x="457200" y="274638"/>
            <a:ext cx="8229600" cy="723125"/>
          </a:xfrm>
        </p:spPr>
        <p:txBody>
          <a:bodyPr>
            <a:normAutofit/>
          </a:bodyPr>
          <a:lstStyle/>
          <a:p>
            <a:r>
              <a:rPr lang="en-US" sz="3200" b="1" dirty="0">
                <a:ea typeface="ＭＳ Ｐゴシック" charset="0"/>
                <a:cs typeface="ＭＳ Ｐゴシック" charset="0"/>
              </a:rPr>
              <a:t>NUCLEAR </a:t>
            </a:r>
            <a:r>
              <a:rPr lang="en-US" sz="3200" b="1" dirty="0" smtClean="0">
                <a:ea typeface="ＭＳ Ｐゴシック" charset="0"/>
                <a:cs typeface="ＭＳ Ｐゴシック" charset="0"/>
              </a:rPr>
              <a:t>FISSION</a:t>
            </a:r>
            <a:endParaRPr lang="en-US" sz="3200" dirty="0"/>
          </a:p>
        </p:txBody>
      </p:sp>
    </p:spTree>
    <p:extLst>
      <p:ext uri="{BB962C8B-B14F-4D97-AF65-F5344CB8AC3E}">
        <p14:creationId xmlns:p14="http://schemas.microsoft.com/office/powerpoint/2010/main" val="323850150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65125" y="796707"/>
            <a:ext cx="8229600" cy="1924464"/>
          </a:xfrm>
        </p:spPr>
        <p:txBody>
          <a:bodyPr>
            <a:normAutofit/>
          </a:bodyPr>
          <a:lstStyle/>
          <a:p>
            <a:r>
              <a:rPr lang="en-US" sz="2600" dirty="0">
                <a:ea typeface="ＭＳ Ｐゴシック" charset="0"/>
              </a:rPr>
              <a:t>One of the pathways generates barium-142 and krypton-</a:t>
            </a:r>
            <a:r>
              <a:rPr lang="en-US" sz="2600" dirty="0" smtClean="0">
                <a:ea typeface="ＭＳ Ｐゴシック" charset="0"/>
              </a:rPr>
              <a:t>91</a:t>
            </a:r>
            <a:r>
              <a:rPr lang="en-US" sz="2600" dirty="0">
                <a:ea typeface="ＭＳ Ｐゴシック" charset="0"/>
              </a:rPr>
              <a:t> </a:t>
            </a:r>
            <a:endParaRPr lang="en-US" sz="2600" dirty="0" smtClean="0">
              <a:ea typeface="ＭＳ Ｐゴシック" charset="0"/>
            </a:endParaRPr>
          </a:p>
          <a:p>
            <a:pPr lvl="1"/>
            <a:r>
              <a:rPr lang="en-US" sz="2200" dirty="0" smtClean="0">
                <a:ea typeface="ＭＳ Ｐゴシック" charset="0"/>
              </a:rPr>
              <a:t>along </a:t>
            </a:r>
            <a:r>
              <a:rPr lang="en-US" sz="2200" dirty="0">
                <a:ea typeface="ＭＳ Ｐゴシック" charset="0"/>
              </a:rPr>
              <a:t>with two additional neutrons </a:t>
            </a:r>
            <a:endParaRPr lang="en-US" sz="2200" dirty="0" smtClean="0">
              <a:ea typeface="ＭＳ Ｐゴシック" charset="0"/>
            </a:endParaRPr>
          </a:p>
          <a:p>
            <a:pPr lvl="1"/>
            <a:r>
              <a:rPr lang="en-US" sz="2200" dirty="0" smtClean="0">
                <a:ea typeface="ＭＳ Ｐゴシック" charset="0"/>
              </a:rPr>
              <a:t>plus </a:t>
            </a:r>
            <a:r>
              <a:rPr lang="en-US" sz="2200" dirty="0">
                <a:ea typeface="ＭＳ Ｐゴシック" charset="0"/>
              </a:rPr>
              <a:t>the one neutron that initiated the </a:t>
            </a:r>
            <a:r>
              <a:rPr lang="en-US" sz="2200" dirty="0" smtClean="0">
                <a:ea typeface="ＭＳ Ｐゴシック" charset="0"/>
              </a:rPr>
              <a:t>fission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044" y="2876667"/>
            <a:ext cx="3507545" cy="31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70899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65125" y="492125"/>
            <a:ext cx="8229600" cy="5611074"/>
          </a:xfrm>
        </p:spPr>
        <p:txBody>
          <a:bodyPr>
            <a:normAutofit/>
          </a:bodyPr>
          <a:lstStyle/>
          <a:p>
            <a:r>
              <a:rPr lang="en-US" sz="2600" dirty="0">
                <a:solidFill>
                  <a:srgbClr val="3366FF"/>
                </a:solidFill>
                <a:ea typeface="ＭＳ Ｐゴシック" charset="0"/>
              </a:rPr>
              <a:t>One of the pathways generates barium-142 and krypton-</a:t>
            </a:r>
            <a:r>
              <a:rPr lang="en-US" sz="2600" dirty="0" smtClean="0">
                <a:solidFill>
                  <a:srgbClr val="3366FF"/>
                </a:solidFill>
                <a:ea typeface="ＭＳ Ｐゴシック" charset="0"/>
              </a:rPr>
              <a:t>91</a:t>
            </a:r>
            <a:r>
              <a:rPr lang="en-US" sz="2600" dirty="0">
                <a:solidFill>
                  <a:srgbClr val="3366FF"/>
                </a:solidFill>
                <a:ea typeface="ＭＳ Ｐゴシック" charset="0"/>
              </a:rPr>
              <a:t> </a:t>
            </a:r>
            <a:endParaRPr lang="en-US" sz="2600" dirty="0" smtClean="0">
              <a:solidFill>
                <a:srgbClr val="3366FF"/>
              </a:solidFill>
              <a:ea typeface="ＭＳ Ｐゴシック" charset="0"/>
            </a:endParaRPr>
          </a:p>
          <a:p>
            <a:pPr lvl="1"/>
            <a:r>
              <a:rPr lang="en-US" sz="2200" dirty="0" smtClean="0">
                <a:solidFill>
                  <a:srgbClr val="3366FF"/>
                </a:solidFill>
                <a:ea typeface="ＭＳ Ｐゴシック" charset="0"/>
              </a:rPr>
              <a:t>along </a:t>
            </a:r>
            <a:r>
              <a:rPr lang="en-US" sz="2200" dirty="0">
                <a:solidFill>
                  <a:srgbClr val="3366FF"/>
                </a:solidFill>
                <a:ea typeface="ＭＳ Ｐゴシック" charset="0"/>
              </a:rPr>
              <a:t>with two additional neutrons </a:t>
            </a:r>
            <a:endParaRPr lang="en-US" sz="2200" dirty="0" smtClean="0">
              <a:solidFill>
                <a:srgbClr val="3366FF"/>
              </a:solidFill>
              <a:ea typeface="ＭＳ Ｐゴシック" charset="0"/>
            </a:endParaRPr>
          </a:p>
          <a:p>
            <a:pPr lvl="1"/>
            <a:r>
              <a:rPr lang="en-US" sz="2200" dirty="0" smtClean="0">
                <a:solidFill>
                  <a:srgbClr val="3366FF"/>
                </a:solidFill>
                <a:ea typeface="ＭＳ Ｐゴシック" charset="0"/>
              </a:rPr>
              <a:t>plus </a:t>
            </a:r>
            <a:r>
              <a:rPr lang="en-US" sz="2200" dirty="0">
                <a:solidFill>
                  <a:srgbClr val="3366FF"/>
                </a:solidFill>
                <a:ea typeface="ＭＳ Ｐゴシック" charset="0"/>
              </a:rPr>
              <a:t>the one neutron that initiated the </a:t>
            </a:r>
            <a:r>
              <a:rPr lang="en-US" sz="2200" dirty="0" smtClean="0">
                <a:solidFill>
                  <a:srgbClr val="3366FF"/>
                </a:solidFill>
                <a:ea typeface="ＭＳ Ｐゴシック" charset="0"/>
              </a:rPr>
              <a:t>fission </a:t>
            </a:r>
            <a:endParaRPr lang="en-US" sz="2200" dirty="0">
              <a:solidFill>
                <a:srgbClr val="3366FF"/>
              </a:solidFill>
              <a:ea typeface="ＭＳ Ｐゴシック" charset="0"/>
            </a:endParaRPr>
          </a:p>
          <a:p>
            <a:endParaRPr lang="en-US" sz="900" i="1" dirty="0" smtClean="0">
              <a:ea typeface="ＭＳ Ｐゴシック" charset="0"/>
            </a:endParaRPr>
          </a:p>
          <a:p>
            <a:r>
              <a:rPr lang="en-US" sz="2600" i="1" dirty="0" smtClean="0">
                <a:ea typeface="ＭＳ Ｐゴシック" charset="0"/>
              </a:rPr>
              <a:t>One</a:t>
            </a:r>
            <a:r>
              <a:rPr lang="en-US" sz="2600" dirty="0" smtClean="0">
                <a:ea typeface="ＭＳ Ｐゴシック" charset="0"/>
              </a:rPr>
              <a:t> </a:t>
            </a:r>
            <a:r>
              <a:rPr lang="en-US" sz="2600" dirty="0">
                <a:ea typeface="ＭＳ Ｐゴシック" charset="0"/>
              </a:rPr>
              <a:t>neutron is used to initiate fission of a </a:t>
            </a:r>
            <a:r>
              <a:rPr lang="en-US" sz="2600" baseline="30000" dirty="0">
                <a:ea typeface="ＭＳ Ｐゴシック" charset="0"/>
              </a:rPr>
              <a:t>235</a:t>
            </a:r>
            <a:r>
              <a:rPr lang="en-US" sz="2600" dirty="0">
                <a:ea typeface="ＭＳ Ｐゴシック" charset="0"/>
              </a:rPr>
              <a:t>U nucleus, but </a:t>
            </a:r>
            <a:r>
              <a:rPr lang="en-US" sz="2600" i="1" dirty="0">
                <a:ea typeface="ＭＳ Ｐゴシック" charset="0"/>
              </a:rPr>
              <a:t>three</a:t>
            </a:r>
            <a:r>
              <a:rPr lang="en-US" sz="2600" dirty="0">
                <a:ea typeface="ＭＳ Ｐゴシック" charset="0"/>
              </a:rPr>
              <a:t> neutrons are </a:t>
            </a:r>
            <a:r>
              <a:rPr lang="en-US" sz="2600" dirty="0" smtClean="0">
                <a:ea typeface="ＭＳ Ｐゴシック" charset="0"/>
              </a:rPr>
              <a:t>released</a:t>
            </a:r>
            <a:r>
              <a:rPr lang="en-US" sz="2600" dirty="0">
                <a:ea typeface="ＭＳ Ｐゴシック" charset="0"/>
              </a:rPr>
              <a:t> </a:t>
            </a:r>
            <a:endParaRPr lang="en-US" sz="2600" dirty="0" smtClean="0">
              <a:ea typeface="ＭＳ Ｐゴシック" charset="0"/>
            </a:endParaRPr>
          </a:p>
          <a:p>
            <a:pPr lvl="1"/>
            <a:r>
              <a:rPr lang="en-US" sz="2200" dirty="0" smtClean="0">
                <a:ea typeface="ＭＳ Ｐゴシック" charset="0"/>
              </a:rPr>
              <a:t>Thus</a:t>
            </a:r>
            <a:r>
              <a:rPr lang="en-US" sz="2200" dirty="0">
                <a:ea typeface="ＭＳ Ｐゴシック" charset="0"/>
              </a:rPr>
              <a:t>, a nuclear </a:t>
            </a:r>
            <a:r>
              <a:rPr lang="en-US" sz="2200" b="1" dirty="0">
                <a:ea typeface="ＭＳ Ｐゴシック" charset="0"/>
              </a:rPr>
              <a:t>chain reaction</a:t>
            </a:r>
            <a:r>
              <a:rPr lang="en-US" sz="2200" dirty="0">
                <a:ea typeface="ＭＳ Ｐゴシック" charset="0"/>
              </a:rPr>
              <a:t> can be </a:t>
            </a:r>
            <a:r>
              <a:rPr lang="en-US" sz="2200" dirty="0" smtClean="0">
                <a:ea typeface="ＭＳ Ｐゴシック" charset="0"/>
              </a:rPr>
              <a:t>started</a:t>
            </a:r>
            <a:r>
              <a:rPr lang="en-US" sz="2200" dirty="0">
                <a:ea typeface="ＭＳ Ｐゴシック" charset="0"/>
              </a:rPr>
              <a:t> </a:t>
            </a:r>
          </a:p>
          <a:p>
            <a:endParaRPr lang="en-US" sz="900" dirty="0" smtClean="0">
              <a:ea typeface="ＭＳ Ｐゴシック" charset="0"/>
            </a:endParaRPr>
          </a:p>
          <a:p>
            <a:r>
              <a:rPr lang="en-US" sz="2600" dirty="0" smtClean="0">
                <a:ea typeface="ＭＳ Ｐゴシック" charset="0"/>
              </a:rPr>
              <a:t>If </a:t>
            </a:r>
            <a:r>
              <a:rPr lang="en-US" sz="2600" dirty="0">
                <a:ea typeface="ＭＳ Ｐゴシック" charset="0"/>
              </a:rPr>
              <a:t>the sample size is small, many of the neutrons </a:t>
            </a:r>
            <a:r>
              <a:rPr lang="en-US" sz="2600" dirty="0" smtClean="0">
                <a:ea typeface="ＭＳ Ｐゴシック" charset="0"/>
              </a:rPr>
              <a:t>escape</a:t>
            </a:r>
          </a:p>
          <a:p>
            <a:pPr lvl="1"/>
            <a:r>
              <a:rPr lang="en-US" sz="2200" dirty="0" smtClean="0">
                <a:ea typeface="ＭＳ Ｐゴシック" charset="0"/>
              </a:rPr>
              <a:t> </a:t>
            </a:r>
            <a:r>
              <a:rPr lang="en-US" sz="2200" dirty="0">
                <a:ea typeface="ＭＳ Ｐゴシック" charset="0"/>
              </a:rPr>
              <a:t>and the chain reaction </a:t>
            </a:r>
            <a:r>
              <a:rPr lang="en-US" sz="2200" dirty="0" smtClean="0">
                <a:ea typeface="ＭＳ Ｐゴシック" charset="0"/>
              </a:rPr>
              <a:t>stops</a:t>
            </a:r>
            <a:r>
              <a:rPr lang="en-US" sz="2200" dirty="0">
                <a:ea typeface="ＭＳ Ｐゴシック" charset="0"/>
              </a:rPr>
              <a:t> </a:t>
            </a:r>
          </a:p>
          <a:p>
            <a:endParaRPr lang="en-US" sz="900" dirty="0" smtClean="0">
              <a:ea typeface="ＭＳ Ｐゴシック" charset="0"/>
            </a:endParaRPr>
          </a:p>
          <a:p>
            <a:r>
              <a:rPr lang="en-US" sz="2600" dirty="0" smtClean="0">
                <a:ea typeface="ＭＳ Ｐゴシック" charset="0"/>
              </a:rPr>
              <a:t>If </a:t>
            </a:r>
            <a:r>
              <a:rPr lang="en-US" sz="2600" dirty="0">
                <a:ea typeface="ＭＳ Ｐゴシック" charset="0"/>
              </a:rPr>
              <a:t>a </a:t>
            </a:r>
            <a:r>
              <a:rPr lang="en-US" sz="2600" b="1" dirty="0">
                <a:ea typeface="ＭＳ Ｐゴシック" charset="0"/>
              </a:rPr>
              <a:t>critical mass </a:t>
            </a:r>
            <a:r>
              <a:rPr lang="en-US" sz="2600" dirty="0">
                <a:ea typeface="ＭＳ Ｐゴシック" charset="0"/>
              </a:rPr>
              <a:t>is present then the chain reaction becomes self-</a:t>
            </a:r>
            <a:r>
              <a:rPr lang="en-US" sz="2600" dirty="0" smtClean="0">
                <a:ea typeface="ＭＳ Ｐゴシック" charset="0"/>
              </a:rPr>
              <a:t>sustaining</a:t>
            </a:r>
            <a:r>
              <a:rPr lang="en-US" sz="2600" dirty="0">
                <a:ea typeface="ＭＳ Ｐゴシック" charset="0"/>
              </a:rPr>
              <a:t>  </a:t>
            </a:r>
            <a:endParaRPr lang="en-US" sz="2600" dirty="0" smtClean="0">
              <a:ea typeface="ＭＳ Ｐゴシック" charset="0"/>
            </a:endParaRPr>
          </a:p>
          <a:p>
            <a:pPr lvl="1"/>
            <a:r>
              <a:rPr lang="en-US" sz="2200" dirty="0" smtClean="0">
                <a:ea typeface="ＭＳ Ｐゴシック" charset="0"/>
              </a:rPr>
              <a:t>a </a:t>
            </a:r>
            <a:r>
              <a:rPr lang="en-US" sz="2200" dirty="0">
                <a:ea typeface="ＭＳ Ｐゴシック" charset="0"/>
              </a:rPr>
              <a:t>nuclear explosion </a:t>
            </a:r>
            <a:r>
              <a:rPr lang="en-US" sz="2200" dirty="0" smtClean="0">
                <a:ea typeface="ＭＳ Ｐゴシック" charset="0"/>
              </a:rPr>
              <a:t>results </a:t>
            </a:r>
            <a:endParaRPr lang="en-US" sz="2200" dirty="0">
              <a:ea typeface="ＭＳ Ｐゴシック" charset="0"/>
            </a:endParaRPr>
          </a:p>
        </p:txBody>
      </p:sp>
    </p:spTree>
    <p:extLst>
      <p:ext uri="{BB962C8B-B14F-4D97-AF65-F5344CB8AC3E}">
        <p14:creationId xmlns:p14="http://schemas.microsoft.com/office/powerpoint/2010/main" val="290876241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65125" y="894100"/>
            <a:ext cx="8229600" cy="5192376"/>
          </a:xfrm>
        </p:spPr>
        <p:txBody>
          <a:bodyPr>
            <a:noAutofit/>
          </a:bodyPr>
          <a:lstStyle/>
          <a:p>
            <a:r>
              <a:rPr lang="en-US" sz="2600" dirty="0" smtClean="0">
                <a:ea typeface="ＭＳ Ｐゴシック" charset="0"/>
                <a:cs typeface="ＭＳ Ｐゴシック" charset="0"/>
              </a:rPr>
              <a:t>The </a:t>
            </a:r>
            <a:r>
              <a:rPr lang="en-US" sz="2600" dirty="0">
                <a:ea typeface="ＭＳ Ｐゴシック" charset="0"/>
                <a:cs typeface="ＭＳ Ｐゴシック" charset="0"/>
              </a:rPr>
              <a:t>fission of just 1.0 g of uranium-235 produces </a:t>
            </a:r>
            <a:r>
              <a:rPr lang="en-US" sz="2600" dirty="0" smtClean="0">
                <a:ea typeface="ＭＳ Ｐゴシック" charset="0"/>
                <a:cs typeface="ＭＳ Ｐゴシック" charset="0"/>
              </a:rPr>
              <a:t> a whopping 3.4 </a:t>
            </a:r>
            <a:r>
              <a:rPr lang="en-US" sz="2600" dirty="0">
                <a:ea typeface="ＭＳ Ｐゴシック" charset="0"/>
                <a:cs typeface="Arial" charset="0"/>
              </a:rPr>
              <a:t>×</a:t>
            </a:r>
            <a:r>
              <a:rPr lang="en-US" sz="2600" dirty="0">
                <a:ea typeface="ＭＳ Ｐゴシック" charset="0"/>
                <a:cs typeface="ＭＳ Ｐゴシック" charset="0"/>
              </a:rPr>
              <a:t> 10</a:t>
            </a:r>
            <a:r>
              <a:rPr lang="en-US" sz="2600" baseline="30000" dirty="0">
                <a:ea typeface="ＭＳ Ｐゴシック" charset="0"/>
                <a:cs typeface="ＭＳ Ｐゴシック" charset="0"/>
              </a:rPr>
              <a:t>8</a:t>
            </a:r>
            <a:r>
              <a:rPr lang="en-US" sz="2600" dirty="0">
                <a:ea typeface="ＭＳ Ｐゴシック" charset="0"/>
                <a:cs typeface="ＭＳ Ｐゴシック" charset="0"/>
              </a:rPr>
              <a:t> </a:t>
            </a:r>
            <a:r>
              <a:rPr lang="en-US" sz="2600" dirty="0" smtClean="0">
                <a:ea typeface="ＭＳ Ｐゴシック" charset="0"/>
                <a:cs typeface="ＭＳ Ｐゴシック" charset="0"/>
              </a:rPr>
              <a:t>kcal (1.4 x 10</a:t>
            </a:r>
            <a:r>
              <a:rPr lang="en-US" sz="2600" baseline="30000" dirty="0" smtClean="0">
                <a:ea typeface="ＭＳ Ｐゴシック" charset="0"/>
                <a:cs typeface="ＭＳ Ｐゴシック" charset="0"/>
              </a:rPr>
              <a:t>9</a:t>
            </a:r>
            <a:r>
              <a:rPr lang="en-US" sz="2600" dirty="0" smtClean="0">
                <a:ea typeface="ＭＳ Ｐゴシック" charset="0"/>
                <a:cs typeface="ＭＳ Ｐゴシック" charset="0"/>
              </a:rPr>
              <a:t> kJ) of energy</a:t>
            </a:r>
            <a:endParaRPr lang="en-US" sz="2600" dirty="0">
              <a:ea typeface="ＭＳ Ｐゴシック" charset="0"/>
              <a:cs typeface="ＭＳ Ｐゴシック" charset="0"/>
            </a:endParaRPr>
          </a:p>
          <a:p>
            <a:pPr lvl="1"/>
            <a:r>
              <a:rPr lang="en-US" sz="2200" dirty="0">
                <a:ea typeface="ＭＳ Ｐゴシック" charset="0"/>
                <a:cs typeface="ＭＳ Ｐゴシック" charset="0"/>
              </a:rPr>
              <a:t>This heat can be used to convert water to </a:t>
            </a:r>
            <a:r>
              <a:rPr lang="en-US" sz="2200" dirty="0" smtClean="0">
                <a:ea typeface="ＭＳ Ｐゴシック" charset="0"/>
                <a:cs typeface="ＭＳ Ｐゴシック" charset="0"/>
              </a:rPr>
              <a:t>steam </a:t>
            </a:r>
          </a:p>
          <a:p>
            <a:pPr lvl="1"/>
            <a:r>
              <a:rPr lang="en-US" sz="2200" dirty="0" smtClean="0">
                <a:ea typeface="ＭＳ Ｐゴシック" charset="0"/>
                <a:cs typeface="ＭＳ Ｐゴシック" charset="0"/>
              </a:rPr>
              <a:t>which </a:t>
            </a:r>
            <a:r>
              <a:rPr lang="en-US" sz="2200" dirty="0">
                <a:ea typeface="ＭＳ Ｐゴシック" charset="0"/>
                <a:cs typeface="ＭＳ Ｐゴシック" charset="0"/>
              </a:rPr>
              <a:t>can be harnessed to </a:t>
            </a:r>
            <a:r>
              <a:rPr lang="en-US" sz="2200" dirty="0" smtClean="0">
                <a:ea typeface="ＭＳ Ｐゴシック" charset="0"/>
                <a:cs typeface="ＭＳ Ｐゴシック" charset="0"/>
              </a:rPr>
              <a:t>generate electricity</a:t>
            </a:r>
            <a:r>
              <a:rPr lang="en-US" sz="2200" dirty="0">
                <a:ea typeface="ＭＳ Ｐゴシック" charset="0"/>
                <a:cs typeface="ＭＳ Ｐゴシック" charset="0"/>
              </a:rPr>
              <a:t> </a:t>
            </a:r>
            <a:endParaRPr lang="en-US" sz="2200" dirty="0" smtClean="0">
              <a:ea typeface="ＭＳ Ｐゴシック" charset="0"/>
              <a:cs typeface="ＭＳ Ｐゴシック" charset="0"/>
            </a:endParaRPr>
          </a:p>
          <a:p>
            <a:pPr lvl="1"/>
            <a:endParaRPr lang="en-US" sz="800" dirty="0" smtClean="0">
              <a:ea typeface="ＭＳ Ｐゴシック" charset="0"/>
              <a:cs typeface="ＭＳ Ｐゴシック" charset="0"/>
            </a:endParaRPr>
          </a:p>
          <a:p>
            <a:pPr lvl="1"/>
            <a:r>
              <a:rPr lang="en-US" sz="2200" dirty="0" smtClean="0">
                <a:ea typeface="ＭＳ Ｐゴシック" charset="0"/>
                <a:cs typeface="ＭＳ Ｐゴシック" charset="0"/>
              </a:rPr>
              <a:t>Energy release is accompanied by mass loss: E = mc</a:t>
            </a:r>
            <a:r>
              <a:rPr lang="en-US" sz="2200" baseline="30000" dirty="0" smtClean="0">
                <a:ea typeface="ＭＳ Ｐゴシック" charset="0"/>
                <a:cs typeface="ＭＳ Ｐゴシック" charset="0"/>
              </a:rPr>
              <a:t>2</a:t>
            </a:r>
            <a:r>
              <a:rPr lang="en-US" sz="2200" dirty="0" smtClean="0">
                <a:ea typeface="ＭＳ Ｐゴシック" charset="0"/>
                <a:cs typeface="ＭＳ Ｐゴシック" charset="0"/>
              </a:rPr>
              <a:t> </a:t>
            </a:r>
            <a:endParaRPr lang="en-US" sz="2200" dirty="0">
              <a:ea typeface="ＭＳ Ｐゴシック" charset="0"/>
              <a:cs typeface="ＭＳ Ｐゴシック" charset="0"/>
            </a:endParaRPr>
          </a:p>
          <a:p>
            <a:endParaRPr lang="en-US" sz="2600" dirty="0" smtClean="0">
              <a:ea typeface="ＭＳ Ｐゴシック" charset="0"/>
              <a:cs typeface="ＭＳ Ｐゴシック" charset="0"/>
            </a:endParaRPr>
          </a:p>
          <a:p>
            <a:r>
              <a:rPr lang="en-US" sz="2600" dirty="0" smtClean="0">
                <a:ea typeface="ＭＳ Ｐゴシック" charset="0"/>
                <a:cs typeface="ＭＳ Ｐゴシック" charset="0"/>
              </a:rPr>
              <a:t>Note that combustion of 1.0 g of methane releases only 1.2 x 10</a:t>
            </a:r>
            <a:r>
              <a:rPr lang="en-US" sz="2600" baseline="30000" dirty="0" smtClean="0">
                <a:ea typeface="ＭＳ Ｐゴシック" charset="0"/>
                <a:cs typeface="ＭＳ Ｐゴシック" charset="0"/>
              </a:rPr>
              <a:t>1</a:t>
            </a:r>
            <a:r>
              <a:rPr lang="en-US" sz="2600" dirty="0" smtClean="0">
                <a:ea typeface="ＭＳ Ｐゴシック" charset="0"/>
                <a:cs typeface="ＭＳ Ｐゴシック" charset="0"/>
              </a:rPr>
              <a:t> kcal (5.2 x 10</a:t>
            </a:r>
            <a:r>
              <a:rPr lang="en-US" sz="2600" baseline="30000" dirty="0" smtClean="0">
                <a:ea typeface="ＭＳ Ｐゴシック" charset="0"/>
                <a:cs typeface="ＭＳ Ｐゴシック" charset="0"/>
              </a:rPr>
              <a:t>1</a:t>
            </a:r>
            <a:r>
              <a:rPr lang="en-US" sz="2600" dirty="0" smtClean="0">
                <a:ea typeface="ＭＳ Ｐゴシック" charset="0"/>
                <a:cs typeface="ＭＳ Ｐゴシック" charset="0"/>
              </a:rPr>
              <a:t> kJ) of energy </a:t>
            </a:r>
          </a:p>
          <a:p>
            <a:pPr lvl="1"/>
            <a:r>
              <a:rPr lang="en-US" sz="2200" dirty="0" smtClean="0">
                <a:ea typeface="ＭＳ Ｐゴシック" charset="0"/>
                <a:cs typeface="ＭＳ Ｐゴシック" charset="0"/>
              </a:rPr>
              <a:t>and the mass loss (E = mc</a:t>
            </a:r>
            <a:r>
              <a:rPr lang="en-US" sz="2200" baseline="30000" dirty="0" smtClean="0">
                <a:ea typeface="ＭＳ Ｐゴシック" charset="0"/>
                <a:cs typeface="ＭＳ Ｐゴシック" charset="0"/>
              </a:rPr>
              <a:t>2</a:t>
            </a:r>
            <a:r>
              <a:rPr lang="en-US" sz="2200" dirty="0" smtClean="0">
                <a:ea typeface="ＭＳ Ｐゴシック" charset="0"/>
                <a:cs typeface="ＭＳ Ｐゴシック" charset="0"/>
              </a:rPr>
              <a:t>) in a typical exothermic chemical reaction is too small to measure on commercial balances</a:t>
            </a:r>
          </a:p>
          <a:p>
            <a:pPr lvl="1"/>
            <a:r>
              <a:rPr lang="en-US" sz="2200" dirty="0" smtClean="0">
                <a:ea typeface="ＭＳ Ｐゴシック" charset="0"/>
                <a:cs typeface="ＭＳ Ｐゴシック" charset="0"/>
              </a:rPr>
              <a:t>so we are normally justified is saying that mass is conserved in a typical chemical reaction </a:t>
            </a:r>
            <a:endParaRPr lang="en-US" sz="2600" dirty="0">
              <a:ea typeface="ＭＳ Ｐゴシック" charset="0"/>
              <a:cs typeface="ＭＳ Ｐゴシック" charset="0"/>
            </a:endParaRPr>
          </a:p>
        </p:txBody>
      </p:sp>
    </p:spTree>
    <p:extLst>
      <p:ext uri="{BB962C8B-B14F-4D97-AF65-F5344CB8AC3E}">
        <p14:creationId xmlns:p14="http://schemas.microsoft.com/office/powerpoint/2010/main" val="75605996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4251"/>
          </a:xfrm>
        </p:spPr>
        <p:txBody>
          <a:bodyPr>
            <a:normAutofit/>
          </a:bodyPr>
          <a:lstStyle/>
          <a:p>
            <a:r>
              <a:rPr lang="en-US" sz="3600" dirty="0" smtClean="0"/>
              <a:t>Earth today</a:t>
            </a:r>
            <a:endParaRPr lang="en-US" sz="3600" dirty="0"/>
          </a:p>
        </p:txBody>
      </p:sp>
      <p:sp>
        <p:nvSpPr>
          <p:cNvPr id="3" name="Content Placeholder 2"/>
          <p:cNvSpPr>
            <a:spLocks noGrp="1"/>
          </p:cNvSpPr>
          <p:nvPr>
            <p:ph idx="1"/>
          </p:nvPr>
        </p:nvSpPr>
        <p:spPr>
          <a:xfrm>
            <a:off x="457200" y="1256922"/>
            <a:ext cx="8229600" cy="4869241"/>
          </a:xfrm>
        </p:spPr>
        <p:txBody>
          <a:bodyPr>
            <a:normAutofit lnSpcReduction="10000"/>
          </a:bodyPr>
          <a:lstStyle/>
          <a:p>
            <a:r>
              <a:rPr lang="en-US" sz="2800" dirty="0"/>
              <a:t>Nuclear fission </a:t>
            </a:r>
            <a:r>
              <a:rPr lang="en-US" sz="2800" dirty="0" smtClean="0"/>
              <a:t>continues to power tectonic movement </a:t>
            </a:r>
            <a:r>
              <a:rPr lang="en-US" sz="2800" dirty="0"/>
              <a:t>of Earth’s continents and </a:t>
            </a:r>
            <a:r>
              <a:rPr lang="en-US" sz="2800" dirty="0" smtClean="0"/>
              <a:t>crust </a:t>
            </a:r>
          </a:p>
          <a:p>
            <a:pPr lvl="1"/>
            <a:r>
              <a:rPr lang="en-US" sz="2400" dirty="0" smtClean="0"/>
              <a:t>without which, life would not have evolved </a:t>
            </a:r>
          </a:p>
          <a:p>
            <a:pPr lvl="1"/>
            <a:r>
              <a:rPr lang="en-US" sz="2400" dirty="0" smtClean="0"/>
              <a:t>and would not continue </a:t>
            </a:r>
          </a:p>
          <a:p>
            <a:r>
              <a:rPr lang="en-US" sz="2800" dirty="0" smtClean="0"/>
              <a:t>Earth’s core </a:t>
            </a:r>
            <a:r>
              <a:rPr lang="en-US" sz="2800" dirty="0"/>
              <a:t>is </a:t>
            </a:r>
            <a:r>
              <a:rPr lang="en-US" sz="2800" dirty="0" smtClean="0"/>
              <a:t>still chock </a:t>
            </a:r>
            <a:r>
              <a:rPr lang="en-US" sz="2800" dirty="0"/>
              <a:t>full of </a:t>
            </a:r>
            <a:r>
              <a:rPr lang="en-US" sz="2800" dirty="0" smtClean="0"/>
              <a:t>radioactive elements </a:t>
            </a:r>
          </a:p>
          <a:p>
            <a:pPr lvl="1"/>
            <a:r>
              <a:rPr lang="en-US" sz="2400" dirty="0" smtClean="0"/>
              <a:t>primarily </a:t>
            </a:r>
            <a:r>
              <a:rPr lang="en-US" sz="2400" dirty="0"/>
              <a:t>uranium, thorium and </a:t>
            </a:r>
            <a:r>
              <a:rPr lang="en-US" sz="2400" dirty="0" smtClean="0"/>
              <a:t>potassium </a:t>
            </a:r>
          </a:p>
          <a:p>
            <a:r>
              <a:rPr lang="en-US" sz="2800" dirty="0"/>
              <a:t>N</a:t>
            </a:r>
            <a:r>
              <a:rPr lang="en-US" sz="2800" dirty="0" smtClean="0"/>
              <a:t>ew </a:t>
            </a:r>
            <a:r>
              <a:rPr lang="en-US" sz="2800" dirty="0"/>
              <a:t>measurements </a:t>
            </a:r>
            <a:r>
              <a:rPr lang="en-US" sz="2800" dirty="0" smtClean="0"/>
              <a:t>from boreholes suggest that radioactive </a:t>
            </a:r>
            <a:r>
              <a:rPr lang="en-US" sz="2800" dirty="0"/>
              <a:t>decay provides more than half of Earth’s total </a:t>
            </a:r>
            <a:r>
              <a:rPr lang="en-US" sz="2800" dirty="0" smtClean="0"/>
              <a:t>heat</a:t>
            </a:r>
            <a:r>
              <a:rPr lang="en-US" sz="2800" dirty="0"/>
              <a:t> </a:t>
            </a:r>
            <a:endParaRPr lang="en-US" sz="2800" dirty="0" smtClean="0"/>
          </a:p>
          <a:p>
            <a:pPr lvl="1"/>
            <a:r>
              <a:rPr lang="en-US" sz="2400" dirty="0"/>
              <a:t>The rest is leftover from Earth’s formation or other causes yet </a:t>
            </a:r>
            <a:r>
              <a:rPr lang="en-US" sz="2400" dirty="0" smtClean="0"/>
              <a:t>unknown </a:t>
            </a:r>
            <a:endParaRPr lang="en-US" sz="2400" dirty="0"/>
          </a:p>
        </p:txBody>
      </p:sp>
    </p:spTree>
    <p:extLst>
      <p:ext uri="{BB962C8B-B14F-4D97-AF65-F5344CB8AC3E}">
        <p14:creationId xmlns:p14="http://schemas.microsoft.com/office/powerpoint/2010/main" val="451470394"/>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65125" y="2008483"/>
            <a:ext cx="8229600" cy="4077991"/>
          </a:xfrm>
        </p:spPr>
        <p:txBody>
          <a:bodyPr>
            <a:noAutofit/>
          </a:bodyPr>
          <a:lstStyle/>
          <a:p>
            <a:r>
              <a:rPr lang="en-US" sz="2600" dirty="0" smtClean="0">
                <a:ea typeface="ＭＳ Ｐゴシック" charset="0"/>
                <a:cs typeface="ＭＳ Ｐゴシック" charset="0"/>
              </a:rPr>
              <a:t>There </a:t>
            </a:r>
            <a:r>
              <a:rPr lang="en-US" sz="2600" dirty="0">
                <a:ea typeface="ＭＳ Ｐゴシック" charset="0"/>
                <a:cs typeface="ＭＳ Ｐゴシック" charset="0"/>
              </a:rPr>
              <a:t>is a potential radiation hazard should an accident rupture the containment vessel.</a:t>
            </a:r>
          </a:p>
          <a:p>
            <a:r>
              <a:rPr lang="en-US" sz="2600" dirty="0">
                <a:ea typeface="ＭＳ Ｐゴシック" charset="0"/>
                <a:cs typeface="ＭＳ Ｐゴシック" charset="0"/>
              </a:rPr>
              <a:t>Many of the wastes from power generation have such long half-lives that hundreds or even thousands of years must elapse before they will be safe for humans to approach.  </a:t>
            </a:r>
          </a:p>
        </p:txBody>
      </p:sp>
      <p:sp>
        <p:nvSpPr>
          <p:cNvPr id="3" name="Title 1"/>
          <p:cNvSpPr>
            <a:spLocks noGrp="1"/>
          </p:cNvSpPr>
          <p:nvPr>
            <p:ph type="title"/>
          </p:nvPr>
        </p:nvSpPr>
        <p:spPr>
          <a:xfrm>
            <a:off x="457200" y="274638"/>
            <a:ext cx="8229600" cy="1143000"/>
          </a:xfrm>
        </p:spPr>
        <p:txBody>
          <a:bodyPr/>
          <a:lstStyle/>
          <a:p>
            <a:r>
              <a:rPr lang="en-US" dirty="0" err="1" smtClean="0"/>
              <a:t>fyi</a:t>
            </a:r>
            <a:r>
              <a:rPr lang="en-US" dirty="0" smtClean="0"/>
              <a:t>: Hazards of commercial fission</a:t>
            </a:r>
            <a:endParaRPr lang="en-US" dirty="0"/>
          </a:p>
        </p:txBody>
      </p:sp>
    </p:spTree>
    <p:extLst>
      <p:ext uri="{BB962C8B-B14F-4D97-AF65-F5344CB8AC3E}">
        <p14:creationId xmlns:p14="http://schemas.microsoft.com/office/powerpoint/2010/main" val="30896025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ea typeface="ＭＳ Ｐゴシック" pitchFamily="80" charset="-128"/>
          </a:defRPr>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ea typeface="ＭＳ Ｐゴシック" pitchFamily="80"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ea typeface="ＭＳ Ｐゴシック" pitchFamily="80" charset="-128"/>
          </a:defRPr>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ea typeface="ＭＳ Ｐゴシック" pitchFamily="80"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ea typeface="ＭＳ Ｐゴシック" pitchFamily="80" charset="-128"/>
          </a:defRPr>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ea typeface="ＭＳ Ｐゴシック" pitchFamily="80"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2555</TotalTime>
  <Words>5263</Words>
  <Application>Microsoft Macintosh PowerPoint</Application>
  <PresentationFormat>On-screen Show (4:3)</PresentationFormat>
  <Paragraphs>720</Paragraphs>
  <Slides>110</Slides>
  <Notes>37</Notes>
  <HiddenSlides>0</HiddenSlides>
  <MMClips>0</MMClips>
  <ScaleCrop>false</ScaleCrop>
  <HeadingPairs>
    <vt:vector size="6" baseType="variant">
      <vt:variant>
        <vt:lpstr>Theme</vt:lpstr>
      </vt:variant>
      <vt:variant>
        <vt:i4>13</vt:i4>
      </vt:variant>
      <vt:variant>
        <vt:lpstr>Embedded OLE Servers</vt:lpstr>
      </vt:variant>
      <vt:variant>
        <vt:i4>2</vt:i4>
      </vt:variant>
      <vt:variant>
        <vt:lpstr>Slide Titles</vt:lpstr>
      </vt:variant>
      <vt:variant>
        <vt:i4>110</vt:i4>
      </vt:variant>
    </vt:vector>
  </HeadingPairs>
  <TitlesOfParts>
    <vt:vector size="125" baseType="lpstr">
      <vt:lpstr>Office Theme</vt:lpstr>
      <vt:lpstr>Default Design</vt:lpstr>
      <vt:lpstr>1_Default Design</vt:lpstr>
      <vt:lpstr>2_Default Design</vt:lpstr>
      <vt:lpstr>3_Default Design</vt:lpstr>
      <vt:lpstr>4_Default Design</vt:lpstr>
      <vt:lpstr>Worked_Examples</vt:lpstr>
      <vt:lpstr>5_Default Design</vt:lpstr>
      <vt:lpstr>6_Default Design</vt:lpstr>
      <vt:lpstr>1_Worked_Examples</vt:lpstr>
      <vt:lpstr>8_Default Design</vt:lpstr>
      <vt:lpstr>2_Worked_Examples</vt:lpstr>
      <vt:lpstr>9_Default Design</vt:lpstr>
      <vt:lpstr>Document</vt:lpstr>
      <vt:lpstr>Equation</vt:lpstr>
      <vt:lpstr>Chapter Eleven</vt:lpstr>
      <vt:lpstr>Outline</vt:lpstr>
      <vt:lpstr>Goals</vt:lpstr>
      <vt:lpstr>PowerPoint Presentation</vt:lpstr>
      <vt:lpstr>11.1 Nuclear Reactions</vt:lpstr>
      <vt:lpstr>PowerPoint Presentation</vt:lpstr>
      <vt:lpstr>PowerPoint Presentation</vt:lpstr>
      <vt:lpstr>PowerPoint Presentation</vt:lpstr>
      <vt:lpstr>  Which of the following statements is (are) true of nuclear reactions? </vt:lpstr>
      <vt:lpstr>  Which of the following statements is (are) true of nuclear reactions? </vt:lpstr>
      <vt:lpstr>  In the drawing below, blue spheres represent protons and red spheres represent neutrons.  What is the isotope represented by the drawing?</vt:lpstr>
      <vt:lpstr>  In the drawing below, blue spheres represent protons and red spheres represent neutrons.  What is the isotope represented by the drawing?</vt:lpstr>
      <vt:lpstr>11.2 The Discovery and Nature of Radioactivity</vt:lpstr>
      <vt:lpstr>PowerPoint Presentation</vt:lpstr>
      <vt:lpstr>Three types of radiation</vt:lpstr>
      <vt:lpstr>PowerPoint Presentation</vt:lpstr>
      <vt:lpstr>PowerPoint Presentation</vt:lpstr>
      <vt:lpstr>PowerPoint Presentation</vt:lpstr>
      <vt:lpstr>PowerPoint Presentation</vt:lpstr>
      <vt:lpstr>  Which of the following is true of alpha radiation?</vt:lpstr>
      <vt:lpstr>  Which type of radiation has the greatest penetrating power?</vt:lpstr>
      <vt:lpstr>The nuclear reaction shown below is an example of _______.</vt:lpstr>
      <vt:lpstr>go to slide 49</vt:lpstr>
      <vt:lpstr>11.3 Stable and Unstable Isotopes</vt:lpstr>
      <vt:lpstr>PowerPoint Presentation</vt:lpstr>
      <vt:lpstr>PowerPoint Presentation</vt:lpstr>
      <vt:lpstr>PowerPoint Presentation</vt:lpstr>
      <vt:lpstr>Which of the following is expected to be radioactive?</vt:lpstr>
      <vt:lpstr>Which of the following is expected to be radioactive?</vt:lpstr>
      <vt:lpstr>11.4 Nuclear Decay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product formed upon electron capture by titanium-44?</vt:lpstr>
      <vt:lpstr>What is the product formed upon electron capture by titanium-44?</vt:lpstr>
      <vt:lpstr>What isotope is the product of the nuclear reaction illustrated below?</vt:lpstr>
      <vt:lpstr>What isotope is the product of the nuclear reaction illustrated below?</vt:lpstr>
      <vt:lpstr>Tell the type of decay process occurring in the following nuclear reaction.</vt:lpstr>
      <vt:lpstr>Tell the type of decay process occurring in the following nuclear reaction.</vt:lpstr>
      <vt:lpstr>PowerPoint Presentation</vt:lpstr>
      <vt:lpstr>11.5 Radioactive Half-Life</vt:lpstr>
      <vt:lpstr>PowerPoint Presentation</vt:lpstr>
      <vt:lpstr>PowerPoint Presentation</vt:lpstr>
      <vt:lpstr>PowerPoint Presentation</vt:lpstr>
      <vt:lpstr>PowerPoint Presentation</vt:lpstr>
      <vt:lpstr>PowerPoint Presentation</vt:lpstr>
      <vt:lpstr>A radionuclide has a half-life of 3 days. According to its decay curve, how many half-lives have passed after nine days?</vt:lpstr>
      <vt:lpstr>A radionuclide has a half-life of 3 days. According to its decay curve, how many half-lives have passed after nine days?</vt:lpstr>
      <vt:lpstr>Curium-242 decays by alpha emission to give plutonium-238. If yellow spheres represent curium-242 and blue spheres represent plutonium-238, how many half-lives have passed in the sample shown below?</vt:lpstr>
      <vt:lpstr>Curium-242 decays by alpha emission to give plutonium-238. If yellow spheres represent curium-242 and blue spheres represent plutonium-238, how many half-lives have passed in the sample shown below?</vt:lpstr>
      <vt:lpstr>Iodine-131 is used in thyroid therapy and has a half-life of about 8 days. What percentage of iodine-131 remains in a patient 32 days after treatment?</vt:lpstr>
      <vt:lpstr>Iodine-131 is used in thyroid therapy and has a half-life of about 8 days. What percentage of iodine-131 remains in a patient 32 days after treatment?</vt:lpstr>
      <vt:lpstr>PowerPoint Presentation</vt:lpstr>
      <vt:lpstr>PowerPoint Presentation</vt:lpstr>
      <vt:lpstr>11.6 Radioactive Decay Series [skip]</vt:lpstr>
      <vt:lpstr>PowerPoint Presentation</vt:lpstr>
      <vt:lpstr>PowerPoint Presentation</vt:lpstr>
      <vt:lpstr>11.7 Ionizing Radiation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11.8 Detecting Radiation [skip]</vt:lpstr>
      <vt:lpstr>PowerPoint Presentation</vt:lpstr>
      <vt:lpstr>PowerPoint Presentation</vt:lpstr>
      <vt:lpstr>PowerPoint Presentation</vt:lpstr>
      <vt:lpstr>11.9 Measuring Radiation [skip]</vt:lpstr>
      <vt:lpstr>PowerPoint Presentation</vt:lpstr>
      <vt:lpstr>PowerPoint Presentation</vt:lpstr>
      <vt:lpstr>PowerPoint Presentation</vt:lpstr>
      <vt:lpstr>PowerPoint Presentation</vt:lpstr>
      <vt:lpstr>PowerPoint Presentation</vt:lpstr>
      <vt:lpstr>The common unit for measuring the number of disintegrations per second is the _______.</vt:lpstr>
      <vt:lpstr>The common unit for measuring the number of disintegrations per second is the _______.</vt:lpstr>
      <vt:lpstr>11.10 Artificial Transmutation</vt:lpstr>
      <vt:lpstr>PowerPoint Presentation</vt:lpstr>
      <vt:lpstr>PowerPoint Presentation</vt:lpstr>
      <vt:lpstr>PowerPoint Presentation</vt:lpstr>
      <vt:lpstr>PowerPoint Presentation</vt:lpstr>
      <vt:lpstr>11.11 Nuclear Fission and Nuclear Fusion</vt:lpstr>
      <vt:lpstr>PowerPoint Presentation</vt:lpstr>
      <vt:lpstr>NUCLEAR FISSION</vt:lpstr>
      <vt:lpstr>PowerPoint Presentation</vt:lpstr>
      <vt:lpstr>PowerPoint Presentation</vt:lpstr>
      <vt:lpstr>PowerPoint Presentation</vt:lpstr>
      <vt:lpstr>Earth today</vt:lpstr>
      <vt:lpstr>fyi: Hazards of commercial fission</vt:lpstr>
      <vt:lpstr>NUCLEAR FUSION</vt:lpstr>
      <vt:lpstr>Which of the following is true of nuclear fission reactions?</vt:lpstr>
      <vt:lpstr>Which of the following is true of nuclear fission reactions?</vt:lpstr>
      <vt:lpstr>Which of the following is true of nuclear fusion reactions?</vt:lpstr>
      <vt:lpstr>Which of the following is true of nuclear fusion reactions?</vt:lpstr>
      <vt:lpstr>Chapter Summary</vt:lpstr>
      <vt:lpstr>PowerPoint Presentation</vt:lpstr>
      <vt:lpstr>PowerPoint Presentation</vt:lpstr>
      <vt:lpstr>PowerPoint Presentation</vt:lpstr>
      <vt:lpstr>PowerPoint Presentation</vt:lpstr>
      <vt:lpstr>PowerPoint Presentation</vt:lpstr>
    </vt:vector>
  </TitlesOfParts>
  <Company>contra costa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Eleven</dc:title>
  <dc:creator>VERNON SMALL</dc:creator>
  <cp:lastModifiedBy>VERNON SMALL</cp:lastModifiedBy>
  <cp:revision>76</cp:revision>
  <cp:lastPrinted>2014-05-05T18:20:50Z</cp:lastPrinted>
  <dcterms:created xsi:type="dcterms:W3CDTF">2013-12-26T15:02:30Z</dcterms:created>
  <dcterms:modified xsi:type="dcterms:W3CDTF">2014-12-03T02:24:48Z</dcterms:modified>
</cp:coreProperties>
</file>