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828" r:id="rId9"/>
    <p:sldMasterId id="2147483840" r:id="rId10"/>
    <p:sldMasterId id="2147483852" r:id="rId11"/>
    <p:sldMasterId id="2147483864" r:id="rId12"/>
  </p:sldMasterIdLst>
  <p:notesMasterIdLst>
    <p:notesMasterId r:id="rId157"/>
  </p:notesMasterIdLst>
  <p:sldIdLst>
    <p:sldId id="257" r:id="rId13"/>
    <p:sldId id="258" r:id="rId14"/>
    <p:sldId id="259" r:id="rId15"/>
    <p:sldId id="260" r:id="rId16"/>
    <p:sldId id="261" r:id="rId17"/>
    <p:sldId id="308" r:id="rId18"/>
    <p:sldId id="377" r:id="rId19"/>
    <p:sldId id="454" r:id="rId20"/>
    <p:sldId id="455" r:id="rId21"/>
    <p:sldId id="317" r:id="rId22"/>
    <p:sldId id="397" r:id="rId23"/>
    <p:sldId id="445" r:id="rId24"/>
    <p:sldId id="398" r:id="rId25"/>
    <p:sldId id="264" r:id="rId26"/>
    <p:sldId id="265" r:id="rId27"/>
    <p:sldId id="394" r:id="rId28"/>
    <p:sldId id="266" r:id="rId29"/>
    <p:sldId id="267" r:id="rId30"/>
    <p:sldId id="309" r:id="rId31"/>
    <p:sldId id="268" r:id="rId32"/>
    <p:sldId id="269" r:id="rId33"/>
    <p:sldId id="329" r:id="rId34"/>
    <p:sldId id="270" r:id="rId35"/>
    <p:sldId id="331" r:id="rId36"/>
    <p:sldId id="436" r:id="rId37"/>
    <p:sldId id="379" r:id="rId38"/>
    <p:sldId id="440" r:id="rId39"/>
    <p:sldId id="310" r:id="rId40"/>
    <p:sldId id="438" r:id="rId41"/>
    <p:sldId id="406" r:id="rId42"/>
    <p:sldId id="272" r:id="rId43"/>
    <p:sldId id="273" r:id="rId44"/>
    <p:sldId id="311" r:id="rId45"/>
    <p:sldId id="274" r:id="rId46"/>
    <p:sldId id="447" r:id="rId47"/>
    <p:sldId id="275" r:id="rId48"/>
    <p:sldId id="312" r:id="rId49"/>
    <p:sldId id="449" r:id="rId50"/>
    <p:sldId id="435" r:id="rId51"/>
    <p:sldId id="380" r:id="rId52"/>
    <p:sldId id="365" r:id="rId53"/>
    <p:sldId id="277" r:id="rId54"/>
    <p:sldId id="278" r:id="rId55"/>
    <p:sldId id="279" r:id="rId56"/>
    <p:sldId id="401" r:id="rId57"/>
    <p:sldId id="313" r:id="rId58"/>
    <p:sldId id="382" r:id="rId59"/>
    <p:sldId id="386" r:id="rId60"/>
    <p:sldId id="444" r:id="rId61"/>
    <p:sldId id="450" r:id="rId62"/>
    <p:sldId id="473" r:id="rId63"/>
    <p:sldId id="478" r:id="rId64"/>
    <p:sldId id="477" r:id="rId65"/>
    <p:sldId id="476" r:id="rId66"/>
    <p:sldId id="474" r:id="rId67"/>
    <p:sldId id="475" r:id="rId68"/>
    <p:sldId id="479" r:id="rId69"/>
    <p:sldId id="470" r:id="rId70"/>
    <p:sldId id="471" r:id="rId71"/>
    <p:sldId id="280" r:id="rId72"/>
    <p:sldId id="282" r:id="rId73"/>
    <p:sldId id="366" r:id="rId74"/>
    <p:sldId id="457" r:id="rId75"/>
    <p:sldId id="314" r:id="rId76"/>
    <p:sldId id="400" r:id="rId77"/>
    <p:sldId id="333" r:id="rId78"/>
    <p:sldId id="335" r:id="rId79"/>
    <p:sldId id="451" r:id="rId80"/>
    <p:sldId id="484" r:id="rId81"/>
    <p:sldId id="465" r:id="rId82"/>
    <p:sldId id="472" r:id="rId83"/>
    <p:sldId id="467" r:id="rId84"/>
    <p:sldId id="466" r:id="rId85"/>
    <p:sldId id="468" r:id="rId86"/>
    <p:sldId id="469" r:id="rId87"/>
    <p:sldId id="284" r:id="rId88"/>
    <p:sldId id="315" r:id="rId89"/>
    <p:sldId id="492" r:id="rId90"/>
    <p:sldId id="493" r:id="rId91"/>
    <p:sldId id="407" r:id="rId92"/>
    <p:sldId id="441" r:id="rId93"/>
    <p:sldId id="409" r:id="rId94"/>
    <p:sldId id="285" r:id="rId95"/>
    <p:sldId id="495" r:id="rId96"/>
    <p:sldId id="494" r:id="rId97"/>
    <p:sldId id="396" r:id="rId98"/>
    <p:sldId id="286" r:id="rId99"/>
    <p:sldId id="464" r:id="rId100"/>
    <p:sldId id="487" r:id="rId101"/>
    <p:sldId id="411" r:id="rId102"/>
    <p:sldId id="287" r:id="rId103"/>
    <p:sldId id="412" r:id="rId104"/>
    <p:sldId id="288" r:id="rId105"/>
    <p:sldId id="413" r:id="rId106"/>
    <p:sldId id="289" r:id="rId107"/>
    <p:sldId id="320" r:id="rId108"/>
    <p:sldId id="480" r:id="rId109"/>
    <p:sldId id="347" r:id="rId110"/>
    <p:sldId id="482" r:id="rId111"/>
    <p:sldId id="349" r:id="rId112"/>
    <p:sldId id="351" r:id="rId113"/>
    <p:sldId id="481" r:id="rId114"/>
    <p:sldId id="291" r:id="rId115"/>
    <p:sldId id="486" r:id="rId116"/>
    <p:sldId id="292" r:id="rId117"/>
    <p:sldId id="371" r:id="rId118"/>
    <p:sldId id="372" r:id="rId119"/>
    <p:sldId id="428" r:id="rId120"/>
    <p:sldId id="456" r:id="rId121"/>
    <p:sldId id="417" r:id="rId122"/>
    <p:sldId id="418" r:id="rId123"/>
    <p:sldId id="442" r:id="rId124"/>
    <p:sldId id="419" r:id="rId125"/>
    <p:sldId id="420" r:id="rId126"/>
    <p:sldId id="421" r:id="rId127"/>
    <p:sldId id="422" r:id="rId128"/>
    <p:sldId id="423" r:id="rId129"/>
    <p:sldId id="491" r:id="rId130"/>
    <p:sldId id="424" r:id="rId131"/>
    <p:sldId id="425" r:id="rId132"/>
    <p:sldId id="426" r:id="rId133"/>
    <p:sldId id="427" r:id="rId134"/>
    <p:sldId id="294" r:id="rId135"/>
    <p:sldId id="429" r:id="rId136"/>
    <p:sldId id="430" r:id="rId137"/>
    <p:sldId id="353" r:id="rId138"/>
    <p:sldId id="295" r:id="rId139"/>
    <p:sldId id="488" r:id="rId140"/>
    <p:sldId id="404" r:id="rId141"/>
    <p:sldId id="375" r:id="rId142"/>
    <p:sldId id="483" r:id="rId143"/>
    <p:sldId id="296" r:id="rId144"/>
    <p:sldId id="325" r:id="rId145"/>
    <p:sldId id="402" r:id="rId146"/>
    <p:sldId id="355" r:id="rId147"/>
    <p:sldId id="384" r:id="rId148"/>
    <p:sldId id="298" r:id="rId149"/>
    <p:sldId id="326" r:id="rId150"/>
    <p:sldId id="327" r:id="rId151"/>
    <p:sldId id="299" r:id="rId152"/>
    <p:sldId id="300" r:id="rId153"/>
    <p:sldId id="359" r:id="rId154"/>
    <p:sldId id="361" r:id="rId155"/>
    <p:sldId id="363" r:id="rId1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5" autoAdjust="0"/>
  </p:normalViewPr>
  <p:slideViewPr>
    <p:cSldViewPr snapToGrid="0" snapToObjects="1">
      <p:cViewPr varScale="1">
        <p:scale>
          <a:sx n="135" d="100"/>
          <a:sy n="135" d="100"/>
        </p:scale>
        <p:origin x="-2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0.xml"/><Relationship Id="rId143" Type="http://schemas.openxmlformats.org/officeDocument/2006/relationships/slide" Target="slides/slide131.xml"/><Relationship Id="rId144" Type="http://schemas.openxmlformats.org/officeDocument/2006/relationships/slide" Target="slides/slide132.xml"/><Relationship Id="rId145" Type="http://schemas.openxmlformats.org/officeDocument/2006/relationships/slide" Target="slides/slide133.xml"/><Relationship Id="rId146" Type="http://schemas.openxmlformats.org/officeDocument/2006/relationships/slide" Target="slides/slide134.xml"/><Relationship Id="rId147" Type="http://schemas.openxmlformats.org/officeDocument/2006/relationships/slide" Target="slides/slide135.xml"/><Relationship Id="rId148" Type="http://schemas.openxmlformats.org/officeDocument/2006/relationships/slide" Target="slides/slide136.xml"/><Relationship Id="rId149" Type="http://schemas.openxmlformats.org/officeDocument/2006/relationships/slide" Target="slides/slide13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80" Type="http://schemas.openxmlformats.org/officeDocument/2006/relationships/slide" Target="slides/slide68.xml"/><Relationship Id="rId81" Type="http://schemas.openxmlformats.org/officeDocument/2006/relationships/slide" Target="slides/slide69.xml"/><Relationship Id="rId82" Type="http://schemas.openxmlformats.org/officeDocument/2006/relationships/slide" Target="slides/slide70.xml"/><Relationship Id="rId83" Type="http://schemas.openxmlformats.org/officeDocument/2006/relationships/slide" Target="slides/slide71.xml"/><Relationship Id="rId84" Type="http://schemas.openxmlformats.org/officeDocument/2006/relationships/slide" Target="slides/slide72.xml"/><Relationship Id="rId85" Type="http://schemas.openxmlformats.org/officeDocument/2006/relationships/slide" Target="slides/slide73.xml"/><Relationship Id="rId86" Type="http://schemas.openxmlformats.org/officeDocument/2006/relationships/slide" Target="slides/slide74.xml"/><Relationship Id="rId87" Type="http://schemas.openxmlformats.org/officeDocument/2006/relationships/slide" Target="slides/slide75.xml"/><Relationship Id="rId88" Type="http://schemas.openxmlformats.org/officeDocument/2006/relationships/slide" Target="slides/slide76.xml"/><Relationship Id="rId89" Type="http://schemas.openxmlformats.org/officeDocument/2006/relationships/slide" Target="slides/slide77.xml"/><Relationship Id="rId110" Type="http://schemas.openxmlformats.org/officeDocument/2006/relationships/slide" Target="slides/slide98.xml"/><Relationship Id="rId111" Type="http://schemas.openxmlformats.org/officeDocument/2006/relationships/slide" Target="slides/slide99.xml"/><Relationship Id="rId112" Type="http://schemas.openxmlformats.org/officeDocument/2006/relationships/slide" Target="slides/slide100.xml"/><Relationship Id="rId113" Type="http://schemas.openxmlformats.org/officeDocument/2006/relationships/slide" Target="slides/slide101.xml"/><Relationship Id="rId114" Type="http://schemas.openxmlformats.org/officeDocument/2006/relationships/slide" Target="slides/slide102.xml"/><Relationship Id="rId115" Type="http://schemas.openxmlformats.org/officeDocument/2006/relationships/slide" Target="slides/slide103.xml"/><Relationship Id="rId116" Type="http://schemas.openxmlformats.org/officeDocument/2006/relationships/slide" Target="slides/slide104.xml"/><Relationship Id="rId117" Type="http://schemas.openxmlformats.org/officeDocument/2006/relationships/slide" Target="slides/slide105.xml"/><Relationship Id="rId118" Type="http://schemas.openxmlformats.org/officeDocument/2006/relationships/slide" Target="slides/slide106.xml"/><Relationship Id="rId119" Type="http://schemas.openxmlformats.org/officeDocument/2006/relationships/slide" Target="slides/slide107.xml"/><Relationship Id="rId150" Type="http://schemas.openxmlformats.org/officeDocument/2006/relationships/slide" Target="slides/slide138.xml"/><Relationship Id="rId151" Type="http://schemas.openxmlformats.org/officeDocument/2006/relationships/slide" Target="slides/slide139.xml"/><Relationship Id="rId152" Type="http://schemas.openxmlformats.org/officeDocument/2006/relationships/slide" Target="slides/slide14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53" Type="http://schemas.openxmlformats.org/officeDocument/2006/relationships/slide" Target="slides/slide141.xml"/><Relationship Id="rId154" Type="http://schemas.openxmlformats.org/officeDocument/2006/relationships/slide" Target="slides/slide142.xml"/><Relationship Id="rId155" Type="http://schemas.openxmlformats.org/officeDocument/2006/relationships/slide" Target="slides/slide143.xml"/><Relationship Id="rId156" Type="http://schemas.openxmlformats.org/officeDocument/2006/relationships/slide" Target="slides/slide144.xml"/><Relationship Id="rId157" Type="http://schemas.openxmlformats.org/officeDocument/2006/relationships/notesMaster" Target="notesMasters/notesMaster1.xml"/><Relationship Id="rId158" Type="http://schemas.openxmlformats.org/officeDocument/2006/relationships/printerSettings" Target="printerSettings/printerSettings1.bin"/><Relationship Id="rId159" Type="http://schemas.openxmlformats.org/officeDocument/2006/relationships/presProps" Target="presProps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90" Type="http://schemas.openxmlformats.org/officeDocument/2006/relationships/slide" Target="slides/slide78.xml"/><Relationship Id="rId91" Type="http://schemas.openxmlformats.org/officeDocument/2006/relationships/slide" Target="slides/slide79.xml"/><Relationship Id="rId92" Type="http://schemas.openxmlformats.org/officeDocument/2006/relationships/slide" Target="slides/slide80.xml"/><Relationship Id="rId93" Type="http://schemas.openxmlformats.org/officeDocument/2006/relationships/slide" Target="slides/slide81.xml"/><Relationship Id="rId94" Type="http://schemas.openxmlformats.org/officeDocument/2006/relationships/slide" Target="slides/slide82.xml"/><Relationship Id="rId95" Type="http://schemas.openxmlformats.org/officeDocument/2006/relationships/slide" Target="slides/slide83.xml"/><Relationship Id="rId96" Type="http://schemas.openxmlformats.org/officeDocument/2006/relationships/slide" Target="slides/slide84.xml"/><Relationship Id="rId97" Type="http://schemas.openxmlformats.org/officeDocument/2006/relationships/slide" Target="slides/slide85.xml"/><Relationship Id="rId98" Type="http://schemas.openxmlformats.org/officeDocument/2006/relationships/slide" Target="slides/slide86.xml"/><Relationship Id="rId99" Type="http://schemas.openxmlformats.org/officeDocument/2006/relationships/slide" Target="slides/slide87.xml"/><Relationship Id="rId120" Type="http://schemas.openxmlformats.org/officeDocument/2006/relationships/slide" Target="slides/slide108.xml"/><Relationship Id="rId121" Type="http://schemas.openxmlformats.org/officeDocument/2006/relationships/slide" Target="slides/slide109.xml"/><Relationship Id="rId122" Type="http://schemas.openxmlformats.org/officeDocument/2006/relationships/slide" Target="slides/slide110.xml"/><Relationship Id="rId123" Type="http://schemas.openxmlformats.org/officeDocument/2006/relationships/slide" Target="slides/slide111.xml"/><Relationship Id="rId124" Type="http://schemas.openxmlformats.org/officeDocument/2006/relationships/slide" Target="slides/slide112.xml"/><Relationship Id="rId125" Type="http://schemas.openxmlformats.org/officeDocument/2006/relationships/slide" Target="slides/slide113.xml"/><Relationship Id="rId126" Type="http://schemas.openxmlformats.org/officeDocument/2006/relationships/slide" Target="slides/slide114.xml"/><Relationship Id="rId127" Type="http://schemas.openxmlformats.org/officeDocument/2006/relationships/slide" Target="slides/slide115.xml"/><Relationship Id="rId128" Type="http://schemas.openxmlformats.org/officeDocument/2006/relationships/slide" Target="slides/slide116.xml"/><Relationship Id="rId129" Type="http://schemas.openxmlformats.org/officeDocument/2006/relationships/slide" Target="slides/slide117.xml"/><Relationship Id="rId160" Type="http://schemas.openxmlformats.org/officeDocument/2006/relationships/viewProps" Target="viewProps.xml"/><Relationship Id="rId161" Type="http://schemas.openxmlformats.org/officeDocument/2006/relationships/theme" Target="theme/theme1.xml"/><Relationship Id="rId162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130" Type="http://schemas.openxmlformats.org/officeDocument/2006/relationships/slide" Target="slides/slide118.xml"/><Relationship Id="rId131" Type="http://schemas.openxmlformats.org/officeDocument/2006/relationships/slide" Target="slides/slide119.xml"/><Relationship Id="rId132" Type="http://schemas.openxmlformats.org/officeDocument/2006/relationships/slide" Target="slides/slide120.xml"/><Relationship Id="rId133" Type="http://schemas.openxmlformats.org/officeDocument/2006/relationships/slide" Target="slides/slide121.xml"/><Relationship Id="rId134" Type="http://schemas.openxmlformats.org/officeDocument/2006/relationships/slide" Target="slides/slide122.xml"/><Relationship Id="rId135" Type="http://schemas.openxmlformats.org/officeDocument/2006/relationships/slide" Target="slides/slide123.xml"/><Relationship Id="rId136" Type="http://schemas.openxmlformats.org/officeDocument/2006/relationships/slide" Target="slides/slide124.xml"/><Relationship Id="rId137" Type="http://schemas.openxmlformats.org/officeDocument/2006/relationships/slide" Target="slides/slide125.xml"/><Relationship Id="rId138" Type="http://schemas.openxmlformats.org/officeDocument/2006/relationships/slide" Target="slides/slide126.xml"/><Relationship Id="rId139" Type="http://schemas.openxmlformats.org/officeDocument/2006/relationships/slide" Target="slides/slide12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70" Type="http://schemas.openxmlformats.org/officeDocument/2006/relationships/slide" Target="slides/slide58.xml"/><Relationship Id="rId71" Type="http://schemas.openxmlformats.org/officeDocument/2006/relationships/slide" Target="slides/slide59.xml"/><Relationship Id="rId72" Type="http://schemas.openxmlformats.org/officeDocument/2006/relationships/slide" Target="slides/slide60.xml"/><Relationship Id="rId73" Type="http://schemas.openxmlformats.org/officeDocument/2006/relationships/slide" Target="slides/slide61.xml"/><Relationship Id="rId74" Type="http://schemas.openxmlformats.org/officeDocument/2006/relationships/slide" Target="slides/slide62.xml"/><Relationship Id="rId75" Type="http://schemas.openxmlformats.org/officeDocument/2006/relationships/slide" Target="slides/slide63.xml"/><Relationship Id="rId76" Type="http://schemas.openxmlformats.org/officeDocument/2006/relationships/slide" Target="slides/slide64.xml"/><Relationship Id="rId77" Type="http://schemas.openxmlformats.org/officeDocument/2006/relationships/slide" Target="slides/slide65.xml"/><Relationship Id="rId78" Type="http://schemas.openxmlformats.org/officeDocument/2006/relationships/slide" Target="slides/slide66.xml"/><Relationship Id="rId79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88.xml"/><Relationship Id="rId101" Type="http://schemas.openxmlformats.org/officeDocument/2006/relationships/slide" Target="slides/slide89.xml"/><Relationship Id="rId102" Type="http://schemas.openxmlformats.org/officeDocument/2006/relationships/slide" Target="slides/slide90.xml"/><Relationship Id="rId103" Type="http://schemas.openxmlformats.org/officeDocument/2006/relationships/slide" Target="slides/slide91.xml"/><Relationship Id="rId104" Type="http://schemas.openxmlformats.org/officeDocument/2006/relationships/slide" Target="slides/slide92.xml"/><Relationship Id="rId105" Type="http://schemas.openxmlformats.org/officeDocument/2006/relationships/slide" Target="slides/slide93.xml"/><Relationship Id="rId106" Type="http://schemas.openxmlformats.org/officeDocument/2006/relationships/slide" Target="slides/slide94.xml"/><Relationship Id="rId107" Type="http://schemas.openxmlformats.org/officeDocument/2006/relationships/slide" Target="slides/slide95.xml"/><Relationship Id="rId108" Type="http://schemas.openxmlformats.org/officeDocument/2006/relationships/slide" Target="slides/slide96.xml"/><Relationship Id="rId109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128.xml"/><Relationship Id="rId141" Type="http://schemas.openxmlformats.org/officeDocument/2006/relationships/slide" Target="slides/slide1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5459-CA76-714F-99B6-499443377E20}" type="datetimeFigureOut">
              <a:rPr lang="en-US" smtClean="0"/>
              <a:t>9/27/14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49C7-CFEE-3C4D-B435-B8824BB2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FFB55BC-1FA8-FD40-AC27-79D49C3A9D8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21E3A-C8AD-B143-B44A-35A295EF7CFE}" type="slidenum">
              <a:rPr lang="en-US" sz="1200">
                <a:solidFill>
                  <a:prstClr val="black"/>
                </a:solidFill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0FB0-8EF7-44D5-A3AB-DB52C73627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5FB5-54E0-4CFD-8485-E2FE2DD1C604}" type="slidenum">
              <a:rPr lang="en-US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0FB0-8EF7-44D5-A3AB-DB52C73627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7868" indent="-27994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D37C25-EF8A-224B-8D90-407E21838517}" type="slidenum">
              <a:rPr lang="en-US"/>
              <a:pPr eaLnBrk="1" hangingPunct="1"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A123D-2CF0-764B-99B6-CF2CA38FC2C1}" type="slidenum">
              <a:rPr lang="en-US"/>
              <a:pPr/>
              <a:t>90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9B6FC-34D1-8E4D-ABB4-5FB93F6F0E7C}" type="slidenum">
              <a:rPr lang="en-US"/>
              <a:pPr/>
              <a:t>92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7F434-0946-E64F-8247-CB6AD47E9B66}" type="slidenum">
              <a:rPr lang="en-US"/>
              <a:pPr/>
              <a:t>94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E46CCA-735F-9A46-8109-58B1FB562B34}" type="slidenum">
              <a:rPr lang="en-US" sz="1200">
                <a:solidFill>
                  <a:prstClr val="black"/>
                </a:solidFill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B56F1-CF6D-BB4D-873A-BFA22C2D82C9}" type="slidenum">
              <a:rPr lang="en-US" sz="1200">
                <a:solidFill>
                  <a:prstClr val="black"/>
                </a:solidFill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70868-EAC8-40BA-A3D4-78C93EE9D25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365F1E-8F68-A345-8899-67309808CB6F}" type="slidenum">
              <a:rPr lang="en-US" sz="1200">
                <a:solidFill>
                  <a:prstClr val="black"/>
                </a:solidFill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C90BA-774B-D34D-9E87-38A24534EE34}" type="slidenum">
              <a:rPr lang="en-US"/>
              <a:pPr/>
              <a:t>110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B8551-651D-CA46-867A-51728234DEA0}" type="slidenum">
              <a:rPr lang="en-US"/>
              <a:pPr/>
              <a:t>111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F75A2-4747-8544-B581-0D6583163F03}" type="slidenum">
              <a:rPr lang="en-US"/>
              <a:pPr/>
              <a:t>113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9721D-869A-ED4F-9AB2-53CC440EB60F}" type="slidenum">
              <a:rPr lang="en-US"/>
              <a:pPr/>
              <a:t>114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DEAC0-08BC-484A-9A4F-5E7C97BEE4F2}" type="slidenum">
              <a:rPr lang="en-US"/>
              <a:pPr/>
              <a:t>117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DEAC0-08BC-484A-9A4F-5E7C97BEE4F2}" type="slidenum">
              <a:rPr lang="en-US"/>
              <a:pPr/>
              <a:t>119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7868" indent="-27994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45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02427F-3BA5-CC47-BC2A-9F74393FAA7C}" type="slidenum">
              <a:rPr lang="en-US"/>
              <a:pPr eaLnBrk="1" hangingPunct="1"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0FB0-8EF7-44D5-A3AB-DB52C7362769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EBF1E6-41B2-4643-89CA-163FC83E046B}" type="slidenum">
              <a:rPr lang="en-US" sz="1200">
                <a:solidFill>
                  <a:prstClr val="black"/>
                </a:solidFill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D5872D-EB47-EB4F-BFF9-79CBD123B3AE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FFB94-0C8C-5A43-ABAB-C2389B960BFC}" type="slidenum">
              <a:rPr lang="en-US" sz="1200">
                <a:solidFill>
                  <a:prstClr val="black"/>
                </a:solidFill>
              </a:rPr>
              <a:pPr eaLnBrk="1" hangingPunct="1"/>
              <a:t>135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6C02BA-1BC4-B942-9627-0B9176B96AD9}" type="slidenum">
              <a:rPr lang="en-US" sz="1200">
                <a:solidFill>
                  <a:prstClr val="black"/>
                </a:solidFill>
              </a:rPr>
              <a:pPr eaLnBrk="1" hangingPunct="1"/>
              <a:t>142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F0580F-75B1-A34A-9900-E00254EF5F17}" type="slidenum">
              <a:rPr lang="en-US" sz="1200">
                <a:solidFill>
                  <a:prstClr val="black"/>
                </a:solidFill>
              </a:rPr>
              <a:pPr eaLnBrk="1" hangingPunct="1"/>
              <a:t>143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9F7776-7298-004A-BD0B-24E62D788B53}" type="slidenum">
              <a:rPr lang="en-US" sz="1200">
                <a:solidFill>
                  <a:prstClr val="black"/>
                </a:solidFill>
              </a:rPr>
              <a:pPr eaLnBrk="1" hangingPunct="1"/>
              <a:t>144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B508B-2F44-4731-ADCA-33081CF304C2}" type="slidenum">
              <a:rPr lang="en-US"/>
              <a:pPr/>
              <a:t>52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24D7D-EF5E-234D-B736-0F5C08373143}" type="slidenum">
              <a:rPr lang="en-US" sz="1200">
                <a:solidFill>
                  <a:prstClr val="black"/>
                </a:solidFill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17BC87-CAC5-0A40-80B1-8D555A7ACDD1}" type="slidenum">
              <a:rPr lang="en-US" sz="1200">
                <a:solidFill>
                  <a:prstClr val="black"/>
                </a:solidFill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DE85B0-5377-7347-BEF1-27E8E1C7D78F}" type="slidenum">
              <a:rPr lang="en-US" sz="1200">
                <a:solidFill>
                  <a:prstClr val="black"/>
                </a:solidFill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E7D4D-EB50-8444-AD5F-81ADEBC00753}" type="slidenum">
              <a:rPr lang="en-US" sz="1200">
                <a:solidFill>
                  <a:prstClr val="black"/>
                </a:solidFill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DE85B0-5377-7347-BEF1-27E8E1C7D78F}" type="slidenum">
              <a:rPr lang="en-US" sz="1200">
                <a:solidFill>
                  <a:prstClr val="black"/>
                </a:solidFill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66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950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356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613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6890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34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5448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36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770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270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6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78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122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9502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356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613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689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349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544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36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77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27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938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6840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122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950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35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6139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6890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34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5448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364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7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81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270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6840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42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69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0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169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28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97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1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9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83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4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461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993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7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49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208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4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59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0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794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064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5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6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3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8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76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0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5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9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8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99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303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1841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5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3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1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9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547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6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9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0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24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254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506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5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97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7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8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1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47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09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8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229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036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595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3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3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09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4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353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3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2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21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535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087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560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89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4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3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3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963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30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744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841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225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547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320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1533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7177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0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5B1F-842E-7B4E-9998-9B4558AA8295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0CE-0420-3D41-83F6-A26652286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5B1F-842E-7B4E-9998-9B4558AA82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0CE-0420-3D41-83F6-A26652286D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82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5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9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1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2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6.xlsx"/><Relationship Id="rId4" Type="http://schemas.openxmlformats.org/officeDocument/2006/relationships/image" Target="../media/image5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3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7.jpe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7.xlsx"/><Relationship Id="rId4" Type="http://schemas.openxmlformats.org/officeDocument/2006/relationships/image" Target="../media/image4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8.xlsx"/><Relationship Id="rId4" Type="http://schemas.openxmlformats.org/officeDocument/2006/relationships/image" Target="../media/image5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6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4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4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5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3281363"/>
            <a:ext cx="41910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Verdana" charset="0"/>
                <a:cs typeface="Times New Roman" charset="0"/>
              </a:rPr>
              <a:t>Chapter Four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975100"/>
            <a:ext cx="3451225" cy="457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>
                <a:latin typeface="Arial" charset="0"/>
              </a:rPr>
              <a:t>Molecular Compounds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90613" y="6396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181475" y="881063"/>
            <a:ext cx="47244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Fundamentals of General, Organic, and Biological Chemistry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sz="1800" dirty="0">
                <a:latin typeface="Arial" charset="0"/>
              </a:rPr>
              <a:t>7th Edition</a:t>
            </a:r>
            <a:endParaRPr lang="en-US" b="1" dirty="0">
              <a:latin typeface="Palatino" charset="0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" charset="0"/>
                <a:cs typeface="Times New Roman" charset="0"/>
              </a:rPr>
              <a:t>Chapter 4 Lecture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3925"/>
            <a:ext cx="4021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2400" y="6134100"/>
            <a:ext cx="2200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43400" y="4743450"/>
            <a:ext cx="2343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Julie Klare</a:t>
            </a:r>
          </a:p>
          <a:p>
            <a:r>
              <a:rPr lang="en-US" sz="1400">
                <a:latin typeface="Arial" charset="0"/>
              </a:rPr>
              <a:t>Gwinnett Technical College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789488" y="2503488"/>
            <a:ext cx="412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McMurry, Ballantine, Hoeger, Peterson</a:t>
            </a:r>
          </a:p>
        </p:txBody>
      </p:sp>
    </p:spTree>
    <p:extLst>
      <p:ext uri="{BB962C8B-B14F-4D97-AF65-F5344CB8AC3E}">
        <p14:creationId xmlns:p14="http://schemas.microsoft.com/office/powerpoint/2010/main" val="150230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E1E31CA-F383-4628-973C-ED8BB87B252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4262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581400"/>
            <a:ext cx="228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810000"/>
            <a:ext cx="228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038600"/>
            <a:ext cx="228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1053405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all </a:t>
            </a:r>
            <a:r>
              <a:rPr lang="en-US" sz="2800" b="1" dirty="0" smtClean="0"/>
              <a:t>nonmetals</a:t>
            </a:r>
            <a:r>
              <a:rPr lang="en-US" sz="2800" dirty="0" smtClean="0"/>
              <a:t> want to have the same number of valence electrons to play with as their </a:t>
            </a:r>
            <a:r>
              <a:rPr lang="en-US" sz="2800" b="1" dirty="0" smtClean="0"/>
              <a:t>bigger</a:t>
            </a:r>
            <a:r>
              <a:rPr lang="en-US" sz="2800" dirty="0" smtClean="0"/>
              <a:t> noble gas neighbor 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Get ready for Lewis Structures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128460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95800"/>
            <a:ext cx="10778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6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the molecular geometry around the central atom in NH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BCl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respectively?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5791200" cy="3276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Tetrahedral, pyramidal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Trigonal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planar,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pyramidal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Pyramidal,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planar</a:t>
            </a: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Both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planar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3781562"/>
            <a:ext cx="5162551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many charge clouds are around the sulfur atom in 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and what is the shape of the 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molecule?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5791200" cy="32766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Two charge clouds, bent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Two charge clouds, linear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Four charge clouds, bent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Four charge clouds, linear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0199" y="3876812"/>
            <a:ext cx="5114925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84" y="443321"/>
            <a:ext cx="639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Note the MOLECULAR GEOMETRY heading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02" y="2253017"/>
            <a:ext cx="2358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ATOMS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ON CENTRAL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number of bonding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79" y="1765665"/>
            <a:ext cx="5161200" cy="453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279" y="2082427"/>
            <a:ext cx="97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Georgia"/>
                <a:cs typeface="Georgia"/>
              </a:rPr>
              <a:t>NUMBER OF ATOMS ON CENTRAL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3825935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LONE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PAIRS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the number of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lone pair 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35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403200"/>
            <a:ext cx="9144000" cy="11747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cs typeface="Times New Roman" charset="0"/>
              </a:rPr>
              <a:t>4.9 Polar Covalent Bonds and Electronegativity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03" y="3242354"/>
            <a:ext cx="4293526" cy="249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2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061697"/>
              </p:ext>
            </p:extLst>
          </p:nvPr>
        </p:nvGraphicFramePr>
        <p:xfrm>
          <a:off x="692148" y="1637740"/>
          <a:ext cx="7652220" cy="464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48" y="1637740"/>
                        <a:ext cx="7652220" cy="464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6520" y="489183"/>
            <a:ext cx="458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the heading ‘Bond polar’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0283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83512" y="3161514"/>
            <a:ext cx="7413214" cy="3092966"/>
          </a:xfrm>
        </p:spPr>
        <p:txBody>
          <a:bodyPr>
            <a:normAutofit/>
          </a:bodyPr>
          <a:lstStyle/>
          <a:p>
            <a:r>
              <a:rPr lang="en-US" sz="2400" dirty="0"/>
              <a:t>The ability of an atom to attract electrons is called </a:t>
            </a:r>
            <a:r>
              <a:rPr lang="en-US" sz="2400" b="1" dirty="0" smtClean="0"/>
              <a:t>electronegativity</a:t>
            </a:r>
            <a:r>
              <a:rPr lang="en-US" sz="2400" dirty="0" smtClean="0"/>
              <a:t> </a:t>
            </a:r>
          </a:p>
          <a:p>
            <a:endParaRPr lang="en-US" sz="800" dirty="0" smtClean="0"/>
          </a:p>
          <a:p>
            <a:r>
              <a:rPr lang="en-US" sz="2400" dirty="0" smtClean="0"/>
              <a:t>Within a period: Electronegativity increases going from left to right</a:t>
            </a:r>
          </a:p>
          <a:p>
            <a:pPr lvl="1"/>
            <a:r>
              <a:rPr lang="en-US" sz="2000" dirty="0" smtClean="0"/>
              <a:t>as always, hydrogen is an exception</a:t>
            </a:r>
            <a:endParaRPr lang="en-US" sz="2000" dirty="0"/>
          </a:p>
          <a:p>
            <a:endParaRPr lang="en-US" sz="800" dirty="0"/>
          </a:p>
          <a:p>
            <a:r>
              <a:rPr lang="en-US" sz="2400" dirty="0" smtClean="0"/>
              <a:t>Within a group: Electronegativity increases going up the </a:t>
            </a:r>
            <a:r>
              <a:rPr lang="en-US" sz="2400" dirty="0"/>
              <a:t>periodic </a:t>
            </a:r>
            <a:r>
              <a:rPr lang="en-US" sz="2400" dirty="0" smtClean="0"/>
              <a:t>table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90" y="383796"/>
            <a:ext cx="5535076" cy="24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1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83512" y="3161514"/>
            <a:ext cx="7413214" cy="3092966"/>
          </a:xfrm>
        </p:spPr>
        <p:txBody>
          <a:bodyPr>
            <a:normAutofit/>
          </a:bodyPr>
          <a:lstStyle/>
          <a:p>
            <a:r>
              <a:rPr lang="en-US" sz="2400" dirty="0"/>
              <a:t>Fluorine, the most electronegative element, is </a:t>
            </a:r>
            <a:r>
              <a:rPr lang="en-US" sz="2400" dirty="0" smtClean="0"/>
              <a:t>arbitrarily assigned </a:t>
            </a:r>
            <a:r>
              <a:rPr lang="en-US" sz="2400" dirty="0"/>
              <a:t>a value of </a:t>
            </a:r>
            <a:r>
              <a:rPr lang="en-US" sz="2400" dirty="0" smtClean="0"/>
              <a:t>4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all other atoms </a:t>
            </a:r>
            <a:r>
              <a:rPr lang="en-US" sz="2000" dirty="0"/>
              <a:t>are assigned lower values </a:t>
            </a:r>
          </a:p>
          <a:p>
            <a:endParaRPr lang="en-US" sz="800" dirty="0" smtClean="0"/>
          </a:p>
          <a:p>
            <a:r>
              <a:rPr lang="en-US" sz="2400" dirty="0" smtClean="0"/>
              <a:t>Metallic </a:t>
            </a:r>
            <a:r>
              <a:rPr lang="en-US" sz="2400" dirty="0"/>
              <a:t>elements have low </a:t>
            </a:r>
            <a:r>
              <a:rPr lang="en-US" sz="2400" dirty="0" err="1"/>
              <a:t>electronegativities</a:t>
            </a:r>
            <a:endParaRPr lang="en-US" sz="2400" dirty="0"/>
          </a:p>
          <a:p>
            <a:r>
              <a:rPr lang="en-US" sz="2400" dirty="0"/>
              <a:t>Halogens and reactive nonmetal elements have higher </a:t>
            </a:r>
            <a:r>
              <a:rPr lang="en-US" sz="2400" dirty="0" err="1"/>
              <a:t>electronegativities</a:t>
            </a:r>
            <a:r>
              <a:rPr lang="en-US" sz="2400" dirty="0"/>
              <a:t>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49" y="383796"/>
            <a:ext cx="5535076" cy="24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5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7C76-F3C2-B14F-9BB5-AA32CECDC5E3}" type="slidenum">
              <a:rPr lang="en-US"/>
              <a:pPr/>
              <a:t>107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85345"/>
            <a:ext cx="8128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3952" y="240255"/>
            <a:ext cx="2924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Remember this?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970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861"/>
            <a:ext cx="8229600" cy="4296489"/>
          </a:xfrm>
        </p:spPr>
        <p:txBody>
          <a:bodyPr>
            <a:normAutofit/>
          </a:bodyPr>
          <a:lstStyle/>
          <a:p>
            <a:r>
              <a:rPr lang="en-US" dirty="0" smtClean="0"/>
              <a:t>We will clearly distinguish these two concepts</a:t>
            </a:r>
          </a:p>
          <a:p>
            <a:pPr lvl="1"/>
            <a:r>
              <a:rPr lang="en-US" dirty="0"/>
              <a:t>the concept of the </a:t>
            </a:r>
            <a:r>
              <a:rPr lang="en-US" b="1" dirty="0">
                <a:solidFill>
                  <a:srgbClr val="FF0000"/>
                </a:solidFill>
              </a:rPr>
              <a:t>compound </a:t>
            </a:r>
            <a:r>
              <a:rPr lang="en-US" b="1" dirty="0">
                <a:solidFill>
                  <a:srgbClr val="000000"/>
                </a:solidFill>
              </a:rPr>
              <a:t>type (</a:t>
            </a:r>
            <a:r>
              <a:rPr lang="en-US" dirty="0">
                <a:solidFill>
                  <a:srgbClr val="000000"/>
                </a:solidFill>
              </a:rPr>
              <a:t>2 types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molecules &amp; </a:t>
            </a:r>
            <a:r>
              <a:rPr lang="en-US" dirty="0" smtClean="0">
                <a:solidFill>
                  <a:srgbClr val="000000"/>
                </a:solidFill>
              </a:rPr>
              <a:t>salts </a:t>
            </a:r>
            <a:endParaRPr lang="en-US" sz="900" b="1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the concept of the </a:t>
            </a:r>
            <a:r>
              <a:rPr lang="en-US" b="1" dirty="0" smtClean="0">
                <a:solidFill>
                  <a:srgbClr val="FF0000"/>
                </a:solidFill>
              </a:rPr>
              <a:t>bond </a:t>
            </a:r>
            <a:r>
              <a:rPr lang="en-US" b="1" dirty="0" smtClean="0">
                <a:solidFill>
                  <a:srgbClr val="000000"/>
                </a:solidFill>
              </a:rPr>
              <a:t>type (</a:t>
            </a:r>
            <a:r>
              <a:rPr lang="en-US" dirty="0" smtClean="0">
                <a:solidFill>
                  <a:srgbClr val="000000"/>
                </a:solidFill>
              </a:rPr>
              <a:t>3 types</a:t>
            </a:r>
            <a:r>
              <a:rPr lang="en-US" b="1" dirty="0" smtClean="0">
                <a:solidFill>
                  <a:srgbClr val="000000"/>
                </a:solidFill>
              </a:rPr>
              <a:t>)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covalent, polar covalent, and ionic bonds </a:t>
            </a:r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Disambiguation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9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381"/>
            <a:ext cx="8229600" cy="50489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Unfortunately, chemists get sloppy 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Molecules: They sometimes refer to molecules as covalent compounds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Salts: For Intro </a:t>
            </a:r>
            <a:r>
              <a:rPr lang="en-US" sz="2400" dirty="0" err="1" smtClean="0">
                <a:solidFill>
                  <a:srgbClr val="000000"/>
                </a:solidFill>
              </a:rPr>
              <a:t>Chem</a:t>
            </a:r>
            <a:r>
              <a:rPr lang="en-US" sz="2400" dirty="0" smtClean="0">
                <a:solidFill>
                  <a:srgbClr val="000000"/>
                </a:solidFill>
              </a:rPr>
              <a:t>, I will adopt the convention of referring these compounds as salts, and only their bonds as ionic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65125" y="1370878"/>
            <a:ext cx="8229600" cy="1957949"/>
          </a:xfrm>
        </p:spPr>
        <p:txBody>
          <a:bodyPr>
            <a:normAutofit/>
          </a:bodyPr>
          <a:lstStyle/>
          <a:p>
            <a:pPr marL="569913" indent="-495300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Recall from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2 what the atomic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orbitals look like</a:t>
            </a:r>
          </a:p>
          <a:p>
            <a:pPr marL="969963" lvl="1" indent="-495300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are spherical</a:t>
            </a:r>
          </a:p>
          <a:p>
            <a:pPr marL="969963" lvl="1" indent="-495300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are dumbbell shaped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59860"/>
            <a:ext cx="4841876" cy="21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413" y="429027"/>
            <a:ext cx="222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r>
              <a:rPr lang="en-US" sz="3600" dirty="0" smtClean="0"/>
              <a:t>: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31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3FBDD-9A68-C045-B70E-6E2674DADB57}" type="slidenum">
              <a:rPr lang="en-US"/>
              <a:pPr/>
              <a:t>110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79167"/>
          </a:xfrm>
        </p:spPr>
        <p:txBody>
          <a:bodyPr/>
          <a:lstStyle/>
          <a:p>
            <a:r>
              <a:rPr lang="en-US" dirty="0" smtClean="0"/>
              <a:t>Salts &amp; Ionic </a:t>
            </a:r>
            <a:r>
              <a:rPr lang="en-US" dirty="0"/>
              <a:t>Bonding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9989"/>
            <a:ext cx="8229600" cy="19727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cs typeface="Times New Roman" charset="0"/>
              </a:rPr>
              <a:t>I will refer to these compounds as salts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cs typeface="Times New Roman" charset="0"/>
              </a:rPr>
              <a:t>I will refer to their bonds as ionic </a:t>
            </a:r>
          </a:p>
          <a:p>
            <a:pPr>
              <a:buClr>
                <a:schemeClr val="tx1"/>
              </a:buClr>
            </a:pPr>
            <a:endParaRPr lang="en-US" u="sng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69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0" y="4176152"/>
            <a:ext cx="4651384" cy="1879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9327" y="4251743"/>
            <a:ext cx="2761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Technically: These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compounds are salts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only when they are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stable to water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03605"/>
            <a:ext cx="8229600" cy="170304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Times New Roman" charset="0"/>
              </a:rPr>
              <a:t>The polarity of </a:t>
            </a:r>
            <a:r>
              <a:rPr lang="en-US" dirty="0" smtClean="0">
                <a:cs typeface="Times New Roman" charset="0"/>
              </a:rPr>
              <a:t>an individual </a:t>
            </a:r>
            <a:r>
              <a:rPr lang="en-US" b="1" dirty="0">
                <a:solidFill>
                  <a:srgbClr val="FF0000"/>
                </a:solidFill>
                <a:cs typeface="Times New Roman" charset="0"/>
              </a:rPr>
              <a:t>bond</a:t>
            </a:r>
            <a:r>
              <a:rPr lang="en-US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dirty="0">
                <a:cs typeface="Times New Roman" charset="0"/>
              </a:rPr>
              <a:t>depends </a:t>
            </a:r>
            <a:r>
              <a:rPr lang="en-US" dirty="0" smtClean="0">
                <a:cs typeface="Times New Roman" charset="0"/>
              </a:rPr>
              <a:t>only on </a:t>
            </a:r>
            <a:r>
              <a:rPr lang="en-US" dirty="0">
                <a:cs typeface="Times New Roman" charset="0"/>
              </a:rPr>
              <a:t>the difference between the electronegativity values of the atoms forming the </a:t>
            </a:r>
            <a:r>
              <a:rPr lang="en-US" dirty="0" smtClean="0">
                <a:cs typeface="Times New Roman" charset="0"/>
              </a:rPr>
              <a:t>bond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9E576-C9FA-5840-B7BB-4982C39ABA47}" type="slidenum">
              <a:rPr lang="en-US"/>
              <a:pPr/>
              <a:t>111</a:t>
            </a:fld>
            <a:endParaRPr lang="en-US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71_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141960"/>
            <a:ext cx="8312727" cy="257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409" y="2580412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0184" y="2580412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5329" y="2600572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 Take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order to explain electronegativity differences, we say that a </a:t>
            </a:r>
            <a:r>
              <a:rPr lang="en-US" sz="2800" b="1" dirty="0" smtClean="0"/>
              <a:t>polar covalent bond </a:t>
            </a:r>
            <a:r>
              <a:rPr lang="en-US" sz="2800" dirty="0" smtClean="0"/>
              <a:t>has both ionic and covalent “components” (</a:t>
            </a:r>
            <a:r>
              <a:rPr lang="en-US" sz="2800" dirty="0" err="1" smtClean="0"/>
              <a:t>ie</a:t>
            </a:r>
            <a:r>
              <a:rPr lang="en-US" sz="2800" dirty="0" smtClean="0"/>
              <a:t>, characteristics )</a:t>
            </a:r>
          </a:p>
          <a:p>
            <a:endParaRPr lang="en-US" sz="700" dirty="0"/>
          </a:p>
          <a:p>
            <a:r>
              <a:rPr lang="en-US" sz="2800" dirty="0" smtClean="0"/>
              <a:t>But be aware that the bond as such is</a:t>
            </a:r>
            <a:r>
              <a:rPr lang="en-US" sz="2800" b="1" dirty="0" smtClean="0"/>
              <a:t> polar covalent </a:t>
            </a:r>
          </a:p>
          <a:p>
            <a:pPr lvl="1"/>
            <a:r>
              <a:rPr lang="en-US" sz="2600" dirty="0" smtClean="0"/>
              <a:t>Electrons are shared, but unevenly  </a:t>
            </a:r>
          </a:p>
          <a:p>
            <a:endParaRPr lang="en-US" sz="800" dirty="0"/>
          </a:p>
          <a:p>
            <a:r>
              <a:rPr lang="en-US" sz="2800" dirty="0" smtClean="0"/>
              <a:t>Unfortunately, this is another area of sloppy language that makes learning chemistry more difficult than it should be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08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638" y="326120"/>
            <a:ext cx="8549068" cy="16162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</a:t>
            </a:r>
            <a:r>
              <a:rPr lang="en-US" sz="3200" b="1" dirty="0" smtClean="0">
                <a:solidFill>
                  <a:srgbClr val="FF0000"/>
                </a:solidFill>
              </a:rPr>
              <a:t>bonds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are classified as having covalent, polar covalent, or ionic character</a:t>
            </a: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67A0D-5E4D-E84A-97A6-697AFE35953B}" type="slidenum">
              <a:rPr lang="en-US"/>
              <a:pPr/>
              <a:t>113</a:t>
            </a:fld>
            <a:endParaRPr lang="en-US"/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8" descr="12p271_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33600"/>
            <a:ext cx="8312727" cy="35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2316"/>
          </a:xfrm>
        </p:spPr>
        <p:txBody>
          <a:bodyPr>
            <a:normAutofit/>
          </a:bodyPr>
          <a:lstStyle/>
          <a:p>
            <a:r>
              <a:rPr lang="en-US" dirty="0" smtClean="0"/>
              <a:t>Electronegativity Values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7EC0E-9341-7C4A-9812-F2CEE200926D}" type="slidenum">
              <a:rPr lang="en-US"/>
              <a:pPr/>
              <a:t>114</a:t>
            </a:fld>
            <a:endParaRPr lang="en-US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12p271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6" y="1752600"/>
            <a:ext cx="7853250" cy="4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32" y="274638"/>
            <a:ext cx="8414823" cy="9445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Quantifying </a:t>
            </a:r>
            <a:r>
              <a:rPr lang="en-US" sz="3400" dirty="0" smtClean="0"/>
              <a:t>bond polarity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854"/>
            <a:ext cx="8229600" cy="4650309"/>
          </a:xfrm>
        </p:spPr>
        <p:txBody>
          <a:bodyPr>
            <a:noAutofit/>
          </a:bodyPr>
          <a:lstStyle/>
          <a:p>
            <a:r>
              <a:rPr lang="en-US" dirty="0" smtClean="0"/>
              <a:t>For a bond in a molecule where the difference in </a:t>
            </a:r>
            <a:r>
              <a:rPr lang="en-US" dirty="0" err="1" smtClean="0"/>
              <a:t>electronegativites</a:t>
            </a:r>
            <a:r>
              <a:rPr lang="en-US" dirty="0" smtClean="0"/>
              <a:t> is </a:t>
            </a:r>
            <a:r>
              <a:rPr lang="en-US" b="1" dirty="0" smtClean="0"/>
              <a:t>less</a:t>
            </a:r>
            <a:r>
              <a:rPr lang="en-US" dirty="0" smtClean="0"/>
              <a:t> than 0.5, this bond is considered non-polar covalent </a:t>
            </a:r>
          </a:p>
          <a:p>
            <a:endParaRPr lang="en-US" sz="600" dirty="0"/>
          </a:p>
          <a:p>
            <a:r>
              <a:rPr lang="en-US" dirty="0"/>
              <a:t>C</a:t>
            </a:r>
            <a:r>
              <a:rPr lang="en-US" dirty="0" smtClean="0"/>
              <a:t>onsider: H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 = 2.1 </a:t>
            </a:r>
          </a:p>
          <a:p>
            <a:pPr lvl="1"/>
            <a:r>
              <a:rPr lang="en-US" dirty="0" smtClean="0"/>
              <a:t>H = 2.1 </a:t>
            </a:r>
          </a:p>
          <a:p>
            <a:pPr lvl="1"/>
            <a:endParaRPr lang="en-US" sz="900" dirty="0"/>
          </a:p>
          <a:p>
            <a:pPr marL="457200" lvl="1" indent="0" algn="ctr">
              <a:buNone/>
            </a:pPr>
            <a:r>
              <a:rPr lang="en-US" dirty="0" smtClean="0"/>
              <a:t>ΔEN = 2.1 – 2.1 = 0.0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o the H-H bond is pure non-polar covalent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34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854"/>
            <a:ext cx="8229600" cy="50602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For a </a:t>
            </a:r>
            <a:r>
              <a:rPr lang="en-US" dirty="0" smtClean="0">
                <a:solidFill>
                  <a:srgbClr val="3366FF"/>
                </a:solidFill>
              </a:rPr>
              <a:t>bond in a molecule where </a:t>
            </a:r>
            <a:r>
              <a:rPr lang="en-US" dirty="0">
                <a:solidFill>
                  <a:srgbClr val="3366FF"/>
                </a:solidFill>
              </a:rPr>
              <a:t>the difference in </a:t>
            </a:r>
            <a:r>
              <a:rPr lang="en-US" dirty="0" err="1">
                <a:solidFill>
                  <a:srgbClr val="3366FF"/>
                </a:solidFill>
              </a:rPr>
              <a:t>electronegativites</a:t>
            </a:r>
            <a:r>
              <a:rPr lang="en-US" dirty="0">
                <a:solidFill>
                  <a:srgbClr val="3366FF"/>
                </a:solidFill>
              </a:rPr>
              <a:t> is </a:t>
            </a:r>
            <a:r>
              <a:rPr lang="en-US" b="1" dirty="0">
                <a:solidFill>
                  <a:srgbClr val="3366FF"/>
                </a:solidFill>
              </a:rPr>
              <a:t>less</a:t>
            </a:r>
            <a:r>
              <a:rPr lang="en-US" dirty="0">
                <a:solidFill>
                  <a:srgbClr val="3366FF"/>
                </a:solidFill>
              </a:rPr>
              <a:t> than 0.5, this bond is considered non-polar covalent </a:t>
            </a:r>
          </a:p>
          <a:p>
            <a:endParaRPr lang="en-US" sz="600" dirty="0"/>
          </a:p>
          <a:p>
            <a:r>
              <a:rPr lang="en-US" dirty="0"/>
              <a:t>C</a:t>
            </a:r>
            <a:r>
              <a:rPr lang="en-US" dirty="0" smtClean="0"/>
              <a:t>onsider: CH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C = 2.5 </a:t>
            </a:r>
          </a:p>
          <a:p>
            <a:pPr lvl="1"/>
            <a:r>
              <a:rPr lang="en-US" dirty="0" smtClean="0"/>
              <a:t>H = 2.1 </a:t>
            </a:r>
          </a:p>
          <a:p>
            <a:pPr lvl="1"/>
            <a:endParaRPr lang="en-US" sz="900" dirty="0"/>
          </a:p>
          <a:p>
            <a:pPr marL="457200" lvl="1" indent="0" algn="ctr">
              <a:buNone/>
            </a:pPr>
            <a:r>
              <a:rPr lang="en-US" dirty="0" smtClean="0"/>
              <a:t>ΔEN = 2.5 – 2.1 = 0.4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o each C-H bond is also non-polar covalent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032" y="274638"/>
            <a:ext cx="8414823" cy="9445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Quantifying </a:t>
            </a:r>
            <a:r>
              <a:rPr lang="en-US" sz="3400" dirty="0" smtClean="0"/>
              <a:t>bond polarity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6977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A56469-DA7E-42CC-8C12-42EBEE3397AC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93015"/>
            <a:ext cx="8460033" cy="49453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 bond in a molecule where </a:t>
            </a:r>
            <a:r>
              <a:rPr lang="en-US" dirty="0"/>
              <a:t>the difference in </a:t>
            </a:r>
            <a:r>
              <a:rPr lang="en-US" dirty="0" err="1"/>
              <a:t>electronegativites</a:t>
            </a:r>
            <a:r>
              <a:rPr lang="en-US" dirty="0"/>
              <a:t> is </a:t>
            </a:r>
            <a:r>
              <a:rPr lang="en-US" dirty="0" smtClean="0"/>
              <a:t>0.5 or </a:t>
            </a:r>
            <a:r>
              <a:rPr lang="en-US" b="1" dirty="0" smtClean="0"/>
              <a:t>more</a:t>
            </a:r>
            <a:r>
              <a:rPr lang="en-US" dirty="0" smtClean="0"/>
              <a:t>, this bond </a:t>
            </a:r>
            <a:r>
              <a:rPr lang="en-US" dirty="0"/>
              <a:t>is considered </a:t>
            </a:r>
            <a:r>
              <a:rPr lang="en-US" dirty="0" smtClean="0"/>
              <a:t>polar covalent</a:t>
            </a:r>
            <a:endParaRPr lang="en-US" dirty="0"/>
          </a:p>
          <a:p>
            <a:pPr eaLnBrk="1" hangingPunct="1"/>
            <a:endParaRPr lang="en-US" sz="900" dirty="0" smtClean="0"/>
          </a:p>
          <a:p>
            <a:r>
              <a:rPr lang="en-US" dirty="0"/>
              <a:t>C</a:t>
            </a:r>
            <a:r>
              <a:rPr lang="en-US" dirty="0" smtClean="0"/>
              <a:t>onsider CO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O = 3.5</a:t>
            </a:r>
          </a:p>
          <a:p>
            <a:pPr lvl="1"/>
            <a:r>
              <a:rPr lang="en-US" dirty="0" smtClean="0"/>
              <a:t>C = 2.5</a:t>
            </a:r>
          </a:p>
          <a:p>
            <a:pPr lvl="1"/>
            <a:endParaRPr lang="en-US" sz="900" dirty="0"/>
          </a:p>
          <a:p>
            <a:pPr marL="457200" lvl="1" indent="0" algn="ctr">
              <a:buNone/>
            </a:pPr>
            <a:r>
              <a:rPr lang="en-US" dirty="0" smtClean="0"/>
              <a:t>ΔEN = 3.5 – 2.5 = 1.0 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ach CO bond in CO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polar covalent</a:t>
            </a:r>
          </a:p>
          <a:p>
            <a:pPr lvl="1"/>
            <a:r>
              <a:rPr lang="en-US" dirty="0" smtClean="0"/>
              <a:t>(But the overall molecule is nonpolar as we will see)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032" y="274638"/>
            <a:ext cx="8414823" cy="9445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Quantifying </a:t>
            </a:r>
            <a:r>
              <a:rPr lang="en-US" sz="3400" dirty="0" smtClean="0"/>
              <a:t>bond polarity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54914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375246"/>
              </p:ext>
            </p:extLst>
          </p:nvPr>
        </p:nvGraphicFramePr>
        <p:xfrm>
          <a:off x="743184" y="1564482"/>
          <a:ext cx="7633406" cy="4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184" y="1564482"/>
                        <a:ext cx="7633406" cy="4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6520" y="489183"/>
            <a:ext cx="458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the heading ‘Bond polar’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3268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A56469-DA7E-42CC-8C12-42EBEE3397AC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015"/>
            <a:ext cx="8229600" cy="5026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For a </a:t>
            </a:r>
            <a:r>
              <a:rPr lang="en-US" dirty="0" smtClean="0">
                <a:solidFill>
                  <a:srgbClr val="3366FF"/>
                </a:solidFill>
              </a:rPr>
              <a:t>bond in a molecule where </a:t>
            </a:r>
            <a:r>
              <a:rPr lang="en-US" dirty="0">
                <a:solidFill>
                  <a:srgbClr val="3366FF"/>
                </a:solidFill>
              </a:rPr>
              <a:t>the difference in </a:t>
            </a:r>
            <a:r>
              <a:rPr lang="en-US" dirty="0" err="1">
                <a:solidFill>
                  <a:srgbClr val="3366FF"/>
                </a:solidFill>
              </a:rPr>
              <a:t>electronegativites</a:t>
            </a:r>
            <a:r>
              <a:rPr lang="en-US" dirty="0">
                <a:solidFill>
                  <a:srgbClr val="3366FF"/>
                </a:solidFill>
              </a:rPr>
              <a:t> is 0.5 or </a:t>
            </a:r>
            <a:r>
              <a:rPr lang="en-US" b="1" dirty="0">
                <a:solidFill>
                  <a:srgbClr val="3366FF"/>
                </a:solidFill>
              </a:rPr>
              <a:t>more</a:t>
            </a:r>
            <a:r>
              <a:rPr lang="en-US" dirty="0">
                <a:solidFill>
                  <a:srgbClr val="3366FF"/>
                </a:solidFill>
              </a:rPr>
              <a:t>, this bond is considered polar covalent</a:t>
            </a:r>
          </a:p>
          <a:p>
            <a:pPr eaLnBrk="1" hangingPunct="1"/>
            <a:endParaRPr lang="en-US" sz="900" dirty="0" smtClean="0"/>
          </a:p>
          <a:p>
            <a:r>
              <a:rPr lang="en-US" dirty="0"/>
              <a:t>C</a:t>
            </a:r>
            <a:r>
              <a:rPr lang="en-US" dirty="0" smtClean="0"/>
              <a:t>onsider HF </a:t>
            </a:r>
          </a:p>
          <a:p>
            <a:pPr lvl="1"/>
            <a:r>
              <a:rPr lang="en-US" dirty="0" smtClean="0"/>
              <a:t>H = 2.1</a:t>
            </a:r>
          </a:p>
          <a:p>
            <a:pPr lvl="1"/>
            <a:r>
              <a:rPr lang="en-US" dirty="0" smtClean="0"/>
              <a:t>F = 4.0</a:t>
            </a:r>
          </a:p>
          <a:p>
            <a:pPr lvl="1"/>
            <a:endParaRPr lang="en-US" sz="900" dirty="0"/>
          </a:p>
          <a:p>
            <a:pPr marL="457200" lvl="1" indent="0" algn="ctr">
              <a:buNone/>
            </a:pPr>
            <a:r>
              <a:rPr lang="en-US" dirty="0" smtClean="0"/>
              <a:t>ΔEN = 4.0 – 2.1 = 1.9 </a:t>
            </a:r>
          </a:p>
          <a:p>
            <a:pPr lvl="1"/>
            <a:r>
              <a:rPr lang="en-US" b="1" dirty="0" smtClean="0"/>
              <a:t>HF is the most polar covalent molecule in Intro</a:t>
            </a:r>
          </a:p>
          <a:p>
            <a:pPr lvl="1"/>
            <a:r>
              <a:rPr lang="en-US" b="1" dirty="0" smtClean="0"/>
              <a:t>We say the HF bond has a lot of ‘ionic character’ </a:t>
            </a:r>
            <a:endParaRPr lang="en-US" dirty="0" smtClean="0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032" y="274638"/>
            <a:ext cx="8414823" cy="9445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Quantifying </a:t>
            </a:r>
            <a:r>
              <a:rPr lang="en-US" sz="3400" dirty="0" smtClean="0"/>
              <a:t>bond polarity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42264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Electron sharing in </a:t>
            </a:r>
          </a:p>
          <a:p>
            <a:pPr marL="0" indent="0" algn="ctr">
              <a:buNone/>
            </a:pPr>
            <a:r>
              <a:rPr lang="en-US" sz="4800" dirty="0" smtClean="0"/>
              <a:t>Covalent Bonds </a:t>
            </a: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3600" dirty="0" smtClean="0"/>
              <a:t>We begin with the hydrogen molecule (</a:t>
            </a:r>
            <a:r>
              <a:rPr lang="en-US" sz="3600" dirty="0"/>
              <a:t>H</a:t>
            </a:r>
            <a:r>
              <a:rPr lang="en-US" sz="3600" baseline="-25000" dirty="0"/>
              <a:t>2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27099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642E40-5973-2048-9219-95B1330DBEAB}" type="slidenum">
              <a:rPr lang="en-US"/>
              <a:pPr eaLnBrk="1" hangingPunct="1"/>
              <a:t>120</a:t>
            </a:fld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9413"/>
            <a:ext cx="81280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114" y="343221"/>
            <a:ext cx="5427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FYI: </a:t>
            </a:r>
            <a:r>
              <a:rPr lang="en-US" sz="3200" dirty="0" smtClean="0"/>
              <a:t>Quantifying bond polarities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01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FYI: What about the ΔEN for salts?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</a:t>
            </a:r>
            <a:r>
              <a:rPr lang="en-US" sz="2800" dirty="0" err="1"/>
              <a:t>AuI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I = 2.5 </a:t>
            </a:r>
          </a:p>
          <a:p>
            <a:pPr lvl="1"/>
            <a:r>
              <a:rPr lang="en-US" sz="2400" dirty="0"/>
              <a:t>Au = 2.4</a:t>
            </a:r>
            <a:endParaRPr lang="en-US" sz="800" dirty="0"/>
          </a:p>
          <a:p>
            <a:pPr marL="457200" lvl="1" indent="0" algn="ctr">
              <a:buNone/>
            </a:pPr>
            <a:r>
              <a:rPr lang="en-US" sz="2400" dirty="0"/>
              <a:t>ΔEN = 2.5 – 2.4 = 0.1 </a:t>
            </a:r>
            <a:endParaRPr lang="en-US" sz="2400" dirty="0" smtClean="0"/>
          </a:p>
          <a:p>
            <a:pPr marL="457200" lvl="1" indent="0" algn="ctr">
              <a:buNone/>
            </a:pPr>
            <a:endParaRPr lang="en-US" sz="2400" dirty="0"/>
          </a:p>
          <a:p>
            <a:pPr lvl="1"/>
            <a:r>
              <a:rPr lang="en-US" sz="2400" b="1" dirty="0"/>
              <a:t>This is even less polar than the C-H bond (0.4)</a:t>
            </a:r>
          </a:p>
          <a:p>
            <a:pPr lvl="1"/>
            <a:r>
              <a:rPr lang="en-US" sz="2400" dirty="0"/>
              <a:t>Yet </a:t>
            </a:r>
            <a:r>
              <a:rPr lang="en-US" sz="2400" dirty="0" err="1"/>
              <a:t>AuI</a:t>
            </a:r>
            <a:r>
              <a:rPr lang="en-US" sz="2400" dirty="0"/>
              <a:t> is </a:t>
            </a:r>
            <a:r>
              <a:rPr lang="en-US" sz="2400" dirty="0" smtClean="0"/>
              <a:t>definitely a salt in </a:t>
            </a:r>
            <a:r>
              <a:rPr lang="en-US" sz="2400" dirty="0"/>
              <a:t>Intro </a:t>
            </a:r>
            <a:r>
              <a:rPr lang="en-US" sz="2400" dirty="0" smtClean="0"/>
              <a:t>Chemistry </a:t>
            </a:r>
            <a:endParaRPr lang="en-US" sz="2400" dirty="0"/>
          </a:p>
          <a:p>
            <a:pPr lvl="1"/>
            <a:r>
              <a:rPr lang="en-US" sz="2400" dirty="0"/>
              <a:t>Chemists say </a:t>
            </a:r>
            <a:r>
              <a:rPr lang="en-US" sz="2400" dirty="0" smtClean="0"/>
              <a:t>the </a:t>
            </a:r>
            <a:r>
              <a:rPr lang="en-US" sz="2400" i="1" dirty="0" smtClean="0"/>
              <a:t>bond</a:t>
            </a:r>
            <a:r>
              <a:rPr lang="en-US" sz="2400" dirty="0" smtClean="0"/>
              <a:t> in </a:t>
            </a:r>
            <a:r>
              <a:rPr lang="en-US" sz="2400" dirty="0" err="1" smtClean="0"/>
              <a:t>AuI</a:t>
            </a:r>
            <a:r>
              <a:rPr lang="en-US" sz="2400" dirty="0" smtClean="0"/>
              <a:t> has </a:t>
            </a:r>
            <a:r>
              <a:rPr lang="en-US" sz="2400" dirty="0"/>
              <a:t>high covalent </a:t>
            </a:r>
            <a:r>
              <a:rPr lang="en-US" sz="2400" dirty="0" smtClean="0"/>
              <a:t>character </a:t>
            </a:r>
          </a:p>
          <a:p>
            <a:pPr lvl="2"/>
            <a:r>
              <a:rPr lang="en-US" sz="2000" dirty="0" smtClean="0"/>
              <a:t>Some chemists get sloppy and say it has high molecular character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6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9794"/>
            <a:ext cx="8610600" cy="5216970"/>
          </a:xfrm>
        </p:spPr>
        <p:txBody>
          <a:bodyPr>
            <a:norm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ond types </a:t>
            </a:r>
            <a:r>
              <a:rPr lang="en-US" dirty="0" smtClean="0"/>
              <a:t>are determined by the difference in electronegativity values: ΔEN </a:t>
            </a:r>
          </a:p>
          <a:p>
            <a:pPr lvl="1"/>
            <a:r>
              <a:rPr lang="en-US" dirty="0" smtClean="0"/>
              <a:t>covalent, polar-covalent, or ionic </a:t>
            </a:r>
          </a:p>
          <a:p>
            <a:r>
              <a:rPr lang="en-US" b="1" dirty="0" smtClean="0"/>
              <a:t>Compound types </a:t>
            </a:r>
            <a:r>
              <a:rPr lang="en-US" dirty="0" smtClean="0"/>
              <a:t>are determined by whether or not a metal is involved in the structure </a:t>
            </a:r>
          </a:p>
          <a:p>
            <a:pPr lvl="1"/>
            <a:r>
              <a:rPr lang="en-US" dirty="0" smtClean="0"/>
              <a:t>Salts: Contains metal  </a:t>
            </a:r>
          </a:p>
          <a:p>
            <a:pPr lvl="1"/>
            <a:r>
              <a:rPr lang="en-US" dirty="0" smtClean="0"/>
              <a:t>Molecules: Contains no metal</a:t>
            </a:r>
            <a:endParaRPr lang="en-US" dirty="0"/>
          </a:p>
          <a:p>
            <a:endParaRPr lang="en-US" sz="1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HF has a calculated ΔEN of 1.9 but is a </a:t>
            </a:r>
            <a:r>
              <a:rPr lang="en-US" b="1" dirty="0" smtClean="0">
                <a:solidFill>
                  <a:srgbClr val="FF0000"/>
                </a:solidFill>
              </a:rPr>
              <a:t>molecule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AuI</a:t>
            </a:r>
            <a:r>
              <a:rPr lang="en-US" dirty="0" smtClean="0">
                <a:solidFill>
                  <a:srgbClr val="FF0000"/>
                </a:solidFill>
              </a:rPr>
              <a:t> has a calculated ΔEN of 0.1 but is a </a:t>
            </a:r>
            <a:r>
              <a:rPr lang="en-US" b="1" dirty="0" smtClean="0">
                <a:solidFill>
                  <a:srgbClr val="FF0000"/>
                </a:solidFill>
              </a:rPr>
              <a:t>salt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663936" y="274579"/>
            <a:ext cx="36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Section 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12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125" y="1536116"/>
            <a:ext cx="8229600" cy="4798009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Electronegativity differences </a:t>
            </a:r>
            <a:r>
              <a:rPr lang="en-US" sz="2800" dirty="0" smtClean="0">
                <a:latin typeface="Arial" charset="0"/>
              </a:rPr>
              <a:t>(ΔEN) of </a:t>
            </a:r>
            <a:r>
              <a:rPr lang="en-US" sz="2800" dirty="0">
                <a:latin typeface="Arial" charset="0"/>
              </a:rPr>
              <a:t>less than 0.5 result in nonpolar covalent </a:t>
            </a:r>
            <a:r>
              <a:rPr lang="en-US" sz="2800" dirty="0" smtClean="0">
                <a:latin typeface="Arial" charset="0"/>
              </a:rPr>
              <a:t>bonds 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Differences up to 1.9 indicate increasingly polar covalent </a:t>
            </a:r>
            <a:r>
              <a:rPr lang="en-US" sz="2800" dirty="0" smtClean="0">
                <a:latin typeface="Arial" charset="0"/>
              </a:rPr>
              <a:t>character to the bond 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Differences of 2 or more indicate </a:t>
            </a:r>
            <a:r>
              <a:rPr lang="en-US" sz="2800" dirty="0" smtClean="0">
                <a:latin typeface="Arial" charset="0"/>
              </a:rPr>
              <a:t>substantial </a:t>
            </a:r>
            <a:r>
              <a:rPr lang="en-US" sz="2800" dirty="0">
                <a:latin typeface="Arial" charset="0"/>
              </a:rPr>
              <a:t>ionic </a:t>
            </a:r>
            <a:r>
              <a:rPr lang="en-US" sz="2800" dirty="0" smtClean="0">
                <a:latin typeface="Arial" charset="0"/>
              </a:rPr>
              <a:t>character to the bond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There is no </a:t>
            </a:r>
            <a:r>
              <a:rPr lang="en-US" sz="2800" dirty="0" smtClean="0">
                <a:latin typeface="Arial" charset="0"/>
              </a:rPr>
              <a:t>sharp dividing </a:t>
            </a:r>
            <a:r>
              <a:rPr lang="en-US" sz="2800" dirty="0">
                <a:latin typeface="Arial" charset="0"/>
              </a:rPr>
              <a:t>line between covalent and ionic </a:t>
            </a:r>
            <a:r>
              <a:rPr lang="en-US" sz="2800" dirty="0" smtClean="0">
                <a:latin typeface="Arial" charset="0"/>
              </a:rPr>
              <a:t>bonds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M</a:t>
            </a:r>
            <a:r>
              <a:rPr lang="en-US" sz="2400" dirty="0" smtClean="0">
                <a:latin typeface="Arial" charset="0"/>
              </a:rPr>
              <a:t>ost </a:t>
            </a:r>
            <a:r>
              <a:rPr lang="en-US" sz="2400" dirty="0">
                <a:latin typeface="Arial" charset="0"/>
              </a:rPr>
              <a:t>bonds fall between these </a:t>
            </a:r>
            <a:r>
              <a:rPr lang="en-US" sz="2400" dirty="0" smtClean="0">
                <a:latin typeface="Arial" charset="0"/>
              </a:rPr>
              <a:t>categories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2626" y="514833"/>
            <a:ext cx="51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FYI: Section summary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23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34568" y="2450352"/>
            <a:ext cx="8229600" cy="3609361"/>
          </a:xfrm>
        </p:spPr>
        <p:txBody>
          <a:bodyPr>
            <a:normAutofit/>
          </a:bodyPr>
          <a:lstStyle/>
          <a:p>
            <a:pPr marL="744538" indent="1588">
              <a:buFontTx/>
              <a:buNone/>
            </a:pPr>
            <a:r>
              <a:rPr lang="en-US" dirty="0"/>
              <a:t>Which of the following bonds would be the least </a:t>
            </a:r>
            <a:r>
              <a:rPr lang="en-US" dirty="0" smtClean="0"/>
              <a:t>polar, </a:t>
            </a:r>
            <a:r>
              <a:rPr lang="en-US" dirty="0"/>
              <a:t>yet </a:t>
            </a:r>
            <a:r>
              <a:rPr lang="en-US" dirty="0" smtClean="0"/>
              <a:t>the compound itself still </a:t>
            </a:r>
            <a:r>
              <a:rPr lang="en-US" dirty="0"/>
              <a:t>be </a:t>
            </a:r>
            <a:r>
              <a:rPr lang="en-US" dirty="0" smtClean="0"/>
              <a:t>classified </a:t>
            </a:r>
            <a:r>
              <a:rPr lang="en-US" dirty="0"/>
              <a:t>a </a:t>
            </a:r>
            <a:r>
              <a:rPr lang="en-US" dirty="0" smtClean="0"/>
              <a:t>polar</a:t>
            </a:r>
            <a:r>
              <a:rPr lang="en-US" dirty="0"/>
              <a:t> </a:t>
            </a:r>
            <a:r>
              <a:rPr lang="en-US" dirty="0" smtClean="0"/>
              <a:t>molecule?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744538" indent="1588" algn="ctr">
              <a:buFontTx/>
              <a:buNone/>
            </a:pPr>
            <a:r>
              <a:rPr lang="fr-FR" dirty="0"/>
              <a:t>Mg</a:t>
            </a:r>
            <a:r>
              <a:rPr lang="en-US" dirty="0"/>
              <a:t>–</a:t>
            </a:r>
            <a:r>
              <a:rPr lang="fr-FR" dirty="0"/>
              <a:t>O   C</a:t>
            </a:r>
            <a:r>
              <a:rPr lang="en-US" dirty="0"/>
              <a:t>–</a:t>
            </a:r>
            <a:r>
              <a:rPr lang="fr-FR" dirty="0"/>
              <a:t>O   O</a:t>
            </a:r>
            <a:r>
              <a:rPr lang="en-US" dirty="0"/>
              <a:t>–</a:t>
            </a:r>
            <a:r>
              <a:rPr lang="fr-FR" dirty="0"/>
              <a:t>O   Si</a:t>
            </a:r>
            <a:r>
              <a:rPr lang="en-US" dirty="0"/>
              <a:t>–</a:t>
            </a:r>
            <a:r>
              <a:rPr lang="fr-FR" dirty="0"/>
              <a:t>O   N</a:t>
            </a:r>
            <a:r>
              <a:rPr lang="en-US" dirty="0"/>
              <a:t>–</a:t>
            </a:r>
            <a:r>
              <a:rPr lang="fr-FR" dirty="0"/>
              <a:t>O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6633811" y="4477906"/>
            <a:ext cx="838200" cy="59391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88941" y="87630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Check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3901" y="4893180"/>
            <a:ext cx="1107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 	= 1.2</a:t>
            </a:r>
          </a:p>
          <a:p>
            <a:r>
              <a:rPr lang="en-US" dirty="0" smtClean="0"/>
              <a:t>O  	= 3.5</a:t>
            </a:r>
          </a:p>
          <a:p>
            <a:r>
              <a:rPr lang="en-US" dirty="0" smtClean="0"/>
              <a:t>C	= 2.5</a:t>
            </a:r>
          </a:p>
          <a:p>
            <a:r>
              <a:rPr lang="en-US" dirty="0" smtClean="0"/>
              <a:t>Si 	= 1.8</a:t>
            </a:r>
          </a:p>
          <a:p>
            <a:r>
              <a:rPr lang="en-US" dirty="0" smtClean="0"/>
              <a:t>N 	=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3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7317" y="2435410"/>
            <a:ext cx="8371223" cy="3578273"/>
          </a:xfrm>
        </p:spPr>
        <p:txBody>
          <a:bodyPr>
            <a:normAutofit/>
          </a:bodyPr>
          <a:lstStyle/>
          <a:p>
            <a:pPr marL="744538" indent="1588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Which of the following bonds would be the most </a:t>
            </a:r>
            <a:r>
              <a:rPr lang="en-US" dirty="0" smtClean="0">
                <a:solidFill>
                  <a:srgbClr val="000000"/>
                </a:solidFill>
              </a:rPr>
              <a:t>polar, </a:t>
            </a:r>
            <a:r>
              <a:rPr lang="en-US" dirty="0" smtClean="0"/>
              <a:t>yet </a:t>
            </a:r>
            <a:r>
              <a:rPr lang="en-US" dirty="0"/>
              <a:t>the compound itself still be classified a </a:t>
            </a:r>
            <a:r>
              <a:rPr lang="en-US" dirty="0" smtClean="0"/>
              <a:t>molecule (with covalent or polar-covalent bonds)</a:t>
            </a:r>
            <a:r>
              <a:rPr lang="en-US" dirty="0"/>
              <a:t>?</a:t>
            </a:r>
            <a:br>
              <a:rPr lang="en-US" dirty="0"/>
            </a:br>
            <a:endParaRPr lang="en-US" dirty="0" smtClean="0"/>
          </a:p>
          <a:p>
            <a:pPr marL="744538" indent="1588" algn="ctr">
              <a:buFontTx/>
              <a:buNone/>
            </a:pPr>
            <a:r>
              <a:rPr lang="fr-FR" dirty="0" smtClean="0"/>
              <a:t>Mg</a:t>
            </a:r>
            <a:r>
              <a:rPr lang="en-US" dirty="0"/>
              <a:t>–</a:t>
            </a:r>
            <a:r>
              <a:rPr lang="fr-FR" dirty="0"/>
              <a:t>O   C</a:t>
            </a:r>
            <a:r>
              <a:rPr lang="en-US" dirty="0"/>
              <a:t>–</a:t>
            </a:r>
            <a:r>
              <a:rPr lang="fr-FR" dirty="0"/>
              <a:t>O   O</a:t>
            </a:r>
            <a:r>
              <a:rPr lang="en-US" dirty="0"/>
              <a:t>–</a:t>
            </a:r>
            <a:r>
              <a:rPr lang="fr-FR" dirty="0"/>
              <a:t>O   Si</a:t>
            </a:r>
            <a:r>
              <a:rPr lang="en-US" dirty="0"/>
              <a:t>–</a:t>
            </a:r>
            <a:r>
              <a:rPr lang="fr-FR" dirty="0"/>
              <a:t>O   N</a:t>
            </a:r>
            <a:r>
              <a:rPr lang="en-US" dirty="0"/>
              <a:t>–</a:t>
            </a:r>
            <a:r>
              <a:rPr lang="fr-FR" dirty="0"/>
              <a:t>O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68924" y="4970305"/>
            <a:ext cx="914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88941" y="87630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901" y="4893180"/>
            <a:ext cx="1107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 	= 1.2</a:t>
            </a:r>
          </a:p>
          <a:p>
            <a:r>
              <a:rPr lang="en-US" dirty="0" smtClean="0"/>
              <a:t>O  	= 3.5</a:t>
            </a:r>
          </a:p>
          <a:p>
            <a:r>
              <a:rPr lang="en-US" dirty="0" smtClean="0"/>
              <a:t>C	= 2.5</a:t>
            </a:r>
          </a:p>
          <a:p>
            <a:r>
              <a:rPr lang="en-US" dirty="0" smtClean="0"/>
              <a:t>Si 	= 1.8</a:t>
            </a:r>
          </a:p>
          <a:p>
            <a:r>
              <a:rPr lang="en-US" dirty="0" smtClean="0"/>
              <a:t>N 	=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8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Of the bonds C–C, C–N, C–O, and C–F, which is the most polar bond?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2057400" cy="32766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C–C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C–N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C–O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C–F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90813"/>
            <a:ext cx="5867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373405"/>
            <a:ext cx="1600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4.10 Polar Molecules</a:t>
            </a: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8534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95362"/>
              </p:ext>
            </p:extLst>
          </p:nvPr>
        </p:nvGraphicFramePr>
        <p:xfrm>
          <a:off x="692148" y="1637740"/>
          <a:ext cx="7652220" cy="464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48" y="1637740"/>
                        <a:ext cx="7652220" cy="464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6520" y="489183"/>
            <a:ext cx="4821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the heading ‘</a:t>
            </a:r>
            <a:r>
              <a:rPr lang="en-US" sz="2800" dirty="0" err="1" smtClean="0"/>
              <a:t>Molec</a:t>
            </a:r>
            <a:r>
              <a:rPr lang="en-US" sz="2800" dirty="0" smtClean="0"/>
              <a:t>. polar’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93404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2" y="2453151"/>
            <a:ext cx="7714983" cy="34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8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32313"/>
            <a:ext cx="8143875" cy="271145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Two</a:t>
            </a:r>
            <a:r>
              <a:rPr lang="en-US" sz="2800" dirty="0" smtClean="0"/>
              <a:t> atomic </a:t>
            </a:r>
            <a:r>
              <a:rPr lang="en-US" sz="2800" dirty="0"/>
              <a:t>1</a:t>
            </a:r>
            <a:r>
              <a:rPr lang="en-US" sz="2800" i="1" dirty="0"/>
              <a:t>s</a:t>
            </a:r>
            <a:r>
              <a:rPr lang="en-US" sz="2800" dirty="0"/>
              <a:t> orbitals </a:t>
            </a:r>
            <a:r>
              <a:rPr lang="en-US" sz="2800" dirty="0" smtClean="0"/>
              <a:t>from hydrogen   overlap </a:t>
            </a:r>
            <a:r>
              <a:rPr lang="en-US" sz="2800" dirty="0"/>
              <a:t>to give </a:t>
            </a:r>
            <a:r>
              <a:rPr lang="en-US" sz="2800" i="1" dirty="0" smtClean="0"/>
              <a:t>one</a:t>
            </a:r>
            <a:r>
              <a:rPr lang="en-US" sz="2800" dirty="0" smtClean="0"/>
              <a:t> </a:t>
            </a:r>
            <a:r>
              <a:rPr lang="en-US" sz="2800" dirty="0"/>
              <a:t>bonding orbital: an egg-shaped region </a:t>
            </a:r>
          </a:p>
          <a:p>
            <a:pPr lvl="1"/>
            <a:r>
              <a:rPr lang="en-US" sz="2400" dirty="0" smtClean="0"/>
              <a:t>called a </a:t>
            </a:r>
            <a:r>
              <a:rPr lang="en-US" sz="2400" dirty="0"/>
              <a:t>bonding </a:t>
            </a:r>
            <a:r>
              <a:rPr lang="en-US" sz="2400" dirty="0" smtClean="0">
                <a:solidFill>
                  <a:srgbClr val="FF0000"/>
                </a:solidFill>
              </a:rPr>
              <a:t>electron charge </a:t>
            </a:r>
            <a:r>
              <a:rPr lang="en-US" sz="2400" dirty="0">
                <a:solidFill>
                  <a:srgbClr val="FF0000"/>
                </a:solidFill>
              </a:rPr>
              <a:t>cloud</a:t>
            </a:r>
          </a:p>
          <a:p>
            <a:endParaRPr lang="en-US" sz="800" dirty="0" smtClean="0"/>
          </a:p>
          <a:p>
            <a:r>
              <a:rPr lang="en-US" sz="2800" dirty="0" smtClean="0"/>
              <a:t>The two </a:t>
            </a:r>
            <a:r>
              <a:rPr lang="en-US" sz="2800" dirty="0"/>
              <a:t>electrons between the </a:t>
            </a:r>
            <a:r>
              <a:rPr lang="en-US" sz="2800" dirty="0" smtClean="0"/>
              <a:t>nuclei mimic the </a:t>
            </a:r>
            <a:r>
              <a:rPr lang="en-US" sz="2800" dirty="0"/>
              <a:t>1</a:t>
            </a:r>
            <a:r>
              <a:rPr lang="en-US" sz="2800" i="1" dirty="0"/>
              <a:t>s</a:t>
            </a:r>
            <a:r>
              <a:rPr lang="en-US" sz="2800" baseline="30000" dirty="0"/>
              <a:t>2</a:t>
            </a:r>
            <a:r>
              <a:rPr lang="en-US" sz="2800" dirty="0"/>
              <a:t> configuration of </a:t>
            </a:r>
            <a:r>
              <a:rPr lang="en-US" sz="2800" dirty="0" smtClean="0"/>
              <a:t>helium</a:t>
            </a:r>
            <a:r>
              <a:rPr lang="en-US" sz="2800" dirty="0"/>
              <a:t> </a:t>
            </a:r>
            <a:r>
              <a:rPr lang="en-US" sz="2800" dirty="0" smtClean="0"/>
              <a:t>– which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craves 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04" y="4191404"/>
            <a:ext cx="7030762" cy="16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4375" y="6030224"/>
            <a:ext cx="353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a bonding </a:t>
            </a:r>
            <a:r>
              <a:rPr lang="en-US" sz="2000" dirty="0">
                <a:solidFill>
                  <a:srgbClr val="FF0000"/>
                </a:solidFill>
              </a:rPr>
              <a:t>electron charge </a:t>
            </a:r>
            <a:r>
              <a:rPr lang="en-US" sz="2000" dirty="0" smtClean="0">
                <a:solidFill>
                  <a:srgbClr val="FF0000"/>
                </a:solidFill>
              </a:rPr>
              <a:t>cloud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91241" y="969803"/>
            <a:ext cx="8229600" cy="18002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Overall molecular </a:t>
            </a:r>
            <a:r>
              <a:rPr lang="en-US" sz="2800" dirty="0">
                <a:latin typeface="Arial" charset="0"/>
              </a:rPr>
              <a:t>polarity is due to individual bond polarities and lone-pair </a:t>
            </a:r>
            <a:r>
              <a:rPr lang="en-US" sz="2800" dirty="0" smtClean="0">
                <a:latin typeface="Arial" charset="0"/>
              </a:rPr>
              <a:t>contributions </a:t>
            </a:r>
          </a:p>
          <a:p>
            <a:pPr lvl="1"/>
            <a:r>
              <a:rPr lang="en-US" sz="2400" dirty="0" smtClean="0">
                <a:latin typeface="Arial" charset="0"/>
              </a:rPr>
              <a:t>Electrons </a:t>
            </a:r>
            <a:r>
              <a:rPr lang="en-US" sz="2400" dirty="0">
                <a:latin typeface="Arial" charset="0"/>
              </a:rPr>
              <a:t>are displaced toward the more electronegative </a:t>
            </a:r>
            <a:r>
              <a:rPr lang="en-US" sz="2400" dirty="0" smtClean="0">
                <a:latin typeface="Arial" charset="0"/>
              </a:rPr>
              <a:t>charge cloud </a:t>
            </a:r>
            <a:endParaRPr lang="en-US" sz="2400" dirty="0"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8534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0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69404"/>
              </p:ext>
            </p:extLst>
          </p:nvPr>
        </p:nvGraphicFramePr>
        <p:xfrm>
          <a:off x="184150" y="768350"/>
          <a:ext cx="87757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768350"/>
                        <a:ext cx="8775700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004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5125" y="892377"/>
            <a:ext cx="8229600" cy="2134986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Molecular polarity </a:t>
            </a:r>
            <a:r>
              <a:rPr lang="en-US" sz="2800" dirty="0" smtClean="0">
                <a:latin typeface="Arial" charset="0"/>
              </a:rPr>
              <a:t>depends </a:t>
            </a:r>
            <a:r>
              <a:rPr lang="en-US" sz="2800" dirty="0">
                <a:latin typeface="Arial" charset="0"/>
              </a:rPr>
              <a:t>on the shape of the </a:t>
            </a:r>
            <a:r>
              <a:rPr lang="en-US" sz="2800" dirty="0" smtClean="0">
                <a:latin typeface="Arial" charset="0"/>
              </a:rPr>
              <a:t>molecule 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Highly symmetrical </a:t>
            </a:r>
            <a:r>
              <a:rPr lang="en-US" sz="2800" dirty="0">
                <a:latin typeface="Arial" charset="0"/>
              </a:rPr>
              <a:t>molecules can have polar bonds </a:t>
            </a:r>
            <a:r>
              <a:rPr lang="en-US" sz="2800" dirty="0" smtClean="0">
                <a:latin typeface="Arial" charset="0"/>
              </a:rPr>
              <a:t>and yet still be </a:t>
            </a:r>
            <a:r>
              <a:rPr lang="en-US" sz="2800" dirty="0">
                <a:latin typeface="Arial" charset="0"/>
              </a:rPr>
              <a:t>non-polar </a:t>
            </a:r>
            <a:r>
              <a:rPr lang="en-US" sz="2800" dirty="0" smtClean="0">
                <a:latin typeface="Arial" charset="0"/>
              </a:rPr>
              <a:t>overall </a:t>
            </a:r>
            <a:endParaRPr lang="en-US" sz="2800" dirty="0">
              <a:latin typeface="Arial" charset="0"/>
            </a:endParaRP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41" y="3438273"/>
            <a:ext cx="6046532" cy="20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e</a:t>
            </a:r>
            <a:r>
              <a:rPr lang="en-US" dirty="0" smtClean="0"/>
              <a:t>ffects </a:t>
            </a:r>
            <a:r>
              <a:rPr lang="en-US" dirty="0" smtClean="0"/>
              <a:t>of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380"/>
            <a:ext cx="8229600" cy="47317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Polarity has a dramatic effect on the physical properties of molecules</a:t>
            </a:r>
          </a:p>
          <a:p>
            <a:endParaRPr lang="en-US" sz="800" dirty="0" smtClean="0"/>
          </a:p>
          <a:p>
            <a:r>
              <a:rPr lang="en-US" sz="2800" dirty="0" smtClean="0"/>
              <a:t>Would you expect polarity to increase or decrease intermolecular attractions? </a:t>
            </a:r>
          </a:p>
          <a:p>
            <a:endParaRPr lang="en-US" sz="800" dirty="0" smtClean="0"/>
          </a:p>
          <a:p>
            <a:r>
              <a:rPr lang="en-US" sz="2800" dirty="0" smtClean="0"/>
              <a:t>What effect would you expect this to have on: </a:t>
            </a:r>
          </a:p>
          <a:p>
            <a:pPr lvl="1"/>
            <a:r>
              <a:rPr lang="en-US" sz="2400" dirty="0" smtClean="0"/>
              <a:t>melting points</a:t>
            </a:r>
          </a:p>
          <a:p>
            <a:pPr lvl="1"/>
            <a:r>
              <a:rPr lang="en-US" sz="2400" dirty="0" smtClean="0"/>
              <a:t>boiling points </a:t>
            </a:r>
          </a:p>
          <a:p>
            <a:pPr lvl="1"/>
            <a:r>
              <a:rPr lang="en-US" sz="2400" dirty="0" err="1" smtClean="0"/>
              <a:t>solubilities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8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2" y="2453151"/>
            <a:ext cx="7714983" cy="34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6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Of HCl, Cl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and CsCl, which is (are) polar covalent?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733800" cy="32766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CsCl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Only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CsCl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Only Cl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2800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Only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39975"/>
            <a:ext cx="24685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599" y="4373405"/>
            <a:ext cx="2324947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CsCl</a:t>
            </a:r>
            <a:r>
              <a:rPr lang="en-US" dirty="0" smtClean="0"/>
              <a:t> is a salt with an ionic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4.11 Naming Binary Molecular Compounds</a:t>
            </a:r>
          </a:p>
        </p:txBody>
      </p:sp>
    </p:spTree>
    <p:extLst>
      <p:ext uri="{BB962C8B-B14F-4D97-AF65-F5344CB8AC3E}">
        <p14:creationId xmlns:p14="http://schemas.microsoft.com/office/powerpoint/2010/main" val="40310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125" y="952595"/>
            <a:ext cx="8229600" cy="40312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When two different elements combine, they form a </a:t>
            </a:r>
            <a:r>
              <a:rPr lang="en-US" sz="2800" b="1" dirty="0">
                <a:latin typeface="Arial" charset="0"/>
              </a:rPr>
              <a:t>binary </a:t>
            </a:r>
            <a:r>
              <a:rPr lang="en-US" sz="2800" b="1" dirty="0" smtClean="0">
                <a:latin typeface="Arial" charset="0"/>
              </a:rPr>
              <a:t>compound</a:t>
            </a:r>
            <a:r>
              <a:rPr lang="en-US" sz="2800" dirty="0">
                <a:latin typeface="Arial" charset="0"/>
              </a:rPr>
              <a:t> </a:t>
            </a:r>
          </a:p>
          <a:p>
            <a:endParaRPr lang="en-US" sz="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 err="1">
                <a:latin typeface="Arial" charset="0"/>
              </a:rPr>
              <a:t>less­electronegative</a:t>
            </a:r>
            <a:r>
              <a:rPr lang="en-US" sz="2800" dirty="0">
                <a:latin typeface="Arial" charset="0"/>
              </a:rPr>
              <a:t> element is written </a:t>
            </a:r>
            <a:r>
              <a:rPr lang="en-US" sz="2800" dirty="0" smtClean="0">
                <a:latin typeface="Arial" charset="0"/>
              </a:rPr>
              <a:t>first </a:t>
            </a:r>
          </a:p>
          <a:p>
            <a:pPr lvl="1"/>
            <a:r>
              <a:rPr lang="en-US" sz="2400" dirty="0" smtClean="0">
                <a:latin typeface="Arial" charset="0"/>
              </a:rPr>
              <a:t>H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</a:p>
          <a:p>
            <a:pPr lvl="1"/>
            <a:r>
              <a:rPr lang="en-US" sz="2400" dirty="0" smtClean="0">
                <a:latin typeface="Arial" charset="0"/>
              </a:rPr>
              <a:t>but there are important historic exceptions: NH</a:t>
            </a:r>
            <a:r>
              <a:rPr lang="en-US" sz="2400" baseline="-25000" dirty="0" smtClean="0">
                <a:latin typeface="Arial" charset="0"/>
              </a:rPr>
              <a:t>3</a:t>
            </a:r>
            <a:r>
              <a:rPr lang="en-US" sz="2400" dirty="0" smtClean="0">
                <a:latin typeface="Arial" charset="0"/>
              </a:rPr>
              <a:t>, CH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endParaRPr lang="en-US" sz="9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Molecular </a:t>
            </a:r>
            <a:r>
              <a:rPr lang="en-US" sz="2800" dirty="0">
                <a:latin typeface="Arial" charset="0"/>
              </a:rPr>
              <a:t>formulas </a:t>
            </a:r>
            <a:r>
              <a:rPr lang="en-US" sz="2800" dirty="0" smtClean="0">
                <a:latin typeface="Arial" charset="0"/>
              </a:rPr>
              <a:t>show exactly </a:t>
            </a:r>
            <a:r>
              <a:rPr lang="en-US" sz="2800" dirty="0">
                <a:latin typeface="Arial" charset="0"/>
              </a:rPr>
              <a:t>how many atoms of each element are </a:t>
            </a:r>
            <a:r>
              <a:rPr lang="en-US" sz="2800" dirty="0" smtClean="0">
                <a:latin typeface="Arial" charset="0"/>
              </a:rPr>
              <a:t>included</a:t>
            </a:r>
            <a:r>
              <a:rPr lang="en-US" sz="28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0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0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fyi</a:t>
            </a:r>
            <a:r>
              <a:rPr lang="en-US" smtClean="0"/>
              <a:t>: Less </a:t>
            </a:r>
            <a:r>
              <a:rPr lang="en-US" dirty="0" smtClean="0"/>
              <a:t>electronegative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60"/>
            <a:ext cx="8229600" cy="48734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(generally followed) rule of writing the less electronegative element first is also followed by the ionic salts </a:t>
            </a:r>
          </a:p>
          <a:p>
            <a:pPr lvl="1"/>
            <a:r>
              <a:rPr lang="en-US" dirty="0" smtClean="0">
                <a:latin typeface="Arial" charset="0"/>
              </a:rPr>
              <a:t>Metals are always written before nonmetals </a:t>
            </a:r>
          </a:p>
          <a:p>
            <a:pPr lvl="1"/>
            <a:r>
              <a:rPr lang="en-US" dirty="0" smtClean="0">
                <a:latin typeface="Arial" charset="0"/>
              </a:rPr>
              <a:t>A metal farther left on the periodic table generally comes before a nonmetal farther right </a:t>
            </a:r>
          </a:p>
          <a:p>
            <a:pPr lvl="1"/>
            <a:r>
              <a:rPr lang="en-US" dirty="0" err="1" smtClean="0">
                <a:latin typeface="Arial" charset="0"/>
              </a:rPr>
              <a:t>eg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NaCl</a:t>
            </a:r>
            <a:r>
              <a:rPr lang="en-US" dirty="0" smtClean="0">
                <a:latin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3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5125" y="864637"/>
            <a:ext cx="8229600" cy="5286925"/>
          </a:xfrm>
        </p:spPr>
        <p:txBody>
          <a:bodyPr>
            <a:normAutofit/>
          </a:bodyPr>
          <a:lstStyle/>
          <a:p>
            <a:r>
              <a:rPr lang="en-US" b="1" dirty="0"/>
              <a:t>Bond length</a:t>
            </a:r>
            <a:r>
              <a:rPr lang="en-US" dirty="0"/>
              <a:t> is the optimum distance between nuclei in a covalent bond.</a:t>
            </a:r>
          </a:p>
          <a:p>
            <a:pPr lvl="1"/>
            <a:r>
              <a:rPr lang="en-US" dirty="0"/>
              <a:t>If atoms are too far apart, attractive forces are small and no bond exists. </a:t>
            </a:r>
          </a:p>
          <a:p>
            <a:pPr lvl="1"/>
            <a:r>
              <a:rPr lang="en-US" dirty="0"/>
              <a:t>If atoms are too close, the repulsive interaction between nuclei is so strong that it pushes the atoms apart.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H</a:t>
            </a:r>
            <a:r>
              <a:rPr lang="en-US" baseline="-25000" dirty="0"/>
              <a:t>2</a:t>
            </a:r>
            <a:r>
              <a:rPr lang="en-US" dirty="0"/>
              <a:t> molecule, </a:t>
            </a:r>
            <a:r>
              <a:rPr lang="en-US" dirty="0" smtClean="0"/>
              <a:t>the </a:t>
            </a:r>
            <a:r>
              <a:rPr lang="en-US" dirty="0"/>
              <a:t>optimum distance between nuclei is 74 pm.</a:t>
            </a:r>
          </a:p>
        </p:txBody>
      </p:sp>
    </p:spTree>
    <p:extLst>
      <p:ext uri="{BB962C8B-B14F-4D97-AF65-F5344CB8AC3E}">
        <p14:creationId xmlns:p14="http://schemas.microsoft.com/office/powerpoint/2010/main" val="297277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82726" y="1711911"/>
            <a:ext cx="4084978" cy="3526839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sz="2600" dirty="0">
                <a:latin typeface="Arial" charset="0"/>
              </a:rPr>
              <a:t>Name the first element in the formula, using a prefix if </a:t>
            </a:r>
            <a:r>
              <a:rPr lang="en-US" sz="2600" dirty="0" smtClean="0">
                <a:latin typeface="Arial" charset="0"/>
              </a:rPr>
              <a:t>needed</a:t>
            </a:r>
            <a:endParaRPr lang="en-US" sz="2600" dirty="0"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600" dirty="0">
                <a:latin typeface="Arial" charset="0"/>
              </a:rPr>
              <a:t>Name the second element in the formula, using an -</a:t>
            </a:r>
            <a:r>
              <a:rPr lang="en-US" sz="2600" i="1" dirty="0">
                <a:latin typeface="Arial" charset="0"/>
              </a:rPr>
              <a:t>ide</a:t>
            </a:r>
            <a:r>
              <a:rPr lang="en-US" sz="2600" dirty="0">
                <a:latin typeface="Arial" charset="0"/>
              </a:rPr>
              <a:t> ending and a prefix if </a:t>
            </a:r>
            <a:r>
              <a:rPr lang="en-US" sz="2600" dirty="0" smtClean="0">
                <a:latin typeface="Arial" charset="0"/>
              </a:rPr>
              <a:t>needed</a:t>
            </a:r>
            <a:endParaRPr lang="en-US" sz="2600" dirty="0">
              <a:latin typeface="Arial" charset="0"/>
            </a:endParaRP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2" y="1283934"/>
            <a:ext cx="3336789" cy="462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9900" y="411705"/>
            <a:ext cx="32602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Naming molecules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88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65125" y="4070350"/>
            <a:ext cx="8229600" cy="2421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The prefix </a:t>
            </a:r>
            <a:r>
              <a:rPr lang="en-US" sz="2400" i="1" dirty="0">
                <a:latin typeface="Arial" charset="0"/>
              </a:rPr>
              <a:t>mono</a:t>
            </a:r>
            <a:r>
              <a:rPr lang="en-US" sz="2400" dirty="0">
                <a:latin typeface="Arial" charset="0"/>
              </a:rPr>
              <a:t>-, meaning one, is omitted except where needed to distinguish between two different compounds with the same elements, such as carbon monoxide and carbon </a:t>
            </a:r>
            <a:r>
              <a:rPr lang="en-US" sz="2400" dirty="0" smtClean="0">
                <a:latin typeface="Arial" charset="0"/>
              </a:rPr>
              <a:t>dioxide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And ‘mono’ is almost never used to name the first element in a molecule </a:t>
            </a:r>
            <a:endParaRPr lang="en-US" sz="2000" dirty="0">
              <a:latin typeface="Arial" charset="0"/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0100"/>
            <a:ext cx="8534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name of N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_______.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876800" cy="3429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dinitrogen tetroxide 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dinitrogen tetroxygen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nitrogen oxide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nitrogen(IV) oxide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8684" y="2681690"/>
            <a:ext cx="4441669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should P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be named?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876800" cy="3429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phosphorus(V) oxide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diphosphorus pentoxide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phosphorus oxide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perphosphate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2627" y="3189288"/>
            <a:ext cx="5028579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formula for xenon tetrafluoride is _______.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4876800" cy="3429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XeF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XeF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203978"/>
            <a:ext cx="1600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875215"/>
            <a:ext cx="8577202" cy="235107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Chlorine </a:t>
            </a:r>
            <a:r>
              <a:rPr lang="en-US" sz="2800" dirty="0" smtClean="0">
                <a:latin typeface="Arial" charset="0"/>
              </a:rPr>
              <a:t>exists </a:t>
            </a:r>
            <a:r>
              <a:rPr lang="en-US" sz="2800" dirty="0">
                <a:latin typeface="Arial" charset="0"/>
              </a:rPr>
              <a:t>as a diatomic molecule due to the overlap </a:t>
            </a:r>
            <a:r>
              <a:rPr lang="en-US" sz="2800" dirty="0" smtClean="0">
                <a:latin typeface="Arial" charset="0"/>
              </a:rPr>
              <a:t>of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orbital from each bonding atom</a:t>
            </a:r>
          </a:p>
          <a:p>
            <a:pPr lvl="1"/>
            <a:r>
              <a:rPr lang="en-US" sz="2400" dirty="0" smtClean="0">
                <a:latin typeface="Arial" charset="0"/>
              </a:rPr>
              <a:t>to give a bonding orbital </a:t>
            </a:r>
          </a:p>
          <a:p>
            <a:pPr lvl="1"/>
            <a:r>
              <a:rPr lang="en-US" sz="2400" dirty="0" smtClean="0">
                <a:latin typeface="Arial" charset="0"/>
              </a:rPr>
              <a:t>containing an electron pair in a </a:t>
            </a:r>
            <a:r>
              <a:rPr lang="en-US" sz="2400" u="sng" dirty="0" smtClean="0">
                <a:latin typeface="Arial" charset="0"/>
              </a:rPr>
              <a:t>bonding electron charge cloud </a:t>
            </a:r>
            <a:endParaRPr lang="en-US" sz="2400" u="sng" dirty="0">
              <a:latin typeface="Arial" charset="0"/>
            </a:endParaRP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41468"/>
            <a:ext cx="7086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7035" y="5263868"/>
            <a:ext cx="353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a bonding </a:t>
            </a:r>
            <a:r>
              <a:rPr lang="en-US" sz="2000" dirty="0">
                <a:solidFill>
                  <a:srgbClr val="FF0000"/>
                </a:solidFill>
              </a:rPr>
              <a:t>electron charge </a:t>
            </a:r>
            <a:r>
              <a:rPr lang="en-US" sz="2000" dirty="0" smtClean="0">
                <a:solidFill>
                  <a:srgbClr val="FF0000"/>
                </a:solidFill>
              </a:rPr>
              <a:t>cloud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388" y="4706417"/>
            <a:ext cx="2489200" cy="11684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89" y="1209934"/>
            <a:ext cx="5877304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2" y="2660355"/>
            <a:ext cx="2730501" cy="1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24505" y="4706782"/>
            <a:ext cx="2630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Lewis structure </a:t>
            </a:r>
            <a:endParaRPr lang="en-US" sz="2400" dirty="0" smtClean="0"/>
          </a:p>
          <a:p>
            <a:pPr algn="ctr"/>
            <a:r>
              <a:rPr lang="en-US" sz="2400" dirty="0" smtClean="0"/>
              <a:t>of 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17434" y="202483"/>
            <a:ext cx="679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 smtClean="0"/>
              <a:t>The </a:t>
            </a:r>
            <a:r>
              <a:rPr lang="en-US" sz="3600" dirty="0"/>
              <a:t>bonding </a:t>
            </a:r>
            <a:r>
              <a:rPr lang="en-US" sz="3600" dirty="0">
                <a:solidFill>
                  <a:srgbClr val="FF0000"/>
                </a:solidFill>
              </a:rPr>
              <a:t>electron charge </a:t>
            </a:r>
            <a:r>
              <a:rPr lang="en-US" sz="3600" dirty="0" smtClean="0">
                <a:solidFill>
                  <a:srgbClr val="FF0000"/>
                </a:solidFill>
              </a:rPr>
              <a:t>cloud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3" y="1632995"/>
            <a:ext cx="5991667" cy="25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7525" y="467871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There are seven diatomic elements: nitrogen, oxygen, hydrogen, </a:t>
            </a:r>
            <a:r>
              <a:rPr lang="en-US" sz="2800" dirty="0" smtClean="0">
                <a:latin typeface="Arial" charset="0"/>
              </a:rPr>
              <a:t>fluorine, </a:t>
            </a:r>
            <a:r>
              <a:rPr lang="en-US" sz="2800" dirty="0">
                <a:latin typeface="Arial" charset="0"/>
              </a:rPr>
              <a:t>chlorine, bromine, and </a:t>
            </a:r>
            <a:r>
              <a:rPr lang="en-US" sz="2800" dirty="0" smtClean="0">
                <a:latin typeface="Arial" charset="0"/>
              </a:rPr>
              <a:t>iodine 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9125" y="555625"/>
            <a:ext cx="275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Pop reminder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78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4.2 Covalent Bonds and the Periodic Table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3" y="2414489"/>
            <a:ext cx="3742863" cy="21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35059" y="652121"/>
            <a:ext cx="7959665" cy="1252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So a </a:t>
            </a:r>
            <a:r>
              <a:rPr lang="en-US" b="1" dirty="0"/>
              <a:t>molecular compound</a:t>
            </a:r>
            <a:r>
              <a:rPr lang="en-US" dirty="0"/>
              <a:t> is a compound that consists of molecules </a:t>
            </a:r>
            <a:r>
              <a:rPr lang="en-US" dirty="0" smtClean="0"/>
              <a:t>– no ions are involved </a:t>
            </a:r>
            <a:endParaRPr lang="en-US" dirty="0"/>
          </a:p>
        </p:txBody>
      </p:sp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302218" y="492317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1"/>
            <a:r>
              <a:rPr lang="en-US" sz="2800" dirty="0">
                <a:latin typeface="+mn-lt"/>
              </a:rPr>
              <a:t>In </a:t>
            </a:r>
            <a:r>
              <a:rPr lang="en-US" sz="2800" dirty="0" smtClean="0">
                <a:latin typeface="+mn-lt"/>
              </a:rPr>
              <a:t>molecules, atoms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dirty="0" smtClean="0">
                <a:latin typeface="+mn-lt"/>
              </a:rPr>
              <a:t> electrons </a:t>
            </a:r>
            <a:r>
              <a:rPr lang="en-US" sz="2800" dirty="0">
                <a:latin typeface="+mn-lt"/>
              </a:rPr>
              <a:t>to achieve a noble gas </a:t>
            </a:r>
            <a:r>
              <a:rPr lang="en-US" sz="2800" dirty="0" smtClean="0">
                <a:latin typeface="+mn-lt"/>
              </a:rPr>
              <a:t>configuration. </a:t>
            </a:r>
          </a:p>
          <a:p>
            <a:pPr lvl="1"/>
            <a:r>
              <a:rPr lang="en-US" sz="2800" dirty="0" smtClean="0">
                <a:latin typeface="+mn-lt"/>
              </a:rPr>
              <a:t>Like salts, molecules are electrically neutral overall </a:t>
            </a:r>
            <a:endParaRPr lang="en-US" sz="2800" dirty="0">
              <a:latin typeface="+mn-lt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3" y="2414489"/>
            <a:ext cx="3742863" cy="21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0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5025"/>
            <a:ext cx="8229600" cy="5175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4.1   Covalent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4.2   Covalent Bonds and the Periodic Table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4.3   Multiple Covalent Bonds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4.4   Coordinate Covalent </a:t>
            </a:r>
            <a:r>
              <a:rPr lang="en-US" sz="2400" dirty="0" smtClean="0">
                <a:solidFill>
                  <a:srgbClr val="000000"/>
                </a:solidFill>
              </a:rPr>
              <a:t>Bonds [</a:t>
            </a:r>
            <a:r>
              <a:rPr lang="en-US" sz="2400" dirty="0" smtClean="0">
                <a:solidFill>
                  <a:srgbClr val="FF0000"/>
                </a:solidFill>
              </a:rPr>
              <a:t>skip</a:t>
            </a:r>
            <a:r>
              <a:rPr lang="en-US" sz="2400" dirty="0" smtClean="0">
                <a:solidFill>
                  <a:srgbClr val="000000"/>
                </a:solidFill>
              </a:rPr>
              <a:t>]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4.5   Characteristics of Molecular Compounds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4.6   Molecular Formulas and Lewis Structures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4.7   Drawing Lewis Structures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4.8   The Shapes of Molecules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4.9</a:t>
            </a:r>
            <a:r>
              <a:rPr lang="en-US" sz="2400" b="1" dirty="0">
                <a:solidFill>
                  <a:srgbClr val="000000"/>
                </a:solidFill>
                <a:cs typeface="Times New Roman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Polar Covalent Bonds and Electronegativity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4.10 Polar Molecules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4.11 Naming Binary Molecular Compounds</a:t>
            </a:r>
          </a:p>
        </p:txBody>
      </p:sp>
    </p:spTree>
    <p:extLst>
      <p:ext uri="{BB962C8B-B14F-4D97-AF65-F5344CB8AC3E}">
        <p14:creationId xmlns:p14="http://schemas.microsoft.com/office/powerpoint/2010/main" val="70184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57400"/>
            <a:ext cx="7562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790575" y="318747"/>
            <a:ext cx="7413625" cy="1474164"/>
          </a:xfrm>
        </p:spPr>
        <p:txBody>
          <a:bodyPr>
            <a:noAutofit/>
          </a:bodyPr>
          <a:lstStyle/>
          <a:p>
            <a:pPr marL="60325" indent="-3175">
              <a:buFontTx/>
              <a:buNone/>
            </a:pPr>
            <a:r>
              <a:rPr lang="en-US" sz="2800" b="1" dirty="0"/>
              <a:t>FIGURE 4.3</a:t>
            </a:r>
            <a:r>
              <a:rPr lang="en-US" sz="2800" dirty="0"/>
              <a:t>  Numbers of covalent bonds typically formed by main group elements to achieve octet </a:t>
            </a:r>
            <a:r>
              <a:rPr lang="en-US" sz="2800" dirty="0" smtClean="0"/>
              <a:t>configurations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08" y="5215006"/>
            <a:ext cx="406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65125" y="1221200"/>
            <a:ext cx="8229600" cy="3460749"/>
          </a:xfrm>
        </p:spPr>
        <p:txBody>
          <a:bodyPr>
            <a:normAutofit lnSpcReduction="10000"/>
          </a:bodyPr>
          <a:lstStyle/>
          <a:p>
            <a:pPr>
              <a:buSzPts val="3000"/>
            </a:pPr>
            <a:r>
              <a:rPr lang="en-US" dirty="0">
                <a:solidFill>
                  <a:srgbClr val="000000"/>
                </a:solidFill>
              </a:rPr>
              <a:t>Exceptions to the Octet Rule:</a:t>
            </a:r>
          </a:p>
          <a:p>
            <a:pPr lvl="1">
              <a:buSzPts val="3000"/>
            </a:pPr>
            <a:r>
              <a:rPr lang="en-US" dirty="0">
                <a:solidFill>
                  <a:srgbClr val="000000"/>
                </a:solidFill>
              </a:rPr>
              <a:t>Hydrogen wants a duet (to be like helium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SzPts val="3000"/>
            </a:pPr>
            <a:r>
              <a:rPr lang="en-US" dirty="0" smtClean="0">
                <a:solidFill>
                  <a:srgbClr val="000000"/>
                </a:solidFill>
              </a:rPr>
              <a:t>Boron </a:t>
            </a:r>
            <a:r>
              <a:rPr lang="en-US" dirty="0">
                <a:solidFill>
                  <a:srgbClr val="000000"/>
                </a:solidFill>
              </a:rPr>
              <a:t>only has three electrons to share, and so </a:t>
            </a:r>
            <a:r>
              <a:rPr lang="en-US" dirty="0" smtClean="0">
                <a:solidFill>
                  <a:srgbClr val="000000"/>
                </a:solidFill>
              </a:rPr>
              <a:t>can only bond to three other atoms </a:t>
            </a:r>
          </a:p>
          <a:p>
            <a:pPr lvl="1">
              <a:buSzPts val="3000"/>
            </a:pPr>
            <a:endParaRPr lang="en-US" dirty="0">
              <a:solidFill>
                <a:srgbClr val="000000"/>
              </a:solidFill>
            </a:endParaRPr>
          </a:p>
          <a:p>
            <a:pPr>
              <a:buSzPts val="3000"/>
            </a:pPr>
            <a:r>
              <a:rPr lang="en-US" dirty="0" smtClean="0">
                <a:solidFill>
                  <a:srgbClr val="000000"/>
                </a:solidFill>
              </a:rPr>
              <a:t>We will cover the octet exceptions in greater detail in section 4.6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3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is NOT true of molecular compounds?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Their smallest components are molecules.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They are composed of all nonmetals.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They possess high melting points.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They are usually soluble in organic liquids.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182" y="3375854"/>
            <a:ext cx="6675846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55625"/>
            <a:ext cx="9144000" cy="584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4.3 Multiple Covalent Bonds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10" y="2362200"/>
            <a:ext cx="7023967" cy="252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6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&amp; bonding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75" y="1597025"/>
            <a:ext cx="6416426" cy="45259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u="sng" dirty="0" smtClean="0"/>
              <a:t>orbitals</a:t>
            </a:r>
            <a:r>
              <a:rPr lang="en-US" dirty="0" smtClean="0"/>
              <a:t> can hold a maximum of 2 electrons</a:t>
            </a:r>
          </a:p>
          <a:p>
            <a:endParaRPr lang="en-US" sz="800" dirty="0"/>
          </a:p>
          <a:p>
            <a:r>
              <a:rPr lang="en-US" dirty="0" smtClean="0"/>
              <a:t>A covalent </a:t>
            </a:r>
            <a:r>
              <a:rPr lang="en-US" b="1" u="sng" dirty="0" smtClean="0"/>
              <a:t>bonding</a:t>
            </a:r>
            <a:r>
              <a:rPr lang="en-US" u="sng" dirty="0" smtClean="0"/>
              <a:t> orbital</a:t>
            </a:r>
            <a:r>
              <a:rPr lang="en-US" dirty="0" smtClean="0"/>
              <a:t> </a:t>
            </a:r>
            <a:r>
              <a:rPr lang="en-US" i="1" dirty="0" smtClean="0"/>
              <a:t>must</a:t>
            </a:r>
            <a:r>
              <a:rPr lang="en-US" dirty="0" smtClean="0"/>
              <a:t> contain 2 electrons to form a bond </a:t>
            </a:r>
          </a:p>
          <a:p>
            <a:pPr lvl="1"/>
            <a:r>
              <a:rPr lang="en-US" dirty="0" smtClean="0"/>
              <a:t>At least in Intro 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6" y="4627061"/>
            <a:ext cx="7086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6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285413"/>
            <a:ext cx="37592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19" y="1444817"/>
            <a:ext cx="7086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8250" y="3456972"/>
            <a:ext cx="24809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picture</a:t>
            </a:r>
          </a:p>
          <a:p>
            <a:r>
              <a:rPr lang="en-US" sz="2800" dirty="0" smtClean="0"/>
              <a:t>shows all the </a:t>
            </a:r>
          </a:p>
          <a:p>
            <a:r>
              <a:rPr lang="en-US" sz="2800" dirty="0" smtClean="0"/>
              <a:t>valence orbitals</a:t>
            </a:r>
          </a:p>
          <a:p>
            <a:r>
              <a:rPr lang="en-US" sz="2800" dirty="0" smtClean="0"/>
              <a:t>of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60681" y="279112"/>
            <a:ext cx="6765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FYI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649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40" y="1412875"/>
            <a:ext cx="8071845" cy="1893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single</a:t>
            </a:r>
            <a:r>
              <a:rPr lang="en-US" dirty="0" smtClean="0"/>
              <a:t> bond is: One </a:t>
            </a:r>
            <a:r>
              <a:rPr lang="en-US" b="1" i="1" dirty="0" smtClean="0"/>
              <a:t>bonding</a:t>
            </a:r>
            <a:r>
              <a:rPr lang="en-US" b="1" dirty="0" smtClean="0"/>
              <a:t> electron charge cloud </a:t>
            </a:r>
            <a:r>
              <a:rPr lang="en-US" dirty="0" smtClean="0"/>
              <a:t>that contains one molecular bonding orbital </a:t>
            </a:r>
          </a:p>
          <a:p>
            <a:endParaRPr lang="en-US" sz="200" dirty="0"/>
          </a:p>
          <a:p>
            <a:pPr marL="0" indent="0" algn="ctr">
              <a:buNone/>
            </a:pPr>
            <a:r>
              <a:rPr lang="en-US" dirty="0" err="1" smtClean="0"/>
              <a:t>Cl</a:t>
            </a:r>
            <a:r>
              <a:rPr lang="en-US" dirty="0" smtClean="0"/>
              <a:t>—</a:t>
            </a:r>
            <a:r>
              <a:rPr lang="en-US" dirty="0" err="1" smtClean="0"/>
              <a:t>Cl</a:t>
            </a:r>
            <a:r>
              <a:rPr lang="en-US" dirty="0" smtClean="0"/>
              <a:t> </a:t>
            </a:r>
          </a:p>
          <a:p>
            <a:pPr marL="457200" lvl="1" indent="0" algn="ctr">
              <a:buNone/>
            </a:pPr>
            <a:endParaRPr lang="en-US" sz="800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6" y="3210631"/>
            <a:ext cx="7086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91040" y="4949156"/>
            <a:ext cx="7919445" cy="126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 a </a:t>
            </a:r>
            <a:r>
              <a:rPr lang="en-US" b="1" i="1" dirty="0" smtClean="0"/>
              <a:t>bonding</a:t>
            </a:r>
            <a:r>
              <a:rPr lang="en-US" b="1" dirty="0" smtClean="0"/>
              <a:t> electron charge cloud </a:t>
            </a:r>
            <a:r>
              <a:rPr lang="en-US" dirty="0" smtClean="0"/>
              <a:t>can enclose </a:t>
            </a:r>
            <a:r>
              <a:rPr lang="en-US" i="1" dirty="0" smtClean="0"/>
              <a:t>multiple</a:t>
            </a:r>
            <a:r>
              <a:rPr lang="en-US" dirty="0" smtClean="0"/>
              <a:t> covalent bonding orbitals </a:t>
            </a:r>
            <a:endParaRPr lang="en-US" sz="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5238" y="293042"/>
            <a:ext cx="745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electron charge cloud </a:t>
            </a:r>
            <a:r>
              <a:rPr lang="en-US" sz="4000" dirty="0" smtClean="0"/>
              <a:t>concept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066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56"/>
            <a:ext cx="8229600" cy="4153707"/>
          </a:xfrm>
        </p:spPr>
        <p:txBody>
          <a:bodyPr/>
          <a:lstStyle/>
          <a:p>
            <a:r>
              <a:rPr lang="en-US" dirty="0" smtClean="0"/>
              <a:t>Sometimes I will refer to </a:t>
            </a:r>
            <a:r>
              <a:rPr lang="en-US" b="1" dirty="0" smtClean="0"/>
              <a:t>bonding electron charge clouds </a:t>
            </a:r>
            <a:r>
              <a:rPr lang="en-US" dirty="0" smtClean="0"/>
              <a:t>as </a:t>
            </a:r>
            <a:r>
              <a:rPr lang="en-US" b="1" dirty="0" smtClean="0"/>
              <a:t>bonding electron clouds </a:t>
            </a:r>
            <a:r>
              <a:rPr lang="en-US" dirty="0" smtClean="0"/>
              <a:t>for short </a:t>
            </a:r>
          </a:p>
          <a:p>
            <a:pPr lvl="1"/>
            <a:r>
              <a:rPr lang="en-US" dirty="0" smtClean="0"/>
              <a:t>and maybe even </a:t>
            </a:r>
            <a:r>
              <a:rPr lang="en-US" i="1" dirty="0" smtClean="0"/>
              <a:t>cloud </a:t>
            </a:r>
            <a:r>
              <a:rPr lang="en-US" dirty="0" smtClean="0"/>
              <a:t>for shorter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125" y="879126"/>
            <a:ext cx="8229600" cy="1145882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sz="2800" dirty="0"/>
              <a:t>D</a:t>
            </a:r>
            <a:r>
              <a:rPr lang="en-US" sz="2800" dirty="0" smtClean="0"/>
              <a:t>ouble and triple bonds </a:t>
            </a:r>
            <a:r>
              <a:rPr lang="en-US" sz="2800" u="sng" dirty="0" smtClean="0"/>
              <a:t>cannot</a:t>
            </a:r>
            <a:r>
              <a:rPr lang="en-US" sz="2800" dirty="0" smtClean="0"/>
              <a:t> </a:t>
            </a:r>
            <a:r>
              <a:rPr lang="en-US" sz="2800" dirty="0"/>
              <a:t>be explained </a:t>
            </a:r>
            <a:r>
              <a:rPr lang="en-US" sz="2800" dirty="0" smtClean="0"/>
              <a:t>by sharing one electron pair   in one bonding orbital </a:t>
            </a:r>
            <a:endParaRPr lang="en-US" sz="2800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65126" y="4339592"/>
            <a:ext cx="84931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The only way the atoms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can achieve an octet – is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by sharing 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</a:rPr>
              <a:t>multiple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bonding orbitals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ll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enclosed within the same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bonding electron cloud </a:t>
            </a:r>
            <a:endParaRPr lang="en-US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84" y="2518833"/>
            <a:ext cx="4120133" cy="14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503" y="2376607"/>
            <a:ext cx="121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</a:t>
            </a:r>
          </a:p>
          <a:p>
            <a:r>
              <a:rPr lang="en-US" i="1" dirty="0" smtClean="0"/>
              <a:t>CO</a:t>
            </a:r>
            <a:r>
              <a:rPr lang="en-US" i="1" baseline="-25000" dirty="0" smtClean="0"/>
              <a:t>2</a:t>
            </a:r>
            <a:r>
              <a:rPr lang="en-US" i="1" dirty="0" smtClean="0"/>
              <a:t> to CH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01947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8501"/>
            <a:ext cx="8229600" cy="2286000"/>
          </a:xfrm>
        </p:spPr>
        <p:txBody>
          <a:bodyPr/>
          <a:lstStyle/>
          <a:p>
            <a:r>
              <a:rPr lang="en-US" dirty="0" smtClean="0"/>
              <a:t>An attempt to show a </a:t>
            </a:r>
            <a:r>
              <a:rPr lang="en-US" u="sng" dirty="0" smtClean="0"/>
              <a:t>double bond</a:t>
            </a:r>
            <a:r>
              <a:rPr lang="en-US" dirty="0" smtClean="0"/>
              <a:t> within a single </a:t>
            </a:r>
            <a:r>
              <a:rPr lang="en-US" b="1" dirty="0" smtClean="0"/>
              <a:t>bonding electron charge cloud </a:t>
            </a:r>
            <a:r>
              <a:rPr lang="en-US" dirty="0" smtClean="0"/>
              <a:t>in ethylene 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794000"/>
            <a:ext cx="508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Times New Roman" charset="0"/>
              </a:rPr>
              <a:t>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65125" y="1362304"/>
            <a:ext cx="8229600" cy="4781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1.	What </a:t>
            </a:r>
            <a:r>
              <a:rPr lang="en-US" sz="2400" b="1" dirty="0">
                <a:latin typeface="Arial" charset="0"/>
              </a:rPr>
              <a:t>is a covalent bond?</a:t>
            </a:r>
            <a:r>
              <a:rPr lang="en-US" sz="2400" dirty="0">
                <a:latin typeface="Arial" charset="0"/>
                <a:cs typeface="Times New Roman" charset="0"/>
              </a:rPr>
              <a:t> 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</a:rPr>
              <a:t>Be able to describe the nature of covalent bonds and how they are formed.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2.	</a:t>
            </a:r>
            <a:r>
              <a:rPr lang="en-US" sz="2400" b="1" dirty="0">
                <a:latin typeface="Arial" charset="0"/>
              </a:rPr>
              <a:t>How does the octet rule apply to covalent bond formation?</a:t>
            </a:r>
            <a:r>
              <a:rPr lang="en-US" sz="2400" dirty="0">
                <a:latin typeface="Arial" charset="0"/>
              </a:rPr>
              <a:t> </a:t>
            </a:r>
            <a:endParaRPr lang="en-US" sz="2400" b="1" dirty="0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</a:rPr>
              <a:t>Be able to use the octet rule to predict the numbers of covalent bonds formed by common main group elements.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3.	</a:t>
            </a:r>
            <a:r>
              <a:rPr lang="en-US" sz="2400" b="1" dirty="0">
                <a:latin typeface="Arial" charset="0"/>
              </a:rPr>
              <a:t>What are the major differences between ionic and molecular compounds?</a:t>
            </a:r>
            <a:r>
              <a:rPr lang="en-US" sz="2400" dirty="0">
                <a:latin typeface="Arial" charset="0"/>
              </a:rPr>
              <a:t> </a:t>
            </a:r>
            <a:endParaRPr lang="en-US" sz="2400" b="1" dirty="0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</a:rPr>
              <a:t>Be able to compare the structures, compositions, and properties of ionic and molecular compounds. </a:t>
            </a:r>
            <a:endParaRPr lang="en-US" sz="24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8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Bonds and </a:t>
            </a:r>
            <a:r>
              <a:rPr lang="en-US" b="1" dirty="0" smtClean="0"/>
              <a:t>bonding electron </a:t>
            </a:r>
            <a:r>
              <a:rPr lang="en-US" b="1" dirty="0"/>
              <a:t>c</a:t>
            </a:r>
            <a:r>
              <a:rPr lang="en-US" b="1" dirty="0" smtClean="0"/>
              <a:t>louds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364978" cy="49568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single bond </a:t>
            </a:r>
            <a:r>
              <a:rPr lang="en-US" dirty="0" smtClean="0"/>
              <a:t>is: </a:t>
            </a:r>
            <a:r>
              <a:rPr lang="en-US" b="1" dirty="0" smtClean="0"/>
              <a:t>one bonding </a:t>
            </a:r>
            <a:r>
              <a:rPr lang="en-US" b="1" dirty="0"/>
              <a:t>electron cloud </a:t>
            </a:r>
            <a:r>
              <a:rPr lang="en-US" dirty="0" smtClean="0"/>
              <a:t>that contains one </a:t>
            </a:r>
            <a:r>
              <a:rPr lang="en-US" dirty="0"/>
              <a:t>molecular bonding orbital  </a:t>
            </a:r>
          </a:p>
          <a:p>
            <a:pPr marL="57150" indent="0" algn="ctr">
              <a:buNone/>
            </a:pPr>
            <a:r>
              <a:rPr lang="en-US" dirty="0" smtClean="0"/>
              <a:t>N—N </a:t>
            </a:r>
            <a:endParaRPr lang="en-US" dirty="0"/>
          </a:p>
          <a:p>
            <a:pPr marL="457200" lvl="1" indent="0" algn="ctr">
              <a:buNone/>
            </a:pPr>
            <a:endParaRPr lang="en-US" sz="800" dirty="0"/>
          </a:p>
          <a:p>
            <a:r>
              <a:rPr lang="en-US" dirty="0"/>
              <a:t>a double bond </a:t>
            </a:r>
            <a:r>
              <a:rPr lang="en-US" dirty="0" smtClean="0"/>
              <a:t>is: </a:t>
            </a:r>
            <a:r>
              <a:rPr lang="en-US" b="1" dirty="0"/>
              <a:t>one </a:t>
            </a:r>
            <a:r>
              <a:rPr lang="en-US" b="1" dirty="0" smtClean="0"/>
              <a:t>bonding electron </a:t>
            </a:r>
            <a:r>
              <a:rPr lang="en-US" b="1" dirty="0"/>
              <a:t>cloud </a:t>
            </a:r>
            <a:r>
              <a:rPr lang="en-US" dirty="0" smtClean="0"/>
              <a:t>that contains two </a:t>
            </a:r>
            <a:r>
              <a:rPr lang="en-US" dirty="0"/>
              <a:t>molecular bonding orbitals </a:t>
            </a:r>
          </a:p>
          <a:p>
            <a:pPr marL="0" indent="0" algn="ctr">
              <a:buNone/>
            </a:pPr>
            <a:r>
              <a:rPr lang="en-US" dirty="0"/>
              <a:t>N=N</a:t>
            </a:r>
          </a:p>
          <a:p>
            <a:pPr marL="0" indent="0" algn="ctr">
              <a:buNone/>
            </a:pPr>
            <a:endParaRPr lang="en-US" sz="900" dirty="0"/>
          </a:p>
          <a:p>
            <a:r>
              <a:rPr lang="en-US" dirty="0"/>
              <a:t>a triple bond </a:t>
            </a:r>
            <a:r>
              <a:rPr lang="en-US" dirty="0" smtClean="0"/>
              <a:t>is: </a:t>
            </a:r>
            <a:r>
              <a:rPr lang="en-US" b="1" dirty="0" smtClean="0"/>
              <a:t>one bonding </a:t>
            </a:r>
            <a:r>
              <a:rPr lang="en-US" b="1" dirty="0"/>
              <a:t>electron cloud </a:t>
            </a:r>
            <a:r>
              <a:rPr lang="en-US" dirty="0" smtClean="0"/>
              <a:t>that contains three </a:t>
            </a:r>
            <a:r>
              <a:rPr lang="en-US" dirty="0"/>
              <a:t>molecular bonding </a:t>
            </a:r>
            <a:r>
              <a:rPr lang="en-US" dirty="0" smtClean="0"/>
              <a:t>orbitals</a:t>
            </a:r>
          </a:p>
          <a:p>
            <a:pPr marL="0" indent="0" algn="ctr">
              <a:buNone/>
            </a:pPr>
            <a:r>
              <a:rPr lang="en-US" dirty="0" smtClean="0"/>
              <a:t>N</a:t>
            </a:r>
            <a:r>
              <a:rPr lang="en-US" dirty="0">
                <a:sym typeface="Symbol"/>
              </a:rPr>
              <a:t></a:t>
            </a:r>
            <a:r>
              <a:rPr lang="en-US" dirty="0" smtClean="0"/>
              <a:t>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7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2289" y="1486370"/>
            <a:ext cx="8229600" cy="481729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Carbon, nitrogen, and oxygen are the elements most often present in multiple </a:t>
            </a:r>
            <a:r>
              <a:rPr lang="en-US" sz="2800" dirty="0" smtClean="0">
                <a:latin typeface="Arial" charset="0"/>
              </a:rPr>
              <a:t>bonds 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600" dirty="0">
                <a:latin typeface="Arial" charset="0"/>
              </a:rPr>
              <a:t>Carbon and nitrogen will form double and triple </a:t>
            </a:r>
            <a:r>
              <a:rPr lang="en-US" sz="2600" dirty="0" smtClean="0">
                <a:latin typeface="Arial" charset="0"/>
              </a:rPr>
              <a:t>bonds </a:t>
            </a:r>
            <a:endParaRPr lang="en-US" sz="2600" dirty="0">
              <a:latin typeface="Arial" charset="0"/>
            </a:endParaRPr>
          </a:p>
          <a:p>
            <a:pPr lvl="1"/>
            <a:r>
              <a:rPr lang="en-US" sz="2600" dirty="0">
                <a:latin typeface="Arial" charset="0"/>
              </a:rPr>
              <a:t>Oxygen </a:t>
            </a:r>
            <a:r>
              <a:rPr lang="en-US" sz="2600" i="1" dirty="0" smtClean="0">
                <a:latin typeface="Arial" charset="0"/>
              </a:rPr>
              <a:t>normally</a:t>
            </a:r>
            <a:r>
              <a:rPr lang="en-US" sz="2600" dirty="0" smtClean="0">
                <a:latin typeface="Arial" charset="0"/>
              </a:rPr>
              <a:t> forms </a:t>
            </a:r>
            <a:r>
              <a:rPr lang="en-US" sz="2600" dirty="0">
                <a:latin typeface="Arial" charset="0"/>
              </a:rPr>
              <a:t>only double </a:t>
            </a:r>
            <a:r>
              <a:rPr lang="en-US" sz="2600" dirty="0" smtClean="0">
                <a:latin typeface="Arial" charset="0"/>
              </a:rPr>
              <a:t>bonds </a:t>
            </a:r>
          </a:p>
          <a:p>
            <a:pPr lvl="1"/>
            <a:r>
              <a:rPr lang="en-US" sz="2600" dirty="0" smtClean="0">
                <a:latin typeface="Arial" charset="0"/>
              </a:rPr>
              <a:t>Halogens </a:t>
            </a:r>
            <a:r>
              <a:rPr lang="en-US" sz="2600" i="1" dirty="0" smtClean="0">
                <a:latin typeface="Arial" charset="0"/>
              </a:rPr>
              <a:t>never</a:t>
            </a:r>
            <a:r>
              <a:rPr lang="en-US" sz="2600" dirty="0" smtClean="0">
                <a:latin typeface="Arial" charset="0"/>
              </a:rPr>
              <a:t> involve multiple bonds (in Intro) </a:t>
            </a:r>
          </a:p>
          <a:p>
            <a:pPr lvl="1"/>
            <a:endParaRPr lang="en-US" sz="26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Multiple </a:t>
            </a:r>
            <a:r>
              <a:rPr lang="en-US" sz="2800" dirty="0">
                <a:latin typeface="Arial" charset="0"/>
              </a:rPr>
              <a:t>covalent bonding is particularly common in </a:t>
            </a:r>
            <a:r>
              <a:rPr lang="en-US" sz="2800" i="1" dirty="0">
                <a:latin typeface="Arial" charset="0"/>
              </a:rPr>
              <a:t>organic</a:t>
            </a:r>
            <a:r>
              <a:rPr lang="en-US" sz="2800" dirty="0">
                <a:latin typeface="Arial" charset="0"/>
              </a:rPr>
              <a:t> molecules, which predominantly consist of the element </a:t>
            </a:r>
            <a:r>
              <a:rPr lang="en-US" sz="2800" dirty="0" smtClean="0">
                <a:latin typeface="Arial" charset="0"/>
              </a:rPr>
              <a:t>carbon </a:t>
            </a:r>
            <a:endParaRPr lang="en-US" sz="120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966" y="489185"/>
            <a:ext cx="540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Who forms multiple bonds?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78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071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4.4 Coordinate Covalent </a:t>
            </a:r>
            <a:r>
              <a:rPr lang="en-US" dirty="0" smtClean="0">
                <a:latin typeface="Arial" charset="0"/>
                <a:cs typeface="Times New Roman" charset="0"/>
              </a:rPr>
              <a:t>Bonds</a:t>
            </a:r>
            <a:endParaRPr lang="en-US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9842"/>
            <a:ext cx="7915702" cy="30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1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5125" y="729547"/>
            <a:ext cx="8229600" cy="15541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coordinate covalent bond</a:t>
            </a:r>
            <a:r>
              <a:rPr lang="en-US" sz="2800" dirty="0">
                <a:latin typeface="Arial" charset="0"/>
              </a:rPr>
              <a:t> is the covalent bond that forms when both electrons are donated by the same </a:t>
            </a:r>
            <a:r>
              <a:rPr lang="en-US" sz="2800" dirty="0" smtClean="0">
                <a:latin typeface="Arial" charset="0"/>
              </a:rPr>
              <a:t>atom</a:t>
            </a:r>
            <a:r>
              <a:rPr lang="en-US" sz="2800" dirty="0">
                <a:latin typeface="Arial" charset="0"/>
              </a:rPr>
              <a:t>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9842"/>
            <a:ext cx="7915702" cy="30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2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14325" y="869950"/>
            <a:ext cx="8229600" cy="1066800"/>
          </a:xfrm>
        </p:spPr>
        <p:txBody>
          <a:bodyPr>
            <a:normAutofit/>
          </a:bodyPr>
          <a:lstStyle/>
          <a:p>
            <a:pPr marL="3175" indent="-3175">
              <a:buFontTx/>
              <a:buNone/>
            </a:pPr>
            <a:r>
              <a:rPr lang="en-US" sz="2800" dirty="0">
                <a:latin typeface="Arial" charset="0"/>
              </a:rPr>
              <a:t>Once formed, a coordinate covalent bond is no different from any other covalent </a:t>
            </a:r>
            <a:r>
              <a:rPr lang="en-US" sz="2800" dirty="0" smtClean="0">
                <a:latin typeface="Arial" charset="0"/>
              </a:rPr>
              <a:t>bond</a:t>
            </a:r>
            <a:r>
              <a:rPr lang="en-US" sz="2800" dirty="0">
                <a:latin typeface="Arial" charset="0"/>
              </a:rPr>
              <a:t> 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0644" y="2575383"/>
            <a:ext cx="37074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Coordinate covalent bonds often result in unusual bonding patterns, such as nitrogen with four covalent bonds, or oxygen with three bonds (H</a:t>
            </a:r>
            <a:r>
              <a:rPr lang="en-US" baseline="-25000" dirty="0">
                <a:latin typeface="Arial" charset="0"/>
                <a:cs typeface="Arial" charset="0"/>
              </a:rPr>
              <a:t>3</a:t>
            </a:r>
            <a:r>
              <a:rPr lang="en-US" dirty="0">
                <a:latin typeface="Arial" charset="0"/>
                <a:cs typeface="Arial" charset="0"/>
              </a:rPr>
              <a:t>O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2" y="3047487"/>
            <a:ext cx="3660862" cy="115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7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and BF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499042"/>
            <a:ext cx="5333999" cy="237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5125" y="5318125"/>
            <a:ext cx="597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that empty orbital in boron!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13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609196"/>
            <a:ext cx="9144000" cy="569913"/>
          </a:xfrm>
        </p:spPr>
        <p:txBody>
          <a:bodyPr/>
          <a:lstStyle/>
          <a:p>
            <a:r>
              <a:rPr lang="en-US" sz="3100" dirty="0">
                <a:latin typeface="Arial" charset="0"/>
                <a:cs typeface="Times New Roman" charset="0"/>
              </a:rPr>
              <a:t>4.5 Characteristics of Molecular Compounds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031" y="1841500"/>
            <a:ext cx="5025219" cy="3871913"/>
          </a:xfrm>
        </p:spPr>
        <p:txBody>
          <a:bodyPr/>
          <a:lstStyle/>
          <a:p>
            <a:r>
              <a:rPr lang="en-US" dirty="0" smtClean="0"/>
              <a:t>Section vocabulary </a:t>
            </a:r>
          </a:p>
          <a:p>
            <a:pPr lvl="1"/>
            <a:r>
              <a:rPr lang="en-US" dirty="0" err="1"/>
              <a:t>intramolecular</a:t>
            </a:r>
            <a:r>
              <a:rPr lang="en-US" dirty="0"/>
              <a:t> force </a:t>
            </a:r>
          </a:p>
          <a:p>
            <a:pPr lvl="2"/>
            <a:r>
              <a:rPr lang="en-US" dirty="0"/>
              <a:t>Bonds within molecules </a:t>
            </a:r>
          </a:p>
          <a:p>
            <a:pPr lvl="2"/>
            <a:r>
              <a:rPr lang="en-US" dirty="0"/>
              <a:t>Covalent </a:t>
            </a:r>
          </a:p>
          <a:p>
            <a:pPr lvl="1"/>
            <a:r>
              <a:rPr lang="en-US" dirty="0" smtClean="0"/>
              <a:t>intermolecular force</a:t>
            </a:r>
          </a:p>
          <a:p>
            <a:pPr lvl="2"/>
            <a:r>
              <a:rPr lang="en-US" dirty="0" smtClean="0"/>
              <a:t>“Bonds” between molecules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ydrogen bonding </a:t>
            </a:r>
          </a:p>
        </p:txBody>
      </p:sp>
      <p:pic>
        <p:nvPicPr>
          <p:cNvPr id="4" name="Picture 4" descr="7522n10_03"/>
          <p:cNvPicPr>
            <a:picLocks noChangeAspect="1" noChangeArrowheads="1"/>
          </p:cNvPicPr>
          <p:nvPr/>
        </p:nvPicPr>
        <p:blipFill>
          <a:blip r:embed="rId2" cstate="print"/>
          <a:srcRect l="30882"/>
          <a:stretch>
            <a:fillRect/>
          </a:stretch>
        </p:blipFill>
        <p:spPr bwMode="auto">
          <a:xfrm>
            <a:off x="5437276" y="2209799"/>
            <a:ext cx="2998699" cy="3503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57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65125" y="508000"/>
            <a:ext cx="8376904" cy="1571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smallest component in</a:t>
            </a:r>
          </a:p>
          <a:p>
            <a:pPr lvl="1"/>
            <a:r>
              <a:rPr lang="en-US" sz="2400" dirty="0" smtClean="0"/>
              <a:t>a salt </a:t>
            </a:r>
          </a:p>
        </p:txBody>
      </p:sp>
      <p:pic>
        <p:nvPicPr>
          <p:cNvPr id="3" name="Picture 2" descr="11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493" y="2285999"/>
            <a:ext cx="3332476" cy="36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6096" y="1428749"/>
            <a:ext cx="8376904" cy="69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in a </a:t>
            </a:r>
            <a:r>
              <a:rPr lang="en-US" sz="2400" b="1" i="1" dirty="0" smtClean="0"/>
              <a:t>collection of </a:t>
            </a:r>
            <a:r>
              <a:rPr lang="en-US" sz="2400" dirty="0" smtClean="0"/>
              <a:t>molecules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3" y="2847739"/>
            <a:ext cx="2483977" cy="276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57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65125" y="508000"/>
            <a:ext cx="8376904" cy="1571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Collections of ionic </a:t>
            </a:r>
            <a:r>
              <a:rPr lang="en-US" sz="2800" dirty="0"/>
              <a:t>compounds have high melting and boiling points </a:t>
            </a:r>
            <a:r>
              <a:rPr lang="en-US" sz="2800" i="1" dirty="0"/>
              <a:t>because</a:t>
            </a:r>
            <a:r>
              <a:rPr lang="en-US" sz="2800" dirty="0"/>
              <a:t> the attractive forces </a:t>
            </a:r>
            <a:r>
              <a:rPr lang="en-US" sz="2800" dirty="0" smtClean="0"/>
              <a:t>between particles (oppositely charged ions) </a:t>
            </a:r>
            <a:r>
              <a:rPr lang="en-US" sz="2800" dirty="0"/>
              <a:t>are so </a:t>
            </a:r>
            <a:r>
              <a:rPr lang="en-US" sz="2800" dirty="0" smtClean="0"/>
              <a:t>strong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3" name="Picture 2" descr="11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931" y="2079626"/>
            <a:ext cx="2163819" cy="235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87" y="2079625"/>
            <a:ext cx="2216613" cy="22330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1140"/>
            <a:ext cx="8229600" cy="127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But collections of</a:t>
            </a:r>
            <a:r>
              <a:rPr lang="en-US" sz="2800" i="1" dirty="0" smtClean="0"/>
              <a:t> </a:t>
            </a:r>
            <a:r>
              <a:rPr lang="en-US" sz="2800" dirty="0" smtClean="0"/>
              <a:t>molecules</a:t>
            </a:r>
            <a:r>
              <a:rPr lang="en-US" sz="2800" i="1" dirty="0" smtClean="0"/>
              <a:t> </a:t>
            </a:r>
            <a:r>
              <a:rPr lang="en-US" sz="2800" dirty="0" smtClean="0"/>
              <a:t>are </a:t>
            </a:r>
            <a:r>
              <a:rPr lang="en-US" sz="2800" i="1" dirty="0" smtClean="0"/>
              <a:t>not</a:t>
            </a:r>
            <a:r>
              <a:rPr lang="en-US" sz="2800" dirty="0" smtClean="0"/>
              <a:t> composed of oppositely charged particles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8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26" y="2364822"/>
            <a:ext cx="3790782" cy="4161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140" y="796052"/>
            <a:ext cx="632344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Molecules have: </a:t>
            </a:r>
          </a:p>
          <a:p>
            <a:endParaRPr lang="en-US" sz="700" dirty="0"/>
          </a:p>
          <a:p>
            <a:r>
              <a:rPr lang="en-US" sz="2800" b="1" dirty="0"/>
              <a:t>s</a:t>
            </a:r>
            <a:r>
              <a:rPr lang="en-US" sz="2800" b="1" dirty="0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intramolecular</a:t>
            </a:r>
            <a:r>
              <a:rPr lang="en-US" sz="2800" dirty="0" smtClean="0"/>
              <a:t> bonds (covalent), but </a:t>
            </a:r>
            <a:r>
              <a:rPr lang="en-US" sz="2800" b="1" dirty="0" smtClean="0"/>
              <a:t>weak</a:t>
            </a:r>
            <a:r>
              <a:rPr lang="en-US" sz="2800" dirty="0" smtClean="0"/>
              <a:t> intermolecular bonds</a:t>
            </a:r>
          </a:p>
          <a:p>
            <a:endParaRPr lang="en-US" sz="2800" dirty="0"/>
          </a:p>
          <a:p>
            <a:r>
              <a:rPr lang="en-US" sz="2800" dirty="0" smtClean="0"/>
              <a:t>So melting and boiling points </a:t>
            </a:r>
          </a:p>
          <a:p>
            <a:r>
              <a:rPr lang="en-US" sz="2800" dirty="0" smtClean="0"/>
              <a:t>tend to be low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25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124325"/>
          </a:xfrm>
        </p:spPr>
        <p:txBody>
          <a:bodyPr>
            <a:normAutofit lnSpcReduction="10000"/>
          </a:bodyPr>
          <a:lstStyle/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 startAt="4"/>
            </a:pPr>
            <a:r>
              <a:rPr lang="en-US" sz="2400" b="1" dirty="0">
                <a:latin typeface="Arial" charset="0"/>
              </a:rPr>
              <a:t>How are molecular compounds represented?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cs typeface="Times New Roman" charset="0"/>
              </a:rPr>
              <a:t>	</a:t>
            </a:r>
          </a:p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</a:rPr>
              <a:t>Be able to interpret molecular formulas and draw Lewis structures for molecules.</a:t>
            </a:r>
            <a:endParaRPr lang="en-US" sz="24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 startAt="5"/>
            </a:pPr>
            <a:r>
              <a:rPr lang="en-US" sz="2400" b="1" dirty="0">
                <a:latin typeface="Arial" charset="0"/>
              </a:rPr>
              <a:t>What is the influence of valence-shell electrons on molecular shape?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  <a:cs typeface="Times New Roman" charset="0"/>
              </a:rPr>
              <a:t> </a:t>
            </a:r>
            <a:r>
              <a:rPr lang="en-US" sz="2400" dirty="0">
                <a:latin typeface="Arial" charset="0"/>
                <a:cs typeface="Times New Roman" charset="0"/>
              </a:rPr>
              <a:t> </a:t>
            </a:r>
          </a:p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</a:rPr>
              <a:t>Be able to use Lewis structures to predict molecular geometry. </a:t>
            </a:r>
          </a:p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 startAt="6"/>
            </a:pPr>
            <a:r>
              <a:rPr lang="en-US" sz="2400" b="1" dirty="0">
                <a:latin typeface="Arial" charset="0"/>
              </a:rPr>
              <a:t>When are bonds and molecules polar?</a:t>
            </a:r>
          </a:p>
          <a:p>
            <a:pPr marL="349250" indent="-34925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Arial" charset="0"/>
              </a:rPr>
              <a:t>	Be able to use electronegativity and molecular geometry to predict bond and molecular polarity.</a:t>
            </a:r>
          </a:p>
        </p:txBody>
      </p:sp>
    </p:spTree>
    <p:extLst>
      <p:ext uri="{BB962C8B-B14F-4D97-AF65-F5344CB8AC3E}">
        <p14:creationId xmlns:p14="http://schemas.microsoft.com/office/powerpoint/2010/main" val="82930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986"/>
            <a:ext cx="8229600" cy="12952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 </a:t>
            </a:r>
            <a:r>
              <a:rPr lang="en-US" b="1" dirty="0" smtClean="0"/>
              <a:t>molecules</a:t>
            </a:r>
            <a:r>
              <a:rPr lang="en-US" dirty="0" smtClean="0"/>
              <a:t> have </a:t>
            </a:r>
            <a:r>
              <a:rPr lang="en-US" i="1" dirty="0" smtClean="0"/>
              <a:t>no</a:t>
            </a:r>
            <a:r>
              <a:rPr lang="en-US" dirty="0" smtClean="0"/>
              <a:t> </a:t>
            </a:r>
            <a:r>
              <a:rPr lang="en-US" dirty="0" smtClean="0"/>
              <a:t>positive </a:t>
            </a:r>
            <a:r>
              <a:rPr lang="en-US" dirty="0" smtClean="0"/>
              <a:t>&amp; negative </a:t>
            </a:r>
            <a:r>
              <a:rPr lang="en-US" dirty="0" smtClean="0"/>
              <a:t>components to </a:t>
            </a:r>
            <a:r>
              <a:rPr lang="en-US" dirty="0" smtClean="0"/>
              <a:t>provide a strong electrostatic attraction </a:t>
            </a:r>
            <a:r>
              <a:rPr lang="en-US" dirty="0" smtClean="0"/>
              <a:t>as do salts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770783"/>
            <a:ext cx="8229600" cy="135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But there are weak forces between molecules, called </a:t>
            </a:r>
            <a:r>
              <a:rPr lang="en-US" b="1" i="1" dirty="0" smtClean="0">
                <a:latin typeface="Arial" charset="0"/>
              </a:rPr>
              <a:t>intermolecular forces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/>
          </a:p>
        </p:txBody>
      </p:sp>
      <p:pic>
        <p:nvPicPr>
          <p:cNvPr id="7" name="Picture 6" descr="11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931" y="2079626"/>
            <a:ext cx="2163819" cy="235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87" y="2079625"/>
            <a:ext cx="2216613" cy="223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4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398"/>
            <a:ext cx="8461312" cy="4152638"/>
          </a:xfrm>
        </p:spPr>
        <p:txBody>
          <a:bodyPr>
            <a:normAutofit/>
          </a:bodyPr>
          <a:lstStyle/>
          <a:p>
            <a:endParaRPr lang="en-US" sz="300" dirty="0">
              <a:solidFill>
                <a:srgbClr val="000000"/>
              </a:solidFill>
            </a:endParaRPr>
          </a:p>
          <a:p>
            <a:pPr>
              <a:buSzPts val="2700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SzPts val="2700"/>
            </a:pPr>
            <a:r>
              <a:rPr lang="en-US" dirty="0" smtClean="0">
                <a:solidFill>
                  <a:srgbClr val="000000"/>
                </a:solidFill>
              </a:rPr>
              <a:t>Unlike ionic compounds,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olecular compounds </a:t>
            </a:r>
          </a:p>
          <a:p>
            <a:pPr lvl="1">
              <a:buSzPts val="2700"/>
            </a:pPr>
            <a:r>
              <a:rPr lang="en-US" dirty="0" smtClean="0">
                <a:solidFill>
                  <a:srgbClr val="000000"/>
                </a:solidFill>
              </a:rPr>
              <a:t>have low </a:t>
            </a:r>
            <a:r>
              <a:rPr lang="en-US" dirty="0">
                <a:solidFill>
                  <a:srgbClr val="000000"/>
                </a:solidFill>
              </a:rPr>
              <a:t>melting and boiling points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SzPts val="2700"/>
            </a:pP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rarely soluble in </a:t>
            </a:r>
            <a:r>
              <a:rPr lang="en-US" dirty="0" smtClean="0">
                <a:solidFill>
                  <a:srgbClr val="000000"/>
                </a:solidFill>
              </a:rPr>
              <a:t>water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SzPts val="2700"/>
            </a:pPr>
            <a:r>
              <a:rPr lang="en-US" dirty="0" smtClean="0">
                <a:solidFill>
                  <a:srgbClr val="000000"/>
                </a:solidFill>
              </a:rPr>
              <a:t>do </a:t>
            </a:r>
            <a:r>
              <a:rPr lang="en-US" dirty="0">
                <a:solidFill>
                  <a:srgbClr val="000000"/>
                </a:solidFill>
              </a:rPr>
              <a:t>not conduct electricity when melted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3978" y="703606"/>
            <a:ext cx="511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Intermolecular forces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527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" y="1256052"/>
            <a:ext cx="8832550" cy="48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378" y="393239"/>
            <a:ext cx="223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STUDY THIS!!!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34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42041"/>
            <a:ext cx="9144000" cy="554038"/>
          </a:xfrm>
        </p:spPr>
        <p:txBody>
          <a:bodyPr/>
          <a:lstStyle/>
          <a:p>
            <a:r>
              <a:rPr lang="en-US" sz="3000" dirty="0">
                <a:latin typeface="Arial" charset="0"/>
                <a:cs typeface="Times New Roman" charset="0"/>
              </a:rPr>
              <a:t>4.6 Molecular Formulas and Lewis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10" y="3485573"/>
            <a:ext cx="2100901" cy="307190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00076"/>
            <a:ext cx="8229600" cy="31305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i="1" dirty="0">
                <a:solidFill>
                  <a:srgbClr val="000000"/>
                </a:solidFill>
              </a:rPr>
              <a:t>molecular</a:t>
            </a:r>
            <a:r>
              <a:rPr lang="en-US" dirty="0">
                <a:solidFill>
                  <a:srgbClr val="000000"/>
                </a:solidFill>
              </a:rPr>
              <a:t> formula gives the number of atoms that are combined into one molecule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The formula “Cl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” says the chlorine molecule is made of two atoms bonded together 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b="1" i="1" dirty="0">
                <a:solidFill>
                  <a:srgbClr val="000000"/>
                </a:solidFill>
              </a:rPr>
              <a:t>ionic</a:t>
            </a:r>
            <a:r>
              <a:rPr lang="en-US" dirty="0">
                <a:solidFill>
                  <a:srgbClr val="000000"/>
                </a:solidFill>
              </a:rPr>
              <a:t> formula gives only a ratio of 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 it’s: </a:t>
            </a:r>
            <a:r>
              <a:rPr lang="en-US" sz="2400" dirty="0" err="1">
                <a:solidFill>
                  <a:srgbClr val="000000"/>
                </a:solidFill>
              </a:rPr>
              <a:t>NaCl</a:t>
            </a:r>
            <a:r>
              <a:rPr lang="en-US" sz="2400" dirty="0">
                <a:solidFill>
                  <a:srgbClr val="000000"/>
                </a:solidFill>
              </a:rPr>
              <a:t>   not   Na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Cl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7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Formulas: Molecules </a:t>
            </a:r>
            <a:r>
              <a:rPr lang="en-US" dirty="0" err="1" smtClean="0"/>
              <a:t>vs</a:t>
            </a:r>
            <a:r>
              <a:rPr lang="en-US" dirty="0" smtClean="0"/>
              <a:t> salts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9" y="2025010"/>
            <a:ext cx="3965107" cy="309700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11330" y="2161584"/>
            <a:ext cx="3765088" cy="2484139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lucose really has: </a:t>
            </a:r>
          </a:p>
          <a:p>
            <a:pPr lvl="1"/>
            <a:r>
              <a:rPr lang="en-US" dirty="0" smtClean="0"/>
              <a:t>6 carbons 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 smtClean="0"/>
              <a:t>hydrogens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oxygens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68579" y="5368349"/>
            <a:ext cx="14855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688446" y="5491460"/>
            <a:ext cx="236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 even numbers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65125" y="758950"/>
            <a:ext cx="8229600" cy="5604598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/>
                <a:cs typeface="Calibri"/>
              </a:rPr>
              <a:t>Molecular formula</a:t>
            </a:r>
            <a:r>
              <a:rPr lang="en-US" dirty="0">
                <a:latin typeface="Calibri"/>
                <a:cs typeface="Calibri"/>
              </a:rPr>
              <a:t>—</a:t>
            </a:r>
            <a:r>
              <a:rPr lang="en-US" dirty="0" smtClean="0">
                <a:latin typeface="Calibri"/>
                <a:cs typeface="Calibri"/>
              </a:rPr>
              <a:t>Any </a:t>
            </a:r>
            <a:r>
              <a:rPr lang="en-US" dirty="0">
                <a:latin typeface="Calibri"/>
                <a:cs typeface="Calibri"/>
              </a:rPr>
              <a:t>formula that </a:t>
            </a:r>
            <a:r>
              <a:rPr lang="en-US" dirty="0" smtClean="0">
                <a:latin typeface="Calibri"/>
                <a:cs typeface="Calibri"/>
              </a:rPr>
              <a:t>makes explicit the </a:t>
            </a:r>
            <a:r>
              <a:rPr lang="en-US" dirty="0">
                <a:latin typeface="Calibri"/>
                <a:cs typeface="Calibri"/>
              </a:rPr>
              <a:t>numbers and kinds of atoms in one molecule of a compound </a:t>
            </a:r>
            <a:endParaRPr lang="en-US" sz="1000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Structural </a:t>
            </a:r>
            <a:r>
              <a:rPr lang="en-US" b="1" dirty="0">
                <a:latin typeface="Calibri"/>
                <a:cs typeface="Calibri"/>
              </a:rPr>
              <a:t>formula</a:t>
            </a:r>
            <a:r>
              <a:rPr lang="en-US" dirty="0">
                <a:latin typeface="Calibri"/>
                <a:cs typeface="Calibri"/>
              </a:rPr>
              <a:t>—A molecular representation that shows the </a:t>
            </a:r>
            <a:r>
              <a:rPr lang="en-US" dirty="0" smtClean="0">
                <a:latin typeface="Calibri"/>
                <a:cs typeface="Calibri"/>
              </a:rPr>
              <a:t>actual connections </a:t>
            </a:r>
            <a:r>
              <a:rPr lang="en-US" dirty="0">
                <a:latin typeface="Calibri"/>
                <a:cs typeface="Calibri"/>
              </a:rPr>
              <a:t>among atoms </a:t>
            </a:r>
            <a:r>
              <a:rPr lang="en-US" dirty="0" smtClean="0">
                <a:latin typeface="Calibri"/>
                <a:cs typeface="Calibri"/>
              </a:rPr>
              <a:t>by </a:t>
            </a:r>
            <a:r>
              <a:rPr lang="en-US" dirty="0">
                <a:latin typeface="Calibri"/>
                <a:cs typeface="Calibri"/>
              </a:rPr>
              <a:t>using lines to represent </a:t>
            </a:r>
            <a:r>
              <a:rPr lang="en-US" dirty="0" smtClean="0">
                <a:latin typeface="Calibri"/>
                <a:cs typeface="Calibri"/>
              </a:rPr>
              <a:t>the covalent bonds </a:t>
            </a:r>
          </a:p>
          <a:p>
            <a:r>
              <a:rPr lang="en-US" b="1" dirty="0" smtClean="0">
                <a:latin typeface="Calibri"/>
                <a:cs typeface="Calibri"/>
              </a:rPr>
              <a:t>Condensed formula</a:t>
            </a:r>
            <a:r>
              <a:rPr lang="en-US" dirty="0" smtClean="0">
                <a:latin typeface="Calibri"/>
                <a:cs typeface="Calibri"/>
              </a:rPr>
              <a:t>—</a:t>
            </a:r>
            <a:r>
              <a:rPr lang="en-US" dirty="0">
                <a:latin typeface="Calibri"/>
                <a:cs typeface="Calibri"/>
              </a:rPr>
              <a:t>Larger organic molecules are often written as </a:t>
            </a:r>
            <a:r>
              <a:rPr lang="en-US" b="1" i="1" dirty="0">
                <a:latin typeface="Calibri"/>
                <a:cs typeface="Calibri"/>
              </a:rPr>
              <a:t>condensed structures </a:t>
            </a:r>
            <a:r>
              <a:rPr lang="en-US" dirty="0">
                <a:latin typeface="Calibri"/>
                <a:cs typeface="Calibri"/>
              </a:rPr>
              <a:t>in which the bonds are not specifically shown 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2241" y="112619"/>
            <a:ext cx="64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4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84188" y="789409"/>
            <a:ext cx="8229600" cy="35695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For clarity, </a:t>
            </a:r>
            <a:r>
              <a:rPr lang="en-US" i="1" dirty="0">
                <a:latin typeface="Arial" charset="0"/>
              </a:rPr>
              <a:t>ball-and-stick </a:t>
            </a:r>
            <a:r>
              <a:rPr lang="en-US" dirty="0">
                <a:latin typeface="Arial" charset="0"/>
              </a:rPr>
              <a:t>representations are </a:t>
            </a:r>
            <a:r>
              <a:rPr lang="en-US" dirty="0" smtClean="0">
                <a:latin typeface="Arial" charset="0"/>
              </a:rPr>
              <a:t>sometimes used </a:t>
            </a:r>
          </a:p>
          <a:p>
            <a:r>
              <a:rPr lang="en-US" dirty="0" smtClean="0">
                <a:latin typeface="Arial" charset="0"/>
              </a:rPr>
              <a:t>These </a:t>
            </a:r>
            <a:r>
              <a:rPr lang="en-US" dirty="0">
                <a:latin typeface="Arial" charset="0"/>
              </a:rPr>
              <a:t>are </a:t>
            </a:r>
            <a:r>
              <a:rPr lang="en-US" dirty="0" smtClean="0">
                <a:latin typeface="Arial" charset="0"/>
              </a:rPr>
              <a:t>generally color</a:t>
            </a:r>
            <a:r>
              <a:rPr lang="en-US" dirty="0">
                <a:latin typeface="Arial" charset="0"/>
              </a:rPr>
              <a:t>-coded as follows: 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C </a:t>
            </a:r>
            <a:r>
              <a:rPr lang="en-US" dirty="0">
                <a:latin typeface="Arial" charset="0"/>
              </a:rPr>
              <a:t>is </a:t>
            </a:r>
            <a:r>
              <a:rPr lang="en-US" dirty="0" smtClean="0">
                <a:latin typeface="Arial" charset="0"/>
              </a:rPr>
              <a:t>black, H </a:t>
            </a:r>
            <a:r>
              <a:rPr lang="en-US" dirty="0">
                <a:latin typeface="Arial" charset="0"/>
              </a:rPr>
              <a:t>is white, </a:t>
            </a:r>
            <a:r>
              <a:rPr lang="en-US" dirty="0" smtClean="0">
                <a:latin typeface="Arial" charset="0"/>
              </a:rPr>
              <a:t>O </a:t>
            </a:r>
            <a:r>
              <a:rPr lang="en-US" dirty="0">
                <a:latin typeface="Arial" charset="0"/>
              </a:rPr>
              <a:t>is red, </a:t>
            </a:r>
            <a:r>
              <a:rPr lang="en-US" dirty="0" smtClean="0">
                <a:latin typeface="Arial" charset="0"/>
              </a:rPr>
              <a:t>N </a:t>
            </a:r>
            <a:r>
              <a:rPr lang="en-US" dirty="0">
                <a:latin typeface="Arial" charset="0"/>
              </a:rPr>
              <a:t>is blue, S is yellow, P is dark blue, F is light green, </a:t>
            </a:r>
            <a:r>
              <a:rPr lang="en-US" dirty="0" err="1">
                <a:latin typeface="Arial" charset="0"/>
              </a:rPr>
              <a:t>Cl</a:t>
            </a:r>
            <a:r>
              <a:rPr lang="en-US" dirty="0">
                <a:latin typeface="Arial" charset="0"/>
              </a:rPr>
              <a:t> is green, Br is brownish red, and I is </a:t>
            </a:r>
            <a:r>
              <a:rPr lang="en-US" dirty="0" smtClean="0">
                <a:latin typeface="Arial" charset="0"/>
              </a:rPr>
              <a:t>purple </a:t>
            </a:r>
            <a:endParaRPr lang="en-US" dirty="0">
              <a:latin typeface="Arial" charset="0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80" y="4551889"/>
            <a:ext cx="4977494" cy="16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9452" y="221794"/>
            <a:ext cx="5898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fyi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45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65125" y="840893"/>
            <a:ext cx="8229600" cy="29002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charset="0"/>
              </a:rPr>
              <a:t>Lewis </a:t>
            </a:r>
            <a:r>
              <a:rPr lang="en-US" sz="2800" b="1" dirty="0">
                <a:latin typeface="Arial" charset="0"/>
              </a:rPr>
              <a:t>structure</a:t>
            </a:r>
            <a:r>
              <a:rPr lang="en-US" sz="2800" dirty="0">
                <a:latin typeface="Arial" charset="0"/>
                <a:cs typeface="Arial" charset="0"/>
              </a:rPr>
              <a:t>—</a:t>
            </a:r>
            <a:r>
              <a:rPr lang="en-US" sz="2800" dirty="0">
                <a:latin typeface="Arial" charset="0"/>
              </a:rPr>
              <a:t>A molecular representation that shows </a:t>
            </a:r>
            <a:r>
              <a:rPr lang="en-US" sz="2800" dirty="0" smtClean="0">
                <a:latin typeface="Arial" charset="0"/>
              </a:rPr>
              <a:t>atomic bonds </a:t>
            </a:r>
            <a:r>
              <a:rPr lang="en-US" sz="2800" i="1" dirty="0" smtClean="0">
                <a:latin typeface="Arial" charset="0"/>
              </a:rPr>
              <a:t>and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u="sng" dirty="0" smtClean="0">
                <a:latin typeface="Arial" charset="0"/>
              </a:rPr>
              <a:t>lone</a:t>
            </a:r>
            <a:r>
              <a:rPr lang="en-US" sz="2800" u="sng" dirty="0">
                <a:latin typeface="Arial" charset="0"/>
              </a:rPr>
              <a:t>-pair valence </a:t>
            </a:r>
            <a:r>
              <a:rPr lang="en-US" sz="2800" u="sng" dirty="0" smtClean="0">
                <a:latin typeface="Arial" charset="0"/>
              </a:rPr>
              <a:t>electrons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endParaRPr lang="en-US" sz="900" b="1" dirty="0" smtClean="0">
              <a:latin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</a:rPr>
              <a:t>Lone </a:t>
            </a:r>
            <a:r>
              <a:rPr lang="en-US" sz="2400" b="1" dirty="0">
                <a:latin typeface="Arial" charset="0"/>
              </a:rPr>
              <a:t>pair</a:t>
            </a:r>
            <a:r>
              <a:rPr lang="en-US" sz="2400" dirty="0">
                <a:latin typeface="Arial" charset="0"/>
                <a:cs typeface="Arial" charset="0"/>
              </a:rPr>
              <a:t>—</a:t>
            </a:r>
            <a:r>
              <a:rPr lang="en-US" sz="2400" dirty="0">
                <a:latin typeface="Arial" charset="0"/>
              </a:rPr>
              <a:t>A pair of </a:t>
            </a:r>
            <a:r>
              <a:rPr lang="en-US" sz="2400" dirty="0" smtClean="0">
                <a:latin typeface="Arial" charset="0"/>
              </a:rPr>
              <a:t>valence electrons not available for </a:t>
            </a:r>
            <a:r>
              <a:rPr lang="en-US" sz="2400" dirty="0">
                <a:latin typeface="Arial" charset="0"/>
              </a:rPr>
              <a:t>bonding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0" y="3964212"/>
            <a:ext cx="7275966" cy="20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986" y="6078546"/>
            <a:ext cx="5452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Lewis structures are normally drawn for molecules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79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0" y="916212"/>
            <a:ext cx="7275966" cy="20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5" y="3173543"/>
            <a:ext cx="4718140" cy="8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Times New Roman" charset="0"/>
              </a:rPr>
              <a:t>4.1 Covalent Bonds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1" y="3700464"/>
            <a:ext cx="7279250" cy="187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4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57400"/>
            <a:ext cx="7562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790575" y="318747"/>
            <a:ext cx="7413625" cy="1474164"/>
          </a:xfrm>
        </p:spPr>
        <p:txBody>
          <a:bodyPr>
            <a:noAutofit/>
          </a:bodyPr>
          <a:lstStyle/>
          <a:p>
            <a:pPr marL="60325" indent="-3175">
              <a:buFontTx/>
              <a:buNone/>
            </a:pPr>
            <a:r>
              <a:rPr lang="en-US" sz="2800" b="1" dirty="0"/>
              <a:t>FIGURE 4.3</a:t>
            </a:r>
            <a:r>
              <a:rPr lang="en-US" sz="2800" dirty="0"/>
              <a:t>  Numbers of covalent bonds typically formed by main group elements to </a:t>
            </a:r>
            <a:r>
              <a:rPr lang="en-US" sz="2800" dirty="0" smtClean="0"/>
              <a:t>achieve </a:t>
            </a:r>
            <a:r>
              <a:rPr lang="en-US" sz="2800" b="1" dirty="0"/>
              <a:t>octet</a:t>
            </a:r>
            <a:r>
              <a:rPr lang="en-US" sz="2800" dirty="0"/>
              <a:t> </a:t>
            </a:r>
            <a:r>
              <a:rPr lang="en-US" sz="2800" dirty="0" smtClean="0"/>
              <a:t>configurations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08" y="5215006"/>
            <a:ext cx="406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the octet rule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summary of exceptions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28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5F946-74B9-4CCB-B31B-A1D2DB4929FF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19207"/>
          </a:xfrm>
        </p:spPr>
        <p:txBody>
          <a:bodyPr/>
          <a:lstStyle/>
          <a:p>
            <a:pPr eaLnBrk="1" hangingPunct="1"/>
            <a:r>
              <a:rPr lang="en-US" dirty="0" smtClean="0"/>
              <a:t>Hydrogen follows the duet rule</a:t>
            </a:r>
          </a:p>
          <a:p>
            <a:pPr eaLnBrk="1" hangingPunct="1"/>
            <a:r>
              <a:rPr lang="en-US" dirty="0" smtClean="0"/>
              <a:t>Hydrogen forms stable molecules where it shares two electrons </a:t>
            </a:r>
          </a:p>
          <a:p>
            <a:pPr lvl="1"/>
            <a:r>
              <a:rPr lang="en-US" dirty="0" smtClean="0"/>
              <a:t>giving the electron configuration of Helium 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804448"/>
              </p:ext>
            </p:extLst>
          </p:nvPr>
        </p:nvGraphicFramePr>
        <p:xfrm>
          <a:off x="1828800" y="4061178"/>
          <a:ext cx="237237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Image" r:id="rId4" imgW="5866667" imgH="4711111" progId="">
                  <p:embed/>
                </p:oleObj>
              </mc:Choice>
              <mc:Fallback>
                <p:oleObj name="Image" r:id="rId4" imgW="5866667" imgH="47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61178"/>
                        <a:ext cx="2372370" cy="190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061178"/>
            <a:ext cx="1676401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Exceptions to the octet rule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6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the octet rule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Beryllium is happy with only 4 valence electrons</a:t>
            </a:r>
            <a:endParaRPr lang="en-US" dirty="0"/>
          </a:p>
        </p:txBody>
      </p:sp>
      <p:pic>
        <p:nvPicPr>
          <p:cNvPr id="4" name="Picture 3" descr="12p290_u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04" y="2965656"/>
            <a:ext cx="3690472" cy="1960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65" y="5522338"/>
            <a:ext cx="477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8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d_Image_6_3_13_7_29_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24" y="3286694"/>
            <a:ext cx="3827687" cy="27692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3042"/>
            <a:ext cx="8229600" cy="1205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Beryllium lies on the ‘metalloid line,’ so we shouldn't be surprised that some of its compounds have ‘nonmetal properties’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7393" y="480510"/>
            <a:ext cx="55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FYI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16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the octet rule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Boron is happy with only 6 valence electrons</a:t>
            </a:r>
            <a:endParaRPr lang="en-US" dirty="0"/>
          </a:p>
        </p:txBody>
      </p:sp>
      <p:pic>
        <p:nvPicPr>
          <p:cNvPr id="5" name="Picture 4" descr="12p291_u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829834"/>
            <a:ext cx="5780777" cy="226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5522338"/>
            <a:ext cx="477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1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want an octet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Carbon, nitrogen, oxygen, fluorine, Neon </a:t>
            </a:r>
          </a:p>
          <a:p>
            <a:pPr lvl="1"/>
            <a:r>
              <a:rPr lang="en-US" dirty="0" smtClean="0"/>
              <a:t>all want an octet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47" y="2879147"/>
            <a:ext cx="4064000" cy="2814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03" y="5891213"/>
            <a:ext cx="477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3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 Exceeding the 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 </a:t>
            </a:r>
            <a:r>
              <a:rPr lang="en-US" dirty="0" err="1" smtClean="0"/>
              <a:t>Chem</a:t>
            </a:r>
            <a:r>
              <a:rPr lang="en-US" dirty="0" smtClean="0"/>
              <a:t> you will learn that period 3 and higher elements can exceed the octet rule due to the availability of </a:t>
            </a:r>
            <a:r>
              <a:rPr lang="en-US" i="1" dirty="0" smtClean="0"/>
              <a:t>d</a:t>
            </a:r>
            <a:r>
              <a:rPr lang="en-US" dirty="0" smtClean="0"/>
              <a:t> electrons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118" y="3603625"/>
            <a:ext cx="3723458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3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molecules is NOT likely to exist?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BCl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Cl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Cl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182" y="2632904"/>
            <a:ext cx="3042318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94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the most likely value of </a:t>
            </a:r>
            <a:r>
              <a:rPr lang="en-US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 the molecule CHCl</a:t>
            </a:r>
            <a:r>
              <a:rPr lang="en-US" i="1" baseline="-25000"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182" y="3683137"/>
            <a:ext cx="3042318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61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1383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charset="0"/>
              </a:rPr>
              <a:t>Covalent bond</a:t>
            </a:r>
            <a:r>
              <a:rPr lang="en-US" sz="2800" dirty="0">
                <a:latin typeface="Arial" charset="0"/>
                <a:cs typeface="Arial" charset="0"/>
              </a:rPr>
              <a:t>—</a:t>
            </a:r>
            <a:r>
              <a:rPr lang="en-US" sz="2800" dirty="0">
                <a:latin typeface="Arial" charset="0"/>
              </a:rPr>
              <a:t>A bond formed by sharing electrons between </a:t>
            </a:r>
            <a:r>
              <a:rPr lang="en-US" sz="2800" u="sng" dirty="0" smtClean="0">
                <a:latin typeface="Arial" charset="0"/>
              </a:rPr>
              <a:t>nonmetal</a:t>
            </a:r>
            <a:r>
              <a:rPr lang="en-US" sz="2800" dirty="0" smtClean="0">
                <a:latin typeface="Arial" charset="0"/>
              </a:rPr>
              <a:t> atoms </a:t>
            </a:r>
            <a:endParaRPr lang="en-US" sz="2800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Molecule</a:t>
            </a:r>
            <a:r>
              <a:rPr lang="en-US" sz="2800" dirty="0">
                <a:latin typeface="Arial" charset="0"/>
                <a:cs typeface="Arial" charset="0"/>
              </a:rPr>
              <a:t>—</a:t>
            </a:r>
            <a:r>
              <a:rPr lang="en-US" sz="2800" dirty="0">
                <a:latin typeface="Arial" charset="0"/>
              </a:rPr>
              <a:t>A group of </a:t>
            </a:r>
            <a:r>
              <a:rPr lang="en-US" sz="2800" dirty="0" smtClean="0">
                <a:latin typeface="Arial" charset="0"/>
              </a:rPr>
              <a:t>(nonmetal) atoms </a:t>
            </a:r>
            <a:r>
              <a:rPr lang="en-US" sz="2800" dirty="0">
                <a:latin typeface="Arial" charset="0"/>
              </a:rPr>
              <a:t>held together by covalent bonds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1" y="3700464"/>
            <a:ext cx="7279250" cy="187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6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4.7 Drawing Lewis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9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65125" y="653481"/>
            <a:ext cx="8229600" cy="5521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>
                <a:latin typeface="Arial" charset="0"/>
              </a:rPr>
              <a:t>FYI: A </a:t>
            </a:r>
            <a:r>
              <a:rPr lang="en-US" sz="2400" b="1" dirty="0">
                <a:latin typeface="Arial" charset="0"/>
              </a:rPr>
              <a:t>General Method for Drawing Lewis Structures</a:t>
            </a:r>
          </a:p>
          <a:p>
            <a:pPr algn="ctr"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>
                <a:latin typeface="Arial" charset="0"/>
              </a:rPr>
              <a:t>Find the total number of valence electrons of all atoms in the molecule or ion.</a:t>
            </a:r>
            <a:r>
              <a:rPr lang="en-US" sz="2000" dirty="0">
                <a:latin typeface="Arial" charset="0"/>
              </a:rPr>
              <a:t> For an ion, add one electron for each negative charge or subtract one for each positive charge.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>
                <a:latin typeface="Arial" charset="0"/>
              </a:rPr>
              <a:t>Draw a line between each pair of connected atoms to represent the two electrons in a covalent bond.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>
                <a:latin typeface="Arial" charset="0"/>
              </a:rPr>
              <a:t>Using the remaining electrons, add lone pairs so that each atom connected to the central atom (except H) gets an octet. 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>
                <a:latin typeface="Arial" charset="0"/>
              </a:rPr>
              <a:t>Place any remaining electrons in lone pairs on the central atom.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>
                <a:latin typeface="Arial" charset="0"/>
              </a:rPr>
              <a:t>If the central atom does not have an octet after all electrons have been assigned, take a lone pair from a neighboring atom and form a multiple bond to the central atom.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7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do the Lewis structure for water,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2497994"/>
            <a:ext cx="4614327" cy="3195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46" y="5872163"/>
            <a:ext cx="406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82826"/>
              </p:ext>
            </p:extLst>
          </p:nvPr>
        </p:nvGraphicFramePr>
        <p:xfrm>
          <a:off x="2603500" y="768350"/>
          <a:ext cx="4144676" cy="56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Worksheet" r:id="rId3" imgW="3937000" imgH="5321300" progId="Excel.Sheet.12">
                  <p:embed/>
                </p:oleObj>
              </mc:Choice>
              <mc:Fallback>
                <p:oleObj name="Worksheet" r:id="rId3" imgW="39370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0" y="768350"/>
                        <a:ext cx="4144676" cy="560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15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84188" y="1270054"/>
            <a:ext cx="8229600" cy="4927545"/>
          </a:xfrm>
        </p:spPr>
        <p:txBody>
          <a:bodyPr>
            <a:normAutofit/>
          </a:bodyPr>
          <a:lstStyle/>
          <a:p>
            <a:r>
              <a:rPr lang="en-US" sz="2800" dirty="0"/>
              <a:t>Lewis Structures for Molecules Containing C, N, O, X (Halogen), and </a:t>
            </a:r>
            <a:r>
              <a:rPr lang="en-US" sz="2800" dirty="0" smtClean="0"/>
              <a:t>H </a:t>
            </a:r>
          </a:p>
          <a:p>
            <a:endParaRPr lang="en-US" sz="800" dirty="0"/>
          </a:p>
          <a:p>
            <a:pPr lvl="1"/>
            <a:r>
              <a:rPr lang="en-US" sz="2400" dirty="0"/>
              <a:t>C forms four covalent bonds and often bonds to other carbon </a:t>
            </a:r>
            <a:r>
              <a:rPr lang="en-US" sz="2400" dirty="0" smtClean="0"/>
              <a:t>atoms </a:t>
            </a:r>
            <a:endParaRPr lang="en-US" sz="1400" dirty="0"/>
          </a:p>
          <a:p>
            <a:pPr lvl="1"/>
            <a:r>
              <a:rPr lang="en-US" sz="2400" dirty="0"/>
              <a:t>N forms three covalent bonds and has one lone pair of </a:t>
            </a:r>
            <a:r>
              <a:rPr lang="en-US" sz="2400" dirty="0" smtClean="0"/>
              <a:t>electrons </a:t>
            </a:r>
            <a:endParaRPr lang="en-US" sz="1400" dirty="0"/>
          </a:p>
          <a:p>
            <a:pPr lvl="1"/>
            <a:r>
              <a:rPr lang="en-US" sz="2400" dirty="0"/>
              <a:t>O forms two covalent bonds and has two lone pairs of </a:t>
            </a:r>
            <a:r>
              <a:rPr lang="en-US" sz="2400" dirty="0" smtClean="0"/>
              <a:t>electrons </a:t>
            </a:r>
            <a:endParaRPr lang="en-US" sz="1400" dirty="0"/>
          </a:p>
          <a:p>
            <a:pPr lvl="1"/>
            <a:r>
              <a:rPr lang="en-US" sz="2400" dirty="0"/>
              <a:t>Halogens (X) form one covalent bond and have three lone pairs of </a:t>
            </a:r>
            <a:r>
              <a:rPr lang="en-US" sz="2400" dirty="0" smtClean="0"/>
              <a:t>electrons </a:t>
            </a:r>
            <a:endParaRPr lang="en-US" sz="1400" dirty="0" smtClean="0"/>
          </a:p>
          <a:p>
            <a:pPr lvl="1"/>
            <a:r>
              <a:rPr lang="en-US" sz="2400" dirty="0" smtClean="0"/>
              <a:t>H forms one covalent bond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9390" y="404229"/>
            <a:ext cx="838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FYI: Always ask if your answer makes sense: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59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do the Lewis Structure for PF</a:t>
            </a:r>
            <a:r>
              <a:rPr lang="en-US" baseline="-25000" dirty="0" smtClean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many valence electrons are in PF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12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24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26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42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182" y="3359979"/>
            <a:ext cx="2327943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many lone pairs of electrons are in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total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Lewis structure of PF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9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182" y="4185479"/>
            <a:ext cx="3042318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many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lone pairs are on the central atom?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763000" cy="35052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183" y="2846643"/>
            <a:ext cx="1588366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molecule formaldehyde, CH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O, a double bond is found between _______.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763000" cy="3505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carbon and oxygen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carbon and hydrogen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oxygen and hydrogen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There are no double bonds in the molecule.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654437"/>
            <a:ext cx="4019550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5125" y="2438721"/>
            <a:ext cx="4205071" cy="36251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Contrast the electron-sharing covalent bond with the ionic bond which holds ions together in a salt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1" y="1731894"/>
            <a:ext cx="2230158" cy="105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1" y="3675521"/>
            <a:ext cx="2230157" cy="1635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01157" y="424689"/>
            <a:ext cx="73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FYI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The case for </a:t>
            </a:r>
            <a:r>
              <a:rPr lang="en-US" sz="3600" dirty="0"/>
              <a:t>r</a:t>
            </a:r>
            <a:r>
              <a:rPr lang="en-US" sz="3600" dirty="0" smtClean="0"/>
              <a:t>esonance</a:t>
            </a:r>
            <a:endParaRPr lang="en-US" sz="4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52749"/>
              </p:ext>
            </p:extLst>
          </p:nvPr>
        </p:nvGraphicFramePr>
        <p:xfrm>
          <a:off x="1371600" y="3220374"/>
          <a:ext cx="6480175" cy="1830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CS ChemDraw Drawing" r:id="rId4" imgW="9093240" imgH="2568240" progId="">
                  <p:embed/>
                </p:oleObj>
              </mc:Choice>
              <mc:Fallback>
                <p:oleObj name="CS ChemDraw Drawing" r:id="rId4" imgW="9093240" imgH="2568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20374"/>
                        <a:ext cx="6480175" cy="1830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42666"/>
              </p:ext>
            </p:extLst>
          </p:nvPr>
        </p:nvGraphicFramePr>
        <p:xfrm>
          <a:off x="3124200" y="3829974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6" imgW="406224" imgH="241195" progId="Equation.BREE4">
                  <p:embed/>
                </p:oleObj>
              </mc:Choice>
              <mc:Fallback>
                <p:oleObj name="Equation" r:id="rId6" imgW="406224" imgH="241195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29974"/>
                        <a:ext cx="409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683806"/>
              </p:ext>
            </p:extLst>
          </p:nvPr>
        </p:nvGraphicFramePr>
        <p:xfrm>
          <a:off x="5486400" y="3829974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8" imgW="406224" imgH="241195" progId="Equation.BREE4">
                  <p:embed/>
                </p:oleObj>
              </mc:Choice>
              <mc:Fallback>
                <p:oleObj name="Equation" r:id="rId8" imgW="406224" imgH="241195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9974"/>
                        <a:ext cx="409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22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bonds are longer than double bonds </a:t>
            </a:r>
          </a:p>
          <a:p>
            <a:pPr lvl="1"/>
            <a:r>
              <a:rPr lang="en-US" dirty="0" smtClean="0"/>
              <a:t>You will study the details of this in Gen 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dirty="0"/>
              <a:t>N—N </a:t>
            </a:r>
          </a:p>
          <a:p>
            <a:pPr marL="457200" lvl="1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/>
              <a:t>N=N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dirty="0"/>
              <a:t>N</a:t>
            </a:r>
            <a:r>
              <a:rPr lang="en-US" dirty="0">
                <a:sym typeface="Symbol"/>
              </a:rPr>
              <a:t></a:t>
            </a:r>
            <a:r>
              <a:rPr lang="en-US" dirty="0"/>
              <a:t>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695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F618C-2291-4517-9906-D795B8846CC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628556"/>
            <a:ext cx="8001000" cy="341004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But the Lewis structure you will draw for NO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 implies that it has two long (single) bonds, and one short (double) bond </a:t>
            </a:r>
          </a:p>
          <a:p>
            <a:r>
              <a:rPr lang="en-US" sz="2800" i="1" dirty="0" smtClean="0"/>
              <a:t>In fact, </a:t>
            </a:r>
            <a:r>
              <a:rPr lang="en-US" sz="2800" dirty="0" smtClean="0"/>
              <a:t>studies show that </a:t>
            </a:r>
            <a:r>
              <a:rPr lang="en-US" sz="2800" i="1" dirty="0" smtClean="0"/>
              <a:t>all</a:t>
            </a:r>
            <a:r>
              <a:rPr lang="en-US" sz="2800" dirty="0" smtClean="0"/>
              <a:t> the bonds in NO</a:t>
            </a:r>
            <a:r>
              <a:rPr lang="en-US" sz="2800" baseline="-25000" dirty="0" smtClean="0"/>
              <a:t>3</a:t>
            </a:r>
            <a:r>
              <a:rPr lang="en-US" sz="2800" baseline="30000" dirty="0"/>
              <a:t>−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r>
              <a:rPr lang="en-US" sz="2800" i="1" dirty="0" smtClean="0"/>
              <a:t>the same length  </a:t>
            </a:r>
          </a:p>
          <a:p>
            <a:pPr lvl="1"/>
            <a:r>
              <a:rPr lang="en-US" sz="2400" dirty="0" smtClean="0"/>
              <a:t>a length somewhere between a single and double bond </a:t>
            </a:r>
            <a:endParaRPr lang="en-US" sz="800" dirty="0" smtClean="0"/>
          </a:p>
          <a:p>
            <a:r>
              <a:rPr lang="en-US" sz="2800" dirty="0" smtClean="0"/>
              <a:t>So its valence electrons must be </a:t>
            </a:r>
            <a:r>
              <a:rPr lang="en-US" sz="2800" i="1" dirty="0" smtClean="0"/>
              <a:t>delocalized </a:t>
            </a:r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40" y="4253798"/>
            <a:ext cx="2112605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2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‘Resonance’ is always used…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… when more than one Lewis structure can be written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30514"/>
              </p:ext>
            </p:extLst>
          </p:nvPr>
        </p:nvGraphicFramePr>
        <p:xfrm>
          <a:off x="1371600" y="3284443"/>
          <a:ext cx="6480175" cy="1830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CS ChemDraw Drawing" r:id="rId4" imgW="9093240" imgH="2568240" progId="">
                  <p:embed/>
                </p:oleObj>
              </mc:Choice>
              <mc:Fallback>
                <p:oleObj name="CS ChemDraw Drawing" r:id="rId4" imgW="9093240" imgH="2568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4443"/>
                        <a:ext cx="6480175" cy="1830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97293"/>
              </p:ext>
            </p:extLst>
          </p:nvPr>
        </p:nvGraphicFramePr>
        <p:xfrm>
          <a:off x="3124200" y="3894043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6" imgW="406224" imgH="241195" progId="Equation.BREE4">
                  <p:embed/>
                </p:oleObj>
              </mc:Choice>
              <mc:Fallback>
                <p:oleObj name="Equation" r:id="rId6" imgW="406224" imgH="241195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94043"/>
                        <a:ext cx="409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79956"/>
              </p:ext>
            </p:extLst>
          </p:nvPr>
        </p:nvGraphicFramePr>
        <p:xfrm>
          <a:off x="5486400" y="3894043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Equation" r:id="rId8" imgW="406224" imgH="241195" progId="Equation.BREE4">
                  <p:embed/>
                </p:oleObj>
              </mc:Choice>
              <mc:Fallback>
                <p:oleObj name="Equation" r:id="rId8" imgW="406224" imgH="241195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94043"/>
                        <a:ext cx="409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95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9612"/>
              </p:ext>
            </p:extLst>
          </p:nvPr>
        </p:nvGraphicFramePr>
        <p:xfrm>
          <a:off x="184150" y="768350"/>
          <a:ext cx="87757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768350"/>
                        <a:ext cx="8775700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585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Brackets to denote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finally, note that when the species is charged, as in all polyatomic ions, brackets must be used for clarity </a:t>
            </a:r>
            <a:endParaRPr lang="en-US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40" y="4253798"/>
            <a:ext cx="2112605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9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4.8 The Shapes of Molecules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2047113" cy="163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38600"/>
            <a:ext cx="1877123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229" y="3391120"/>
            <a:ext cx="79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5644" y="3391120"/>
            <a:ext cx="86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false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23" y="1968500"/>
            <a:ext cx="1230406" cy="12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96468" y="1794746"/>
            <a:ext cx="8525709" cy="45250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Constantly-moving valence electrons in </a:t>
            </a:r>
            <a:r>
              <a:rPr lang="en-US" sz="2800" u="sng" dirty="0">
                <a:latin typeface="Arial" charset="0"/>
              </a:rPr>
              <a:t>bonds and lone pairs</a:t>
            </a:r>
            <a:r>
              <a:rPr lang="en-US" sz="2800" dirty="0">
                <a:latin typeface="Arial" charset="0"/>
              </a:rPr>
              <a:t> make up </a:t>
            </a:r>
            <a:r>
              <a:rPr lang="en-US" sz="2800" b="1" dirty="0">
                <a:latin typeface="Arial" charset="0"/>
              </a:rPr>
              <a:t>negatively charged </a:t>
            </a:r>
            <a:r>
              <a:rPr lang="en-US" sz="2800" b="1" dirty="0" smtClean="0">
                <a:latin typeface="Arial" charset="0"/>
              </a:rPr>
              <a:t>‘clouds’ </a:t>
            </a:r>
            <a:r>
              <a:rPr lang="en-US" sz="2800" b="1" dirty="0">
                <a:latin typeface="Arial" charset="0"/>
              </a:rPr>
              <a:t>of </a:t>
            </a:r>
            <a:r>
              <a:rPr lang="en-US" sz="2800" b="1" dirty="0" smtClean="0">
                <a:latin typeface="Arial" charset="0"/>
              </a:rPr>
              <a:t>electrons </a:t>
            </a:r>
            <a:r>
              <a:rPr lang="en-US" sz="2800" dirty="0">
                <a:latin typeface="Arial" charset="0"/>
              </a:rPr>
              <a:t>which repel one another </a:t>
            </a:r>
            <a:r>
              <a:rPr lang="en-US" sz="2800" dirty="0" smtClean="0">
                <a:latin typeface="Arial" charset="0"/>
              </a:rPr>
              <a:t>like tightly held balloons surrounding a </a:t>
            </a:r>
            <a:r>
              <a:rPr lang="en-US" sz="2800" i="1" dirty="0" smtClean="0">
                <a:latin typeface="Arial" charset="0"/>
              </a:rPr>
              <a:t>central atom</a:t>
            </a:r>
            <a:endParaRPr lang="en-US" sz="900" i="1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26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</a:rPr>
              <a:t>Valence-shell electron-pair repulsion </a:t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(VSEPR)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69" y="4038600"/>
            <a:ext cx="2047113" cy="163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305" y="4038600"/>
            <a:ext cx="1656814" cy="170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140" y="4038601"/>
            <a:ext cx="1396225" cy="16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5125" y="902369"/>
            <a:ext cx="8229600" cy="31362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VSEPR </a:t>
            </a:r>
            <a:r>
              <a:rPr lang="en-US" sz="2800" dirty="0">
                <a:latin typeface="Arial" charset="0"/>
              </a:rPr>
              <a:t>is a method for predicting </a:t>
            </a:r>
            <a:r>
              <a:rPr lang="en-US" sz="2800" dirty="0" smtClean="0">
                <a:latin typeface="Arial" charset="0"/>
              </a:rPr>
              <a:t>shape </a:t>
            </a:r>
            <a:r>
              <a:rPr lang="en-US" sz="2800" dirty="0">
                <a:latin typeface="Arial" charset="0"/>
              </a:rPr>
              <a:t>by </a:t>
            </a:r>
            <a:r>
              <a:rPr lang="en-US" sz="2800" dirty="0" smtClean="0">
                <a:latin typeface="Arial" charset="0"/>
              </a:rPr>
              <a:t>counting the number of electron charge clouds surrounding a central atom </a:t>
            </a:r>
            <a:endParaRPr lang="en-US" sz="900" dirty="0">
              <a:latin typeface="Arial" charset="0"/>
            </a:endParaRPr>
          </a:p>
          <a:p>
            <a:endParaRPr lang="en-US" sz="9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BOTTOM LINE: These negatively charged electron clouds repel each other, </a:t>
            </a:r>
            <a:r>
              <a:rPr lang="en-US" sz="2800" dirty="0">
                <a:latin typeface="Arial" charset="0"/>
              </a:rPr>
              <a:t>causing molecules to assume </a:t>
            </a:r>
            <a:r>
              <a:rPr lang="en-US" sz="2800" u="sng" dirty="0" smtClean="0">
                <a:latin typeface="Arial" charset="0"/>
              </a:rPr>
              <a:t>predictable</a:t>
            </a:r>
            <a:r>
              <a:rPr lang="en-US" sz="2800" dirty="0" smtClean="0">
                <a:latin typeface="Arial" charset="0"/>
              </a:rPr>
              <a:t> shapes</a:t>
            </a:r>
            <a:r>
              <a:rPr lang="en-US" sz="2800" b="1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60" y="4107244"/>
            <a:ext cx="2047113" cy="16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40" y="4124405"/>
            <a:ext cx="1877123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156" y="6003005"/>
            <a:ext cx="68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13903" y="5958779"/>
            <a:ext cx="117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299" y="4356298"/>
            <a:ext cx="1230406" cy="12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5789"/>
          </a:xfrm>
        </p:spPr>
        <p:txBody>
          <a:bodyPr>
            <a:norm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our</a:t>
            </a:r>
            <a:r>
              <a:rPr lang="en-US" dirty="0" smtClean="0"/>
              <a:t> electron charge clouds </a:t>
            </a:r>
            <a:r>
              <a:rPr lang="en-US" i="1" dirty="0" smtClean="0"/>
              <a:t>always</a:t>
            </a:r>
            <a:r>
              <a:rPr lang="en-US" dirty="0" smtClean="0"/>
              <a:t> take the </a:t>
            </a:r>
            <a:r>
              <a:rPr lang="en-US" b="1" dirty="0" smtClean="0"/>
              <a:t>tetrahedral</a:t>
            </a:r>
            <a:r>
              <a:rPr lang="en-US" dirty="0" smtClean="0"/>
              <a:t> 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0824" y="2362200"/>
            <a:ext cx="2943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Not crowded:</a:t>
            </a:r>
          </a:p>
          <a:p>
            <a:pPr algn="ctr"/>
            <a:r>
              <a:rPr lang="en-US" sz="2400" dirty="0" smtClean="0"/>
              <a:t>happy electron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247" y="2362200"/>
            <a:ext cx="3450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Crowded: </a:t>
            </a:r>
          </a:p>
          <a:p>
            <a:pPr algn="ctr"/>
            <a:r>
              <a:rPr lang="en-US" sz="2400" b="1" dirty="0" smtClean="0"/>
              <a:t>not</a:t>
            </a:r>
            <a:r>
              <a:rPr lang="en-US" sz="2400" dirty="0" smtClean="0"/>
              <a:t> happy electron clouds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60" y="4107244"/>
            <a:ext cx="2047113" cy="163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40" y="4124405"/>
            <a:ext cx="1877123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299" y="4356298"/>
            <a:ext cx="1230406" cy="127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719" y="6063137"/>
            <a:ext cx="12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167" y="6063137"/>
            <a:ext cx="148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planar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17800"/>
            <a:ext cx="8229600" cy="2703344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group elements </a:t>
            </a:r>
            <a:r>
              <a:rPr lang="en-US" dirty="0" smtClean="0"/>
              <a:t>are predisposed to chemical </a:t>
            </a:r>
            <a:r>
              <a:rPr lang="en-US" dirty="0" smtClean="0"/>
              <a:t>reactions </a:t>
            </a:r>
            <a:r>
              <a:rPr lang="en-US" dirty="0" smtClean="0"/>
              <a:t>that leave them with 8 valence electrons (octet; duet </a:t>
            </a:r>
            <a:r>
              <a:rPr lang="en-US" dirty="0" smtClean="0"/>
              <a:t>for </a:t>
            </a:r>
            <a:r>
              <a:rPr lang="en-US" dirty="0"/>
              <a:t>hydrogen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In order to achieve a </a:t>
            </a:r>
            <a:r>
              <a:rPr lang="en-US" dirty="0"/>
              <a:t>noble gas </a:t>
            </a:r>
            <a:r>
              <a:rPr lang="en-US" dirty="0" smtClean="0"/>
              <a:t>configuration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rue for making both salts (</a:t>
            </a:r>
            <a:r>
              <a:rPr lang="en-US" dirty="0" err="1" smtClean="0"/>
              <a:t>ionics</a:t>
            </a:r>
            <a:r>
              <a:rPr lang="en-US" dirty="0" smtClean="0"/>
              <a:t>) and </a:t>
            </a:r>
            <a:r>
              <a:rPr lang="en-US" dirty="0"/>
              <a:t>molecules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24" y="3699561"/>
            <a:ext cx="5181028" cy="23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7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Charge Clouds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Each </a:t>
            </a:r>
            <a:r>
              <a:rPr lang="en-US" dirty="0" smtClean="0"/>
              <a:t>Electron Charge Cloud contains </a:t>
            </a:r>
            <a:r>
              <a:rPr lang="en-US" b="1" dirty="0"/>
              <a:t>one</a:t>
            </a:r>
            <a:r>
              <a:rPr lang="en-US" dirty="0"/>
              <a:t> of the following: </a:t>
            </a:r>
          </a:p>
          <a:p>
            <a:pPr lvl="1"/>
            <a:r>
              <a:rPr lang="en-US" sz="3200" dirty="0"/>
              <a:t>a single </a:t>
            </a:r>
            <a:r>
              <a:rPr lang="en-US" sz="3200" b="1" dirty="0"/>
              <a:t>lone pair </a:t>
            </a:r>
            <a:endParaRPr lang="en-US" sz="3200" b="1" dirty="0" smtClean="0"/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non-bonding </a:t>
            </a:r>
            <a:r>
              <a:rPr lang="en-US" dirty="0" smtClean="0"/>
              <a:t>electron charge cloud</a:t>
            </a:r>
          </a:p>
          <a:p>
            <a:pPr lvl="1"/>
            <a:r>
              <a:rPr lang="en-US" sz="3200" dirty="0" smtClean="0"/>
              <a:t>a single </a:t>
            </a:r>
            <a:r>
              <a:rPr lang="en-US" sz="3200" b="1" dirty="0" smtClean="0"/>
              <a:t>bond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dirty="0"/>
              <a:t>double </a:t>
            </a:r>
            <a:r>
              <a:rPr lang="en-US" sz="3200" b="1" dirty="0"/>
              <a:t>bond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a triple </a:t>
            </a:r>
            <a:r>
              <a:rPr lang="en-US" sz="3200" b="1" dirty="0"/>
              <a:t>bond  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67374" y="3681938"/>
            <a:ext cx="2152830" cy="2152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5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5481"/>
            <a:ext cx="8229600" cy="3990682"/>
          </a:xfrm>
        </p:spPr>
        <p:txBody>
          <a:bodyPr>
            <a:normAutofit/>
          </a:bodyPr>
          <a:lstStyle/>
          <a:p>
            <a:r>
              <a:rPr lang="en-US" dirty="0" smtClean="0"/>
              <a:t>Note </a:t>
            </a:r>
            <a:r>
              <a:rPr lang="en-US" dirty="0" smtClean="0"/>
              <a:t>that one kind of electron charge cloud is not bonding</a:t>
            </a:r>
          </a:p>
          <a:p>
            <a:pPr lvl="1"/>
            <a:r>
              <a:rPr lang="en-US" dirty="0" smtClean="0"/>
              <a:t>those that contain a lone pair </a:t>
            </a:r>
          </a:p>
          <a:p>
            <a:pPr lvl="1"/>
            <a:r>
              <a:rPr lang="en-US" sz="2400" dirty="0" smtClean="0"/>
              <a:t>Carbon (0),Nitrogen (1), Oxygen (2), Fluorine (3), Neon(4)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89" y="5025497"/>
            <a:ext cx="4064000" cy="50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FYI: Electron </a:t>
            </a:r>
            <a:r>
              <a:rPr lang="en-US" dirty="0"/>
              <a:t>charge </a:t>
            </a:r>
            <a:r>
              <a:rPr lang="en-US" dirty="0" smtClean="0"/>
              <a:t>clouds:</a:t>
            </a:r>
            <a:br>
              <a:rPr lang="en-US" dirty="0" smtClean="0"/>
            </a:br>
            <a:r>
              <a:rPr lang="en-US" b="1" dirty="0" smtClean="0"/>
              <a:t>Disambiguation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names for the Electron Charge </a:t>
            </a:r>
            <a:r>
              <a:rPr lang="en-US" dirty="0"/>
              <a:t>C</a:t>
            </a:r>
            <a:r>
              <a:rPr lang="en-US" dirty="0" smtClean="0"/>
              <a:t>loud:</a:t>
            </a:r>
          </a:p>
          <a:p>
            <a:pPr lvl="1"/>
            <a:r>
              <a:rPr lang="en-US" dirty="0" smtClean="0"/>
              <a:t>Electron region </a:t>
            </a:r>
          </a:p>
          <a:p>
            <a:pPr lvl="1"/>
            <a:r>
              <a:rPr lang="en-US" dirty="0" smtClean="0"/>
              <a:t>Electron cloud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harge cloud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egatively charged cloud</a:t>
            </a:r>
          </a:p>
          <a:p>
            <a:pPr lvl="1"/>
            <a:r>
              <a:rPr lang="en-US" dirty="0"/>
              <a:t>Valence electron </a:t>
            </a:r>
            <a:r>
              <a:rPr lang="en-US" dirty="0" smtClean="0"/>
              <a:t>cloud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Electron pair ( </a:t>
            </a:r>
            <a:r>
              <a:rPr lang="en-US" b="1" dirty="0" smtClean="0"/>
              <a:t>not recommended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67374" y="3189813"/>
            <a:ext cx="2152830" cy="2152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1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5125" y="1730963"/>
            <a:ext cx="8229600" cy="46194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abril"/>
              </a:rPr>
              <a:t>STEP </a:t>
            </a:r>
            <a:r>
              <a:rPr lang="en-US" sz="2800" dirty="0">
                <a:cs typeface="Cabril"/>
              </a:rPr>
              <a:t>1: </a:t>
            </a:r>
            <a:r>
              <a:rPr lang="en-US" sz="2800" dirty="0" smtClean="0">
                <a:cs typeface="Cabril"/>
              </a:rPr>
              <a:t>Identify </a:t>
            </a:r>
            <a:r>
              <a:rPr lang="en-US" sz="2800" dirty="0">
                <a:cs typeface="Cabril"/>
              </a:rPr>
              <a:t>the central </a:t>
            </a:r>
            <a:r>
              <a:rPr lang="en-US" sz="2800" dirty="0" smtClean="0">
                <a:cs typeface="Cabril"/>
              </a:rPr>
              <a:t>atom, and draw a </a:t>
            </a:r>
            <a:r>
              <a:rPr lang="en-US" sz="2800" dirty="0">
                <a:cs typeface="Cabril"/>
              </a:rPr>
              <a:t>Lewis structure </a:t>
            </a:r>
            <a:endParaRPr lang="en-US" sz="2800" dirty="0" smtClean="0">
              <a:cs typeface="Cabril"/>
            </a:endParaRPr>
          </a:p>
          <a:p>
            <a:endParaRPr lang="en-US" sz="2800" dirty="0">
              <a:cs typeface="Cabril"/>
            </a:endParaRPr>
          </a:p>
          <a:p>
            <a:r>
              <a:rPr lang="en-US" sz="2800" dirty="0" smtClean="0">
                <a:cs typeface="Cabril"/>
              </a:rPr>
              <a:t>STEP </a:t>
            </a:r>
            <a:r>
              <a:rPr lang="en-US" sz="2800" dirty="0">
                <a:cs typeface="Cabril"/>
              </a:rPr>
              <a:t>2: Count </a:t>
            </a:r>
            <a:r>
              <a:rPr lang="en-US" sz="2800" dirty="0" smtClean="0">
                <a:cs typeface="Cabril"/>
              </a:rPr>
              <a:t>the total </a:t>
            </a:r>
            <a:r>
              <a:rPr lang="en-US" sz="2800" dirty="0">
                <a:cs typeface="Cabril"/>
              </a:rPr>
              <a:t>number of </a:t>
            </a:r>
            <a:r>
              <a:rPr lang="en-US" sz="2800" dirty="0" smtClean="0">
                <a:cs typeface="Cabril"/>
              </a:rPr>
              <a:t>atoms bonded to this central atom – </a:t>
            </a:r>
            <a:r>
              <a:rPr lang="en-US" sz="2800" i="1" dirty="0" smtClean="0">
                <a:cs typeface="Cabril"/>
              </a:rPr>
              <a:t>plus</a:t>
            </a:r>
            <a:r>
              <a:rPr lang="en-US" sz="2800" dirty="0" smtClean="0">
                <a:cs typeface="Cabril"/>
              </a:rPr>
              <a:t> any lone pair clouds  </a:t>
            </a:r>
          </a:p>
          <a:p>
            <a:pPr lvl="1"/>
            <a:r>
              <a:rPr lang="en-US" sz="2400" dirty="0" smtClean="0">
                <a:cs typeface="Cabril"/>
              </a:rPr>
              <a:t>This </a:t>
            </a:r>
            <a:r>
              <a:rPr lang="en-US" sz="2400" dirty="0">
                <a:cs typeface="Cabril"/>
              </a:rPr>
              <a:t>is the total number of </a:t>
            </a:r>
            <a:r>
              <a:rPr lang="en-US" sz="2400" dirty="0" smtClean="0">
                <a:cs typeface="Cabril"/>
              </a:rPr>
              <a:t>electron charge </a:t>
            </a:r>
            <a:r>
              <a:rPr lang="en-US" sz="2400" dirty="0" smtClean="0">
                <a:cs typeface="Cabril"/>
              </a:rPr>
              <a:t>clouds</a:t>
            </a:r>
            <a:endParaRPr lang="en-US" sz="900" dirty="0" smtClean="0">
              <a:cs typeface="Cabri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802" y="10906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VSPER to predict Molecular Geometry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647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97095"/>
              </p:ext>
            </p:extLst>
          </p:nvPr>
        </p:nvGraphicFramePr>
        <p:xfrm>
          <a:off x="376525" y="1100667"/>
          <a:ext cx="8398314" cy="509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25" y="1100667"/>
                        <a:ext cx="8398314" cy="509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6355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5125" y="395112"/>
            <a:ext cx="8229600" cy="47413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cs typeface="Cabril"/>
              </a:rPr>
              <a:t>STEP </a:t>
            </a:r>
            <a:r>
              <a:rPr lang="en-US" sz="2800" dirty="0">
                <a:solidFill>
                  <a:srgbClr val="0000FF"/>
                </a:solidFill>
                <a:cs typeface="Cabril"/>
              </a:rPr>
              <a:t>1: 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Identify </a:t>
            </a:r>
            <a:r>
              <a:rPr lang="en-US" sz="2800" dirty="0">
                <a:solidFill>
                  <a:srgbClr val="0000FF"/>
                </a:solidFill>
                <a:cs typeface="Cabril"/>
              </a:rPr>
              <a:t>the central 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atom, and draw a </a:t>
            </a:r>
            <a:r>
              <a:rPr lang="en-US" sz="2800" dirty="0">
                <a:solidFill>
                  <a:srgbClr val="0000FF"/>
                </a:solidFill>
                <a:cs typeface="Cabril"/>
              </a:rPr>
              <a:t>Lewis structure 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 </a:t>
            </a:r>
            <a:endParaRPr lang="en-US" sz="900" dirty="0" smtClean="0">
              <a:solidFill>
                <a:srgbClr val="0000FF"/>
              </a:solidFill>
              <a:cs typeface="Cabril"/>
            </a:endParaRPr>
          </a:p>
          <a:p>
            <a:r>
              <a:rPr lang="en-US" sz="2800" dirty="0" smtClean="0">
                <a:solidFill>
                  <a:srgbClr val="0000FF"/>
                </a:solidFill>
                <a:cs typeface="Cabril"/>
              </a:rPr>
              <a:t>STEP </a:t>
            </a:r>
            <a:r>
              <a:rPr lang="en-US" sz="2800" dirty="0">
                <a:solidFill>
                  <a:srgbClr val="0000FF"/>
                </a:solidFill>
                <a:cs typeface="Cabril"/>
              </a:rPr>
              <a:t>2: Count 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the total </a:t>
            </a:r>
            <a:r>
              <a:rPr lang="en-US" sz="2800" dirty="0">
                <a:solidFill>
                  <a:srgbClr val="0000FF"/>
                </a:solidFill>
                <a:cs typeface="Cabril"/>
              </a:rPr>
              <a:t>number of 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atoms bonded to this central atom – </a:t>
            </a:r>
            <a:r>
              <a:rPr lang="en-US" sz="2800" i="1" dirty="0" smtClean="0">
                <a:solidFill>
                  <a:srgbClr val="0000FF"/>
                </a:solidFill>
                <a:cs typeface="Cabril"/>
              </a:rPr>
              <a:t>plus</a:t>
            </a:r>
            <a:r>
              <a:rPr lang="en-US" sz="2800" dirty="0" smtClean="0">
                <a:solidFill>
                  <a:srgbClr val="0000FF"/>
                </a:solidFill>
                <a:cs typeface="Cabril"/>
              </a:rPr>
              <a:t> any lone pair clouds 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cs typeface="Cabril"/>
              </a:rPr>
              <a:t>This </a:t>
            </a:r>
            <a:r>
              <a:rPr lang="en-US" sz="2400" dirty="0">
                <a:solidFill>
                  <a:srgbClr val="0000FF"/>
                </a:solidFill>
                <a:cs typeface="Cabril"/>
              </a:rPr>
              <a:t>is the total number of </a:t>
            </a:r>
            <a:r>
              <a:rPr lang="en-US" sz="2400" dirty="0" smtClean="0">
                <a:solidFill>
                  <a:srgbClr val="0000FF"/>
                </a:solidFill>
                <a:cs typeface="Cabril"/>
              </a:rPr>
              <a:t>electron charge clouds</a:t>
            </a:r>
            <a:endParaRPr lang="en-US" sz="900" dirty="0" smtClean="0">
              <a:solidFill>
                <a:srgbClr val="0000FF"/>
              </a:solidFill>
              <a:cs typeface="Cabril"/>
            </a:endParaRPr>
          </a:p>
          <a:p>
            <a:endParaRPr lang="en-US" sz="800" dirty="0" smtClean="0">
              <a:cs typeface="Cabril"/>
            </a:endParaRPr>
          </a:p>
          <a:p>
            <a:r>
              <a:rPr lang="en-US" sz="2800" dirty="0" smtClean="0">
                <a:cs typeface="Cabril"/>
              </a:rPr>
              <a:t>STEP </a:t>
            </a:r>
            <a:r>
              <a:rPr lang="en-US" sz="2800" dirty="0">
                <a:cs typeface="Cabril"/>
              </a:rPr>
              <a:t>3</a:t>
            </a:r>
            <a:r>
              <a:rPr lang="en-US" sz="2800" dirty="0" smtClean="0">
                <a:cs typeface="Cabril"/>
              </a:rPr>
              <a:t>: To predict </a:t>
            </a:r>
            <a:r>
              <a:rPr lang="en-US" sz="2800" b="1" dirty="0">
                <a:cs typeface="Cabril"/>
              </a:rPr>
              <a:t>molecular </a:t>
            </a:r>
            <a:r>
              <a:rPr lang="en-US" sz="2800" b="1" dirty="0" smtClean="0">
                <a:cs typeface="Cabril"/>
              </a:rPr>
              <a:t>geometry, </a:t>
            </a:r>
            <a:r>
              <a:rPr lang="en-US" sz="2800" dirty="0" smtClean="0">
                <a:cs typeface="Cabril"/>
              </a:rPr>
              <a:t>assume</a:t>
            </a:r>
            <a:r>
              <a:rPr lang="en-US" sz="2800" b="1" dirty="0" smtClean="0">
                <a:cs typeface="Cabril"/>
              </a:rPr>
              <a:t> </a:t>
            </a:r>
            <a:r>
              <a:rPr lang="en-US" sz="2800" dirty="0" smtClean="0">
                <a:cs typeface="Cabril"/>
              </a:rPr>
              <a:t>that all the electron charge clouds </a:t>
            </a:r>
            <a:r>
              <a:rPr lang="en-US" sz="2800" dirty="0">
                <a:cs typeface="Cabril"/>
              </a:rPr>
              <a:t>orient in </a:t>
            </a:r>
            <a:r>
              <a:rPr lang="en-US" sz="2800" dirty="0" smtClean="0">
                <a:cs typeface="Cabril"/>
              </a:rPr>
              <a:t>space as </a:t>
            </a:r>
            <a:r>
              <a:rPr lang="en-US" sz="2800" dirty="0">
                <a:cs typeface="Cabril"/>
              </a:rPr>
              <a:t>far away from one another as </a:t>
            </a:r>
            <a:r>
              <a:rPr lang="en-US" sz="2800" dirty="0" smtClean="0">
                <a:cs typeface="Cabril"/>
              </a:rPr>
              <a:t>possible, then…</a:t>
            </a:r>
          </a:p>
          <a:p>
            <a:pPr lvl="1"/>
            <a:r>
              <a:rPr lang="en-US" sz="2400" dirty="0">
                <a:cs typeface="Cabril"/>
              </a:rPr>
              <a:t>I</a:t>
            </a:r>
            <a:r>
              <a:rPr lang="en-US" sz="2400" dirty="0" smtClean="0">
                <a:cs typeface="Cabril"/>
              </a:rPr>
              <a:t>gnore any lone pair </a:t>
            </a:r>
            <a:r>
              <a:rPr lang="en-US" sz="2400" dirty="0">
                <a:cs typeface="Cabril"/>
              </a:rPr>
              <a:t>electron </a:t>
            </a:r>
            <a:r>
              <a:rPr lang="en-US" sz="2400" dirty="0" smtClean="0">
                <a:cs typeface="Cabril"/>
              </a:rPr>
              <a:t>clouds </a:t>
            </a:r>
          </a:p>
          <a:p>
            <a:pPr lvl="1"/>
            <a:r>
              <a:rPr lang="en-US" sz="2400" dirty="0" smtClean="0">
                <a:cs typeface="Cabril"/>
              </a:rPr>
              <a:t>Focus on those electron clouds bonded to atoms only </a:t>
            </a:r>
            <a:endParaRPr lang="en-US" sz="2400" dirty="0">
              <a:cs typeface="Cabri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802" y="10906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35" y="5384248"/>
            <a:ext cx="1378762" cy="10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8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6645CE-E26B-314C-A5B4-7548E6AE9627}" type="slidenum">
              <a:rPr lang="en-US"/>
              <a:pPr eaLnBrk="1" hangingPunct="1"/>
              <a:t>86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299597"/>
            <a:ext cx="7772400" cy="24207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</a:t>
            </a:r>
            <a:r>
              <a:rPr lang="en-US" sz="2800" dirty="0" smtClean="0"/>
              <a:t>etermine first, the total electron charge cloud arrangement</a:t>
            </a:r>
          </a:p>
          <a:p>
            <a:pPr lvl="1"/>
            <a:r>
              <a:rPr lang="en-US" sz="2400" dirty="0" err="1" smtClean="0"/>
              <a:t>ie</a:t>
            </a:r>
            <a:r>
              <a:rPr lang="en-US" sz="2400" dirty="0" smtClean="0"/>
              <a:t>, bonding plus non-bonding (lone pair) clouds </a:t>
            </a:r>
          </a:p>
          <a:p>
            <a:r>
              <a:rPr lang="en-US" sz="2800" dirty="0" smtClean="0"/>
              <a:t>Only then can we establish the </a:t>
            </a:r>
            <a:r>
              <a:rPr lang="en-US" sz="2800" b="1" dirty="0" smtClean="0"/>
              <a:t>molecular geometry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98" y="3424938"/>
            <a:ext cx="5110702" cy="2827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9961" y="5506368"/>
            <a:ext cx="180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Georgia"/>
                <a:cs typeface="Georgia"/>
              </a:rPr>
              <a:t>of all the electron clouds</a:t>
            </a:r>
            <a:endParaRPr lang="en-US" sz="1050" dirty="0">
              <a:latin typeface="Georgia"/>
              <a:cs typeface="Georgi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5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Using VSPER to predict Molecular Geometry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988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84" y="443321"/>
            <a:ext cx="639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the MOLECULAR GEOMETRY heading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402" y="2095922"/>
            <a:ext cx="2358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ATOMS </a:t>
            </a:r>
          </a:p>
          <a:p>
            <a:r>
              <a:rPr lang="en-US" b="1" dirty="0" smtClean="0"/>
              <a:t>ON CENTRAL </a:t>
            </a:r>
            <a:r>
              <a:rPr lang="en-US" dirty="0" smtClean="0"/>
              <a:t>= </a:t>
            </a:r>
          </a:p>
          <a:p>
            <a:r>
              <a:rPr lang="en-US" dirty="0" smtClean="0"/>
              <a:t>the number of bonding</a:t>
            </a:r>
          </a:p>
          <a:p>
            <a:r>
              <a:rPr lang="en-US" dirty="0" smtClean="0"/>
              <a:t>clouds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79" y="1291591"/>
            <a:ext cx="5161200" cy="453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441" y="1601910"/>
            <a:ext cx="97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Georgia"/>
                <a:cs typeface="Georgia"/>
              </a:rPr>
              <a:t>NUMBER OF ATOMS ON CENTRAL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3559938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LONE </a:t>
            </a:r>
          </a:p>
          <a:p>
            <a:r>
              <a:rPr lang="en-US" b="1" dirty="0" smtClean="0"/>
              <a:t>PAIRS </a:t>
            </a:r>
            <a:r>
              <a:rPr lang="en-US" dirty="0" smtClean="0"/>
              <a:t>= the number of </a:t>
            </a:r>
          </a:p>
          <a:p>
            <a:r>
              <a:rPr lang="en-US" dirty="0" smtClean="0"/>
              <a:t>lone pair clouds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7204" y="6096751"/>
            <a:ext cx="541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"Fundamentals of General, Organic, and Biological </a:t>
            </a:r>
            <a:r>
              <a:rPr lang="en-US" sz="1200" dirty="0" smtClean="0"/>
              <a:t>Chemistry” by </a:t>
            </a:r>
            <a:r>
              <a:rPr lang="en-US" sz="1200" dirty="0" err="1"/>
              <a:t>McMurry</a:t>
            </a:r>
            <a:r>
              <a:rPr lang="en-US" sz="1200" dirty="0"/>
              <a:t>, John E.; </a:t>
            </a:r>
            <a:endParaRPr lang="en-US" sz="1200" dirty="0" smtClean="0"/>
          </a:p>
          <a:p>
            <a:pPr lvl="0"/>
            <a:r>
              <a:rPr lang="en-US" sz="1200" dirty="0" err="1" smtClean="0"/>
              <a:t>Hoeger</a:t>
            </a:r>
            <a:r>
              <a:rPr lang="en-US" sz="1200" dirty="0"/>
              <a:t>, Carl A.; Peterson, Virginia E.; Ballantine, David S. 7th edition. </a:t>
            </a:r>
          </a:p>
        </p:txBody>
      </p:sp>
    </p:spTree>
    <p:extLst>
      <p:ext uri="{BB962C8B-B14F-4D97-AF65-F5344CB8AC3E}">
        <p14:creationId xmlns:p14="http://schemas.microsoft.com/office/powerpoint/2010/main" val="280905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707" y="325175"/>
            <a:ext cx="8474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must </a:t>
            </a:r>
            <a:r>
              <a:rPr lang="en-US" sz="2800" dirty="0" smtClean="0"/>
              <a:t>memorize the </a:t>
            </a:r>
            <a:r>
              <a:rPr lang="en-US" sz="2800" b="1" dirty="0"/>
              <a:t>names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these common </a:t>
            </a:r>
            <a:r>
              <a:rPr lang="en-US" sz="2800" dirty="0" smtClean="0"/>
              <a:t>shapes </a:t>
            </a:r>
          </a:p>
          <a:p>
            <a:pPr algn="ctr"/>
            <a:r>
              <a:rPr lang="en-US" sz="2800" dirty="0" smtClean="0"/>
              <a:t>and their bond angles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99" y="1466398"/>
            <a:ext cx="3144822" cy="4206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228" y="1372327"/>
            <a:ext cx="61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977228" y="2022598"/>
            <a:ext cx="61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977228" y="2737566"/>
            <a:ext cx="61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977228" y="3537197"/>
            <a:ext cx="7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977228" y="4361576"/>
            <a:ext cx="7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977228" y="5161213"/>
            <a:ext cx="7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7204" y="6096751"/>
            <a:ext cx="541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"Fundamentals of General, Organic, and Biological </a:t>
            </a:r>
            <a:r>
              <a:rPr lang="en-US" sz="1200" dirty="0" smtClean="0"/>
              <a:t>Chemistry” by </a:t>
            </a:r>
            <a:r>
              <a:rPr lang="en-US" sz="1200" dirty="0" err="1"/>
              <a:t>McMurry</a:t>
            </a:r>
            <a:r>
              <a:rPr lang="en-US" sz="1200" dirty="0"/>
              <a:t>, John E.; </a:t>
            </a:r>
            <a:endParaRPr lang="en-US" sz="1200" dirty="0" smtClean="0"/>
          </a:p>
          <a:p>
            <a:pPr lvl="0"/>
            <a:r>
              <a:rPr lang="en-US" sz="1200" dirty="0" err="1" smtClean="0"/>
              <a:t>Hoeger</a:t>
            </a:r>
            <a:r>
              <a:rPr lang="en-US" sz="1200" dirty="0"/>
              <a:t>, Carl A.; Peterson, Virginia E.; Ballantine, David S. 7th edition. </a:t>
            </a:r>
          </a:p>
        </p:txBody>
      </p:sp>
    </p:spTree>
    <p:extLst>
      <p:ext uri="{BB962C8B-B14F-4D97-AF65-F5344CB8AC3E}">
        <p14:creationId xmlns:p14="http://schemas.microsoft.com/office/powerpoint/2010/main" val="334053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9477"/>
              </p:ext>
            </p:extLst>
          </p:nvPr>
        </p:nvGraphicFramePr>
        <p:xfrm>
          <a:off x="674609" y="1561630"/>
          <a:ext cx="7824280" cy="474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Worksheet" r:id="rId3" imgW="8775700" imgH="5321300" progId="Excel.Sheet.12">
                  <p:embed/>
                </p:oleObj>
              </mc:Choice>
              <mc:Fallback>
                <p:oleObj name="Worksheet" r:id="rId3" imgW="8775700" imgH="5321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09" y="1561630"/>
                        <a:ext cx="7824280" cy="4744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5926" y="301038"/>
            <a:ext cx="453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the column ‘Bond angle’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02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006"/>
            <a:ext cx="8229600" cy="2425738"/>
          </a:xfrm>
        </p:spPr>
        <p:txBody>
          <a:bodyPr/>
          <a:lstStyle/>
          <a:p>
            <a:r>
              <a:rPr lang="en-US" dirty="0" smtClean="0"/>
              <a:t>Molecules (nonmetals </a:t>
            </a:r>
            <a:r>
              <a:rPr lang="en-US" dirty="0"/>
              <a:t>bonded to </a:t>
            </a:r>
            <a:r>
              <a:rPr lang="en-US" dirty="0" smtClean="0"/>
              <a:t>nonmetals) achieve their octet </a:t>
            </a:r>
            <a:r>
              <a:rPr lang="en-US" dirty="0"/>
              <a:t>by </a:t>
            </a:r>
            <a:r>
              <a:rPr lang="en-US" i="1" dirty="0" smtClean="0"/>
              <a:t>sharing</a:t>
            </a:r>
            <a:r>
              <a:rPr lang="en-US" dirty="0" smtClean="0"/>
              <a:t> </a:t>
            </a:r>
            <a:r>
              <a:rPr lang="en-US" dirty="0"/>
              <a:t>an appropriate number of electrons in </a:t>
            </a:r>
            <a:r>
              <a:rPr lang="en-US" b="1" dirty="0"/>
              <a:t>covalent bonds </a:t>
            </a:r>
            <a:endParaRPr lang="en-US" b="1" dirty="0" smtClean="0"/>
          </a:p>
          <a:p>
            <a:pPr lvl="1"/>
            <a:r>
              <a:rPr lang="en-US" dirty="0" smtClean="0"/>
              <a:t>Unlike salts which exchange electrons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11" y="3549066"/>
            <a:ext cx="5321470" cy="24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51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5F91BB-10F0-E442-AE91-5899BA0A76D7}" type="slidenum">
              <a:rPr lang="en-US"/>
              <a:pPr/>
              <a:t>90</a:t>
            </a:fld>
            <a:endParaRPr 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713753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BeCl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  <a:p>
            <a:pPr eaLnBrk="0" hangingPunct="0">
              <a:spcBef>
                <a:spcPct val="0"/>
              </a:spcBef>
            </a:pPr>
            <a:r>
              <a:rPr lang="en-US" dirty="0"/>
              <a:t>180</a:t>
            </a:r>
            <a:r>
              <a:rPr lang="en-US" dirty="0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 dirty="0">
                <a:cs typeface="Arial" charset="0"/>
              </a:rPr>
              <a:t>Linear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0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04" y="3581400"/>
            <a:ext cx="3690472" cy="1960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998" y="497672"/>
            <a:ext cx="60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fyi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: Two electron charge clouds 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20345" y="1407209"/>
            <a:ext cx="8229600" cy="24259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Two electron charge clouds </a:t>
            </a:r>
            <a:r>
              <a:rPr lang="en-US" dirty="0">
                <a:latin typeface="Arial" charset="0"/>
              </a:rPr>
              <a:t>are farthest apart when they point in opposite directions. </a:t>
            </a:r>
            <a:r>
              <a:rPr lang="en-US" b="1" dirty="0">
                <a:latin typeface="Arial" charset="0"/>
              </a:rPr>
              <a:t>Linear</a:t>
            </a:r>
            <a:r>
              <a:rPr lang="en-US" dirty="0">
                <a:latin typeface="Arial" charset="0"/>
              </a:rPr>
              <a:t> molecules result with </a:t>
            </a:r>
            <a:r>
              <a:rPr lang="en-US" b="1" dirty="0">
                <a:latin typeface="Arial" charset="0"/>
              </a:rPr>
              <a:t>bond angles</a:t>
            </a:r>
            <a:r>
              <a:rPr lang="en-US" dirty="0">
                <a:latin typeface="Arial" charset="0"/>
              </a:rPr>
              <a:t> of 180</a:t>
            </a:r>
            <a:r>
              <a:rPr lang="en-US" dirty="0" smtClean="0">
                <a:latin typeface="Arial" charset="0"/>
              </a:rPr>
              <a:t>° 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45" y="3787974"/>
            <a:ext cx="6251211" cy="20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1407" y="499096"/>
            <a:ext cx="60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r>
              <a:rPr lang="en-US" sz="3600" dirty="0" smtClean="0"/>
              <a:t>: Two electron charge clouds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294983" y="5977880"/>
            <a:ext cx="2482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each has two electron </a:t>
            </a:r>
          </a:p>
          <a:p>
            <a:pPr algn="ctr"/>
            <a:r>
              <a:rPr lang="en-US" sz="2000" dirty="0" smtClean="0"/>
              <a:t>clouds but four bonds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58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DAB86-5D6B-F344-8F24-44938C413183}" type="slidenum">
              <a:rPr lang="en-US"/>
              <a:pPr/>
              <a:t>92</a:t>
            </a:fld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52812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BF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</a:p>
          <a:p>
            <a:pPr eaLnBrk="0" hangingPunct="0">
              <a:spcBef>
                <a:spcPct val="0"/>
              </a:spcBef>
            </a:pPr>
            <a:r>
              <a:rPr lang="en-US" dirty="0"/>
              <a:t>120</a:t>
            </a:r>
            <a:r>
              <a:rPr lang="en-US" dirty="0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 dirty="0" err="1">
                <a:cs typeface="Arial" charset="0"/>
              </a:rPr>
              <a:t>Trigonal</a:t>
            </a:r>
            <a:r>
              <a:rPr lang="en-US" dirty="0">
                <a:cs typeface="Arial" charset="0"/>
              </a:rPr>
              <a:t> planar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1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535374"/>
            <a:ext cx="5780777" cy="2266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3338" y="497672"/>
            <a:ext cx="630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fyi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: Three electron charge clouds 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6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83125" y="1692586"/>
            <a:ext cx="4206875" cy="474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Three </a:t>
            </a:r>
            <a:r>
              <a:rPr lang="en-US" sz="2400" dirty="0" smtClean="0">
                <a:latin typeface="Arial" charset="0"/>
              </a:rPr>
              <a:t>electron charge clouds </a:t>
            </a:r>
            <a:r>
              <a:rPr lang="en-US" sz="2400" dirty="0">
                <a:latin typeface="Arial" charset="0"/>
              </a:rPr>
              <a:t>are farthest apart if they lie in a plane and point to the corners of </a:t>
            </a:r>
            <a:r>
              <a:rPr lang="en-US" sz="2400" dirty="0" smtClean="0">
                <a:latin typeface="Arial" charset="0"/>
              </a:rPr>
              <a:t>an equilateral triangle 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8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rial" charset="0"/>
              </a:rPr>
              <a:t>Trigonal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planar molecules result with </a:t>
            </a:r>
            <a:r>
              <a:rPr lang="en-US" sz="2400" b="1" dirty="0">
                <a:latin typeface="Arial" charset="0"/>
              </a:rPr>
              <a:t>bond angles</a:t>
            </a:r>
            <a:r>
              <a:rPr lang="en-US" sz="2400" dirty="0">
                <a:latin typeface="Arial" charset="0"/>
              </a:rPr>
              <a:t> of 120</a:t>
            </a:r>
            <a:r>
              <a:rPr lang="en-US" sz="2400" dirty="0" smtClean="0">
                <a:latin typeface="Arial" charset="0"/>
              </a:rPr>
              <a:t>° 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8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one of the charge clouds is a lone pair, the molecule will be </a:t>
            </a:r>
            <a:r>
              <a:rPr lang="en-US" sz="2400" dirty="0" smtClean="0">
                <a:latin typeface="Arial" charset="0"/>
              </a:rPr>
              <a:t>called </a:t>
            </a:r>
            <a:r>
              <a:rPr lang="en-US" sz="2400" b="1" dirty="0" smtClean="0">
                <a:latin typeface="Arial" charset="0"/>
              </a:rPr>
              <a:t>‘bent’ 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6" y="2154086"/>
            <a:ext cx="3851977" cy="19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6" y="4273594"/>
            <a:ext cx="3851977" cy="19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3220" y="497672"/>
            <a:ext cx="493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r>
              <a:rPr lang="en-US" sz="3600" dirty="0" smtClean="0"/>
              <a:t>: Three electron clouds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587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p292_u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64" y="3481294"/>
            <a:ext cx="3092816" cy="289487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5A83E-7202-914B-B951-FEB0D65DFB76}" type="slidenum">
              <a:rPr lang="en-US"/>
              <a:pPr/>
              <a:t>94</a:t>
            </a:fld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78106"/>
          </a:xfrm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CH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</a:p>
          <a:p>
            <a:pPr eaLnBrk="0" hangingPunct="0">
              <a:spcBef>
                <a:spcPct val="0"/>
              </a:spcBef>
            </a:pPr>
            <a:r>
              <a:rPr lang="en-US" dirty="0"/>
              <a:t>109.5</a:t>
            </a:r>
            <a:r>
              <a:rPr lang="en-US" dirty="0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 dirty="0">
                <a:cs typeface="Arial" charset="0"/>
              </a:rPr>
              <a:t>Tetrahedral</a:t>
            </a: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12p292_u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8" y="3961978"/>
            <a:ext cx="3675530" cy="1492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102" y="497672"/>
            <a:ext cx="6079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fyi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: Four electron charge clouds 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9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852041" y="1527336"/>
            <a:ext cx="3761829" cy="474011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</a:rPr>
              <a:t>Four </a:t>
            </a:r>
            <a:r>
              <a:rPr lang="en-US" sz="2400" dirty="0" smtClean="0">
                <a:latin typeface="Arial" charset="0"/>
              </a:rPr>
              <a:t>electron charge clouds </a:t>
            </a:r>
            <a:r>
              <a:rPr lang="en-US" sz="2400" dirty="0">
                <a:latin typeface="Arial" charset="0"/>
              </a:rPr>
              <a:t>extend to the corners of a </a:t>
            </a:r>
            <a:r>
              <a:rPr lang="en-US" sz="2400" i="1" dirty="0">
                <a:latin typeface="Arial" charset="0"/>
              </a:rPr>
              <a:t>regular tetrahedron</a:t>
            </a:r>
            <a:r>
              <a:rPr lang="en-US" sz="2400" dirty="0">
                <a:latin typeface="Arial" charset="0"/>
              </a:rPr>
              <a:t>, with bond angles of 109.5</a:t>
            </a:r>
            <a:r>
              <a:rPr lang="en-US" sz="2400" dirty="0" smtClean="0">
                <a:latin typeface="Arial" charset="0"/>
              </a:rPr>
              <a:t>° </a:t>
            </a:r>
            <a:endParaRPr lang="en-US" sz="2400" dirty="0">
              <a:latin typeface="Arial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</a:rPr>
              <a:t>Shapes can be </a:t>
            </a:r>
            <a:r>
              <a:rPr lang="en-US" sz="2400" b="1" dirty="0">
                <a:latin typeface="Arial" charset="0"/>
              </a:rPr>
              <a:t>tetrahedral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b="1" dirty="0">
                <a:latin typeface="Arial" charset="0"/>
              </a:rPr>
              <a:t>pyramidal</a:t>
            </a:r>
            <a:r>
              <a:rPr lang="en-US" sz="2400" dirty="0">
                <a:latin typeface="Arial" charset="0"/>
              </a:rPr>
              <a:t>, or </a:t>
            </a:r>
            <a:r>
              <a:rPr lang="en-US" sz="2400" b="1" dirty="0">
                <a:latin typeface="Arial" charset="0"/>
              </a:rPr>
              <a:t>bent</a:t>
            </a:r>
            <a:r>
              <a:rPr lang="en-US" sz="2400" dirty="0">
                <a:latin typeface="Arial" charset="0"/>
              </a:rPr>
              <a:t>, depending on the number of lone </a:t>
            </a:r>
            <a:r>
              <a:rPr lang="en-US" sz="2400" dirty="0" smtClean="0">
                <a:latin typeface="Arial" charset="0"/>
              </a:rPr>
              <a:t>pairs 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705100"/>
            <a:ext cx="45164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220" y="497672"/>
            <a:ext cx="4708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r>
              <a:rPr lang="en-US" sz="3600" dirty="0" smtClean="0"/>
              <a:t>: Four electron clouds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243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Molecular Geometry </a:t>
            </a:r>
            <a:r>
              <a:rPr lang="en-US" sz="2800" dirty="0" smtClean="0"/>
              <a:t>around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central</a:t>
            </a:r>
            <a:r>
              <a:rPr lang="en-US" sz="2800" dirty="0"/>
              <a:t> atom is </a:t>
            </a:r>
            <a:r>
              <a:rPr lang="en-US" sz="2800" dirty="0" smtClean="0"/>
              <a:t>determined </a:t>
            </a:r>
            <a:r>
              <a:rPr lang="en-US" sz="2800" dirty="0"/>
              <a:t>by minimizing repulsions between its </a:t>
            </a:r>
            <a:r>
              <a:rPr lang="en-US" sz="2800" dirty="0" smtClean="0"/>
              <a:t>valence-shell electron</a:t>
            </a:r>
            <a:r>
              <a:rPr lang="en-US" sz="2800" dirty="0"/>
              <a:t>-</a:t>
            </a:r>
            <a:r>
              <a:rPr lang="en-US" sz="2800" dirty="0" smtClean="0"/>
              <a:t>pair filled clouds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37" y="3200400"/>
            <a:ext cx="3657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Summary: The VSEPR Creed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24484" y="4082881"/>
            <a:ext cx="27958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bonding and </a:t>
            </a:r>
          </a:p>
          <a:p>
            <a:r>
              <a:rPr lang="en-US" sz="2400" dirty="0" smtClean="0"/>
              <a:t>nonbonding clouds </a:t>
            </a:r>
          </a:p>
          <a:p>
            <a:r>
              <a:rPr lang="en-US" sz="2400" dirty="0" smtClean="0"/>
              <a:t>determine the shape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79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84" y="443321"/>
            <a:ext cx="639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Note the MOLECULAR GEOMETRY heading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02" y="2253017"/>
            <a:ext cx="2358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ATOMS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ON CENTRAL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number of bonding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79" y="1765665"/>
            <a:ext cx="5161200" cy="453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279" y="2082427"/>
            <a:ext cx="97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Georgia"/>
                <a:cs typeface="Georgia"/>
              </a:rPr>
              <a:t>NUMBER OF ATOMS ON CENTRAL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3825935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LONE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PAIRS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the number of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lone pair 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35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the molecular geometry around the carbon atom in carbon disulfide, CS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733800" cy="3276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Linear	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Planar triangular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Bent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Pyramidal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209800" y="2819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813187"/>
            <a:ext cx="4019550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84" y="443321"/>
            <a:ext cx="639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Note the MOLECULAR GEOMETRY heading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02" y="2253017"/>
            <a:ext cx="2358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ATOMS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ON CENTRAL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number of bonding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279" y="1765665"/>
            <a:ext cx="5161200" cy="453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279" y="2082427"/>
            <a:ext cx="97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Georgia"/>
                <a:cs typeface="Georgia"/>
              </a:rPr>
              <a:t>NUMBER OF ATOMS ON CENTRAL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3825935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NUMBER OF LONE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PAIRS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= the number of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lone pair clouds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35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3806</Words>
  <Application>Microsoft Macintosh PowerPoint</Application>
  <PresentationFormat>On-screen Show (4:3)</PresentationFormat>
  <Paragraphs>663</Paragraphs>
  <Slides>144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144</vt:i4>
      </vt:variant>
    </vt:vector>
  </HeadingPairs>
  <TitlesOfParts>
    <vt:vector size="160" baseType="lpstr">
      <vt:lpstr>Office Theme</vt:lpstr>
      <vt:lpstr>Default Design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3_Office Theme</vt:lpstr>
      <vt:lpstr>4_Office Theme</vt:lpstr>
      <vt:lpstr>1_Office Theme</vt:lpstr>
      <vt:lpstr>5_Office Theme</vt:lpstr>
      <vt:lpstr>Image</vt:lpstr>
      <vt:lpstr>Worksheet</vt:lpstr>
      <vt:lpstr>CS ChemDraw Drawing</vt:lpstr>
      <vt:lpstr>Equation</vt:lpstr>
      <vt:lpstr>Chapter Four</vt:lpstr>
      <vt:lpstr>PowerPoint Presentation</vt:lpstr>
      <vt:lpstr>Goals</vt:lpstr>
      <vt:lpstr>PowerPoint Presentation</vt:lpstr>
      <vt:lpstr>4.1 Covalent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Covalent Bonds and the Periodic Table</vt:lpstr>
      <vt:lpstr>PowerPoint Presentation</vt:lpstr>
      <vt:lpstr>PowerPoint Presentation</vt:lpstr>
      <vt:lpstr>PowerPoint Presentation</vt:lpstr>
      <vt:lpstr> Which of the following is NOT true of molecular compounds? </vt:lpstr>
      <vt:lpstr>4.3 Multiple Covalent Bonds</vt:lpstr>
      <vt:lpstr>atomic &amp; bonding orbitals</vt:lpstr>
      <vt:lpstr>PowerPoint Presentation</vt:lpstr>
      <vt:lpstr>PowerPoint Presentation</vt:lpstr>
      <vt:lpstr>FYI: Names</vt:lpstr>
      <vt:lpstr>PowerPoint Presentation</vt:lpstr>
      <vt:lpstr>PowerPoint Presentation</vt:lpstr>
      <vt:lpstr>Bonds and bonding electron clouds</vt:lpstr>
      <vt:lpstr>PowerPoint Presentation</vt:lpstr>
      <vt:lpstr>4.4 Coordinate Covalent Bonds</vt:lpstr>
      <vt:lpstr>PowerPoint Presentation</vt:lpstr>
      <vt:lpstr>PowerPoint Presentation</vt:lpstr>
      <vt:lpstr>Ammonia and BF3</vt:lpstr>
      <vt:lpstr>4.5 Characteristics of Molecular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4.6 Molecular Formulas and Lewis Structures</vt:lpstr>
      <vt:lpstr>PowerPoint Presentation</vt:lpstr>
      <vt:lpstr>Formulas: Molecules vs salts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Exceptions to the octet rule </vt:lpstr>
      <vt:lpstr>Exceptions to the octet rule </vt:lpstr>
      <vt:lpstr>Exceptions to the octet rule </vt:lpstr>
      <vt:lpstr>PowerPoint Presentation</vt:lpstr>
      <vt:lpstr>Exceptions to the octet rule </vt:lpstr>
      <vt:lpstr>The rest want an octet</vt:lpstr>
      <vt:lpstr>FYI: Exceeding the octet rule</vt:lpstr>
      <vt:lpstr> Which of the following molecules is NOT likely to exist? </vt:lpstr>
      <vt:lpstr> What is the most likely value of x in the molecule CHClx? </vt:lpstr>
      <vt:lpstr>4.7 Drawing Lewis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many valence electrons are in PF3? </vt:lpstr>
      <vt:lpstr> How many lone pairs of electrons are in the total Lewis structure of PF3? </vt:lpstr>
      <vt:lpstr> How many lone pairs are on the central atom? </vt:lpstr>
      <vt:lpstr> In the molecule formaldehyde, CH2O, a double bond is found between _______. </vt:lpstr>
      <vt:lpstr>The case for resonance</vt:lpstr>
      <vt:lpstr>Fact</vt:lpstr>
      <vt:lpstr>PowerPoint Presentation</vt:lpstr>
      <vt:lpstr>‘Resonance’ is always used… </vt:lpstr>
      <vt:lpstr>PowerPoint Presentation</vt:lpstr>
      <vt:lpstr>Brackets to denote charge</vt:lpstr>
      <vt:lpstr>4.8 The Shapes of Molecules</vt:lpstr>
      <vt:lpstr>Valence-shell electron-pair repulsion  (VSEPR)</vt:lpstr>
      <vt:lpstr>PowerPoint Presentation</vt:lpstr>
      <vt:lpstr>Four electron charge clouds always take the tetrahedral shape</vt:lpstr>
      <vt:lpstr>Electron Charge Clouds </vt:lpstr>
      <vt:lpstr>PowerPoint Presentation</vt:lpstr>
      <vt:lpstr>FYI: Electron charge clouds: Disambiguation </vt:lpstr>
      <vt:lpstr>Using VSPER to predict Molecular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The VSEPR Creed</vt:lpstr>
      <vt:lpstr>PowerPoint Presentation</vt:lpstr>
      <vt:lpstr>What is the molecular geometry around the carbon atom in carbon disulfide, CS2?</vt:lpstr>
      <vt:lpstr>PowerPoint Presentation</vt:lpstr>
      <vt:lpstr>What is the molecular geometry around the central atom in NH3 and BCl3, respectively?</vt:lpstr>
      <vt:lpstr>How many charge clouds are around the sulfur atom in H2S and what is the shape of the H2S molecule?</vt:lpstr>
      <vt:lpstr>PowerPoint Presentation</vt:lpstr>
      <vt:lpstr>4.9 Polar Covalent Bonds and Electronegativity</vt:lpstr>
      <vt:lpstr>PowerPoint Presentation</vt:lpstr>
      <vt:lpstr>PowerPoint Presentation</vt:lpstr>
      <vt:lpstr>PowerPoint Presentation</vt:lpstr>
      <vt:lpstr>PowerPoint Presentation</vt:lpstr>
      <vt:lpstr>Disambiguation </vt:lpstr>
      <vt:lpstr>FYI</vt:lpstr>
      <vt:lpstr>Salts &amp; Ionic Bonding</vt:lpstr>
      <vt:lpstr>PowerPoint Presentation</vt:lpstr>
      <vt:lpstr>FYI: Take note</vt:lpstr>
      <vt:lpstr>So bonds are classified as having covalent, polar covalent, or ionic character</vt:lpstr>
      <vt:lpstr>Electronegativity Values</vt:lpstr>
      <vt:lpstr>Quantifying bond polarity</vt:lpstr>
      <vt:lpstr>Quantifying bond polarity</vt:lpstr>
      <vt:lpstr>Quantifying bond polarity</vt:lpstr>
      <vt:lpstr>PowerPoint Presentation</vt:lpstr>
      <vt:lpstr>Quantifying bond polarity</vt:lpstr>
      <vt:lpstr>PowerPoint Presentation</vt:lpstr>
      <vt:lpstr>FYI: What about the ΔEN for salts?</vt:lpstr>
      <vt:lpstr>PowerPoint Presentation</vt:lpstr>
      <vt:lpstr>PowerPoint Presentation</vt:lpstr>
      <vt:lpstr>Concept Check</vt:lpstr>
      <vt:lpstr>Concept Check</vt:lpstr>
      <vt:lpstr>Of the bonds C–C, C–N, C–O, and C–F, which is the most polar bond?</vt:lpstr>
      <vt:lpstr>4.10 Polar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effects of polarity</vt:lpstr>
      <vt:lpstr>PowerPoint Presentation</vt:lpstr>
      <vt:lpstr>Of HCl, Cl2, and CsCl, which is (are) polar covalent?</vt:lpstr>
      <vt:lpstr>CsCl is a salt with an ionic bond</vt:lpstr>
      <vt:lpstr>4.11 Naming Binary Molecular Compounds</vt:lpstr>
      <vt:lpstr>PowerPoint Presentation</vt:lpstr>
      <vt:lpstr>fyi: Less electronegative</vt:lpstr>
      <vt:lpstr>PowerPoint Presentation</vt:lpstr>
      <vt:lpstr>PowerPoint Presentation</vt:lpstr>
      <vt:lpstr>The name of N2O4 is _______.</vt:lpstr>
      <vt:lpstr>How should P2O5 be named?</vt:lpstr>
      <vt:lpstr>The formula for xenon tetrafluoride is _______.</vt:lpstr>
    </vt:vector>
  </TitlesOfParts>
  <Company>contra costa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VERNON SMALL</dc:creator>
  <cp:lastModifiedBy>VERNON SMALL</cp:lastModifiedBy>
  <cp:revision>498</cp:revision>
  <cp:lastPrinted>2014-09-27T16:42:42Z</cp:lastPrinted>
  <dcterms:created xsi:type="dcterms:W3CDTF">2013-12-16T15:19:21Z</dcterms:created>
  <dcterms:modified xsi:type="dcterms:W3CDTF">2014-09-28T03:55:10Z</dcterms:modified>
</cp:coreProperties>
</file>